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458" r:id="rId2"/>
    <p:sldId id="460" r:id="rId3"/>
    <p:sldId id="459" r:id="rId4"/>
    <p:sldId id="462" r:id="rId5"/>
    <p:sldId id="330" r:id="rId6"/>
    <p:sldId id="390" r:id="rId7"/>
    <p:sldId id="401" r:id="rId8"/>
    <p:sldId id="400" r:id="rId9"/>
    <p:sldId id="359" r:id="rId10"/>
    <p:sldId id="399" r:id="rId11"/>
    <p:sldId id="396" r:id="rId12"/>
    <p:sldId id="455" r:id="rId13"/>
    <p:sldId id="403" r:id="rId14"/>
    <p:sldId id="456" r:id="rId15"/>
    <p:sldId id="453" r:id="rId16"/>
    <p:sldId id="404" r:id="rId17"/>
    <p:sldId id="405" r:id="rId18"/>
    <p:sldId id="407" r:id="rId19"/>
    <p:sldId id="411" r:id="rId20"/>
    <p:sldId id="408" r:id="rId21"/>
    <p:sldId id="409" r:id="rId22"/>
    <p:sldId id="410" r:id="rId23"/>
    <p:sldId id="412" r:id="rId24"/>
    <p:sldId id="413" r:id="rId25"/>
    <p:sldId id="414" r:id="rId26"/>
    <p:sldId id="415" r:id="rId27"/>
    <p:sldId id="416" r:id="rId28"/>
    <p:sldId id="418" r:id="rId29"/>
    <p:sldId id="419" r:id="rId30"/>
    <p:sldId id="263" r:id="rId31"/>
    <p:sldId id="420" r:id="rId32"/>
    <p:sldId id="421" r:id="rId33"/>
    <p:sldId id="265" r:id="rId34"/>
    <p:sldId id="393" r:id="rId35"/>
    <p:sldId id="274" r:id="rId36"/>
    <p:sldId id="423" r:id="rId37"/>
    <p:sldId id="424" r:id="rId38"/>
    <p:sldId id="451" r:id="rId39"/>
    <p:sldId id="448" r:id="rId40"/>
    <p:sldId id="425" r:id="rId41"/>
    <p:sldId id="426" r:id="rId42"/>
    <p:sldId id="428" r:id="rId43"/>
    <p:sldId id="429" r:id="rId44"/>
    <p:sldId id="430" r:id="rId45"/>
    <p:sldId id="431" r:id="rId46"/>
    <p:sldId id="432" r:id="rId47"/>
    <p:sldId id="433" r:id="rId48"/>
    <p:sldId id="452" r:id="rId49"/>
    <p:sldId id="435" r:id="rId50"/>
    <p:sldId id="275" r:id="rId51"/>
    <p:sldId id="436" r:id="rId52"/>
    <p:sldId id="437" r:id="rId53"/>
    <p:sldId id="438" r:id="rId54"/>
    <p:sldId id="394" r:id="rId55"/>
    <p:sldId id="445" r:id="rId56"/>
    <p:sldId id="454" r:id="rId57"/>
    <p:sldId id="450" r:id="rId58"/>
    <p:sldId id="440" r:id="rId59"/>
    <p:sldId id="446" r:id="rId60"/>
    <p:sldId id="441" r:id="rId61"/>
    <p:sldId id="442" r:id="rId62"/>
    <p:sldId id="457" r:id="rId63"/>
    <p:sldId id="444" r:id="rId64"/>
    <p:sldId id="391" r:id="rId65"/>
    <p:sldId id="392" r:id="rId66"/>
    <p:sldId id="385" r:id="rId67"/>
    <p:sldId id="386" r:id="rId68"/>
    <p:sldId id="387" r:id="rId69"/>
    <p:sldId id="398" r:id="rId70"/>
    <p:sldId id="463" r:id="rId71"/>
    <p:sldId id="449" r:id="rId72"/>
    <p:sldId id="461" r:id="rId73"/>
  </p:sldIdLst>
  <p:sldSz cx="9144000" cy="6858000" type="screen4x3"/>
  <p:notesSz cx="7099300" cy="10234613"/>
  <p:defaultTextStyle>
    <a:defPPr>
      <a:defRPr lang="zh-CN"/>
    </a:defPPr>
    <a:lvl1pPr algn="l" rtl="0" eaLnBrk="0" fontAlgn="base" hangingPunct="0">
      <a:spcBef>
        <a:spcPct val="0"/>
      </a:spcBef>
      <a:spcAft>
        <a:spcPct val="0"/>
      </a:spcAft>
      <a:defRPr kumimoji="1" kern="1200">
        <a:solidFill>
          <a:schemeClr val="tx1"/>
        </a:solidFill>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umimoji="1" kern="1200">
        <a:solidFill>
          <a:schemeClr val="tx1"/>
        </a:solidFill>
        <a:latin typeface="幼圆" panose="02010509060101010101" pitchFamily="49" charset="-122"/>
        <a:ea typeface="幼圆" panose="02010509060101010101" pitchFamily="49" charset="-122"/>
        <a:cs typeface="+mn-cs"/>
      </a:defRPr>
    </a:lvl2pPr>
    <a:lvl3pPr marL="914400" algn="l" rtl="0" eaLnBrk="0" fontAlgn="base" hangingPunct="0">
      <a:spcBef>
        <a:spcPct val="0"/>
      </a:spcBef>
      <a:spcAft>
        <a:spcPct val="0"/>
      </a:spcAft>
      <a:defRPr kumimoji="1" kern="1200">
        <a:solidFill>
          <a:schemeClr val="tx1"/>
        </a:solidFill>
        <a:latin typeface="幼圆" panose="02010509060101010101" pitchFamily="49" charset="-122"/>
        <a:ea typeface="幼圆" panose="02010509060101010101" pitchFamily="49" charset="-122"/>
        <a:cs typeface="+mn-cs"/>
      </a:defRPr>
    </a:lvl3pPr>
    <a:lvl4pPr marL="1371600" algn="l" rtl="0" eaLnBrk="0" fontAlgn="base" hangingPunct="0">
      <a:spcBef>
        <a:spcPct val="0"/>
      </a:spcBef>
      <a:spcAft>
        <a:spcPct val="0"/>
      </a:spcAft>
      <a:defRPr kumimoji="1" kern="1200">
        <a:solidFill>
          <a:schemeClr val="tx1"/>
        </a:solidFill>
        <a:latin typeface="幼圆" panose="02010509060101010101" pitchFamily="49" charset="-122"/>
        <a:ea typeface="幼圆" panose="02010509060101010101" pitchFamily="49" charset="-122"/>
        <a:cs typeface="+mn-cs"/>
      </a:defRPr>
    </a:lvl4pPr>
    <a:lvl5pPr marL="1828800" algn="l" rtl="0" eaLnBrk="0" fontAlgn="base" hangingPunct="0">
      <a:spcBef>
        <a:spcPct val="0"/>
      </a:spcBef>
      <a:spcAft>
        <a:spcPct val="0"/>
      </a:spcAft>
      <a:defRPr kumimoji="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kern="1200">
        <a:solidFill>
          <a:schemeClr val="tx1"/>
        </a:solidFill>
        <a:latin typeface="幼圆" panose="02010509060101010101" pitchFamily="49" charset="-122"/>
        <a:ea typeface="幼圆"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0000"/>
    <a:srgbClr val="336600"/>
    <a:srgbClr val="003300"/>
    <a:srgbClr val="006600"/>
    <a:srgbClr val="CCECFF"/>
    <a:srgbClr val="CC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2" autoAdjust="0"/>
    <p:restoredTop sz="94581" autoAdjust="0"/>
  </p:normalViewPr>
  <p:slideViewPr>
    <p:cSldViewPr>
      <p:cViewPr varScale="1">
        <p:scale>
          <a:sx n="68" d="100"/>
          <a:sy n="68" d="100"/>
        </p:scale>
        <p:origin x="1148"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9708"/>
    </p:cViewPr>
  </p:sorterViewPr>
  <p:notesViewPr>
    <p:cSldViewPr>
      <p:cViewPr varScale="1">
        <p:scale>
          <a:sx n="58" d="100"/>
          <a:sy n="58" d="100"/>
        </p:scale>
        <p:origin x="-1920" y="-84"/>
      </p:cViewPr>
      <p:guideLst>
        <p:guide orient="horz" pos="3224"/>
        <p:guide pos="223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wmf"/><Relationship Id="rId1" Type="http://schemas.openxmlformats.org/officeDocument/2006/relationships/image" Target="../media/image9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image" Target="../media/image9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emf"/><Relationship Id="rId1" Type="http://schemas.openxmlformats.org/officeDocument/2006/relationships/image" Target="../media/image101.emf"/><Relationship Id="rId6" Type="http://schemas.openxmlformats.org/officeDocument/2006/relationships/image" Target="../media/image106.emf"/><Relationship Id="rId5" Type="http://schemas.openxmlformats.org/officeDocument/2006/relationships/image" Target="../media/image105.wmf"/><Relationship Id="rId4" Type="http://schemas.openxmlformats.org/officeDocument/2006/relationships/image" Target="../media/image10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 Id="rId4" Type="http://schemas.openxmlformats.org/officeDocument/2006/relationships/image" Target="../media/image11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e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32.wmf"/><Relationship Id="rId7" Type="http://schemas.openxmlformats.org/officeDocument/2006/relationships/image" Target="../media/image136.wmf"/><Relationship Id="rId12" Type="http://schemas.openxmlformats.org/officeDocument/2006/relationships/image" Target="../media/image141.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11" Type="http://schemas.openxmlformats.org/officeDocument/2006/relationships/image" Target="../media/image140.wmf"/><Relationship Id="rId5" Type="http://schemas.openxmlformats.org/officeDocument/2006/relationships/image" Target="../media/image134.wmf"/><Relationship Id="rId10" Type="http://schemas.openxmlformats.org/officeDocument/2006/relationships/image" Target="../media/image139.wmf"/><Relationship Id="rId4" Type="http://schemas.openxmlformats.org/officeDocument/2006/relationships/image" Target="../media/image133.wmf"/><Relationship Id="rId9" Type="http://schemas.openxmlformats.org/officeDocument/2006/relationships/image" Target="../media/image13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7.w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5.e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emf"/><Relationship Id="rId4" Type="http://schemas.openxmlformats.org/officeDocument/2006/relationships/image" Target="../media/image15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jpe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emf"/><Relationship Id="rId1" Type="http://schemas.openxmlformats.org/officeDocument/2006/relationships/image" Target="../media/image6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emf"/><Relationship Id="rId5" Type="http://schemas.openxmlformats.org/officeDocument/2006/relationships/image" Target="../media/image75.wmf"/><Relationship Id="rId4" Type="http://schemas.openxmlformats.org/officeDocument/2006/relationships/image" Target="../media/image7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63.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t" anchorCtr="0" compatLnSpc="1">
            <a:prstTxWarp prst="textNoShape">
              <a:avLst/>
            </a:prstTxWarp>
          </a:bodyPr>
          <a:lstStyle>
            <a:lvl1pP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8397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t" anchorCtr="0" compatLnSpc="1">
            <a:prstTxWarp prst="textNoShape">
              <a:avLst/>
            </a:prstTxWarp>
          </a:bodyPr>
          <a:lstStyle>
            <a:lvl1pPr algn="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83972"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b" anchorCtr="0" compatLnSpc="1">
            <a:prstTxWarp prst="textNoShape">
              <a:avLst/>
            </a:prstTxWarp>
          </a:bodyPr>
          <a:lstStyle>
            <a:lvl1pP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83973"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b" anchorCtr="0" compatLnSpc="1">
            <a:prstTxWarp prst="textNoShape">
              <a:avLst/>
            </a:prstTxWarp>
          </a:bodyPr>
          <a:lstStyle>
            <a:lvl1pPr algn="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fld id="{504F2875-2B7D-4D75-9C61-1DF62D1FFAF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t" anchorCtr="0" compatLnSpc="1">
            <a:prstTxWarp prst="textNoShape">
              <a:avLst/>
            </a:prstTxWarp>
          </a:bodyPr>
          <a:lstStyle>
            <a:lvl1pP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129027"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t" anchorCtr="0" compatLnSpc="1">
            <a:prstTxWarp prst="textNoShape">
              <a:avLst/>
            </a:prstTxWarp>
          </a:bodyPr>
          <a:lstStyle>
            <a:lvl1pPr algn="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2188" y="765175"/>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9029" name="Rectangle 5"/>
          <p:cNvSpPr>
            <a:spLocks noGrp="1" noChangeArrowheads="1"/>
          </p:cNvSpPr>
          <p:nvPr>
            <p:ph type="body" sz="quarter" idx="3"/>
          </p:nvPr>
        </p:nvSpPr>
        <p:spPr bwMode="auto">
          <a:xfrm>
            <a:off x="711200" y="4860925"/>
            <a:ext cx="5678488"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9030"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b" anchorCtr="0" compatLnSpc="1">
            <a:prstTxWarp prst="textNoShape">
              <a:avLst/>
            </a:prstTxWarp>
          </a:bodyPr>
          <a:lstStyle>
            <a:lvl1pP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12903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b" anchorCtr="0" compatLnSpc="1">
            <a:prstTxWarp prst="textNoShape">
              <a:avLst/>
            </a:prstTxWarp>
          </a:bodyPr>
          <a:lstStyle>
            <a:lvl1pPr algn="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fld id="{8E775817-D669-48A4-99B8-D07D9824075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A833947A-C0FC-40C4-AF0C-DFDBAC70B362}" type="slidenum">
              <a:rPr lang="en-US" altLang="zh-CN"/>
              <a:pPr/>
              <a:t>13</a:t>
            </a:fld>
            <a:endParaRPr lang="en-US" altLang="zh-CN"/>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3623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DD5F333D-EE21-4F3E-910F-54164E8578D1}" type="slidenum">
              <a:rPr lang="en-US" altLang="zh-CN"/>
              <a:pPr/>
              <a:t>27</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47109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0226B2BF-E18A-40A6-9146-7D51E96DE2B2}" type="slidenum">
              <a:rPr lang="en-US" altLang="zh-CN"/>
              <a:pPr/>
              <a:t>28</a:t>
            </a:fld>
            <a:endParaRPr lang="en-US" altLang="zh-CN"/>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6013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BACC23BC-33C4-4AF8-BC8C-29FAAE53A66F}" type="slidenum">
              <a:rPr lang="en-US" altLang="zh-CN"/>
              <a:pPr/>
              <a:t>29</a:t>
            </a:fld>
            <a:endParaRPr lang="en-US" altLang="zh-CN"/>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7835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9363F9B1-F0B5-47F3-8FFB-0A24B804B10E}" type="slidenum">
              <a:rPr lang="en-US" altLang="zh-CN"/>
              <a:pPr/>
              <a:t>31</a:t>
            </a:fld>
            <a:endParaRPr lang="en-US" altLang="zh-CN"/>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5428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4D24688D-C1F8-424C-A963-33F543808BE9}" type="slidenum">
              <a:rPr lang="en-US" altLang="zh-CN"/>
              <a:pPr/>
              <a:t>32</a:t>
            </a:fld>
            <a:endParaRPr lang="en-US" altLang="zh-CN"/>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17412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46F34-E12A-4C81-82C1-765162D8EC5B}" type="slidenum">
              <a:rPr lang="en-US" altLang="zh-CN"/>
              <a:pPr/>
              <a:t>36</a:t>
            </a:fld>
            <a:endParaRPr lang="en-US" altLang="zh-CN"/>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73610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6C127-7EB8-4391-8CC3-FE8843A17D50}" type="slidenum">
              <a:rPr lang="en-US" altLang="zh-CN"/>
              <a:pPr/>
              <a:t>37</a:t>
            </a:fld>
            <a:endParaRPr lang="en-US" altLang="zh-CN"/>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46201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C33C9-D974-4EC2-BC83-BA0678A2A29B}" type="slidenum">
              <a:rPr lang="en-US" altLang="zh-CN"/>
              <a:pPr/>
              <a:t>38</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25183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DA4676-A453-4746-AD0C-9DA9972D780A}" type="slidenum">
              <a:rPr lang="en-US" altLang="zh-CN"/>
              <a:pPr/>
              <a:t>39</a:t>
            </a:fld>
            <a:endParaRPr lang="en-US" altLang="zh-CN"/>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07601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6E92B-9F13-4CCC-82DF-7F25E74FE13F}" type="slidenum">
              <a:rPr lang="en-US" altLang="zh-CN"/>
              <a:pPr/>
              <a:t>40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7073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58470445-4863-4979-981B-78BEC6C6E5ED}" type="slidenum">
              <a:rPr lang="en-US" altLang="zh-CN"/>
              <a:pPr/>
              <a:t>17</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6865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9E65A-E333-4184-BEBF-D2D7F8EBD702}" type="slidenum">
              <a:rPr lang="en-US" altLang="zh-CN"/>
              <a:pPr/>
              <a:t>43</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53875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F60FB5-F4B9-4BE2-AB8A-B875400B8C50}" type="slidenum">
              <a:rPr lang="en-US" altLang="zh-CN"/>
              <a:pPr/>
              <a:t>44</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0572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758A0-12E1-477D-B367-276EDFB7938C}" type="slidenum">
              <a:rPr lang="en-US" altLang="zh-CN"/>
              <a:pPr/>
              <a:t>45</a:t>
            </a:fld>
            <a:endParaRPr lang="en-US" altLang="zh-CN"/>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42850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85D51-427B-4D47-9DBE-4EA5DD8B39D4}" type="slidenum">
              <a:rPr lang="en-US" altLang="zh-CN"/>
              <a:pPr/>
              <a:t>46</a:t>
            </a:fld>
            <a:endParaRPr lang="en-US" altLang="zh-CN"/>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81948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16FA4-6CAA-46E7-A98F-ADD1FDC0A7D2}" type="slidenum">
              <a:rPr lang="en-US" altLang="zh-CN"/>
              <a:pPr/>
              <a:t>47</a:t>
            </a:fld>
            <a:endParaRPr lang="en-US" altLang="zh-CN"/>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8727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B776D-356E-41E2-B33C-7E3B5A73AE54}" type="slidenum">
              <a:rPr lang="en-US" altLang="zh-CN"/>
              <a:pPr/>
              <a:t>48</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8049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525EA-78CD-4727-824D-00475FF6082F}" type="slidenum">
              <a:rPr lang="en-US" altLang="zh-CN"/>
              <a:pPr/>
              <a:t>49</a:t>
            </a:fld>
            <a:endParaRPr lang="en-US" altLang="zh-CN"/>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60912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BFB764-E48E-447C-9579-908F14B72AD4}" type="slidenum">
              <a:rPr lang="en-US" altLang="zh-CN"/>
              <a:pPr/>
              <a:t>51</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20319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5012A-69C8-4601-A3DF-7BB9846DF710}" type="slidenum">
              <a:rPr lang="en-US" altLang="zh-CN"/>
              <a:pPr/>
              <a:t>52</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69416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02108-6154-44C0-B006-1842C61A47ED}" type="slidenum">
              <a:rPr lang="en-US" altLang="zh-CN"/>
              <a:pPr/>
              <a:t>53</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429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C7F1F0D4-3E75-4E9A-9BD2-E41F649843AD}" type="slidenum">
              <a:rPr lang="en-US" altLang="zh-CN"/>
              <a:pPr/>
              <a:t>18</a:t>
            </a:fld>
            <a:endParaRPr lang="en-US" altLang="zh-CN"/>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07743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3058D1-0DC0-49B4-A6B7-C3EEA59563C3}" type="slidenum">
              <a:rPr lang="en-US" altLang="zh-CN"/>
              <a:pPr/>
              <a:t>58</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10163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3945E-A03E-4074-A86C-58894AD8B217}" type="slidenum">
              <a:rPr lang="en-US" altLang="zh-CN"/>
              <a:pPr/>
              <a:t>60</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2982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31BFD-6B59-4EB5-86C0-CFDB3C6472D3}" type="slidenum">
              <a:rPr lang="en-US" altLang="zh-CN"/>
              <a:pPr/>
              <a:t>61</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44964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9EAED-E340-4A3A-B3B2-0F7AB3F3A67F}" type="slidenum">
              <a:rPr lang="en-US" altLang="zh-CN"/>
              <a:pPr/>
              <a:t>63</a:t>
            </a:fld>
            <a:endParaRPr lang="en-US" altLang="zh-CN"/>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7694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AF6DE71F-D026-4A0B-9F20-C80F477F0841}" type="slidenum">
              <a:rPr lang="en-US" altLang="zh-CN"/>
              <a:pPr/>
              <a:t>20</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0718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FEA15EE2-FC83-4D1B-ADAE-5272A30B6014}" type="slidenum">
              <a:rPr lang="en-US" altLang="zh-CN"/>
              <a:pPr/>
              <a:t>21</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3377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540D8148-780D-469E-BA9A-84D0CBE4E7F0}" type="slidenum">
              <a:rPr lang="en-US" altLang="zh-CN"/>
              <a:pPr/>
              <a:t>23</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33975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906E41E6-B1D9-40DA-8E67-64C722765DFE}" type="slidenum">
              <a:rPr lang="en-US" altLang="zh-CN"/>
              <a:pPr/>
              <a:t>24</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4268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18CAAC09-3208-46F0-AFB3-DA3B7369F615}" type="slidenum">
              <a:rPr lang="en-US" altLang="zh-CN"/>
              <a:pPr/>
              <a:t>25</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3969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76FF9BD2-56F2-4E12-935B-E03A477C0F90}" type="slidenum">
              <a:rPr lang="en-US" altLang="zh-CN"/>
              <a:pPr/>
              <a:t>26</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291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CBE1C401-7F97-47C5-BB2D-F7874B4A013E}" type="datetime1">
              <a:rPr lang="zh-CN" altLang="en-US"/>
              <a:pPr>
                <a:defRPr/>
              </a:pPr>
              <a:t>2021/3/3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71EF3C-715D-4BC6-9AB6-5D09CE6350B3}" type="slidenum">
              <a:rPr lang="en-US" altLang="zh-CN"/>
              <a:pPr>
                <a:defRPr/>
              </a:pPr>
              <a:t>‹#›</a:t>
            </a:fld>
            <a:endParaRPr lang="en-US" altLang="zh-CN"/>
          </a:p>
        </p:txBody>
      </p:sp>
    </p:spTree>
    <p:extLst>
      <p:ext uri="{BB962C8B-B14F-4D97-AF65-F5344CB8AC3E}">
        <p14:creationId xmlns:p14="http://schemas.microsoft.com/office/powerpoint/2010/main" val="246383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7952960-ADBA-4C53-9C50-0AF9FC39FE9A}" type="datetime1">
              <a:rPr lang="zh-CN" altLang="en-US"/>
              <a:pPr>
                <a:defRPr/>
              </a:pPr>
              <a:t>2021/3/3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CED67A-C219-40F2-9F7F-D9830D694E3C}" type="slidenum">
              <a:rPr lang="en-US" altLang="zh-CN"/>
              <a:pPr>
                <a:defRPr/>
              </a:pPr>
              <a:t>‹#›</a:t>
            </a:fld>
            <a:endParaRPr lang="en-US" altLang="zh-CN"/>
          </a:p>
        </p:txBody>
      </p:sp>
    </p:spTree>
    <p:extLst>
      <p:ext uri="{BB962C8B-B14F-4D97-AF65-F5344CB8AC3E}">
        <p14:creationId xmlns:p14="http://schemas.microsoft.com/office/powerpoint/2010/main" val="175965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145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04800"/>
            <a:ext cx="61912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79B5C81C-6ED8-496D-B606-05DDDF23DB0F}" type="datetime1">
              <a:rPr lang="zh-CN" altLang="en-US"/>
              <a:pPr>
                <a:defRPr/>
              </a:pPr>
              <a:t>2021/3/3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4F583B-E028-4AA3-9D22-C571736293A6}" type="slidenum">
              <a:rPr lang="en-US" altLang="zh-CN"/>
              <a:pPr>
                <a:defRPr/>
              </a:pPr>
              <a:t>‹#›</a:t>
            </a:fld>
            <a:endParaRPr lang="en-US" altLang="zh-CN"/>
          </a:p>
        </p:txBody>
      </p:sp>
    </p:spTree>
    <p:extLst>
      <p:ext uri="{BB962C8B-B14F-4D97-AF65-F5344CB8AC3E}">
        <p14:creationId xmlns:p14="http://schemas.microsoft.com/office/powerpoint/2010/main" val="1340970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0"/>
            <a:ext cx="87630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1371600"/>
            <a:ext cx="4305300" cy="472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371600"/>
            <a:ext cx="4305300" cy="472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52400" y="6248400"/>
            <a:ext cx="1905000" cy="457200"/>
          </a:xfrm>
        </p:spPr>
        <p:txBody>
          <a:bodyPr/>
          <a:lstStyle>
            <a:lvl1pPr>
              <a:defRPr/>
            </a:lvl1pPr>
          </a:lstStyle>
          <a:p>
            <a:endParaRPr lang="en-US" altLang="ko-K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ko-KR"/>
          </a:p>
        </p:txBody>
      </p:sp>
      <p:sp>
        <p:nvSpPr>
          <p:cNvPr id="7" name="灯片编号占位符 6"/>
          <p:cNvSpPr>
            <a:spLocks noGrp="1"/>
          </p:cNvSpPr>
          <p:nvPr>
            <p:ph type="sldNum" sz="quarter" idx="12"/>
          </p:nvPr>
        </p:nvSpPr>
        <p:spPr>
          <a:xfrm>
            <a:off x="7010400" y="6248400"/>
            <a:ext cx="1905000" cy="457200"/>
          </a:xfrm>
        </p:spPr>
        <p:txBody>
          <a:bodyPr/>
          <a:lstStyle>
            <a:lvl1pPr>
              <a:defRPr/>
            </a:lvl1pPr>
          </a:lstStyle>
          <a:p>
            <a:fld id="{757C052F-04CA-4BD8-89A8-B5904AC8B7E6}" type="slidenum">
              <a:rPr lang="ko-KR" altLang="en-US"/>
              <a:pPr/>
              <a:t>‹#›</a:t>
            </a:fld>
            <a:endParaRPr lang="en-US" altLang="ko-KR"/>
          </a:p>
        </p:txBody>
      </p:sp>
    </p:spTree>
    <p:extLst>
      <p:ext uri="{BB962C8B-B14F-4D97-AF65-F5344CB8AC3E}">
        <p14:creationId xmlns:p14="http://schemas.microsoft.com/office/powerpoint/2010/main" val="317540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04BC380-5849-4E82-9448-222F2C781241}" type="datetime1">
              <a:rPr lang="zh-CN" altLang="en-US"/>
              <a:pPr>
                <a:defRPr/>
              </a:pPr>
              <a:t>2021/3/3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1A18AD-0A7C-4FD4-B788-CBCE68555FE7}" type="slidenum">
              <a:rPr lang="en-US" altLang="zh-CN"/>
              <a:pPr>
                <a:defRPr/>
              </a:pPr>
              <a:t>‹#›</a:t>
            </a:fld>
            <a:endParaRPr lang="en-US" altLang="zh-CN"/>
          </a:p>
        </p:txBody>
      </p:sp>
    </p:spTree>
    <p:extLst>
      <p:ext uri="{BB962C8B-B14F-4D97-AF65-F5344CB8AC3E}">
        <p14:creationId xmlns:p14="http://schemas.microsoft.com/office/powerpoint/2010/main" val="301053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77865CE-6421-4A2B-967B-FB0F4B822C13}" type="datetime1">
              <a:rPr lang="zh-CN" altLang="en-US"/>
              <a:pPr>
                <a:defRPr/>
              </a:pPr>
              <a:t>2021/3/3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C68C41-06D6-4546-84C7-048F35336773}" type="slidenum">
              <a:rPr lang="en-US" altLang="zh-CN"/>
              <a:pPr>
                <a:defRPr/>
              </a:pPr>
              <a:t>‹#›</a:t>
            </a:fld>
            <a:endParaRPr lang="en-US" altLang="zh-CN"/>
          </a:p>
        </p:txBody>
      </p:sp>
    </p:spTree>
    <p:extLst>
      <p:ext uri="{BB962C8B-B14F-4D97-AF65-F5344CB8AC3E}">
        <p14:creationId xmlns:p14="http://schemas.microsoft.com/office/powerpoint/2010/main" val="381250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914400"/>
            <a:ext cx="41529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914400"/>
            <a:ext cx="41529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3C6A4632-79F2-4991-81BC-048D9365229C}" type="datetime1">
              <a:rPr lang="zh-CN" altLang="en-US"/>
              <a:pPr>
                <a:defRPr/>
              </a:pPr>
              <a:t>2021/3/3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2329F7D-EE08-4541-9BA6-515ADDB3641D}" type="slidenum">
              <a:rPr lang="en-US" altLang="zh-CN"/>
              <a:pPr>
                <a:defRPr/>
              </a:pPr>
              <a:t>‹#›</a:t>
            </a:fld>
            <a:endParaRPr lang="en-US" altLang="zh-CN"/>
          </a:p>
        </p:txBody>
      </p:sp>
    </p:spTree>
    <p:extLst>
      <p:ext uri="{BB962C8B-B14F-4D97-AF65-F5344CB8AC3E}">
        <p14:creationId xmlns:p14="http://schemas.microsoft.com/office/powerpoint/2010/main" val="308519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529F47CB-67D1-4E33-A3FE-EEB1FD4B0042}" type="datetime1">
              <a:rPr lang="zh-CN" altLang="en-US"/>
              <a:pPr>
                <a:defRPr/>
              </a:pPr>
              <a:t>2021/3/3</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94CF61D-4E3A-4DC8-8068-B669169FD98A}" type="slidenum">
              <a:rPr lang="en-US" altLang="zh-CN"/>
              <a:pPr>
                <a:defRPr/>
              </a:pPr>
              <a:t>‹#›</a:t>
            </a:fld>
            <a:endParaRPr lang="en-US" altLang="zh-CN"/>
          </a:p>
        </p:txBody>
      </p:sp>
    </p:spTree>
    <p:extLst>
      <p:ext uri="{BB962C8B-B14F-4D97-AF65-F5344CB8AC3E}">
        <p14:creationId xmlns:p14="http://schemas.microsoft.com/office/powerpoint/2010/main" val="421447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4C7C27F6-7B26-4183-8CC8-D7666671FB45}" type="datetime1">
              <a:rPr lang="zh-CN" altLang="en-US"/>
              <a:pPr>
                <a:defRPr/>
              </a:pPr>
              <a:t>2021/3/3</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99B3A6F-83C8-4A37-BF23-370732B00481}" type="slidenum">
              <a:rPr lang="en-US" altLang="zh-CN"/>
              <a:pPr>
                <a:defRPr/>
              </a:pPr>
              <a:t>‹#›</a:t>
            </a:fld>
            <a:endParaRPr lang="en-US" altLang="zh-CN"/>
          </a:p>
        </p:txBody>
      </p:sp>
    </p:spTree>
    <p:extLst>
      <p:ext uri="{BB962C8B-B14F-4D97-AF65-F5344CB8AC3E}">
        <p14:creationId xmlns:p14="http://schemas.microsoft.com/office/powerpoint/2010/main" val="67550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804426A-4060-4257-B5A2-26584D8502EA}" type="datetime1">
              <a:rPr lang="zh-CN" altLang="en-US"/>
              <a:pPr>
                <a:defRPr/>
              </a:pPr>
              <a:t>2021/3/3</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0F857F6-7025-4682-A966-3EA984379F32}" type="slidenum">
              <a:rPr lang="en-US" altLang="zh-CN"/>
              <a:pPr>
                <a:defRPr/>
              </a:pPr>
              <a:t>‹#›</a:t>
            </a:fld>
            <a:endParaRPr lang="en-US" altLang="zh-CN"/>
          </a:p>
        </p:txBody>
      </p:sp>
    </p:spTree>
    <p:extLst>
      <p:ext uri="{BB962C8B-B14F-4D97-AF65-F5344CB8AC3E}">
        <p14:creationId xmlns:p14="http://schemas.microsoft.com/office/powerpoint/2010/main" val="23931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C0D977D-E8BD-4F47-BA46-1F8E2387FC2F}" type="datetime1">
              <a:rPr lang="zh-CN" altLang="en-US"/>
              <a:pPr>
                <a:defRPr/>
              </a:pPr>
              <a:t>2021/3/3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688C219-1079-46DF-B22A-052A3E4B0441}" type="slidenum">
              <a:rPr lang="en-US" altLang="zh-CN"/>
              <a:pPr>
                <a:defRPr/>
              </a:pPr>
              <a:t>‹#›</a:t>
            </a:fld>
            <a:endParaRPr lang="en-US" altLang="zh-CN"/>
          </a:p>
        </p:txBody>
      </p:sp>
    </p:spTree>
    <p:extLst>
      <p:ext uri="{BB962C8B-B14F-4D97-AF65-F5344CB8AC3E}">
        <p14:creationId xmlns:p14="http://schemas.microsoft.com/office/powerpoint/2010/main" val="282472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97A9DBC-E6BF-4605-AFBC-7C7252FBEC27}" type="datetime1">
              <a:rPr lang="zh-CN" altLang="en-US"/>
              <a:pPr>
                <a:defRPr/>
              </a:pPr>
              <a:t>2021/3/3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F79860A-95FC-41F4-88BB-DF39BC3FF8DA}" type="slidenum">
              <a:rPr lang="en-US" altLang="zh-CN"/>
              <a:pPr>
                <a:defRPr/>
              </a:pPr>
              <a:t>‹#›</a:t>
            </a:fld>
            <a:endParaRPr lang="en-US" altLang="zh-CN"/>
          </a:p>
        </p:txBody>
      </p:sp>
    </p:spTree>
    <p:extLst>
      <p:ext uri="{BB962C8B-B14F-4D97-AF65-F5344CB8AC3E}">
        <p14:creationId xmlns:p14="http://schemas.microsoft.com/office/powerpoint/2010/main" val="44062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81000" y="914400"/>
            <a:ext cx="8458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81000" y="65722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400">
                <a:solidFill>
                  <a:srgbClr val="FF6600"/>
                </a:solidFill>
                <a:latin typeface="+mn-lt"/>
                <a:ea typeface="宋体" panose="02010600030101010101" pitchFamily="2" charset="-122"/>
              </a:defRPr>
            </a:lvl1pPr>
          </a:lstStyle>
          <a:p>
            <a:pPr>
              <a:defRPr/>
            </a:pPr>
            <a:fld id="{316D573C-E4A7-4992-A03F-51DD790F281A}" type="datetime1">
              <a:rPr lang="zh-CN" altLang="en-US"/>
              <a:pPr>
                <a:defRPr/>
              </a:pPr>
              <a:t>2021/3/3</a:t>
            </a:fld>
            <a:endParaRPr lang="en-US" altLang="zh-CN"/>
          </a:p>
        </p:txBody>
      </p:sp>
      <p:sp>
        <p:nvSpPr>
          <p:cNvPr id="1029" name="Rectangle 5"/>
          <p:cNvSpPr>
            <a:spLocks noGrp="1" noChangeArrowheads="1"/>
          </p:cNvSpPr>
          <p:nvPr>
            <p:ph type="ftr" sz="quarter" idx="3"/>
          </p:nvPr>
        </p:nvSpPr>
        <p:spPr bwMode="auto">
          <a:xfrm>
            <a:off x="3124200" y="65722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dirty="0" smtClean="0">
                <a:solidFill>
                  <a:srgbClr val="FF6600"/>
                </a:solidFill>
                <a:latin typeface="+mn-lt"/>
                <a:ea typeface="宋体" panose="02010600030101010101" pitchFamily="2" charset="-122"/>
              </a:defRPr>
            </a:lvl1pPr>
          </a:lstStyle>
          <a:p>
            <a:pPr>
              <a:defRPr/>
            </a:pPr>
            <a:r>
              <a:rPr lang="zh-CN" altLang="en-US"/>
              <a:t>电路理论</a:t>
            </a:r>
            <a:endParaRPr lang="en-US" altLang="zh-CN"/>
          </a:p>
        </p:txBody>
      </p:sp>
      <p:sp>
        <p:nvSpPr>
          <p:cNvPr id="1030" name="Rectangle 6"/>
          <p:cNvSpPr>
            <a:spLocks noGrp="1" noChangeArrowheads="1"/>
          </p:cNvSpPr>
          <p:nvPr>
            <p:ph type="sldNum" sz="quarter" idx="4"/>
          </p:nvPr>
        </p:nvSpPr>
        <p:spPr bwMode="auto">
          <a:xfrm>
            <a:off x="6858000" y="65722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400">
                <a:solidFill>
                  <a:srgbClr val="FF6600"/>
                </a:solidFill>
                <a:latin typeface="+mn-lt"/>
                <a:ea typeface="宋体" panose="02010600030101010101" pitchFamily="2" charset="-122"/>
              </a:defRPr>
            </a:lvl1pPr>
          </a:lstStyle>
          <a:p>
            <a:pPr>
              <a:defRPr/>
            </a:pPr>
            <a:fld id="{E23A398F-66D3-4664-AC16-8D4DEE91417C}" type="slidenum">
              <a:rPr lang="en-US" altLang="zh-CN"/>
              <a:pPr>
                <a:defRPr/>
              </a:pPr>
              <a:t>‹#›</a:t>
            </a:fld>
            <a:endParaRPr lang="en-US" altLang="zh-CN"/>
          </a:p>
        </p:txBody>
      </p:sp>
      <p:pic>
        <p:nvPicPr>
          <p:cNvPr id="1031" name="Picture 7" descr="logo1"/>
          <p:cNvPicPr>
            <a:picLocks noChangeAspect="1" noChangeArrowheads="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85725"/>
            <a:ext cx="9366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p:titleStyle>
    <p:body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nmeng@hust.edu.cn"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5.emf"/><Relationship Id="rId5" Type="http://schemas.openxmlformats.org/officeDocument/2006/relationships/oleObject" Target="../embeddings/oleObject6.bin"/><Relationship Id="rId4" Type="http://schemas.openxmlformats.org/officeDocument/2006/relationships/image" Target="../media/image24.emf"/><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13.bin"/><Relationship Id="rId18" Type="http://schemas.openxmlformats.org/officeDocument/2006/relationships/image" Target="../media/image35.w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32.wmf"/><Relationship Id="rId17" Type="http://schemas.openxmlformats.org/officeDocument/2006/relationships/oleObject" Target="../embeddings/oleObject15.bin"/><Relationship Id="rId2" Type="http://schemas.openxmlformats.org/officeDocument/2006/relationships/slideLayout" Target="../slideLayouts/slideLayout7.xml"/><Relationship Id="rId16" Type="http://schemas.openxmlformats.org/officeDocument/2006/relationships/image" Target="../media/image34.wmf"/><Relationship Id="rId20" Type="http://schemas.openxmlformats.org/officeDocument/2006/relationships/image" Target="../media/image36.wmf"/><Relationship Id="rId1" Type="http://schemas.openxmlformats.org/officeDocument/2006/relationships/vmlDrawing" Target="../drawings/vmlDrawing3.vml"/><Relationship Id="rId6" Type="http://schemas.openxmlformats.org/officeDocument/2006/relationships/image" Target="../media/image29.wmf"/><Relationship Id="rId11" Type="http://schemas.openxmlformats.org/officeDocument/2006/relationships/oleObject" Target="../embeddings/oleObject12.bin"/><Relationship Id="rId24" Type="http://schemas.openxmlformats.org/officeDocument/2006/relationships/image" Target="../media/image38.wmf"/><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10" Type="http://schemas.openxmlformats.org/officeDocument/2006/relationships/image" Target="../media/image31.wmf"/><Relationship Id="rId19" Type="http://schemas.openxmlformats.org/officeDocument/2006/relationships/oleObject" Target="../embeddings/oleObject16.bin"/><Relationship Id="rId4" Type="http://schemas.openxmlformats.org/officeDocument/2006/relationships/image" Target="../media/image28.wmf"/><Relationship Id="rId9" Type="http://schemas.openxmlformats.org/officeDocument/2006/relationships/oleObject" Target="../embeddings/oleObject11.bin"/><Relationship Id="rId14" Type="http://schemas.openxmlformats.org/officeDocument/2006/relationships/image" Target="../media/image33.wmf"/><Relationship Id="rId22" Type="http://schemas.openxmlformats.org/officeDocument/2006/relationships/image" Target="../media/image37.wmf"/></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9.wmf"/><Relationship Id="rId4"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41.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3.jpeg"/><Relationship Id="rId5" Type="http://schemas.openxmlformats.org/officeDocument/2006/relationships/image" Target="../media/image64.wmf"/><Relationship Id="rId4"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66.emf"/><Relationship Id="rId5" Type="http://schemas.openxmlformats.org/officeDocument/2006/relationships/oleObject" Target="../embeddings/oleObject22.bin"/><Relationship Id="rId4" Type="http://schemas.openxmlformats.org/officeDocument/2006/relationships/image" Target="../media/image6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70.w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72.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74.wmf"/><Relationship Id="rId4" Type="http://schemas.openxmlformats.org/officeDocument/2006/relationships/image" Target="../media/image71.emf"/><Relationship Id="rId9"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notesSlide" Target="../notesSlides/notesSlide13.xml"/><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3.jpeg"/><Relationship Id="rId5" Type="http://schemas.openxmlformats.org/officeDocument/2006/relationships/image" Target="../media/image76.wmf"/><Relationship Id="rId4" Type="http://schemas.openxmlformats.org/officeDocument/2006/relationships/oleObject" Target="../embeddings/oleObject30.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79.wmf"/><Relationship Id="rId5" Type="http://schemas.openxmlformats.org/officeDocument/2006/relationships/oleObject" Target="../embeddings/oleObject33.bin"/><Relationship Id="rId4" Type="http://schemas.openxmlformats.org/officeDocument/2006/relationships/image" Target="../media/image78.wmf"/></Relationships>
</file>

<file path=ppt/slides/_rels/slide34.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82.wmf"/><Relationship Id="rId5" Type="http://schemas.openxmlformats.org/officeDocument/2006/relationships/oleObject" Target="../embeddings/oleObject36.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38.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86.wmf"/><Relationship Id="rId5" Type="http://schemas.openxmlformats.org/officeDocument/2006/relationships/oleObject" Target="../embeddings/oleObject40.bin"/><Relationship Id="rId4" Type="http://schemas.openxmlformats.org/officeDocument/2006/relationships/image" Target="../media/image85.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91.jpeg"/><Relationship Id="rId5" Type="http://schemas.openxmlformats.org/officeDocument/2006/relationships/image" Target="../media/image90.jpeg"/><Relationship Id="rId4" Type="http://schemas.openxmlformats.org/officeDocument/2006/relationships/image" Target="../media/image89.jpeg"/></Relationships>
</file>

<file path=ppt/slides/_rels/slide41.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4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00.e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99.emf"/><Relationship Id="rId5" Type="http://schemas.openxmlformats.org/officeDocument/2006/relationships/oleObject" Target="../embeddings/oleObject47.bin"/><Relationship Id="rId4" Type="http://schemas.openxmlformats.org/officeDocument/2006/relationships/image" Target="../media/image98.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54.bin"/><Relationship Id="rId18" Type="http://schemas.openxmlformats.org/officeDocument/2006/relationships/image" Target="../media/image108.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105.wmf"/><Relationship Id="rId17"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107.wmf"/><Relationship Id="rId1" Type="http://schemas.openxmlformats.org/officeDocument/2006/relationships/vmlDrawing" Target="../drawings/vmlDrawing16.vml"/><Relationship Id="rId6" Type="http://schemas.openxmlformats.org/officeDocument/2006/relationships/image" Target="../media/image102.e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104.wmf"/><Relationship Id="rId19" Type="http://schemas.openxmlformats.org/officeDocument/2006/relationships/oleObject" Target="../embeddings/oleObject57.bin"/><Relationship Id="rId4" Type="http://schemas.openxmlformats.org/officeDocument/2006/relationships/image" Target="../media/image101.emf"/><Relationship Id="rId9" Type="http://schemas.openxmlformats.org/officeDocument/2006/relationships/oleObject" Target="../embeddings/oleObject52.bin"/><Relationship Id="rId14" Type="http://schemas.openxmlformats.org/officeDocument/2006/relationships/image" Target="../media/image106.emf"/></Relationships>
</file>

<file path=ppt/slides/_rels/slide5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111.emf"/><Relationship Id="rId5" Type="http://schemas.openxmlformats.org/officeDocument/2006/relationships/oleObject" Target="../embeddings/oleObject59.bin"/><Relationship Id="rId10" Type="http://schemas.openxmlformats.org/officeDocument/2006/relationships/image" Target="../media/image113.emf"/><Relationship Id="rId4" Type="http://schemas.openxmlformats.org/officeDocument/2006/relationships/image" Target="../media/image110.emf"/><Relationship Id="rId9" Type="http://schemas.openxmlformats.org/officeDocument/2006/relationships/oleObject" Target="../embeddings/oleObject61.bin"/></Relationships>
</file>

<file path=ppt/slides/_rels/slide57.xml.rels><?xml version="1.0" encoding="UTF-8" standalone="yes"?>
<Relationships xmlns="http://schemas.openxmlformats.org/package/2006/relationships"><Relationship Id="rId3" Type="http://schemas.openxmlformats.org/officeDocument/2006/relationships/image" Target="../media/image114.jpeg"/><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115.wmf"/><Relationship Id="rId4" Type="http://schemas.openxmlformats.org/officeDocument/2006/relationships/oleObject" Target="../embeddings/oleObject62.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116.e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117.wmf"/><Relationship Id="rId4" Type="http://schemas.openxmlformats.org/officeDocument/2006/relationships/oleObject" Target="../embeddings/oleObject64.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32.xml"/><Relationship Id="rId7" Type="http://schemas.openxmlformats.org/officeDocument/2006/relationships/image" Target="../media/image119.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66.bin"/><Relationship Id="rId5" Type="http://schemas.openxmlformats.org/officeDocument/2006/relationships/image" Target="../media/image118.wmf"/><Relationship Id="rId4" Type="http://schemas.openxmlformats.org/officeDocument/2006/relationships/oleObject" Target="../embeddings/oleObject65.bin"/><Relationship Id="rId9" Type="http://schemas.openxmlformats.org/officeDocument/2006/relationships/image" Target="../media/image120.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125.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22.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124.wmf"/><Relationship Id="rId4" Type="http://schemas.openxmlformats.org/officeDocument/2006/relationships/image" Target="../media/image121.emf"/><Relationship Id="rId9" Type="http://schemas.openxmlformats.org/officeDocument/2006/relationships/oleObject" Target="../embeddings/oleObject71.bin"/><Relationship Id="rId14" Type="http://schemas.openxmlformats.org/officeDocument/2006/relationships/image" Target="../media/image126.wmf"/></Relationships>
</file>

<file path=ppt/slides/_rels/slide65.x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8.emf"/><Relationship Id="rId5" Type="http://schemas.openxmlformats.org/officeDocument/2006/relationships/oleObject" Target="../embeddings/oleObject75.bin"/><Relationship Id="rId4" Type="http://schemas.openxmlformats.org/officeDocument/2006/relationships/image" Target="../media/image127.emf"/></Relationships>
</file>

<file path=ppt/slides/_rels/slide66.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82.bin"/><Relationship Id="rId18" Type="http://schemas.openxmlformats.org/officeDocument/2006/relationships/image" Target="../media/image137.wmf"/><Relationship Id="rId26" Type="http://schemas.openxmlformats.org/officeDocument/2006/relationships/image" Target="../media/image141.wmf"/><Relationship Id="rId3" Type="http://schemas.openxmlformats.org/officeDocument/2006/relationships/oleObject" Target="../embeddings/oleObject77.bin"/><Relationship Id="rId21" Type="http://schemas.openxmlformats.org/officeDocument/2006/relationships/oleObject" Target="../embeddings/oleObject86.bin"/><Relationship Id="rId7" Type="http://schemas.openxmlformats.org/officeDocument/2006/relationships/oleObject" Target="../embeddings/oleObject79.bin"/><Relationship Id="rId12" Type="http://schemas.openxmlformats.org/officeDocument/2006/relationships/image" Target="../media/image134.wmf"/><Relationship Id="rId17" Type="http://schemas.openxmlformats.org/officeDocument/2006/relationships/oleObject" Target="../embeddings/oleObject84.bin"/><Relationship Id="rId25" Type="http://schemas.openxmlformats.org/officeDocument/2006/relationships/oleObject" Target="../embeddings/oleObject88.bin"/><Relationship Id="rId2" Type="http://schemas.openxmlformats.org/officeDocument/2006/relationships/slideLayout" Target="../slideLayouts/slideLayout7.xml"/><Relationship Id="rId16" Type="http://schemas.openxmlformats.org/officeDocument/2006/relationships/image" Target="../media/image136.wmf"/><Relationship Id="rId20" Type="http://schemas.openxmlformats.org/officeDocument/2006/relationships/image" Target="../media/image138.wmf"/><Relationship Id="rId1" Type="http://schemas.openxmlformats.org/officeDocument/2006/relationships/vmlDrawing" Target="../drawings/vmlDrawing24.vml"/><Relationship Id="rId6" Type="http://schemas.openxmlformats.org/officeDocument/2006/relationships/image" Target="../media/image131.wmf"/><Relationship Id="rId11" Type="http://schemas.openxmlformats.org/officeDocument/2006/relationships/oleObject" Target="../embeddings/oleObject81.bin"/><Relationship Id="rId24" Type="http://schemas.openxmlformats.org/officeDocument/2006/relationships/image" Target="../media/image140.wmf"/><Relationship Id="rId5" Type="http://schemas.openxmlformats.org/officeDocument/2006/relationships/oleObject" Target="../embeddings/oleObject78.bin"/><Relationship Id="rId15" Type="http://schemas.openxmlformats.org/officeDocument/2006/relationships/oleObject" Target="../embeddings/oleObject83.bin"/><Relationship Id="rId23" Type="http://schemas.openxmlformats.org/officeDocument/2006/relationships/oleObject" Target="../embeddings/oleObject87.bin"/><Relationship Id="rId10" Type="http://schemas.openxmlformats.org/officeDocument/2006/relationships/image" Target="../media/image133.wmf"/><Relationship Id="rId19" Type="http://schemas.openxmlformats.org/officeDocument/2006/relationships/oleObject" Target="../embeddings/oleObject85.bin"/><Relationship Id="rId4" Type="http://schemas.openxmlformats.org/officeDocument/2006/relationships/image" Target="../media/image130.wmf"/><Relationship Id="rId9" Type="http://schemas.openxmlformats.org/officeDocument/2006/relationships/oleObject" Target="../embeddings/oleObject80.bin"/><Relationship Id="rId14" Type="http://schemas.openxmlformats.org/officeDocument/2006/relationships/image" Target="../media/image135.wmf"/><Relationship Id="rId22" Type="http://schemas.openxmlformats.org/officeDocument/2006/relationships/image" Target="../media/image139.wmf"/></Relationships>
</file>

<file path=ppt/slides/_rels/slide67.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43.wmf"/><Relationship Id="rId5" Type="http://schemas.openxmlformats.org/officeDocument/2006/relationships/oleObject" Target="../embeddings/oleObject90.bin"/><Relationship Id="rId4" Type="http://schemas.openxmlformats.org/officeDocument/2006/relationships/image" Target="../media/image142.wmf"/></Relationships>
</file>

<file path=ppt/slides/_rels/slide68.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49.w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oleObject" Target="../embeddings/oleObject96.bin"/><Relationship Id="rId17" Type="http://schemas.openxmlformats.org/officeDocument/2006/relationships/image" Target="../media/image151.wmf"/><Relationship Id="rId2" Type="http://schemas.openxmlformats.org/officeDocument/2006/relationships/slideLayout" Target="../slideLayouts/slideLayout7.xml"/><Relationship Id="rId16" Type="http://schemas.openxmlformats.org/officeDocument/2006/relationships/oleObject" Target="../embeddings/oleObject98.bin"/><Relationship Id="rId1" Type="http://schemas.openxmlformats.org/officeDocument/2006/relationships/vmlDrawing" Target="../drawings/vmlDrawing26.vml"/><Relationship Id="rId6" Type="http://schemas.openxmlformats.org/officeDocument/2006/relationships/image" Target="../media/image146.wmf"/><Relationship Id="rId11" Type="http://schemas.openxmlformats.org/officeDocument/2006/relationships/image" Target="../media/image148.wmf"/><Relationship Id="rId5" Type="http://schemas.openxmlformats.org/officeDocument/2006/relationships/oleObject" Target="../embeddings/oleObject93.bin"/><Relationship Id="rId15" Type="http://schemas.openxmlformats.org/officeDocument/2006/relationships/image" Target="../media/image150.wmf"/><Relationship Id="rId10" Type="http://schemas.openxmlformats.org/officeDocument/2006/relationships/oleObject" Target="../embeddings/oleObject95.bin"/><Relationship Id="rId4" Type="http://schemas.openxmlformats.org/officeDocument/2006/relationships/image" Target="../media/image145.emf"/><Relationship Id="rId9" Type="http://schemas.openxmlformats.org/officeDocument/2006/relationships/image" Target="../media/image152.png"/><Relationship Id="rId14" Type="http://schemas.openxmlformats.org/officeDocument/2006/relationships/oleObject" Target="../embeddings/oleObject97.bin"/></Relationships>
</file>

<file path=ppt/slides/_rels/slide69.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57.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54.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56.emf"/><Relationship Id="rId4" Type="http://schemas.openxmlformats.org/officeDocument/2006/relationships/image" Target="../media/image153.wmf"/><Relationship Id="rId9" Type="http://schemas.openxmlformats.org/officeDocument/2006/relationships/oleObject" Target="../embeddings/oleObject102.bin"/><Relationship Id="rId14" Type="http://schemas.openxmlformats.org/officeDocument/2006/relationships/image" Target="../media/image158.wmf"/></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image" Target="../media/image159.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1.emf"/><Relationship Id="rId5" Type="http://schemas.openxmlformats.org/officeDocument/2006/relationships/oleObject" Target="../embeddings/oleObject2.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6D0ABD-275B-4B3E-A4E1-F50B9303965F}"/>
              </a:ext>
            </a:extLst>
          </p:cNvPr>
          <p:cNvSpPr>
            <a:spLocks noGrp="1"/>
          </p:cNvSpPr>
          <p:nvPr>
            <p:ph type="dt" sz="half" idx="10"/>
          </p:nvPr>
        </p:nvSpPr>
        <p:spPr/>
        <p:txBody>
          <a:bodyPr/>
          <a:lstStyle/>
          <a:p>
            <a:pPr>
              <a:defRPr/>
            </a:pPr>
            <a:fld id="{3804426A-4060-4257-B5A2-26584D8502EA}" type="datetime1">
              <a:rPr lang="zh-CN" altLang="en-US" smtClean="0"/>
              <a:pPr>
                <a:defRPr/>
              </a:pPr>
              <a:t>2021/3/3</a:t>
            </a:fld>
            <a:endParaRPr lang="en-US" altLang="zh-CN"/>
          </a:p>
        </p:txBody>
      </p:sp>
      <p:sp>
        <p:nvSpPr>
          <p:cNvPr id="3" name="页脚占位符 2">
            <a:extLst>
              <a:ext uri="{FF2B5EF4-FFF2-40B4-BE49-F238E27FC236}">
                <a16:creationId xmlns:a16="http://schemas.microsoft.com/office/drawing/2014/main" id="{60CAC769-DC63-470B-ADF6-06E5CC2DA8F6}"/>
              </a:ext>
            </a:extLst>
          </p:cNvPr>
          <p:cNvSpPr>
            <a:spLocks noGrp="1"/>
          </p:cNvSpPr>
          <p:nvPr>
            <p:ph type="ftr" sz="quarter" idx="11"/>
          </p:nvPr>
        </p:nvSpPr>
        <p:spPr/>
        <p:txBody>
          <a:bodyPr/>
          <a:lstStyle/>
          <a:p>
            <a:pPr>
              <a:defRPr/>
            </a:pPr>
            <a:r>
              <a:rPr lang="zh-CN" altLang="en-US"/>
              <a:t>电路理论</a:t>
            </a:r>
            <a:endParaRPr lang="en-US" altLang="zh-CN"/>
          </a:p>
        </p:txBody>
      </p:sp>
      <p:sp>
        <p:nvSpPr>
          <p:cNvPr id="4" name="灯片编号占位符 3">
            <a:extLst>
              <a:ext uri="{FF2B5EF4-FFF2-40B4-BE49-F238E27FC236}">
                <a16:creationId xmlns:a16="http://schemas.microsoft.com/office/drawing/2014/main" id="{3CB78563-7A85-4E1A-9CBA-CE3D632FC849}"/>
              </a:ext>
            </a:extLst>
          </p:cNvPr>
          <p:cNvSpPr>
            <a:spLocks noGrp="1"/>
          </p:cNvSpPr>
          <p:nvPr>
            <p:ph type="sldNum" sz="quarter" idx="12"/>
          </p:nvPr>
        </p:nvSpPr>
        <p:spPr/>
        <p:txBody>
          <a:bodyPr/>
          <a:lstStyle/>
          <a:p>
            <a:pPr>
              <a:defRPr/>
            </a:pPr>
            <a:fld id="{E0F857F6-7025-4682-A966-3EA984379F32}" type="slidenum">
              <a:rPr lang="en-US" altLang="zh-CN" smtClean="0"/>
              <a:pPr>
                <a:defRPr/>
              </a:pPr>
              <a:t>1</a:t>
            </a:fld>
            <a:endParaRPr lang="en-US" altLang="zh-CN"/>
          </a:p>
        </p:txBody>
      </p:sp>
      <p:sp>
        <p:nvSpPr>
          <p:cNvPr id="5" name="文本框 4">
            <a:extLst>
              <a:ext uri="{FF2B5EF4-FFF2-40B4-BE49-F238E27FC236}">
                <a16:creationId xmlns:a16="http://schemas.microsoft.com/office/drawing/2014/main" id="{60C95FF3-FEAD-46D1-9DE5-64944002563D}"/>
              </a:ext>
            </a:extLst>
          </p:cNvPr>
          <p:cNvSpPr txBox="1"/>
          <p:nvPr/>
        </p:nvSpPr>
        <p:spPr>
          <a:xfrm>
            <a:off x="1475656" y="1484784"/>
            <a:ext cx="6552728" cy="4462760"/>
          </a:xfrm>
          <a:prstGeom prst="rect">
            <a:avLst/>
          </a:prstGeom>
          <a:noFill/>
        </p:spPr>
        <p:txBody>
          <a:bodyPr wrap="square" rtlCol="0">
            <a:spAutoFit/>
          </a:bodyPr>
          <a:lstStyle/>
          <a:p>
            <a:pPr algn="ctr"/>
            <a:r>
              <a:rPr lang="zh-CN" altLang="en-US" sz="7200" dirty="0"/>
              <a:t>电路理论</a:t>
            </a:r>
            <a:endParaRPr lang="en-US" altLang="zh-CN" sz="7200" dirty="0"/>
          </a:p>
          <a:p>
            <a:endParaRPr lang="en-US" altLang="zh-CN" sz="7200" dirty="0"/>
          </a:p>
          <a:p>
            <a:pPr algn="ctr"/>
            <a:r>
              <a:rPr lang="zh-CN" altLang="en-US" sz="4400" dirty="0"/>
              <a:t>占萌 教授</a:t>
            </a:r>
            <a:endParaRPr lang="en-US" altLang="zh-CN" sz="4400" dirty="0"/>
          </a:p>
          <a:p>
            <a:pPr algn="ctr"/>
            <a:r>
              <a:rPr lang="zh-CN" altLang="en-US" sz="3200" dirty="0"/>
              <a:t>手机号：</a:t>
            </a:r>
            <a:r>
              <a:rPr lang="en-US" altLang="zh-CN" sz="3200" dirty="0"/>
              <a:t>13986241362</a:t>
            </a:r>
          </a:p>
          <a:p>
            <a:pPr algn="ctr"/>
            <a:r>
              <a:rPr lang="en-US" altLang="zh-CN" sz="3200" dirty="0"/>
              <a:t>Email: </a:t>
            </a:r>
            <a:r>
              <a:rPr lang="en-US" altLang="zh-CN" sz="3200" dirty="0">
                <a:hlinkClick r:id="rId2"/>
              </a:rPr>
              <a:t>zhanmeng@hust.edu.cn</a:t>
            </a:r>
            <a:endParaRPr lang="en-US" altLang="zh-CN" sz="3200" dirty="0"/>
          </a:p>
          <a:p>
            <a:pPr algn="ctr"/>
            <a:r>
              <a:rPr lang="zh-CN" altLang="en-US" sz="3200" dirty="0"/>
              <a:t>办公室：新电气大楼 </a:t>
            </a:r>
            <a:r>
              <a:rPr lang="en-US" altLang="zh-CN" sz="3200" dirty="0"/>
              <a:t>A809</a:t>
            </a:r>
            <a:endParaRPr lang="zh-CN" altLang="en-US" sz="3200" dirty="0"/>
          </a:p>
        </p:txBody>
      </p:sp>
    </p:spTree>
    <p:extLst>
      <p:ext uri="{BB962C8B-B14F-4D97-AF65-F5344CB8AC3E}">
        <p14:creationId xmlns:p14="http://schemas.microsoft.com/office/powerpoint/2010/main" val="39345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日期占位符 1"/>
          <p:cNvSpPr>
            <a:spLocks noGrp="1"/>
          </p:cNvSpPr>
          <p:nvPr>
            <p:ph type="dt" sz="quarter" idx="10"/>
          </p:nvPr>
        </p:nvSpPr>
        <p:spPr/>
        <p:txBody>
          <a:bodyPr/>
          <a:lstStyle/>
          <a:p>
            <a:pPr>
              <a:defRPr/>
            </a:pPr>
            <a:fld id="{52CEC875-B239-473F-AA7E-67FF6E15E497}" type="datetime1">
              <a:rPr lang="zh-CN" altLang="en-US"/>
              <a:pPr>
                <a:defRPr/>
              </a:pPr>
              <a:t>2021/3/3</a:t>
            </a:fld>
            <a:endParaRPr lang="en-US" altLang="zh-CN"/>
          </a:p>
        </p:txBody>
      </p:sp>
      <p:sp>
        <p:nvSpPr>
          <p:cNvPr id="67" name="页脚占位符 2"/>
          <p:cNvSpPr>
            <a:spLocks noGrp="1"/>
          </p:cNvSpPr>
          <p:nvPr>
            <p:ph type="ftr" sz="quarter" idx="11"/>
          </p:nvPr>
        </p:nvSpPr>
        <p:spPr/>
        <p:txBody>
          <a:bodyPr/>
          <a:lstStyle/>
          <a:p>
            <a:pPr>
              <a:defRPr/>
            </a:pPr>
            <a:r>
              <a:rPr lang="zh-CN" altLang="en-US"/>
              <a:t>电路理论</a:t>
            </a:r>
            <a:endParaRPr lang="en-US" altLang="zh-CN"/>
          </a:p>
        </p:txBody>
      </p:sp>
      <p:sp>
        <p:nvSpPr>
          <p:cNvPr id="68" name="灯片编号占位符 3"/>
          <p:cNvSpPr>
            <a:spLocks noGrp="1"/>
          </p:cNvSpPr>
          <p:nvPr>
            <p:ph type="sldNum" sz="quarter" idx="12"/>
          </p:nvPr>
        </p:nvSpPr>
        <p:spPr/>
        <p:txBody>
          <a:bodyPr/>
          <a:lstStyle/>
          <a:p>
            <a:pPr>
              <a:defRPr/>
            </a:pPr>
            <a:fld id="{3A9F2352-6DCC-4F32-9380-311C483ED223}" type="slidenum">
              <a:rPr lang="en-US" altLang="zh-CN"/>
              <a:pPr>
                <a:defRPr/>
              </a:pPr>
              <a:t>10</a:t>
            </a:fld>
            <a:endParaRPr lang="en-US" altLang="zh-CN"/>
          </a:p>
        </p:txBody>
      </p:sp>
      <p:graphicFrame>
        <p:nvGraphicFramePr>
          <p:cNvPr id="110691" name="Object 1123"/>
          <p:cNvGraphicFramePr>
            <a:graphicFrameLocks noChangeAspect="1"/>
          </p:cNvGraphicFramePr>
          <p:nvPr>
            <p:extLst>
              <p:ext uri="{D42A27DB-BD31-4B8C-83A1-F6EECF244321}">
                <p14:modId xmlns:p14="http://schemas.microsoft.com/office/powerpoint/2010/main" val="3931781181"/>
              </p:ext>
            </p:extLst>
          </p:nvPr>
        </p:nvGraphicFramePr>
        <p:xfrm>
          <a:off x="5004048" y="4664249"/>
          <a:ext cx="3354387" cy="1655762"/>
        </p:xfrm>
        <a:graphic>
          <a:graphicData uri="http://schemas.openxmlformats.org/presentationml/2006/ole">
            <mc:AlternateContent xmlns:mc="http://schemas.openxmlformats.org/markup-compatibility/2006">
              <mc:Choice xmlns:v="urn:schemas-microsoft-com:vml" Requires="v">
                <p:oleObj spid="_x0000_s39398" name="Visio" r:id="rId3" imgW="1706785" imgH="856821" progId="Visio.Drawing.11">
                  <p:embed/>
                </p:oleObj>
              </mc:Choice>
              <mc:Fallback>
                <p:oleObj name="Visio" r:id="rId3" imgW="1706785" imgH="856821" progId="Visio.Drawing.11">
                  <p:embed/>
                  <p:pic>
                    <p:nvPicPr>
                      <p:cNvPr id="110691" name="Object 1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4664249"/>
                        <a:ext cx="3354387"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0757" name="Group 1189"/>
          <p:cNvGrpSpPr>
            <a:grpSpLocks/>
          </p:cNvGrpSpPr>
          <p:nvPr/>
        </p:nvGrpSpPr>
        <p:grpSpPr bwMode="auto">
          <a:xfrm>
            <a:off x="1115616" y="4005064"/>
            <a:ext cx="2895600" cy="1441450"/>
            <a:chOff x="336" y="3216"/>
            <a:chExt cx="1824" cy="908"/>
          </a:xfrm>
        </p:grpSpPr>
        <p:grpSp>
          <p:nvGrpSpPr>
            <p:cNvPr id="8207" name="Group 1183"/>
            <p:cNvGrpSpPr>
              <a:grpSpLocks/>
            </p:cNvGrpSpPr>
            <p:nvPr/>
          </p:nvGrpSpPr>
          <p:grpSpPr bwMode="auto">
            <a:xfrm>
              <a:off x="336" y="3216"/>
              <a:ext cx="1824" cy="908"/>
              <a:chOff x="336" y="3216"/>
              <a:chExt cx="1824" cy="908"/>
            </a:xfrm>
          </p:grpSpPr>
          <p:sp>
            <p:nvSpPr>
              <p:cNvPr id="8213" name="Line 1130"/>
              <p:cNvSpPr>
                <a:spLocks noChangeShapeType="1"/>
              </p:cNvSpPr>
              <p:nvPr/>
            </p:nvSpPr>
            <p:spPr bwMode="auto">
              <a:xfrm>
                <a:off x="1776" y="3600"/>
                <a:ext cx="384"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14" name="Group 1144"/>
              <p:cNvGrpSpPr>
                <a:grpSpLocks/>
              </p:cNvGrpSpPr>
              <p:nvPr/>
            </p:nvGrpSpPr>
            <p:grpSpPr bwMode="auto">
              <a:xfrm>
                <a:off x="336" y="3216"/>
                <a:ext cx="1201" cy="908"/>
                <a:chOff x="3359" y="1536"/>
                <a:chExt cx="1201" cy="908"/>
              </a:xfrm>
            </p:grpSpPr>
            <p:grpSp>
              <p:nvGrpSpPr>
                <p:cNvPr id="8215" name="Group 1145"/>
                <p:cNvGrpSpPr>
                  <a:grpSpLocks/>
                </p:cNvGrpSpPr>
                <p:nvPr/>
              </p:nvGrpSpPr>
              <p:grpSpPr bwMode="auto">
                <a:xfrm>
                  <a:off x="3528" y="1536"/>
                  <a:ext cx="920" cy="908"/>
                  <a:chOff x="3528" y="1536"/>
                  <a:chExt cx="920" cy="908"/>
                </a:xfrm>
              </p:grpSpPr>
              <p:grpSp>
                <p:nvGrpSpPr>
                  <p:cNvPr id="8221" name="Group 1146"/>
                  <p:cNvGrpSpPr>
                    <a:grpSpLocks/>
                  </p:cNvGrpSpPr>
                  <p:nvPr/>
                </p:nvGrpSpPr>
                <p:grpSpPr bwMode="auto">
                  <a:xfrm>
                    <a:off x="3528" y="1536"/>
                    <a:ext cx="96" cy="900"/>
                    <a:chOff x="2156" y="3420"/>
                    <a:chExt cx="96" cy="900"/>
                  </a:xfrm>
                </p:grpSpPr>
                <p:sp>
                  <p:nvSpPr>
                    <p:cNvPr id="8251" name="Line 1147"/>
                    <p:cNvSpPr>
                      <a:spLocks noChangeShapeType="1"/>
                    </p:cNvSpPr>
                    <p:nvPr/>
                  </p:nvSpPr>
                  <p:spPr bwMode="auto">
                    <a:xfrm>
                      <a:off x="2160" y="3456"/>
                      <a:ext cx="0" cy="86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2" name="Freeform 1148"/>
                    <p:cNvSpPr>
                      <a:spLocks/>
                    </p:cNvSpPr>
                    <p:nvPr/>
                  </p:nvSpPr>
                  <p:spPr bwMode="auto">
                    <a:xfrm>
                      <a:off x="2156" y="3420"/>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2" name="Group 1149"/>
                  <p:cNvGrpSpPr>
                    <a:grpSpLocks/>
                  </p:cNvGrpSpPr>
                  <p:nvPr/>
                </p:nvGrpSpPr>
                <p:grpSpPr bwMode="auto">
                  <a:xfrm>
                    <a:off x="3556" y="1544"/>
                    <a:ext cx="192" cy="456"/>
                    <a:chOff x="2784" y="3128"/>
                    <a:chExt cx="192" cy="456"/>
                  </a:xfrm>
                </p:grpSpPr>
                <p:sp>
                  <p:nvSpPr>
                    <p:cNvPr id="8248" name="Line 1150"/>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9" name="Freeform 1151"/>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0" name="Freeform 1152"/>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3" name="Group 1153"/>
                  <p:cNvGrpSpPr>
                    <a:grpSpLocks/>
                  </p:cNvGrpSpPr>
                  <p:nvPr/>
                </p:nvGrpSpPr>
                <p:grpSpPr bwMode="auto">
                  <a:xfrm>
                    <a:off x="3672" y="1548"/>
                    <a:ext cx="192" cy="456"/>
                    <a:chOff x="2784" y="3128"/>
                    <a:chExt cx="192" cy="456"/>
                  </a:xfrm>
                </p:grpSpPr>
                <p:sp>
                  <p:nvSpPr>
                    <p:cNvPr id="8245" name="Line 1154"/>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6" name="Freeform 1155"/>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7" name="Freeform 1156"/>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4" name="Group 1157"/>
                  <p:cNvGrpSpPr>
                    <a:grpSpLocks/>
                  </p:cNvGrpSpPr>
                  <p:nvPr/>
                </p:nvGrpSpPr>
                <p:grpSpPr bwMode="auto">
                  <a:xfrm>
                    <a:off x="3788" y="1544"/>
                    <a:ext cx="192" cy="456"/>
                    <a:chOff x="2784" y="3128"/>
                    <a:chExt cx="192" cy="456"/>
                  </a:xfrm>
                </p:grpSpPr>
                <p:sp>
                  <p:nvSpPr>
                    <p:cNvPr id="8242" name="Line 1158"/>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3" name="Freeform 1159"/>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4" name="Freeform 1160"/>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5" name="Group 1161"/>
                  <p:cNvGrpSpPr>
                    <a:grpSpLocks/>
                  </p:cNvGrpSpPr>
                  <p:nvPr/>
                </p:nvGrpSpPr>
                <p:grpSpPr bwMode="auto">
                  <a:xfrm>
                    <a:off x="3904" y="1544"/>
                    <a:ext cx="192" cy="456"/>
                    <a:chOff x="2784" y="3128"/>
                    <a:chExt cx="192" cy="456"/>
                  </a:xfrm>
                </p:grpSpPr>
                <p:sp>
                  <p:nvSpPr>
                    <p:cNvPr id="8239" name="Line 1162"/>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0" name="Freeform 1163"/>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1" name="Freeform 1164"/>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6" name="Group 1165"/>
                  <p:cNvGrpSpPr>
                    <a:grpSpLocks/>
                  </p:cNvGrpSpPr>
                  <p:nvPr/>
                </p:nvGrpSpPr>
                <p:grpSpPr bwMode="auto">
                  <a:xfrm>
                    <a:off x="4020" y="1548"/>
                    <a:ext cx="192" cy="456"/>
                    <a:chOff x="2784" y="3128"/>
                    <a:chExt cx="192" cy="456"/>
                  </a:xfrm>
                </p:grpSpPr>
                <p:sp>
                  <p:nvSpPr>
                    <p:cNvPr id="8236" name="Line 1166"/>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7" name="Freeform 1167"/>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8" name="Freeform 1168"/>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7" name="Group 1169"/>
                  <p:cNvGrpSpPr>
                    <a:grpSpLocks/>
                  </p:cNvGrpSpPr>
                  <p:nvPr/>
                </p:nvGrpSpPr>
                <p:grpSpPr bwMode="auto">
                  <a:xfrm>
                    <a:off x="4132" y="1552"/>
                    <a:ext cx="192" cy="456"/>
                    <a:chOff x="2784" y="3128"/>
                    <a:chExt cx="192" cy="456"/>
                  </a:xfrm>
                </p:grpSpPr>
                <p:sp>
                  <p:nvSpPr>
                    <p:cNvPr id="8233" name="Line 1170"/>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4" name="Freeform 1171"/>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5" name="Freeform 1172"/>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8" name="Group 1173"/>
                  <p:cNvGrpSpPr>
                    <a:grpSpLocks/>
                  </p:cNvGrpSpPr>
                  <p:nvPr/>
                </p:nvGrpSpPr>
                <p:grpSpPr bwMode="auto">
                  <a:xfrm>
                    <a:off x="4256" y="1540"/>
                    <a:ext cx="192" cy="456"/>
                    <a:chOff x="2784" y="3128"/>
                    <a:chExt cx="192" cy="456"/>
                  </a:xfrm>
                </p:grpSpPr>
                <p:sp>
                  <p:nvSpPr>
                    <p:cNvPr id="8230" name="Line 1174"/>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1" name="Freeform 1175"/>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2" name="Freeform 1176"/>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29" name="Line 1177"/>
                  <p:cNvSpPr>
                    <a:spLocks noChangeShapeType="1"/>
                  </p:cNvSpPr>
                  <p:nvPr/>
                </p:nvSpPr>
                <p:spPr bwMode="auto">
                  <a:xfrm>
                    <a:off x="4416" y="1964"/>
                    <a:ext cx="0" cy="48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16" name="Group 1178"/>
                <p:cNvGrpSpPr>
                  <a:grpSpLocks/>
                </p:cNvGrpSpPr>
                <p:nvPr/>
              </p:nvGrpSpPr>
              <p:grpSpPr bwMode="auto">
                <a:xfrm rot="-5400000">
                  <a:off x="3765" y="1178"/>
                  <a:ext cx="390" cy="1201"/>
                  <a:chOff x="2636" y="2688"/>
                  <a:chExt cx="390" cy="1201"/>
                </a:xfrm>
              </p:grpSpPr>
              <p:sp>
                <p:nvSpPr>
                  <p:cNvPr id="8217" name="Oval 1179"/>
                  <p:cNvSpPr>
                    <a:spLocks noChangeArrowheads="1"/>
                  </p:cNvSpPr>
                  <p:nvPr/>
                </p:nvSpPr>
                <p:spPr bwMode="auto">
                  <a:xfrm>
                    <a:off x="2640" y="2688"/>
                    <a:ext cx="384" cy="144"/>
                  </a:xfrm>
                  <a:prstGeom prst="ellipse">
                    <a:avLst/>
                  </a:prstGeom>
                  <a:solidFill>
                    <a:schemeClr val="bg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8218" name="Freeform 1180"/>
                  <p:cNvSpPr>
                    <a:spLocks/>
                  </p:cNvSpPr>
                  <p:nvPr/>
                </p:nvSpPr>
                <p:spPr bwMode="auto">
                  <a:xfrm>
                    <a:off x="2640" y="2777"/>
                    <a:ext cx="2" cy="1050"/>
                  </a:xfrm>
                  <a:custGeom>
                    <a:avLst/>
                    <a:gdLst>
                      <a:gd name="T0" fmla="*/ 0 w 2"/>
                      <a:gd name="T1" fmla="*/ 0 h 1050"/>
                      <a:gd name="T2" fmla="*/ 2 w 2"/>
                      <a:gd name="T3" fmla="*/ 1050 h 1050"/>
                      <a:gd name="T4" fmla="*/ 0 60000 65536"/>
                      <a:gd name="T5" fmla="*/ 0 60000 65536"/>
                    </a:gdLst>
                    <a:ahLst/>
                    <a:cxnLst>
                      <a:cxn ang="T4">
                        <a:pos x="T0" y="T1"/>
                      </a:cxn>
                      <a:cxn ang="T5">
                        <a:pos x="T2" y="T3"/>
                      </a:cxn>
                    </a:cxnLst>
                    <a:rect l="0" t="0" r="r" b="b"/>
                    <a:pathLst>
                      <a:path w="2" h="1050">
                        <a:moveTo>
                          <a:pt x="0" y="0"/>
                        </a:moveTo>
                        <a:lnTo>
                          <a:pt x="2" y="1050"/>
                        </a:lnTo>
                      </a:path>
                    </a:pathLst>
                  </a:custGeom>
                  <a:solidFill>
                    <a:schemeClr val="bg2"/>
                  </a:solidFill>
                  <a:ln w="28575" cmpd="sng">
                    <a:solidFill>
                      <a:schemeClr val="tx1"/>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9" name="Freeform 1181"/>
                  <p:cNvSpPr>
                    <a:spLocks/>
                  </p:cNvSpPr>
                  <p:nvPr/>
                </p:nvSpPr>
                <p:spPr bwMode="auto">
                  <a:xfrm>
                    <a:off x="3024" y="2757"/>
                    <a:ext cx="2" cy="1050"/>
                  </a:xfrm>
                  <a:custGeom>
                    <a:avLst/>
                    <a:gdLst>
                      <a:gd name="T0" fmla="*/ 0 w 2"/>
                      <a:gd name="T1" fmla="*/ 0 h 1050"/>
                      <a:gd name="T2" fmla="*/ 2 w 2"/>
                      <a:gd name="T3" fmla="*/ 1050 h 1050"/>
                      <a:gd name="T4" fmla="*/ 0 60000 65536"/>
                      <a:gd name="T5" fmla="*/ 0 60000 65536"/>
                    </a:gdLst>
                    <a:ahLst/>
                    <a:cxnLst>
                      <a:cxn ang="T4">
                        <a:pos x="T0" y="T1"/>
                      </a:cxn>
                      <a:cxn ang="T5">
                        <a:pos x="T2" y="T3"/>
                      </a:cxn>
                    </a:cxnLst>
                    <a:rect l="0" t="0" r="r" b="b"/>
                    <a:pathLst>
                      <a:path w="2" h="1050">
                        <a:moveTo>
                          <a:pt x="0" y="0"/>
                        </a:moveTo>
                        <a:lnTo>
                          <a:pt x="2" y="1050"/>
                        </a:lnTo>
                      </a:path>
                    </a:pathLst>
                  </a:custGeom>
                  <a:solidFill>
                    <a:schemeClr val="bg2"/>
                  </a:solidFill>
                  <a:ln w="28575" cmpd="sng">
                    <a:solidFill>
                      <a:schemeClr val="tx1"/>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0" name="Freeform 1182"/>
                  <p:cNvSpPr>
                    <a:spLocks/>
                  </p:cNvSpPr>
                  <p:nvPr/>
                </p:nvSpPr>
                <p:spPr bwMode="auto">
                  <a:xfrm>
                    <a:off x="2636" y="3804"/>
                    <a:ext cx="388" cy="85"/>
                  </a:xfrm>
                  <a:custGeom>
                    <a:avLst/>
                    <a:gdLst>
                      <a:gd name="T0" fmla="*/ 0 w 388"/>
                      <a:gd name="T1" fmla="*/ 8 h 85"/>
                      <a:gd name="T2" fmla="*/ 28 w 388"/>
                      <a:gd name="T3" fmla="*/ 48 h 85"/>
                      <a:gd name="T4" fmla="*/ 112 w 388"/>
                      <a:gd name="T5" fmla="*/ 76 h 85"/>
                      <a:gd name="T6" fmla="*/ 248 w 388"/>
                      <a:gd name="T7" fmla="*/ 80 h 85"/>
                      <a:gd name="T8" fmla="*/ 364 w 388"/>
                      <a:gd name="T9" fmla="*/ 48 h 85"/>
                      <a:gd name="T10" fmla="*/ 388 w 388"/>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8" h="85">
                        <a:moveTo>
                          <a:pt x="0" y="8"/>
                        </a:moveTo>
                        <a:cubicBezTo>
                          <a:pt x="3" y="15"/>
                          <a:pt x="9" y="37"/>
                          <a:pt x="28" y="48"/>
                        </a:cubicBezTo>
                        <a:cubicBezTo>
                          <a:pt x="47" y="59"/>
                          <a:pt x="75" y="71"/>
                          <a:pt x="112" y="76"/>
                        </a:cubicBezTo>
                        <a:cubicBezTo>
                          <a:pt x="149" y="81"/>
                          <a:pt x="206" y="85"/>
                          <a:pt x="248" y="80"/>
                        </a:cubicBezTo>
                        <a:cubicBezTo>
                          <a:pt x="290" y="75"/>
                          <a:pt x="341" y="61"/>
                          <a:pt x="364" y="48"/>
                        </a:cubicBezTo>
                        <a:cubicBezTo>
                          <a:pt x="387" y="35"/>
                          <a:pt x="383" y="10"/>
                          <a:pt x="388" y="0"/>
                        </a:cubicBezTo>
                      </a:path>
                    </a:pathLst>
                  </a:custGeom>
                  <a:solidFill>
                    <a:schemeClr val="bg2"/>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8208" name="Group 1188"/>
            <p:cNvGrpSpPr>
              <a:grpSpLocks/>
            </p:cNvGrpSpPr>
            <p:nvPr/>
          </p:nvGrpSpPr>
          <p:grpSpPr bwMode="auto">
            <a:xfrm>
              <a:off x="515" y="3793"/>
              <a:ext cx="1096" cy="288"/>
              <a:chOff x="515" y="3793"/>
              <a:chExt cx="1096" cy="288"/>
            </a:xfrm>
          </p:grpSpPr>
          <p:sp>
            <p:nvSpPr>
              <p:cNvPr id="8209" name="Line 1184"/>
              <p:cNvSpPr>
                <a:spLocks noChangeShapeType="1"/>
              </p:cNvSpPr>
              <p:nvPr/>
            </p:nvSpPr>
            <p:spPr bwMode="auto">
              <a:xfrm>
                <a:off x="515" y="3884"/>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 name="Line 1185"/>
              <p:cNvSpPr>
                <a:spLocks noChangeShapeType="1"/>
              </p:cNvSpPr>
              <p:nvPr/>
            </p:nvSpPr>
            <p:spPr bwMode="auto">
              <a:xfrm flipV="1">
                <a:off x="1401" y="3839"/>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1" name="Text Box 1186"/>
              <p:cNvSpPr txBox="1">
                <a:spLocks noChangeArrowheads="1"/>
              </p:cNvSpPr>
              <p:nvPr/>
            </p:nvSpPr>
            <p:spPr bwMode="auto">
              <a:xfrm>
                <a:off x="1429" y="379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i="1">
                    <a:ea typeface="隶书" panose="02010509060101010101" pitchFamily="49" charset="-122"/>
                  </a:rPr>
                  <a:t>i</a:t>
                </a:r>
              </a:p>
            </p:txBody>
          </p:sp>
          <p:sp>
            <p:nvSpPr>
              <p:cNvPr id="8212" name="Text Box 1187"/>
              <p:cNvSpPr txBox="1">
                <a:spLocks noChangeArrowheads="1"/>
              </p:cNvSpPr>
              <p:nvPr/>
            </p:nvSpPr>
            <p:spPr bwMode="auto">
              <a:xfrm>
                <a:off x="613" y="379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i="1">
                    <a:ea typeface="隶书" panose="02010509060101010101" pitchFamily="49" charset="-122"/>
                  </a:rPr>
                  <a:t>i</a:t>
                </a:r>
              </a:p>
            </p:txBody>
          </p:sp>
        </p:grpSp>
      </p:grpSp>
      <p:graphicFrame>
        <p:nvGraphicFramePr>
          <p:cNvPr id="110761" name="Object 1193"/>
          <p:cNvGraphicFramePr>
            <a:graphicFrameLocks noChangeAspect="1"/>
          </p:cNvGraphicFramePr>
          <p:nvPr>
            <p:extLst>
              <p:ext uri="{D42A27DB-BD31-4B8C-83A1-F6EECF244321}">
                <p14:modId xmlns:p14="http://schemas.microsoft.com/office/powerpoint/2010/main" val="3422047390"/>
              </p:ext>
            </p:extLst>
          </p:nvPr>
        </p:nvGraphicFramePr>
        <p:xfrm>
          <a:off x="5569198" y="4653136"/>
          <a:ext cx="2233612" cy="1250950"/>
        </p:xfrm>
        <a:graphic>
          <a:graphicData uri="http://schemas.openxmlformats.org/presentationml/2006/ole">
            <mc:AlternateContent xmlns:mc="http://schemas.openxmlformats.org/markup-compatibility/2006">
              <mc:Choice xmlns:v="urn:schemas-microsoft-com:vml" Requires="v">
                <p:oleObj spid="_x0000_s39399" name="Visio" r:id="rId5" imgW="1126855" imgH="639508" progId="Visio.Drawing.11">
                  <p:embed/>
                </p:oleObj>
              </mc:Choice>
              <mc:Fallback>
                <p:oleObj name="Visio" r:id="rId5" imgW="1126855" imgH="639508" progId="Visio.Drawing.11">
                  <p:embed/>
                  <p:pic>
                    <p:nvPicPr>
                      <p:cNvPr id="110761" name="Object 1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9198" y="4653136"/>
                        <a:ext cx="2233612"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 name="Rectangle 3"/>
          <p:cNvSpPr txBox="1">
            <a:spLocks noChangeArrowheads="1"/>
          </p:cNvSpPr>
          <p:nvPr/>
        </p:nvSpPr>
        <p:spPr>
          <a:xfrm>
            <a:off x="467544" y="836712"/>
            <a:ext cx="7772400" cy="1909539"/>
          </a:xfrm>
          <a:prstGeom prst="rect">
            <a:avLst/>
          </a:prstGeom>
        </p:spPr>
        <p:txBody>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buFontTx/>
              <a:buNone/>
            </a:pPr>
            <a:r>
              <a:rPr lang="zh-CN" altLang="en-US" dirty="0">
                <a:solidFill>
                  <a:schemeClr val="hlink"/>
                </a:solidFill>
                <a:latin typeface="隶书" panose="02010509060101010101" pitchFamily="49" charset="-122"/>
                <a:ea typeface="隶书" panose="02010509060101010101" pitchFamily="49" charset="-122"/>
              </a:rPr>
              <a:t>电路模型是理想电路元件的相互连接，近似地描述实际电路的电气特性。</a:t>
            </a:r>
          </a:p>
          <a:p>
            <a:pPr marL="0" indent="14288">
              <a:lnSpc>
                <a:spcPct val="120000"/>
              </a:lnSpc>
              <a:spcBef>
                <a:spcPct val="0"/>
              </a:spcBef>
              <a:buFontTx/>
              <a:buNone/>
            </a:pPr>
            <a:r>
              <a:rPr lang="zh-CN" altLang="en-US" dirty="0">
                <a:latin typeface="隶书" panose="02010509060101010101" pitchFamily="49" charset="-122"/>
                <a:ea typeface="隶书" panose="02010509060101010101" pitchFamily="49" charset="-122"/>
              </a:rPr>
              <a:t>根据实际电路的不同工作条件以及对模型精确度的不同要求，应当用不同的电路模型模拟同一实际电路。</a:t>
            </a:r>
          </a:p>
          <a:p>
            <a:endParaRPr lang="zh-CN" altLang="en-US" dirty="0">
              <a:latin typeface="隶书" panose="02010509060101010101" pitchFamily="49" charset="-122"/>
              <a:ea typeface="隶书" panose="02010509060101010101" pitchFamily="49" charset="-122"/>
            </a:endParaRPr>
          </a:p>
        </p:txBody>
      </p:sp>
      <p:graphicFrame>
        <p:nvGraphicFramePr>
          <p:cNvPr id="70" name="Object 1123"/>
          <p:cNvGraphicFramePr>
            <a:graphicFrameLocks noChangeAspect="1"/>
          </p:cNvGraphicFramePr>
          <p:nvPr>
            <p:extLst>
              <p:ext uri="{D42A27DB-BD31-4B8C-83A1-F6EECF244321}">
                <p14:modId xmlns:p14="http://schemas.microsoft.com/office/powerpoint/2010/main" val="782249655"/>
              </p:ext>
            </p:extLst>
          </p:nvPr>
        </p:nvGraphicFramePr>
        <p:xfrm>
          <a:off x="5004048" y="2830239"/>
          <a:ext cx="3354387" cy="1655762"/>
        </p:xfrm>
        <a:graphic>
          <a:graphicData uri="http://schemas.openxmlformats.org/presentationml/2006/ole">
            <mc:AlternateContent xmlns:mc="http://schemas.openxmlformats.org/markup-compatibility/2006">
              <mc:Choice xmlns:v="urn:schemas-microsoft-com:vml" Requires="v">
                <p:oleObj spid="_x0000_s39400" name="Visio" r:id="rId3" imgW="1706785" imgH="856821" progId="Visio.Drawing.11">
                  <p:embed/>
                </p:oleObj>
              </mc:Choice>
              <mc:Fallback>
                <p:oleObj name="Visio" r:id="rId3" imgW="1706785" imgH="856821" progId="Visio.Drawing.11">
                  <p:embed/>
                  <p:pic>
                    <p:nvPicPr>
                      <p:cNvPr id="110691" name="Object 1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830239"/>
                        <a:ext cx="3354387"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 name="Object 1123"/>
          <p:cNvGraphicFramePr>
            <a:graphicFrameLocks noChangeAspect="1"/>
          </p:cNvGraphicFramePr>
          <p:nvPr>
            <p:extLst>
              <p:ext uri="{D42A27DB-BD31-4B8C-83A1-F6EECF244321}">
                <p14:modId xmlns:p14="http://schemas.microsoft.com/office/powerpoint/2010/main" val="4264990997"/>
              </p:ext>
            </p:extLst>
          </p:nvPr>
        </p:nvGraphicFramePr>
        <p:xfrm>
          <a:off x="4969952" y="1820825"/>
          <a:ext cx="3354387" cy="1655762"/>
        </p:xfrm>
        <a:graphic>
          <a:graphicData uri="http://schemas.openxmlformats.org/presentationml/2006/ole">
            <mc:AlternateContent xmlns:mc="http://schemas.openxmlformats.org/markup-compatibility/2006">
              <mc:Choice xmlns:v="urn:schemas-microsoft-com:vml" Requires="v">
                <p:oleObj spid="_x0000_s39401" name="Visio" r:id="rId7" imgW="1700273" imgH="847720" progId="Visio.Drawing.11">
                  <p:embed/>
                </p:oleObj>
              </mc:Choice>
              <mc:Fallback>
                <p:oleObj name="Visio" r:id="rId7" imgW="1700273" imgH="847720" progId="Visio.Drawing.11">
                  <p:embed/>
                  <p:pic>
                    <p:nvPicPr>
                      <p:cNvPr id="70" name="Object 1123"/>
                      <p:cNvPicPr>
                        <a:picLocks noChangeAspect="1" noChangeArrowheads="1"/>
                      </p:cNvPicPr>
                      <p:nvPr/>
                    </p:nvPicPr>
                    <p:blipFill>
                      <a:blip r:embed="rId8"/>
                      <a:srcRect/>
                      <a:stretch>
                        <a:fillRect/>
                      </a:stretch>
                    </p:blipFill>
                    <p:spPr bwMode="auto">
                      <a:xfrm>
                        <a:off x="4969952" y="1820825"/>
                        <a:ext cx="3354387"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5375912" y="6214278"/>
            <a:ext cx="2723823" cy="369332"/>
          </a:xfrm>
          <a:prstGeom prst="rect">
            <a:avLst/>
          </a:prstGeom>
        </p:spPr>
        <p:txBody>
          <a:bodyPr wrap="none">
            <a:spAutoFit/>
          </a:bodyPr>
          <a:lstStyle/>
          <a:p>
            <a:r>
              <a:rPr lang="zh-CN" altLang="en-US" sz="1800" dirty="0">
                <a:latin typeface="Times New Roman" panose="02020603050405020304" pitchFamily="18" charset="0"/>
                <a:ea typeface="楷体_GB2312" pitchFamily="49" charset="-122"/>
              </a:rPr>
              <a:t>线圈通过高频交流的模型</a:t>
            </a:r>
            <a:endParaRPr lang="zh-CN" altLang="en-US" dirty="0"/>
          </a:p>
        </p:txBody>
      </p:sp>
      <p:sp>
        <p:nvSpPr>
          <p:cNvPr id="3" name="矩形 2"/>
          <p:cNvSpPr/>
          <p:nvPr/>
        </p:nvSpPr>
        <p:spPr>
          <a:xfrm>
            <a:off x="5317264" y="4355812"/>
            <a:ext cx="2778325" cy="369332"/>
          </a:xfrm>
          <a:prstGeom prst="rect">
            <a:avLst/>
          </a:prstGeom>
        </p:spPr>
        <p:txBody>
          <a:bodyPr wrap="none">
            <a:spAutoFit/>
          </a:bodyPr>
          <a:lstStyle/>
          <a:p>
            <a:r>
              <a:rPr lang="zh-CN" altLang="en-US" sz="1800" dirty="0">
                <a:latin typeface="Times New Roman" panose="02020603050405020304" pitchFamily="18" charset="0"/>
                <a:ea typeface="楷体_GB2312" pitchFamily="49" charset="-122"/>
              </a:rPr>
              <a:t>线圈通过低频交流的模型</a:t>
            </a:r>
            <a:endParaRPr lang="zh-CN" altLang="en-US" dirty="0"/>
          </a:p>
        </p:txBody>
      </p:sp>
      <p:sp>
        <p:nvSpPr>
          <p:cNvPr id="74" name="矩形 73"/>
          <p:cNvSpPr/>
          <p:nvPr/>
        </p:nvSpPr>
        <p:spPr>
          <a:xfrm>
            <a:off x="4788024" y="3425567"/>
            <a:ext cx="4188967" cy="369332"/>
          </a:xfrm>
          <a:prstGeom prst="rect">
            <a:avLst/>
          </a:prstGeom>
        </p:spPr>
        <p:txBody>
          <a:bodyPr wrap="none">
            <a:spAutoFit/>
          </a:bodyPr>
          <a:lstStyle/>
          <a:p>
            <a:r>
              <a:rPr lang="zh-CN" altLang="en-US" sz="1800" dirty="0">
                <a:latin typeface="Times New Roman" panose="02020603050405020304" pitchFamily="18" charset="0"/>
                <a:ea typeface="楷体_GB2312" pitchFamily="49" charset="-122"/>
              </a:rPr>
              <a:t>线圈通过低频交流的模型（忽略内阻）</a:t>
            </a:r>
            <a:endParaRPr lang="zh-CN" altLang="en-US" dirty="0"/>
          </a:p>
        </p:txBody>
      </p:sp>
      <p:grpSp>
        <p:nvGrpSpPr>
          <p:cNvPr id="75" name="Group 67"/>
          <p:cNvGrpSpPr>
            <a:grpSpLocks/>
          </p:cNvGrpSpPr>
          <p:nvPr/>
        </p:nvGrpSpPr>
        <p:grpSpPr bwMode="auto">
          <a:xfrm>
            <a:off x="1164829" y="5900414"/>
            <a:ext cx="1873250" cy="215900"/>
            <a:chOff x="0" y="0"/>
            <a:chExt cx="1180" cy="136"/>
          </a:xfrm>
        </p:grpSpPr>
        <p:sp>
          <p:nvSpPr>
            <p:cNvPr id="76" name="Line 68"/>
            <p:cNvSpPr>
              <a:spLocks noChangeShapeType="1"/>
            </p:cNvSpPr>
            <p:nvPr/>
          </p:nvSpPr>
          <p:spPr bwMode="auto">
            <a:xfrm>
              <a:off x="0" y="68"/>
              <a:ext cx="1180" cy="0"/>
            </a:xfrm>
            <a:prstGeom prst="line">
              <a:avLst/>
            </a:prstGeom>
            <a:noFill/>
            <a:ln w="19050" cap="sq">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zh-CN" altLang="en-US"/>
            </a:p>
          </p:txBody>
        </p:sp>
        <p:sp>
          <p:nvSpPr>
            <p:cNvPr id="77" name="Rectangle 69"/>
            <p:cNvSpPr>
              <a:spLocks noChangeArrowheads="1"/>
            </p:cNvSpPr>
            <p:nvPr/>
          </p:nvSpPr>
          <p:spPr bwMode="auto">
            <a:xfrm>
              <a:off x="396" y="0"/>
              <a:ext cx="393" cy="136"/>
            </a:xfrm>
            <a:prstGeom prst="rect">
              <a:avLst/>
            </a:prstGeom>
            <a:solidFill>
              <a:schemeClr val="bg1"/>
            </a:solidFill>
            <a:ln w="19050" cap="sq">
              <a:solidFill>
                <a:schemeClr val="tx1"/>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endParaRPr lang="zh-CN" altLang="en-US"/>
            </a:p>
          </p:txBody>
        </p:sp>
      </p:grpSp>
      <p:sp>
        <p:nvSpPr>
          <p:cNvPr id="78" name="Line 1130"/>
          <p:cNvSpPr>
            <a:spLocks noChangeShapeType="1"/>
          </p:cNvSpPr>
          <p:nvPr/>
        </p:nvSpPr>
        <p:spPr bwMode="auto">
          <a:xfrm>
            <a:off x="2094927" y="5292203"/>
            <a:ext cx="5408" cy="514351"/>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矩形 78"/>
          <p:cNvSpPr/>
          <p:nvPr/>
        </p:nvSpPr>
        <p:spPr>
          <a:xfrm>
            <a:off x="1544487" y="6229310"/>
            <a:ext cx="1107996" cy="369332"/>
          </a:xfrm>
          <a:prstGeom prst="rect">
            <a:avLst/>
          </a:prstGeom>
        </p:spPr>
        <p:txBody>
          <a:bodyPr wrap="none">
            <a:spAutoFit/>
          </a:bodyPr>
          <a:lstStyle/>
          <a:p>
            <a:r>
              <a:rPr lang="zh-CN" altLang="en-US" sz="1800" dirty="0">
                <a:latin typeface="Times New Roman" panose="02020603050405020304" pitchFamily="18" charset="0"/>
                <a:ea typeface="楷体_GB2312" pitchFamily="49" charset="-122"/>
              </a:rPr>
              <a:t>直流模型</a:t>
            </a:r>
            <a:endParaRPr lang="zh-CN" altLang="en-US" dirty="0"/>
          </a:p>
        </p:txBody>
      </p:sp>
      <p:sp>
        <p:nvSpPr>
          <p:cNvPr id="80"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a:solidFill>
                  <a:schemeClr val="tx2"/>
                </a:solidFill>
                <a:ea typeface="隶书" panose="02010509060101010101" pitchFamily="49" charset="-122"/>
              </a:rPr>
              <a:t>电路模型 </a:t>
            </a:r>
            <a:r>
              <a:rPr lang="en-US" altLang="zh-CN" sz="3200" dirty="0">
                <a:solidFill>
                  <a:schemeClr val="tx2"/>
                </a:solidFill>
                <a:ea typeface="隶书" panose="02010509060101010101" pitchFamily="49" charset="-122"/>
              </a:rPr>
              <a:t>Circuits Model</a:t>
            </a:r>
          </a:p>
        </p:txBody>
      </p:sp>
      <p:sp>
        <p:nvSpPr>
          <p:cNvPr id="72" name="object 112"/>
          <p:cNvSpPr/>
          <p:nvPr/>
        </p:nvSpPr>
        <p:spPr>
          <a:xfrm>
            <a:off x="1360354" y="2561521"/>
            <a:ext cx="1268002" cy="980131"/>
          </a:xfrm>
          <a:prstGeom prst="rect">
            <a:avLst/>
          </a:prstGeom>
          <a:blipFill>
            <a:blip r:embed="rId9" cstate="print"/>
            <a:stretch>
              <a:fillRect/>
            </a:stretch>
          </a:blipFill>
        </p:spPr>
        <p:txBody>
          <a:bodyPr wrap="square" lIns="0" tIns="0" rIns="0" bIns="0" rtlCol="0">
            <a:noAutofit/>
          </a:bodyPr>
          <a:lstStyle/>
          <a:p>
            <a:endParaRPr/>
          </a:p>
        </p:txBody>
      </p:sp>
      <p:sp>
        <p:nvSpPr>
          <p:cNvPr id="73" name="Line 1130"/>
          <p:cNvSpPr>
            <a:spLocks noChangeShapeType="1"/>
          </p:cNvSpPr>
          <p:nvPr/>
        </p:nvSpPr>
        <p:spPr bwMode="auto">
          <a:xfrm>
            <a:off x="2051720" y="3573016"/>
            <a:ext cx="0" cy="361092"/>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937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7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06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4" grpId="0"/>
      <p:bldP spid="78" grpId="0" animBg="1"/>
      <p:bldP spid="79" grpId="0"/>
      <p:bldP spid="72" grpId="0" animBg="1"/>
      <p:bldP spid="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日期占位符 1"/>
          <p:cNvSpPr>
            <a:spLocks noGrp="1"/>
          </p:cNvSpPr>
          <p:nvPr>
            <p:ph type="dt" sz="quarter" idx="10"/>
          </p:nvPr>
        </p:nvSpPr>
        <p:spPr/>
        <p:txBody>
          <a:bodyPr/>
          <a:lstStyle/>
          <a:p>
            <a:pPr>
              <a:defRPr/>
            </a:pPr>
            <a:fld id="{76657EC9-D4AF-494A-8DA6-B82C5D946150}" type="datetime1">
              <a:rPr lang="zh-CN" altLang="en-US"/>
              <a:pPr>
                <a:defRPr/>
              </a:pPr>
              <a:t>2021/3/3</a:t>
            </a:fld>
            <a:endParaRPr lang="en-US" altLang="zh-CN"/>
          </a:p>
        </p:txBody>
      </p:sp>
      <p:sp>
        <p:nvSpPr>
          <p:cNvPr id="54" name="页脚占位符 2"/>
          <p:cNvSpPr>
            <a:spLocks noGrp="1"/>
          </p:cNvSpPr>
          <p:nvPr>
            <p:ph type="ftr" sz="quarter" idx="11"/>
          </p:nvPr>
        </p:nvSpPr>
        <p:spPr/>
        <p:txBody>
          <a:bodyPr/>
          <a:lstStyle/>
          <a:p>
            <a:pPr>
              <a:defRPr/>
            </a:pPr>
            <a:r>
              <a:rPr lang="zh-CN" altLang="en-US"/>
              <a:t>电路理论</a:t>
            </a:r>
            <a:endParaRPr lang="en-US" altLang="zh-CN"/>
          </a:p>
        </p:txBody>
      </p:sp>
      <p:sp>
        <p:nvSpPr>
          <p:cNvPr id="55" name="灯片编号占位符 3"/>
          <p:cNvSpPr>
            <a:spLocks noGrp="1"/>
          </p:cNvSpPr>
          <p:nvPr>
            <p:ph type="sldNum" sz="quarter" idx="12"/>
          </p:nvPr>
        </p:nvSpPr>
        <p:spPr/>
        <p:txBody>
          <a:bodyPr/>
          <a:lstStyle/>
          <a:p>
            <a:pPr>
              <a:defRPr/>
            </a:pPr>
            <a:fld id="{05544D83-28BA-4B74-8C2A-6F53001052DB}" type="slidenum">
              <a:rPr lang="en-US" altLang="zh-CN"/>
              <a:pPr>
                <a:defRPr/>
              </a:pPr>
              <a:t>11</a:t>
            </a:fld>
            <a:endParaRPr lang="en-US" altLang="zh-CN"/>
          </a:p>
        </p:txBody>
      </p:sp>
      <p:sp>
        <p:nvSpPr>
          <p:cNvPr id="7362" name="AutoShape 194"/>
          <p:cNvSpPr>
            <a:spLocks noChangeArrowheads="1"/>
          </p:cNvSpPr>
          <p:nvPr/>
        </p:nvSpPr>
        <p:spPr bwMode="auto">
          <a:xfrm>
            <a:off x="2700338" y="1484313"/>
            <a:ext cx="142875" cy="649287"/>
          </a:xfrm>
          <a:prstGeom prst="downArrow">
            <a:avLst>
              <a:gd name="adj1" fmla="val 50000"/>
              <a:gd name="adj2" fmla="val 113611"/>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7318" name="Rectangle 150"/>
          <p:cNvSpPr>
            <a:spLocks noChangeArrowheads="1"/>
          </p:cNvSpPr>
          <p:nvPr/>
        </p:nvSpPr>
        <p:spPr bwMode="auto">
          <a:xfrm>
            <a:off x="2051050" y="981075"/>
            <a:ext cx="1657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20000"/>
              </a:spcBef>
              <a:defRPr/>
            </a:pPr>
            <a:r>
              <a:rPr lang="zh-CN" altLang="en-US" b="1">
                <a:effectLst>
                  <a:outerShdw blurRad="38100" dist="38100" dir="2700000" algn="tl">
                    <a:srgbClr val="C0C0C0"/>
                  </a:outerShdw>
                </a:effectLst>
                <a:ea typeface="隶书" panose="02010509060101010101" pitchFamily="49" charset="-122"/>
              </a:rPr>
              <a:t>电磁问题</a:t>
            </a:r>
            <a:endParaRPr lang="zh-CN" altLang="en-US" sz="1800" b="1">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7345" name="AutoShape 177"/>
          <p:cNvSpPr>
            <a:spLocks noChangeArrowheads="1"/>
          </p:cNvSpPr>
          <p:nvPr/>
        </p:nvSpPr>
        <p:spPr bwMode="auto">
          <a:xfrm rot="-5400000">
            <a:off x="4535487" y="657226"/>
            <a:ext cx="144463" cy="1223962"/>
          </a:xfrm>
          <a:prstGeom prst="downArrow">
            <a:avLst>
              <a:gd name="adj1" fmla="val 50000"/>
              <a:gd name="adj2" fmla="val 211812"/>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7367" name="AutoShape 199"/>
          <p:cNvSpPr>
            <a:spLocks noChangeArrowheads="1"/>
          </p:cNvSpPr>
          <p:nvPr/>
        </p:nvSpPr>
        <p:spPr bwMode="auto">
          <a:xfrm>
            <a:off x="3419475" y="1628775"/>
            <a:ext cx="1944688" cy="360363"/>
          </a:xfrm>
          <a:prstGeom prst="wedgeRoundRectCallout">
            <a:avLst>
              <a:gd name="adj1" fmla="val 59796"/>
              <a:gd name="adj2" fmla="val -82597"/>
              <a:gd name="adj3" fmla="val 16667"/>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lnSpc>
                <a:spcPct val="80000"/>
              </a:lnSpc>
              <a:spcBef>
                <a:spcPct val="0"/>
              </a:spcBef>
              <a:buFontTx/>
              <a:buNone/>
            </a:pPr>
            <a:r>
              <a:rPr lang="zh-CN" altLang="en-US">
                <a:solidFill>
                  <a:schemeClr val="accent2"/>
                </a:solidFill>
                <a:latin typeface="隶书" panose="02010509060101010101" pitchFamily="49" charset="-122"/>
                <a:ea typeface="隶书" panose="02010509060101010101" pitchFamily="49" charset="-122"/>
              </a:rPr>
              <a:t>电磁学方法</a:t>
            </a:r>
          </a:p>
        </p:txBody>
      </p:sp>
      <p:grpSp>
        <p:nvGrpSpPr>
          <p:cNvPr id="7449" name="Group 281"/>
          <p:cNvGrpSpPr>
            <a:grpSpLocks/>
          </p:cNvGrpSpPr>
          <p:nvPr/>
        </p:nvGrpSpPr>
        <p:grpSpPr bwMode="auto">
          <a:xfrm>
            <a:off x="5651500" y="1052513"/>
            <a:ext cx="3313113" cy="5545137"/>
            <a:chOff x="3560" y="663"/>
            <a:chExt cx="2087" cy="3493"/>
          </a:xfrm>
        </p:grpSpPr>
        <p:sp>
          <p:nvSpPr>
            <p:cNvPr id="9257" name="Rectangle 201"/>
            <p:cNvSpPr>
              <a:spLocks noChangeArrowheads="1"/>
            </p:cNvSpPr>
            <p:nvPr/>
          </p:nvSpPr>
          <p:spPr bwMode="auto">
            <a:xfrm>
              <a:off x="3923" y="3901"/>
              <a:ext cx="1678" cy="227"/>
            </a:xfrm>
            <a:prstGeom prst="rect">
              <a:avLst/>
            </a:prstGeom>
            <a:solidFill>
              <a:srgbClr val="DDDDDD"/>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graphicFrame>
          <p:nvGraphicFramePr>
            <p:cNvPr id="9258" name="Object 159"/>
            <p:cNvGraphicFramePr>
              <a:graphicFrameLocks noChangeAspect="1"/>
            </p:cNvGraphicFramePr>
            <p:nvPr/>
          </p:nvGraphicFramePr>
          <p:xfrm>
            <a:off x="3606" y="845"/>
            <a:ext cx="2011" cy="601"/>
          </p:xfrm>
          <a:graphic>
            <a:graphicData uri="http://schemas.openxmlformats.org/presentationml/2006/ole">
              <mc:AlternateContent xmlns:mc="http://schemas.openxmlformats.org/markup-compatibility/2006">
                <mc:Choice xmlns:v="urn:schemas-microsoft-com:vml" Requires="v">
                  <p:oleObj spid="_x0000_s71033" name="Equation" r:id="rId3" imgW="1473200" imgH="444500" progId="Equation.DSMT4">
                    <p:embed/>
                  </p:oleObj>
                </mc:Choice>
                <mc:Fallback>
                  <p:oleObj name="Equation" r:id="rId3" imgW="1473200" imgH="444500" progId="Equation.DSMT4">
                    <p:embed/>
                    <p:pic>
                      <p:nvPicPr>
                        <p:cNvPr id="0" name="Object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 y="845"/>
                          <a:ext cx="2011"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59" name="Object 158"/>
            <p:cNvGraphicFramePr>
              <a:graphicFrameLocks noChangeAspect="1"/>
            </p:cNvGraphicFramePr>
            <p:nvPr/>
          </p:nvGraphicFramePr>
          <p:xfrm>
            <a:off x="3606" y="1389"/>
            <a:ext cx="1878" cy="599"/>
          </p:xfrm>
          <a:graphic>
            <a:graphicData uri="http://schemas.openxmlformats.org/presentationml/2006/ole">
              <mc:AlternateContent xmlns:mc="http://schemas.openxmlformats.org/markup-compatibility/2006">
                <mc:Choice xmlns:v="urn:schemas-microsoft-com:vml" Requires="v">
                  <p:oleObj spid="_x0000_s71034" name="Equation" r:id="rId5" imgW="1384300" imgH="444500" progId="Equation.DSMT4">
                    <p:embed/>
                  </p:oleObj>
                </mc:Choice>
                <mc:Fallback>
                  <p:oleObj name="Equation" r:id="rId5" imgW="1384300" imgH="444500" progId="Equation.DSMT4">
                    <p:embed/>
                    <p:pic>
                      <p:nvPicPr>
                        <p:cNvPr id="0" name="Object 1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 y="1389"/>
                          <a:ext cx="1878"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0" name="Object 157"/>
            <p:cNvGraphicFramePr>
              <a:graphicFrameLocks noChangeAspect="1"/>
            </p:cNvGraphicFramePr>
            <p:nvPr/>
          </p:nvGraphicFramePr>
          <p:xfrm>
            <a:off x="3606" y="1979"/>
            <a:ext cx="950" cy="527"/>
          </p:xfrm>
          <a:graphic>
            <a:graphicData uri="http://schemas.openxmlformats.org/presentationml/2006/ole">
              <mc:AlternateContent xmlns:mc="http://schemas.openxmlformats.org/markup-compatibility/2006">
                <mc:Choice xmlns:v="urn:schemas-microsoft-com:vml" Requires="v">
                  <p:oleObj spid="_x0000_s71035" name="Equation" r:id="rId7" imgW="698500" imgH="381000" progId="Equation.DSMT4">
                    <p:embed/>
                  </p:oleObj>
                </mc:Choice>
                <mc:Fallback>
                  <p:oleObj name="Equation" r:id="rId7" imgW="698500" imgH="381000" progId="Equation.DSMT4">
                    <p:embed/>
                    <p:pic>
                      <p:nvPicPr>
                        <p:cNvPr id="0" name="Object 1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6" y="1979"/>
                          <a:ext cx="95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1" name="Object 156"/>
            <p:cNvGraphicFramePr>
              <a:graphicFrameLocks noChangeAspect="1"/>
            </p:cNvGraphicFramePr>
            <p:nvPr/>
          </p:nvGraphicFramePr>
          <p:xfrm>
            <a:off x="3606" y="2466"/>
            <a:ext cx="1383" cy="510"/>
          </p:xfrm>
          <a:graphic>
            <a:graphicData uri="http://schemas.openxmlformats.org/presentationml/2006/ole">
              <mc:AlternateContent xmlns:mc="http://schemas.openxmlformats.org/markup-compatibility/2006">
                <mc:Choice xmlns:v="urn:schemas-microsoft-com:vml" Requires="v">
                  <p:oleObj spid="_x0000_s71036" name="Equation" r:id="rId9" imgW="1016000" imgH="381000" progId="Equation.DSMT4">
                    <p:embed/>
                  </p:oleObj>
                </mc:Choice>
                <mc:Fallback>
                  <p:oleObj name="Equation" r:id="rId9" imgW="1016000" imgH="381000" progId="Equation.DSMT4">
                    <p:embed/>
                    <p:pic>
                      <p:nvPicPr>
                        <p:cNvPr id="0" name="Object 1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 y="2466"/>
                          <a:ext cx="1383"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2" name="Object 155"/>
            <p:cNvGraphicFramePr>
              <a:graphicFrameLocks noChangeAspect="1"/>
            </p:cNvGraphicFramePr>
            <p:nvPr/>
          </p:nvGraphicFramePr>
          <p:xfrm>
            <a:off x="4104" y="3022"/>
            <a:ext cx="712" cy="246"/>
          </p:xfrm>
          <a:graphic>
            <a:graphicData uri="http://schemas.openxmlformats.org/presentationml/2006/ole">
              <mc:AlternateContent xmlns:mc="http://schemas.openxmlformats.org/markup-compatibility/2006">
                <mc:Choice xmlns:v="urn:schemas-microsoft-com:vml" Requires="v">
                  <p:oleObj spid="_x0000_s71037" name="Equation" r:id="rId11" imgW="520248" imgH="177646" progId="Equation.DSMT4">
                    <p:embed/>
                  </p:oleObj>
                </mc:Choice>
                <mc:Fallback>
                  <p:oleObj name="Equation" r:id="rId11" imgW="520248" imgH="177646" progId="Equation.DSMT4">
                    <p:embed/>
                    <p:pic>
                      <p:nvPicPr>
                        <p:cNvPr id="0" name="Object 1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4" y="3022"/>
                          <a:ext cx="71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3" name="Object 154"/>
            <p:cNvGraphicFramePr>
              <a:graphicFrameLocks noChangeAspect="1"/>
            </p:cNvGraphicFramePr>
            <p:nvPr/>
          </p:nvGraphicFramePr>
          <p:xfrm>
            <a:off x="4110" y="3339"/>
            <a:ext cx="766" cy="273"/>
          </p:xfrm>
          <a:graphic>
            <a:graphicData uri="http://schemas.openxmlformats.org/presentationml/2006/ole">
              <mc:AlternateContent xmlns:mc="http://schemas.openxmlformats.org/markup-compatibility/2006">
                <mc:Choice xmlns:v="urn:schemas-microsoft-com:vml" Requires="v">
                  <p:oleObj spid="_x0000_s71038" name="Equation" r:id="rId13" imgW="558558" imgH="203112" progId="Equation.DSMT4">
                    <p:embed/>
                  </p:oleObj>
                </mc:Choice>
                <mc:Fallback>
                  <p:oleObj name="Equation" r:id="rId13" imgW="558558" imgH="203112" progId="Equation.DSMT4">
                    <p:embed/>
                    <p:pic>
                      <p:nvPicPr>
                        <p:cNvPr id="0" name="Object 1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0" y="3339"/>
                          <a:ext cx="76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4" name="Object 153"/>
            <p:cNvGraphicFramePr>
              <a:graphicFrameLocks noChangeAspect="1"/>
            </p:cNvGraphicFramePr>
            <p:nvPr/>
          </p:nvGraphicFramePr>
          <p:xfrm>
            <a:off x="4104" y="3612"/>
            <a:ext cx="712" cy="246"/>
          </p:xfrm>
          <a:graphic>
            <a:graphicData uri="http://schemas.openxmlformats.org/presentationml/2006/ole">
              <mc:AlternateContent xmlns:mc="http://schemas.openxmlformats.org/markup-compatibility/2006">
                <mc:Choice xmlns:v="urn:schemas-microsoft-com:vml" Requires="v">
                  <p:oleObj spid="_x0000_s71039" name="Equation" r:id="rId15" imgW="520248" imgH="177646" progId="Equation.DSMT4">
                    <p:embed/>
                  </p:oleObj>
                </mc:Choice>
                <mc:Fallback>
                  <p:oleObj name="Equation" r:id="rId15" imgW="520248" imgH="177646" progId="Equation.DSMT4">
                    <p:embed/>
                    <p:pic>
                      <p:nvPicPr>
                        <p:cNvPr id="0" name="Object 1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04" y="3612"/>
                          <a:ext cx="71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5" name="Object 152"/>
            <p:cNvGraphicFramePr>
              <a:graphicFrameLocks noChangeAspect="1"/>
            </p:cNvGraphicFramePr>
            <p:nvPr/>
          </p:nvGraphicFramePr>
          <p:xfrm>
            <a:off x="4921" y="3612"/>
            <a:ext cx="635" cy="272"/>
          </p:xfrm>
          <a:graphic>
            <a:graphicData uri="http://schemas.openxmlformats.org/presentationml/2006/ole">
              <mc:AlternateContent xmlns:mc="http://schemas.openxmlformats.org/markup-compatibility/2006">
                <mc:Choice xmlns:v="urn:schemas-microsoft-com:vml" Requires="v">
                  <p:oleObj spid="_x0000_s71040" name="Equation" r:id="rId17" imgW="469696" imgH="203112" progId="Equation.DSMT4">
                    <p:embed/>
                  </p:oleObj>
                </mc:Choice>
                <mc:Fallback>
                  <p:oleObj name="Equation" r:id="rId17" imgW="469696" imgH="203112" progId="Equation.DSMT4">
                    <p:embed/>
                    <p:pic>
                      <p:nvPicPr>
                        <p:cNvPr id="0" name="Object 1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21" y="3612"/>
                          <a:ext cx="63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66" name="Rectangle 170"/>
            <p:cNvSpPr>
              <a:spLocks noChangeArrowheads="1"/>
            </p:cNvSpPr>
            <p:nvPr/>
          </p:nvSpPr>
          <p:spPr bwMode="auto">
            <a:xfrm>
              <a:off x="3606" y="890"/>
              <a:ext cx="1996" cy="2041"/>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67" name="Rectangle 171"/>
            <p:cNvSpPr>
              <a:spLocks noChangeArrowheads="1"/>
            </p:cNvSpPr>
            <p:nvPr/>
          </p:nvSpPr>
          <p:spPr bwMode="auto">
            <a:xfrm>
              <a:off x="3923" y="3022"/>
              <a:ext cx="1678" cy="81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68" name="Rectangle 172"/>
            <p:cNvSpPr>
              <a:spLocks noChangeArrowheads="1"/>
            </p:cNvSpPr>
            <p:nvPr/>
          </p:nvSpPr>
          <p:spPr bwMode="auto">
            <a:xfrm>
              <a:off x="3560" y="663"/>
              <a:ext cx="2087" cy="349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69" name="Rectangle 173"/>
            <p:cNvSpPr>
              <a:spLocks noChangeArrowheads="1"/>
            </p:cNvSpPr>
            <p:nvPr/>
          </p:nvSpPr>
          <p:spPr bwMode="auto">
            <a:xfrm>
              <a:off x="3923" y="3855"/>
              <a:ext cx="1346"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fontAlgn="ctr" hangingPunct="1">
                <a:buFontTx/>
                <a:buNone/>
              </a:pPr>
              <a:r>
                <a:rPr lang="zh-CN" altLang="en-US">
                  <a:solidFill>
                    <a:schemeClr val="accent2"/>
                  </a:solidFill>
                  <a:ea typeface="隶书" panose="02010509060101010101" pitchFamily="49" charset="-122"/>
                </a:rPr>
                <a:t>边界衔接条件</a:t>
              </a:r>
              <a:r>
                <a:rPr lang="zh-CN" altLang="en-US">
                  <a:ea typeface="隶书" panose="02010509060101010101" pitchFamily="49" charset="-122"/>
                </a:rPr>
                <a:t> </a:t>
              </a:r>
            </a:p>
          </p:txBody>
        </p:sp>
        <p:sp>
          <p:nvSpPr>
            <p:cNvPr id="9270" name="Rectangle 174"/>
            <p:cNvSpPr>
              <a:spLocks noChangeArrowheads="1"/>
            </p:cNvSpPr>
            <p:nvPr/>
          </p:nvSpPr>
          <p:spPr bwMode="auto">
            <a:xfrm>
              <a:off x="3973" y="684"/>
              <a:ext cx="1315" cy="202"/>
            </a:xfrm>
            <a:prstGeom prst="rect">
              <a:avLst/>
            </a:prstGeom>
            <a:solidFill>
              <a:srgbClr val="DDDDDD"/>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lnSpc>
                  <a:spcPct val="60000"/>
                </a:lnSpc>
                <a:spcBef>
                  <a:spcPct val="0"/>
                </a:spcBef>
                <a:buFontTx/>
                <a:buNone/>
              </a:pPr>
              <a:r>
                <a:rPr lang="zh-CN" altLang="en-US" dirty="0">
                  <a:solidFill>
                    <a:schemeClr val="accent2"/>
                  </a:solidFill>
                  <a:ea typeface="隶书" panose="02010509060101010101" pitchFamily="49" charset="-122"/>
                </a:rPr>
                <a:t>麦克斯韦方程</a:t>
              </a:r>
            </a:p>
          </p:txBody>
        </p:sp>
        <p:sp>
          <p:nvSpPr>
            <p:cNvPr id="9271" name="Rectangle 175"/>
            <p:cNvSpPr>
              <a:spLocks noChangeArrowheads="1"/>
            </p:cNvSpPr>
            <p:nvPr/>
          </p:nvSpPr>
          <p:spPr bwMode="auto">
            <a:xfrm>
              <a:off x="3605" y="3113"/>
              <a:ext cx="318" cy="616"/>
            </a:xfrm>
            <a:prstGeom prst="rect">
              <a:avLst/>
            </a:prstGeom>
            <a:solidFill>
              <a:srgbClr val="DDDDDD"/>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lnSpc>
                  <a:spcPct val="60000"/>
                </a:lnSpc>
                <a:spcBef>
                  <a:spcPct val="0"/>
                </a:spcBef>
                <a:buFontTx/>
                <a:buNone/>
              </a:pPr>
              <a:r>
                <a:rPr lang="zh-CN" altLang="en-US">
                  <a:solidFill>
                    <a:schemeClr val="accent2"/>
                  </a:solidFill>
                  <a:ea typeface="隶书" panose="02010509060101010101" pitchFamily="49" charset="-122"/>
                </a:rPr>
                <a:t>媒质特性</a:t>
              </a:r>
            </a:p>
          </p:txBody>
        </p:sp>
      </p:grpSp>
      <p:grpSp>
        <p:nvGrpSpPr>
          <p:cNvPr id="7424" name="Group 256"/>
          <p:cNvGrpSpPr>
            <a:grpSpLocks/>
          </p:cNvGrpSpPr>
          <p:nvPr/>
        </p:nvGrpSpPr>
        <p:grpSpPr bwMode="auto">
          <a:xfrm>
            <a:off x="179388" y="4519613"/>
            <a:ext cx="4176712" cy="1952625"/>
            <a:chOff x="385" y="2886"/>
            <a:chExt cx="2631" cy="1230"/>
          </a:xfrm>
        </p:grpSpPr>
        <p:sp>
          <p:nvSpPr>
            <p:cNvPr id="9247" name="Rectangle 200"/>
            <p:cNvSpPr>
              <a:spLocks noChangeArrowheads="1"/>
            </p:cNvSpPr>
            <p:nvPr/>
          </p:nvSpPr>
          <p:spPr bwMode="auto">
            <a:xfrm>
              <a:off x="974" y="3415"/>
              <a:ext cx="1497" cy="294"/>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fontAlgn="ctr" hangingPunct="1">
                <a:buFontTx/>
                <a:buNone/>
              </a:pPr>
              <a:r>
                <a:rPr lang="zh-CN" altLang="en-US">
                  <a:ea typeface="隶书" panose="02010509060101010101" pitchFamily="49" charset="-122"/>
                </a:rPr>
                <a:t>基尓霍夫定律</a:t>
              </a:r>
            </a:p>
          </p:txBody>
        </p:sp>
        <p:sp>
          <p:nvSpPr>
            <p:cNvPr id="9248" name="Rectangle 202"/>
            <p:cNvSpPr>
              <a:spLocks noChangeArrowheads="1"/>
            </p:cNvSpPr>
            <p:nvPr/>
          </p:nvSpPr>
          <p:spPr bwMode="auto">
            <a:xfrm>
              <a:off x="974" y="2892"/>
              <a:ext cx="1497" cy="412"/>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fontAlgn="ctr" hangingPunct="1">
                <a:lnSpc>
                  <a:spcPct val="80000"/>
                </a:lnSpc>
                <a:spcBef>
                  <a:spcPct val="0"/>
                </a:spcBef>
                <a:buFontTx/>
                <a:buNone/>
              </a:pPr>
              <a:r>
                <a:rPr lang="zh-CN" altLang="en-US">
                  <a:ea typeface="隶书" panose="02010509060101010101" pitchFamily="49" charset="-122"/>
                </a:rPr>
                <a:t>理想电路元件</a:t>
              </a:r>
            </a:p>
            <a:p>
              <a:pPr algn="ctr" eaLnBrk="1" fontAlgn="ctr" hangingPunct="1">
                <a:lnSpc>
                  <a:spcPct val="80000"/>
                </a:lnSpc>
                <a:spcBef>
                  <a:spcPct val="0"/>
                </a:spcBef>
                <a:buFontTx/>
                <a:buNone/>
              </a:pPr>
              <a:r>
                <a:rPr lang="zh-CN" altLang="en-US">
                  <a:solidFill>
                    <a:schemeClr val="accent2"/>
                  </a:solidFill>
                  <a:ea typeface="隶书" panose="02010509060101010101" pitchFamily="49" charset="-122"/>
                </a:rPr>
                <a:t>集中参数元件</a:t>
              </a:r>
              <a:endParaRPr lang="zh-CN" altLang="en-US">
                <a:ea typeface="隶书" panose="02010509060101010101" pitchFamily="49" charset="-122"/>
              </a:endParaRPr>
            </a:p>
          </p:txBody>
        </p:sp>
        <p:sp>
          <p:nvSpPr>
            <p:cNvPr id="9249" name="Rectangle 203"/>
            <p:cNvSpPr>
              <a:spLocks noChangeArrowheads="1"/>
            </p:cNvSpPr>
            <p:nvPr/>
          </p:nvSpPr>
          <p:spPr bwMode="auto">
            <a:xfrm>
              <a:off x="974" y="3822"/>
              <a:ext cx="1497" cy="294"/>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fontAlgn="ctr" hangingPunct="1">
                <a:buFontTx/>
                <a:buNone/>
              </a:pPr>
              <a:r>
                <a:rPr lang="zh-CN" altLang="en-US">
                  <a:ea typeface="隶书" panose="02010509060101010101" pitchFamily="49" charset="-122"/>
                </a:rPr>
                <a:t>元件特性方程</a:t>
              </a:r>
            </a:p>
          </p:txBody>
        </p:sp>
        <p:sp>
          <p:nvSpPr>
            <p:cNvPr id="9250" name="Rectangle 195"/>
            <p:cNvSpPr>
              <a:spLocks noChangeArrowheads="1"/>
            </p:cNvSpPr>
            <p:nvPr/>
          </p:nvSpPr>
          <p:spPr bwMode="auto">
            <a:xfrm>
              <a:off x="646" y="3021"/>
              <a:ext cx="272" cy="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lnSpc>
                  <a:spcPct val="70000"/>
                </a:lnSpc>
                <a:spcBef>
                  <a:spcPct val="0"/>
                </a:spcBef>
                <a:buFontTx/>
                <a:buNone/>
              </a:pPr>
              <a:r>
                <a:rPr lang="zh-CN" altLang="en-US">
                  <a:solidFill>
                    <a:schemeClr val="accent2"/>
                  </a:solidFill>
                  <a:ea typeface="隶书" panose="02010509060101010101" pitchFamily="49" charset="-122"/>
                </a:rPr>
                <a:t>集中参数电路</a:t>
              </a:r>
            </a:p>
          </p:txBody>
        </p:sp>
        <p:sp>
          <p:nvSpPr>
            <p:cNvPr id="9251" name="Rectangle 204"/>
            <p:cNvSpPr>
              <a:spLocks noChangeArrowheads="1"/>
            </p:cNvSpPr>
            <p:nvPr/>
          </p:nvSpPr>
          <p:spPr bwMode="auto">
            <a:xfrm>
              <a:off x="385" y="2925"/>
              <a:ext cx="341" cy="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lnSpc>
                  <a:spcPct val="70000"/>
                </a:lnSpc>
                <a:spcBef>
                  <a:spcPct val="0"/>
                </a:spcBef>
                <a:buFontTx/>
                <a:buNone/>
              </a:pPr>
              <a:r>
                <a:rPr lang="zh-CN" altLang="en-US">
                  <a:ea typeface="隶书" panose="02010509060101010101" pitchFamily="49" charset="-122"/>
                </a:rPr>
                <a:t>抽象为电路模型</a:t>
              </a:r>
            </a:p>
          </p:txBody>
        </p:sp>
        <p:sp>
          <p:nvSpPr>
            <p:cNvPr id="9252" name="Rectangle 205"/>
            <p:cNvSpPr>
              <a:spLocks noChangeArrowheads="1"/>
            </p:cNvSpPr>
            <p:nvPr/>
          </p:nvSpPr>
          <p:spPr bwMode="auto">
            <a:xfrm>
              <a:off x="392" y="2886"/>
              <a:ext cx="579" cy="123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53" name="Rectangle 207"/>
            <p:cNvSpPr>
              <a:spLocks noChangeArrowheads="1"/>
            </p:cNvSpPr>
            <p:nvPr/>
          </p:nvSpPr>
          <p:spPr bwMode="auto">
            <a:xfrm>
              <a:off x="2723" y="3414"/>
              <a:ext cx="227"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lnSpc>
                  <a:spcPct val="70000"/>
                </a:lnSpc>
                <a:spcBef>
                  <a:spcPct val="0"/>
                </a:spcBef>
                <a:buFontTx/>
                <a:buNone/>
              </a:pPr>
              <a:r>
                <a:rPr lang="zh-CN" altLang="en-US">
                  <a:latin typeface="隶书" panose="02010509060101010101" pitchFamily="49" charset="-122"/>
                  <a:ea typeface="隶书" panose="02010509060101010101" pitchFamily="49" charset="-122"/>
                </a:rPr>
                <a:t>代数方程</a:t>
              </a:r>
            </a:p>
          </p:txBody>
        </p:sp>
        <p:sp>
          <p:nvSpPr>
            <p:cNvPr id="9254" name="Rectangle 208"/>
            <p:cNvSpPr>
              <a:spLocks noChangeArrowheads="1"/>
            </p:cNvSpPr>
            <p:nvPr/>
          </p:nvSpPr>
          <p:spPr bwMode="auto">
            <a:xfrm>
              <a:off x="2698" y="3430"/>
              <a:ext cx="318" cy="6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55" name="AutoShape 209"/>
            <p:cNvSpPr>
              <a:spLocks noChangeArrowheads="1"/>
            </p:cNvSpPr>
            <p:nvPr/>
          </p:nvSpPr>
          <p:spPr bwMode="auto">
            <a:xfrm rot="-5400000">
              <a:off x="2539" y="3458"/>
              <a:ext cx="91" cy="227"/>
            </a:xfrm>
            <a:prstGeom prst="downArrow">
              <a:avLst>
                <a:gd name="adj1" fmla="val 50000"/>
                <a:gd name="adj2" fmla="val 62363"/>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56" name="AutoShape 210"/>
            <p:cNvSpPr>
              <a:spLocks noChangeArrowheads="1"/>
            </p:cNvSpPr>
            <p:nvPr/>
          </p:nvSpPr>
          <p:spPr bwMode="auto">
            <a:xfrm rot="-5400000">
              <a:off x="2539" y="3835"/>
              <a:ext cx="91" cy="227"/>
            </a:xfrm>
            <a:prstGeom prst="downArrow">
              <a:avLst>
                <a:gd name="adj1" fmla="val 50000"/>
                <a:gd name="adj2" fmla="val 62363"/>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grpSp>
      <p:sp>
        <p:nvSpPr>
          <p:cNvPr id="7379" name="AutoShape 211"/>
          <p:cNvSpPr>
            <a:spLocks noChangeArrowheads="1"/>
          </p:cNvSpPr>
          <p:nvPr/>
        </p:nvSpPr>
        <p:spPr bwMode="auto">
          <a:xfrm>
            <a:off x="250825" y="1484313"/>
            <a:ext cx="2305050" cy="576262"/>
          </a:xfrm>
          <a:prstGeom prst="wedgeRoundRectCallout">
            <a:avLst>
              <a:gd name="adj1" fmla="val 894"/>
              <a:gd name="adj2" fmla="val 78926"/>
              <a:gd name="adj3" fmla="val 16667"/>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lnSpc>
                <a:spcPct val="80000"/>
              </a:lnSpc>
              <a:spcBef>
                <a:spcPct val="0"/>
              </a:spcBef>
              <a:buFontTx/>
              <a:buNone/>
            </a:pPr>
            <a:r>
              <a:rPr lang="zh-CN" altLang="en-US">
                <a:solidFill>
                  <a:schemeClr val="accent2"/>
                </a:solidFill>
                <a:latin typeface="隶书" panose="02010509060101010101" pitchFamily="49" charset="-122"/>
                <a:ea typeface="隶书" panose="02010509060101010101" pitchFamily="49" charset="-122"/>
              </a:rPr>
              <a:t>电路理论方法</a:t>
            </a:r>
            <a:r>
              <a:rPr lang="en-US" altLang="zh-CN" sz="1200">
                <a:solidFill>
                  <a:schemeClr val="accent2"/>
                </a:solidFill>
                <a:latin typeface="隶书" panose="02010509060101010101" pitchFamily="49" charset="-122"/>
                <a:ea typeface="隶书" panose="02010509060101010101" pitchFamily="49" charset="-122"/>
              </a:rPr>
              <a:t>(</a:t>
            </a:r>
            <a:r>
              <a:rPr lang="zh-CN" altLang="en-US" sz="1200">
                <a:solidFill>
                  <a:schemeClr val="accent2"/>
                </a:solidFill>
                <a:latin typeface="隶书" panose="02010509060101010101" pitchFamily="49" charset="-122"/>
                <a:ea typeface="隶书" panose="02010509060101010101" pitchFamily="49" charset="-122"/>
              </a:rPr>
              <a:t>积分包含完整的器件</a:t>
            </a:r>
            <a:r>
              <a:rPr lang="en-US" altLang="zh-CN" sz="1200">
                <a:solidFill>
                  <a:schemeClr val="accent2"/>
                </a:solidFill>
                <a:latin typeface="隶书" panose="02010509060101010101" pitchFamily="49" charset="-122"/>
                <a:ea typeface="隶书" panose="02010509060101010101" pitchFamily="49" charset="-122"/>
              </a:rPr>
              <a:t>)</a:t>
            </a:r>
          </a:p>
        </p:txBody>
      </p:sp>
      <p:sp>
        <p:nvSpPr>
          <p:cNvPr id="7414" name="AutoShape 246"/>
          <p:cNvSpPr>
            <a:spLocks noChangeArrowheads="1"/>
          </p:cNvSpPr>
          <p:nvPr/>
        </p:nvSpPr>
        <p:spPr bwMode="auto">
          <a:xfrm>
            <a:off x="1042988" y="4076700"/>
            <a:ext cx="144462" cy="431800"/>
          </a:xfrm>
          <a:prstGeom prst="downArrow">
            <a:avLst>
              <a:gd name="adj1" fmla="val 50000"/>
              <a:gd name="adj2" fmla="val 74726"/>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grpSp>
        <p:nvGrpSpPr>
          <p:cNvPr id="7425" name="Group 257"/>
          <p:cNvGrpSpPr>
            <a:grpSpLocks/>
          </p:cNvGrpSpPr>
          <p:nvPr/>
        </p:nvGrpSpPr>
        <p:grpSpPr bwMode="auto">
          <a:xfrm>
            <a:off x="207963" y="2205038"/>
            <a:ext cx="5616575" cy="1760537"/>
            <a:chOff x="113" y="1389"/>
            <a:chExt cx="3538" cy="1109"/>
          </a:xfrm>
        </p:grpSpPr>
        <p:graphicFrame>
          <p:nvGraphicFramePr>
            <p:cNvPr id="9239" name="Object 232"/>
            <p:cNvGraphicFramePr>
              <a:graphicFrameLocks noChangeAspect="1"/>
            </p:cNvGraphicFramePr>
            <p:nvPr/>
          </p:nvGraphicFramePr>
          <p:xfrm>
            <a:off x="694" y="1389"/>
            <a:ext cx="1298" cy="516"/>
          </p:xfrm>
          <a:graphic>
            <a:graphicData uri="http://schemas.openxmlformats.org/presentationml/2006/ole">
              <mc:AlternateContent xmlns:mc="http://schemas.openxmlformats.org/markup-compatibility/2006">
                <mc:Choice xmlns:v="urn:schemas-microsoft-com:vml" Requires="v">
                  <p:oleObj spid="_x0000_s71041" name="Equation" r:id="rId19" imgW="1117115" imgH="444307" progId="Equation.DSMT4">
                    <p:embed/>
                  </p:oleObj>
                </mc:Choice>
                <mc:Fallback>
                  <p:oleObj name="Equation" r:id="rId19" imgW="1117115" imgH="444307" progId="Equation.DSMT4">
                    <p:embed/>
                    <p:pic>
                      <p:nvPicPr>
                        <p:cNvPr id="0" name="Object 2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4" y="1389"/>
                          <a:ext cx="1298"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40" name="Object 233"/>
            <p:cNvGraphicFramePr>
              <a:graphicFrameLocks noChangeAspect="1"/>
            </p:cNvGraphicFramePr>
            <p:nvPr/>
          </p:nvGraphicFramePr>
          <p:xfrm>
            <a:off x="2085" y="1393"/>
            <a:ext cx="1315" cy="512"/>
          </p:xfrm>
          <a:graphic>
            <a:graphicData uri="http://schemas.openxmlformats.org/presentationml/2006/ole">
              <mc:AlternateContent xmlns:mc="http://schemas.openxmlformats.org/markup-compatibility/2006">
                <mc:Choice xmlns:v="urn:schemas-microsoft-com:vml" Requires="v">
                  <p:oleObj spid="_x0000_s71042" name="Equation" r:id="rId21" imgW="1143000" imgH="444500" progId="Equation.DSMT4">
                    <p:embed/>
                  </p:oleObj>
                </mc:Choice>
                <mc:Fallback>
                  <p:oleObj name="Equation" r:id="rId21" imgW="1143000" imgH="444500" progId="Equation.DSMT4">
                    <p:embed/>
                    <p:pic>
                      <p:nvPicPr>
                        <p:cNvPr id="0" name="Object 2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85" y="1393"/>
                          <a:ext cx="1315"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1" name="Rectangle 245"/>
            <p:cNvSpPr>
              <a:spLocks noChangeArrowheads="1"/>
            </p:cNvSpPr>
            <p:nvPr/>
          </p:nvSpPr>
          <p:spPr bwMode="auto">
            <a:xfrm>
              <a:off x="113" y="1421"/>
              <a:ext cx="3266" cy="105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graphicFrame>
          <p:nvGraphicFramePr>
            <p:cNvPr id="9242" name="Object 249"/>
            <p:cNvGraphicFramePr>
              <a:graphicFrameLocks noChangeAspect="1"/>
            </p:cNvGraphicFramePr>
            <p:nvPr/>
          </p:nvGraphicFramePr>
          <p:xfrm>
            <a:off x="138" y="1518"/>
            <a:ext cx="507" cy="244"/>
          </p:xfrm>
          <a:graphic>
            <a:graphicData uri="http://schemas.openxmlformats.org/presentationml/2006/ole">
              <mc:AlternateContent xmlns:mc="http://schemas.openxmlformats.org/markup-compatibility/2006">
                <mc:Choice xmlns:v="urn:schemas-microsoft-com:vml" Requires="v">
                  <p:oleObj spid="_x0000_s71043" name="Equation" r:id="rId23" imgW="368140" imgH="177723" progId="Equation.DSMT4">
                    <p:embed/>
                  </p:oleObj>
                </mc:Choice>
                <mc:Fallback>
                  <p:oleObj name="Equation" r:id="rId23" imgW="368140" imgH="177723" progId="Equation.DSMT4">
                    <p:embed/>
                    <p:pic>
                      <p:nvPicPr>
                        <p:cNvPr id="0" name="Object 2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8" y="1518"/>
                          <a:ext cx="50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3" name="Rectangle 252"/>
            <p:cNvSpPr>
              <a:spLocks noChangeArrowheads="1"/>
            </p:cNvSpPr>
            <p:nvPr/>
          </p:nvSpPr>
          <p:spPr bwMode="auto">
            <a:xfrm>
              <a:off x="113" y="1888"/>
              <a:ext cx="3538"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fontAlgn="ctr" hangingPunct="1">
                <a:lnSpc>
                  <a:spcPct val="80000"/>
                </a:lnSpc>
                <a:spcBef>
                  <a:spcPct val="0"/>
                </a:spcBef>
                <a:buFontTx/>
                <a:buNone/>
              </a:pPr>
              <a:r>
                <a:rPr lang="zh-CN" altLang="en-US">
                  <a:ea typeface="隶书" panose="02010509060101010101" pitchFamily="49" charset="-122"/>
                </a:rPr>
                <a:t>电磁波传播时间可忽略</a:t>
              </a:r>
              <a:r>
                <a:rPr lang="en-US" altLang="zh-CN">
                  <a:ea typeface="隶书" panose="02010509060101010101" pitchFamily="49" charset="-122"/>
                </a:rPr>
                <a:t>(</a:t>
              </a:r>
              <a:r>
                <a:rPr lang="zh-CN" altLang="en-US">
                  <a:ea typeface="隶书" panose="02010509060101010101" pitchFamily="49" charset="-122"/>
                </a:rPr>
                <a:t>瞬间传遍系统）</a:t>
              </a:r>
            </a:p>
            <a:p>
              <a:pPr eaLnBrk="1" fontAlgn="ctr" hangingPunct="1">
                <a:lnSpc>
                  <a:spcPct val="80000"/>
                </a:lnSpc>
                <a:spcBef>
                  <a:spcPct val="0"/>
                </a:spcBef>
                <a:buFontTx/>
                <a:buNone/>
              </a:pPr>
              <a:r>
                <a:rPr lang="zh-CN" altLang="en-US">
                  <a:ea typeface="隶书" panose="02010509060101010101" pitchFamily="49" charset="-122"/>
                </a:rPr>
                <a:t>每个电器件净电荷为零</a:t>
              </a:r>
            </a:p>
            <a:p>
              <a:pPr eaLnBrk="1" fontAlgn="ctr" hangingPunct="1">
                <a:lnSpc>
                  <a:spcPct val="80000"/>
                </a:lnSpc>
                <a:spcBef>
                  <a:spcPct val="0"/>
                </a:spcBef>
                <a:buFontTx/>
                <a:buNone/>
              </a:pPr>
              <a:r>
                <a:rPr lang="zh-CN" altLang="en-US">
                  <a:ea typeface="隶书" panose="02010509060101010101" pitchFamily="49" charset="-122"/>
                </a:rPr>
                <a:t>不同电器件之间不存在磁耦合</a:t>
              </a:r>
              <a:endParaRPr lang="zh-CN" altLang="en-US">
                <a:solidFill>
                  <a:schemeClr val="folHlink"/>
                </a:solidFill>
                <a:ea typeface="隶书" panose="02010509060101010101" pitchFamily="49" charset="-122"/>
              </a:endParaRPr>
            </a:p>
          </p:txBody>
        </p:sp>
        <p:sp>
          <p:nvSpPr>
            <p:cNvPr id="9244" name="Rectangle 253"/>
            <p:cNvSpPr>
              <a:spLocks noChangeArrowheads="1"/>
            </p:cNvSpPr>
            <p:nvPr/>
          </p:nvSpPr>
          <p:spPr bwMode="auto">
            <a:xfrm>
              <a:off x="113" y="1421"/>
              <a:ext cx="544" cy="46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45" name="Rectangle 254"/>
            <p:cNvSpPr>
              <a:spLocks noChangeArrowheads="1"/>
            </p:cNvSpPr>
            <p:nvPr/>
          </p:nvSpPr>
          <p:spPr bwMode="auto">
            <a:xfrm>
              <a:off x="657" y="1421"/>
              <a:ext cx="1361" cy="46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46" name="Rectangle 255"/>
            <p:cNvSpPr>
              <a:spLocks noChangeArrowheads="1"/>
            </p:cNvSpPr>
            <p:nvPr/>
          </p:nvSpPr>
          <p:spPr bwMode="auto">
            <a:xfrm>
              <a:off x="2018" y="1421"/>
              <a:ext cx="1361" cy="46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grpSp>
      <p:grpSp>
        <p:nvGrpSpPr>
          <p:cNvPr id="7445" name="Group 277"/>
          <p:cNvGrpSpPr>
            <a:grpSpLocks/>
          </p:cNvGrpSpPr>
          <p:nvPr/>
        </p:nvGrpSpPr>
        <p:grpSpPr bwMode="auto">
          <a:xfrm>
            <a:off x="4233863" y="3500438"/>
            <a:ext cx="1250950" cy="457200"/>
            <a:chOff x="2653" y="2205"/>
            <a:chExt cx="788" cy="288"/>
          </a:xfrm>
        </p:grpSpPr>
        <p:sp>
          <p:nvSpPr>
            <p:cNvPr id="9237" name="Rectangle 275"/>
            <p:cNvSpPr>
              <a:spLocks noChangeArrowheads="1"/>
            </p:cNvSpPr>
            <p:nvPr/>
          </p:nvSpPr>
          <p:spPr bwMode="auto">
            <a:xfrm>
              <a:off x="2699" y="2205"/>
              <a:ext cx="680" cy="27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38" name="Rectangle 276"/>
            <p:cNvSpPr>
              <a:spLocks noChangeArrowheads="1"/>
            </p:cNvSpPr>
            <p:nvPr/>
          </p:nvSpPr>
          <p:spPr bwMode="auto">
            <a:xfrm>
              <a:off x="2653" y="2205"/>
              <a:ext cx="7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a:solidFill>
                    <a:schemeClr val="folHlink"/>
                  </a:solidFill>
                  <a:latin typeface="隶书" panose="02010509060101010101" pitchFamily="49" charset="-122"/>
                  <a:ea typeface="隶书" panose="02010509060101010101" pitchFamily="49" charset="-122"/>
                </a:rPr>
                <a:t>3</a:t>
              </a:r>
              <a:r>
                <a:rPr lang="zh-CN" altLang="en-US">
                  <a:solidFill>
                    <a:schemeClr val="folHlink"/>
                  </a:solidFill>
                  <a:latin typeface="隶书" panose="02010509060101010101" pitchFamily="49" charset="-122"/>
                  <a:ea typeface="隶书" panose="02010509060101010101" pitchFamily="49" charset="-122"/>
                </a:rPr>
                <a:t>点假设</a:t>
              </a:r>
            </a:p>
          </p:txBody>
        </p:sp>
      </p:grpSp>
      <p:sp>
        <p:nvSpPr>
          <p:cNvPr id="56"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a:solidFill>
                  <a:schemeClr val="tx2"/>
                </a:solidFill>
                <a:ea typeface="隶书" panose="02010509060101010101" pitchFamily="49" charset="-122"/>
              </a:rPr>
              <a:t>电路模型 </a:t>
            </a:r>
            <a:r>
              <a:rPr lang="en-US" altLang="zh-CN" sz="3200" dirty="0">
                <a:solidFill>
                  <a:schemeClr val="tx2"/>
                </a:solidFill>
                <a:ea typeface="隶书" panose="02010509060101010101" pitchFamily="49" charset="-122"/>
              </a:rPr>
              <a:t>Circuits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18"/>
                                        </p:tgtEl>
                                        <p:attrNameLst>
                                          <p:attrName>style.visibility</p:attrName>
                                        </p:attrNameLst>
                                      </p:cBhvr>
                                      <p:to>
                                        <p:strVal val="visible"/>
                                      </p:to>
                                    </p:set>
                                    <p:animEffect transition="in" filter="wipe(left)">
                                      <p:cBhvr>
                                        <p:cTn id="7" dur="1000"/>
                                        <p:tgtEl>
                                          <p:spTgt spid="7318"/>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345"/>
                                        </p:tgtEl>
                                        <p:attrNameLst>
                                          <p:attrName>style.visibility</p:attrName>
                                        </p:attrNameLst>
                                      </p:cBhvr>
                                      <p:to>
                                        <p:strVal val="visible"/>
                                      </p:to>
                                    </p:set>
                                    <p:animEffect transition="in" filter="wipe(left)">
                                      <p:cBhvr>
                                        <p:cTn id="11" dur="1000"/>
                                        <p:tgtEl>
                                          <p:spTgt spid="73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7449"/>
                                        </p:tgtEl>
                                        <p:attrNameLst>
                                          <p:attrName>style.visibility</p:attrName>
                                        </p:attrNameLst>
                                      </p:cBhvr>
                                      <p:to>
                                        <p:strVal val="visible"/>
                                      </p:to>
                                    </p:set>
                                    <p:animEffect transition="in" filter="wipe(up)">
                                      <p:cBhvr>
                                        <p:cTn id="16" dur="1000"/>
                                        <p:tgtEl>
                                          <p:spTgt spid="7449"/>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367"/>
                                        </p:tgtEl>
                                        <p:attrNameLst>
                                          <p:attrName>style.visibility</p:attrName>
                                        </p:attrNameLst>
                                      </p:cBhvr>
                                      <p:to>
                                        <p:strVal val="visible"/>
                                      </p:to>
                                    </p:set>
                                    <p:animEffect transition="in" filter="wipe(left)">
                                      <p:cBhvr>
                                        <p:cTn id="20" dur="1000"/>
                                        <p:tgtEl>
                                          <p:spTgt spid="7367"/>
                                        </p:tgtEl>
                                      </p:cBhvr>
                                    </p:animEffect>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7362"/>
                                        </p:tgtEl>
                                        <p:attrNameLst>
                                          <p:attrName>style.visibility</p:attrName>
                                        </p:attrNameLst>
                                      </p:cBhvr>
                                      <p:to>
                                        <p:strVal val="visible"/>
                                      </p:to>
                                    </p:set>
                                    <p:animEffect transition="in" filter="wipe(left)">
                                      <p:cBhvr>
                                        <p:cTn id="24" dur="1000"/>
                                        <p:tgtEl>
                                          <p:spTgt spid="736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7425"/>
                                        </p:tgtEl>
                                        <p:attrNameLst>
                                          <p:attrName>style.visibility</p:attrName>
                                        </p:attrNameLst>
                                      </p:cBhvr>
                                      <p:to>
                                        <p:strVal val="visible"/>
                                      </p:to>
                                    </p:set>
                                    <p:animEffect transition="in" filter="wipe(left)">
                                      <p:cBhvr>
                                        <p:cTn id="29" dur="1000"/>
                                        <p:tgtEl>
                                          <p:spTgt spid="7425"/>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7379"/>
                                        </p:tgtEl>
                                        <p:attrNameLst>
                                          <p:attrName>style.visibility</p:attrName>
                                        </p:attrNameLst>
                                      </p:cBhvr>
                                      <p:to>
                                        <p:strVal val="visible"/>
                                      </p:to>
                                    </p:set>
                                    <p:animEffect transition="in" filter="wipe(left)">
                                      <p:cBhvr>
                                        <p:cTn id="33" dur="1000"/>
                                        <p:tgtEl>
                                          <p:spTgt spid="7379"/>
                                        </p:tgtEl>
                                      </p:cBhvr>
                                    </p:animEffect>
                                  </p:childTnLst>
                                </p:cTn>
                              </p:par>
                            </p:childTnLst>
                          </p:cTn>
                        </p:par>
                        <p:par>
                          <p:cTn id="34" fill="hold" nodeType="afterGroup">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7414"/>
                                        </p:tgtEl>
                                        <p:attrNameLst>
                                          <p:attrName>style.visibility</p:attrName>
                                        </p:attrNameLst>
                                      </p:cBhvr>
                                      <p:to>
                                        <p:strVal val="visible"/>
                                      </p:to>
                                    </p:set>
                                    <p:animEffect transition="in" filter="wipe(left)">
                                      <p:cBhvr>
                                        <p:cTn id="37" dur="1000"/>
                                        <p:tgtEl>
                                          <p:spTgt spid="7414"/>
                                        </p:tgtEl>
                                      </p:cBhvr>
                                    </p:animEffect>
                                  </p:childTnLst>
                                </p:cTn>
                              </p:par>
                            </p:childTnLst>
                          </p:cTn>
                        </p:par>
                        <p:par>
                          <p:cTn id="38" fill="hold" nodeType="afterGroup">
                            <p:stCondLst>
                              <p:cond delay="3000"/>
                            </p:stCondLst>
                            <p:childTnLst>
                              <p:par>
                                <p:cTn id="39" presetID="22" presetClass="entr" presetSubtype="8" fill="hold" nodeType="afterEffect">
                                  <p:stCondLst>
                                    <p:cond delay="0"/>
                                  </p:stCondLst>
                                  <p:childTnLst>
                                    <p:set>
                                      <p:cBhvr>
                                        <p:cTn id="40" dur="1" fill="hold">
                                          <p:stCondLst>
                                            <p:cond delay="0"/>
                                          </p:stCondLst>
                                        </p:cTn>
                                        <p:tgtEl>
                                          <p:spTgt spid="7445"/>
                                        </p:tgtEl>
                                        <p:attrNameLst>
                                          <p:attrName>style.visibility</p:attrName>
                                        </p:attrNameLst>
                                      </p:cBhvr>
                                      <p:to>
                                        <p:strVal val="visible"/>
                                      </p:to>
                                    </p:set>
                                    <p:animEffect transition="in" filter="wipe(left)">
                                      <p:cBhvr>
                                        <p:cTn id="41" dur="1000"/>
                                        <p:tgtEl>
                                          <p:spTgt spid="74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7424"/>
                                        </p:tgtEl>
                                        <p:attrNameLst>
                                          <p:attrName>style.visibility</p:attrName>
                                        </p:attrNameLst>
                                      </p:cBhvr>
                                      <p:to>
                                        <p:strVal val="visible"/>
                                      </p:to>
                                    </p:set>
                                    <p:animEffect transition="in" filter="wipe(left)">
                                      <p:cBhvr>
                                        <p:cTn id="46" dur="1000"/>
                                        <p:tgtEl>
                                          <p:spTgt spid="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 grpId="0" animBg="1"/>
      <p:bldP spid="7318" grpId="0"/>
      <p:bldP spid="7345" grpId="0" animBg="1"/>
      <p:bldP spid="7367" grpId="0" animBg="1"/>
      <p:bldP spid="7379" grpId="0" animBg="1"/>
      <p:bldP spid="74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395536" y="920450"/>
            <a:ext cx="8229600" cy="1943497"/>
          </a:xfrm>
        </p:spPr>
        <p:txBody>
          <a:bodyPr/>
          <a:lstStyle/>
          <a:p>
            <a:r>
              <a:rPr lang="zh-CN" altLang="en-US" b="1" dirty="0"/>
              <a:t>当实际电路的尺寸远小于其使用时的最高工作频率所对应的波长时，可以无须考虑电磁量的空间分布，相应的电路元件称为</a:t>
            </a:r>
            <a:r>
              <a:rPr lang="zh-CN" altLang="en-US" b="1" dirty="0">
                <a:solidFill>
                  <a:srgbClr val="0000FF"/>
                </a:solidFill>
              </a:rPr>
              <a:t>集中参数元件</a:t>
            </a:r>
            <a:r>
              <a:rPr lang="zh-CN" altLang="en-US" b="1" dirty="0"/>
              <a:t>。由集中参数元件组成的电路，称为实际电路的集中参数电路模型或简称为</a:t>
            </a:r>
            <a:r>
              <a:rPr lang="zh-CN" altLang="en-US" b="1" dirty="0">
                <a:solidFill>
                  <a:srgbClr val="0000FF"/>
                </a:solidFill>
              </a:rPr>
              <a:t>集中参数电路</a:t>
            </a:r>
            <a:r>
              <a:rPr lang="zh-CN" altLang="en-US" b="1" dirty="0"/>
              <a:t>。</a:t>
            </a:r>
          </a:p>
        </p:txBody>
      </p:sp>
      <p:sp>
        <p:nvSpPr>
          <p:cNvPr id="14340" name="Rectangle 4"/>
          <p:cNvSpPr>
            <a:spLocks noChangeArrowheads="1"/>
          </p:cNvSpPr>
          <p:nvPr/>
        </p:nvSpPr>
        <p:spPr bwMode="auto">
          <a:xfrm>
            <a:off x="427658" y="2564904"/>
            <a:ext cx="82296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Aft>
                <a:spcPct val="25000"/>
              </a:spcAft>
              <a:buChar char="•"/>
              <a:defRPr sz="2800" b="1">
                <a:solidFill>
                  <a:schemeClr val="tx1"/>
                </a:solidFill>
                <a:latin typeface="Arial" panose="020B0604020202020204" pitchFamily="34" charset="0"/>
                <a:ea typeface="楷体_GB2312" pitchFamily="49" charset="-122"/>
              </a:defRPr>
            </a:lvl1pPr>
            <a:lvl2pPr marL="742950" indent="-285750">
              <a:spcAft>
                <a:spcPct val="25000"/>
              </a:spcAft>
              <a:buChar char="–"/>
              <a:defRPr sz="2600" b="1">
                <a:solidFill>
                  <a:schemeClr val="tx1"/>
                </a:solidFill>
                <a:latin typeface="Arial" panose="020B0604020202020204" pitchFamily="34" charset="0"/>
                <a:ea typeface="楷体_GB2312" pitchFamily="49" charset="-122"/>
              </a:defRPr>
            </a:lvl2pPr>
            <a:lvl3pPr marL="1143000" indent="-228600">
              <a:spcBef>
                <a:spcPct val="20000"/>
              </a:spcBef>
              <a:spcAft>
                <a:spcPct val="25000"/>
              </a:spcAft>
              <a:buChar char="•"/>
              <a:defRPr sz="2400" b="1">
                <a:solidFill>
                  <a:schemeClr val="tx1"/>
                </a:solidFill>
                <a:latin typeface="Arial" panose="020B0604020202020204" pitchFamily="34" charset="0"/>
                <a:ea typeface="楷体_GB2312" pitchFamily="49" charset="-122"/>
              </a:defRPr>
            </a:lvl3pPr>
            <a:lvl4pPr marL="1600200" indent="-228600">
              <a:spcBef>
                <a:spcPct val="20000"/>
              </a:spcBef>
              <a:spcAft>
                <a:spcPct val="25000"/>
              </a:spcAft>
              <a:buChar char="–"/>
              <a:defRPr sz="2000" b="1">
                <a:solidFill>
                  <a:schemeClr val="tx1"/>
                </a:solidFill>
                <a:latin typeface="Arial" panose="020B0604020202020204" pitchFamily="34" charset="0"/>
                <a:ea typeface="楷体_GB2312" pitchFamily="49" charset="-122"/>
              </a:defRPr>
            </a:lvl4pPr>
            <a:lvl5pPr marL="2057400" indent="-228600">
              <a:spcBef>
                <a:spcPct val="20000"/>
              </a:spcBef>
              <a:spcAft>
                <a:spcPct val="25000"/>
              </a:spcAft>
              <a:buChar char="»"/>
              <a:defRPr sz="2000" b="1">
                <a:solidFill>
                  <a:schemeClr val="tx1"/>
                </a:solidFill>
                <a:latin typeface="Arial" panose="020B0604020202020204" pitchFamily="34" charset="0"/>
                <a:ea typeface="楷体_GB2312" pitchFamily="49" charset="-122"/>
              </a:defRPr>
            </a:lvl5pPr>
            <a:lvl6pPr marL="2514600" indent="-228600" fontAlgn="base">
              <a:lnSpc>
                <a:spcPct val="110000"/>
              </a:lnSpc>
              <a:spcBef>
                <a:spcPct val="20000"/>
              </a:spcBef>
              <a:spcAft>
                <a:spcPct val="25000"/>
              </a:spcAft>
              <a:buChar char="»"/>
              <a:defRPr sz="2000" b="1">
                <a:solidFill>
                  <a:schemeClr val="tx1"/>
                </a:solidFill>
                <a:latin typeface="Arial" panose="020B0604020202020204" pitchFamily="34" charset="0"/>
                <a:ea typeface="楷体_GB2312" pitchFamily="49" charset="-122"/>
              </a:defRPr>
            </a:lvl6pPr>
            <a:lvl7pPr marL="2971800" indent="-228600" fontAlgn="base">
              <a:lnSpc>
                <a:spcPct val="110000"/>
              </a:lnSpc>
              <a:spcBef>
                <a:spcPct val="20000"/>
              </a:spcBef>
              <a:spcAft>
                <a:spcPct val="25000"/>
              </a:spcAft>
              <a:buChar char="»"/>
              <a:defRPr sz="2000" b="1">
                <a:solidFill>
                  <a:schemeClr val="tx1"/>
                </a:solidFill>
                <a:latin typeface="Arial" panose="020B0604020202020204" pitchFamily="34" charset="0"/>
                <a:ea typeface="楷体_GB2312" pitchFamily="49" charset="-122"/>
              </a:defRPr>
            </a:lvl7pPr>
            <a:lvl8pPr marL="3429000" indent="-228600" fontAlgn="base">
              <a:lnSpc>
                <a:spcPct val="110000"/>
              </a:lnSpc>
              <a:spcBef>
                <a:spcPct val="20000"/>
              </a:spcBef>
              <a:spcAft>
                <a:spcPct val="25000"/>
              </a:spcAft>
              <a:buChar char="»"/>
              <a:defRPr sz="2000" b="1">
                <a:solidFill>
                  <a:schemeClr val="tx1"/>
                </a:solidFill>
                <a:latin typeface="Arial" panose="020B0604020202020204" pitchFamily="34" charset="0"/>
                <a:ea typeface="楷体_GB2312" pitchFamily="49" charset="-122"/>
              </a:defRPr>
            </a:lvl8pPr>
            <a:lvl9pPr marL="3886200" indent="-228600" fontAlgn="base">
              <a:lnSpc>
                <a:spcPct val="110000"/>
              </a:lnSpc>
              <a:spcBef>
                <a:spcPct val="20000"/>
              </a:spcBef>
              <a:spcAft>
                <a:spcPct val="25000"/>
              </a:spcAft>
              <a:buChar char="»"/>
              <a:defRPr sz="2000" b="1">
                <a:solidFill>
                  <a:schemeClr val="tx1"/>
                </a:solidFill>
                <a:latin typeface="Arial" panose="020B0604020202020204" pitchFamily="34" charset="0"/>
                <a:ea typeface="楷体_GB2312" pitchFamily="49" charset="-122"/>
              </a:defRPr>
            </a:lvl9pPr>
          </a:lstStyle>
          <a:p>
            <a:r>
              <a:rPr lang="zh-CN" altLang="en-US" sz="2400" dirty="0">
                <a:latin typeface="华文楷体" panose="02010600040101010101" pitchFamily="2" charset="-122"/>
                <a:ea typeface="华文楷体" panose="02010600040101010101" pitchFamily="2" charset="-122"/>
              </a:rPr>
              <a:t>如果电路中的电磁量是时间和空间的函数，使得描述电路的方程是以时间和空间为自变量的代数方程或偏微分方程，则这样的电路模型称为</a:t>
            </a:r>
            <a:r>
              <a:rPr lang="zh-CN" altLang="en-US" sz="2400" dirty="0">
                <a:solidFill>
                  <a:srgbClr val="0000FF"/>
                </a:solidFill>
                <a:latin typeface="华文楷体" panose="02010600040101010101" pitchFamily="2" charset="-122"/>
                <a:ea typeface="华文楷体" panose="02010600040101010101" pitchFamily="2" charset="-122"/>
              </a:rPr>
              <a:t>分布参数电路 </a:t>
            </a:r>
            <a:r>
              <a:rPr lang="zh-CN" altLang="en-US" sz="2400" dirty="0">
                <a:latin typeface="华文楷体" panose="02010600040101010101" pitchFamily="2" charset="-122"/>
                <a:ea typeface="华文楷体" panose="02010600040101010101" pitchFamily="2" charset="-122"/>
              </a:rPr>
              <a:t>。 </a:t>
            </a:r>
          </a:p>
        </p:txBody>
      </p:sp>
      <p:sp>
        <p:nvSpPr>
          <p:cNvPr id="14343" name="Rectangle 7"/>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344" name="Group 8"/>
          <p:cNvGrpSpPr>
            <a:grpSpLocks/>
          </p:cNvGrpSpPr>
          <p:nvPr/>
        </p:nvGrpSpPr>
        <p:grpSpPr bwMode="auto">
          <a:xfrm>
            <a:off x="606425" y="4092578"/>
            <a:ext cx="7929563" cy="830263"/>
            <a:chOff x="382" y="2578"/>
            <a:chExt cx="4995" cy="523"/>
          </a:xfrm>
        </p:grpSpPr>
        <p:sp>
          <p:nvSpPr>
            <p:cNvPr id="14341" name="Rectangle 5"/>
            <p:cNvSpPr>
              <a:spLocks noChangeArrowheads="1"/>
            </p:cNvSpPr>
            <p:nvPr/>
          </p:nvSpPr>
          <p:spPr bwMode="auto">
            <a:xfrm>
              <a:off x="382" y="2578"/>
              <a:ext cx="499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dirty="0">
                  <a:solidFill>
                    <a:srgbClr val="FF0000"/>
                  </a:solidFill>
                  <a:latin typeface="华文楷体" panose="02010600040101010101" pitchFamily="2" charset="-122"/>
                  <a:ea typeface="华文楷体" panose="02010600040101010101" pitchFamily="2" charset="-122"/>
                </a:rPr>
                <a:t>电路集中化条件：</a:t>
              </a:r>
              <a:r>
                <a:rPr lang="zh-CN" altLang="en-US" sz="2400" b="1" dirty="0">
                  <a:latin typeface="华文楷体" panose="02010600040101010101" pitchFamily="2" charset="-122"/>
                  <a:ea typeface="华文楷体" panose="02010600040101010101" pitchFamily="2" charset="-122"/>
                </a:rPr>
                <a:t>实际电路的各向尺寸</a:t>
              </a:r>
              <a:r>
                <a:rPr lang="en-US" altLang="zh-CN" sz="2400" b="1" i="1" dirty="0">
                  <a:latin typeface="华文楷体" panose="02010600040101010101" pitchFamily="2" charset="-122"/>
                  <a:ea typeface="华文楷体" panose="02010600040101010101" pitchFamily="2" charset="-122"/>
                </a:rPr>
                <a:t>d</a:t>
              </a:r>
              <a:r>
                <a:rPr lang="zh-CN" altLang="en-US" sz="2400" b="1" dirty="0">
                  <a:latin typeface="华文楷体" panose="02010600040101010101" pitchFamily="2" charset="-122"/>
                  <a:ea typeface="华文楷体" panose="02010600040101010101" pitchFamily="2" charset="-122"/>
                </a:rPr>
                <a:t>远小于电路工作频率所对应的电磁波波长</a:t>
              </a:r>
              <a:r>
                <a:rPr lang="en-US" altLang="zh-CN" sz="2400" b="1" dirty="0">
                  <a:latin typeface="华文楷体" panose="02010600040101010101" pitchFamily="2" charset="-122"/>
                  <a:ea typeface="华文楷体" panose="02010600040101010101" pitchFamily="2" charset="-122"/>
                </a:rPr>
                <a:t>λ</a:t>
              </a:r>
              <a:r>
                <a:rPr lang="zh-CN" altLang="en-US" sz="2400" b="1" dirty="0">
                  <a:latin typeface="华文楷体" panose="02010600040101010101" pitchFamily="2" charset="-122"/>
                  <a:ea typeface="华文楷体" panose="02010600040101010101" pitchFamily="2" charset="-122"/>
                </a:rPr>
                <a:t>，即  </a:t>
              </a:r>
            </a:p>
          </p:txBody>
        </p:sp>
        <mc:AlternateContent xmlns:mc="http://schemas.openxmlformats.org/markup-compatibility/2006" xmlns:a14="http://schemas.microsoft.com/office/drawing/2010/main">
          <mc:Choice Requires="a14">
            <p:sp>
              <p:nvSpPr>
                <p:cNvPr id="14342" name="Object 6"/>
                <p:cNvSpPr txBox="1"/>
                <p:nvPr/>
              </p:nvSpPr>
              <p:spPr bwMode="auto">
                <a:xfrm>
                  <a:off x="3152" y="2839"/>
                  <a:ext cx="612" cy="242"/>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𝑑</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𝜆</m:t>
                        </m:r>
                      </m:oMath>
                    </m:oMathPara>
                  </a14:m>
                  <a:endParaRPr lang="zh-CN" altLang="en-US"/>
                </a:p>
              </p:txBody>
            </p:sp>
          </mc:Choice>
          <mc:Fallback xmlns="">
            <p:sp>
              <p:nvSpPr>
                <p:cNvPr id="14342" name="Object 6"/>
                <p:cNvSpPr txBox="1">
                  <a:spLocks noRot="1" noChangeAspect="1" noMove="1" noResize="1" noEditPoints="1" noAdjustHandles="1" noChangeArrowheads="1" noChangeShapeType="1" noTextEdit="1"/>
                </p:cNvSpPr>
                <p:nvPr/>
              </p:nvSpPr>
              <p:spPr bwMode="auto">
                <a:xfrm>
                  <a:off x="3152" y="2839"/>
                  <a:ext cx="612" cy="242"/>
                </a:xfrm>
                <a:prstGeom prst="rect">
                  <a:avLst/>
                </a:prstGeom>
                <a:blipFill>
                  <a:blip r:embed="rId2"/>
                  <a:stretch>
                    <a:fillRect/>
                  </a:stretch>
                </a:blipFill>
                <a:extLst/>
              </p:spPr>
              <p:txBody>
                <a:bodyPr/>
                <a:lstStyle/>
                <a:p>
                  <a:r>
                    <a:rPr lang="zh-CN" altLang="en-US">
                      <a:noFill/>
                    </a:rPr>
                    <a:t> </a:t>
                  </a:r>
                </a:p>
              </p:txBody>
            </p:sp>
          </mc:Fallback>
        </mc:AlternateContent>
      </p:grpSp>
      <p:sp>
        <p:nvSpPr>
          <p:cNvPr id="10" name="Text Box 36"/>
          <p:cNvSpPr txBox="1">
            <a:spLocks noChangeArrowheads="1"/>
          </p:cNvSpPr>
          <p:nvPr/>
        </p:nvSpPr>
        <p:spPr bwMode="auto">
          <a:xfrm>
            <a:off x="276051" y="4992851"/>
            <a:ext cx="8532813"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50000"/>
              </a:spcBef>
            </a:pPr>
            <a:r>
              <a:rPr kumimoji="1" lang="en-US" altLang="zh-CN" sz="2400" b="1" dirty="0">
                <a:solidFill>
                  <a:schemeClr val="tx2"/>
                </a:solidFill>
                <a:latin typeface="Times New Roman" panose="02020603050405020304" pitchFamily="18" charset="0"/>
              </a:rPr>
              <a:t>         </a:t>
            </a:r>
            <a:r>
              <a:rPr kumimoji="1" lang="zh-CN" altLang="en-US" sz="2400" b="1" dirty="0">
                <a:solidFill>
                  <a:schemeClr val="tx2"/>
                </a:solidFill>
                <a:latin typeface="Times New Roman" panose="02020603050405020304" pitchFamily="18" charset="0"/>
              </a:rPr>
              <a:t>如果</a:t>
            </a:r>
            <a:r>
              <a:rPr kumimoji="1" lang="zh-CN" altLang="en-US" sz="2400" b="1" dirty="0">
                <a:solidFill>
                  <a:srgbClr val="FF0000"/>
                </a:solidFill>
                <a:latin typeface="Times New Roman" panose="02020603050405020304" pitchFamily="18" charset="0"/>
              </a:rPr>
              <a:t>电路尺寸的远小于</a:t>
            </a:r>
            <a:r>
              <a:rPr kumimoji="1" lang="zh-CN" altLang="en-US" sz="2400" b="1" dirty="0">
                <a:solidFill>
                  <a:schemeClr val="tx2"/>
                </a:solidFill>
                <a:latin typeface="Times New Roman" panose="02020603050405020304" pitchFamily="18" charset="0"/>
              </a:rPr>
              <a:t>其工作电磁波的波长</a:t>
            </a:r>
            <a:r>
              <a:rPr kumimoji="1" lang="zh-CN" altLang="en-US" sz="2400" b="1" i="1" dirty="0">
                <a:solidFill>
                  <a:schemeClr val="tx2"/>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Times New Roman" panose="02020603050405020304" pitchFamily="18" charset="0"/>
                <a:sym typeface="Symbol" panose="05050102010706020507" pitchFamily="18" charset="2"/>
              </a:rPr>
              <a:t>，则可将该电路建模为</a:t>
            </a:r>
            <a:r>
              <a:rPr kumimoji="1" lang="zh-CN" altLang="en-US" sz="2400" b="1" dirty="0">
                <a:solidFill>
                  <a:srgbClr val="0000F0"/>
                </a:solidFill>
                <a:latin typeface="Times New Roman" panose="02020603050405020304" pitchFamily="18" charset="0"/>
                <a:sym typeface="Symbol" panose="05050102010706020507" pitchFamily="18" charset="2"/>
              </a:rPr>
              <a:t>集中参数电路</a:t>
            </a:r>
            <a:r>
              <a:rPr kumimoji="1" lang="zh-CN" altLang="en-US" sz="2400" b="1" dirty="0">
                <a:solidFill>
                  <a:schemeClr val="tx2"/>
                </a:solidFill>
                <a:latin typeface="Times New Roman" panose="02020603050405020304" pitchFamily="18" charset="0"/>
                <a:sym typeface="Symbol" panose="05050102010706020507" pitchFamily="18" charset="2"/>
              </a:rPr>
              <a:t>。否则只能建模为</a:t>
            </a:r>
            <a:r>
              <a:rPr kumimoji="1" lang="zh-CN" altLang="en-US" sz="2400" b="1" dirty="0">
                <a:solidFill>
                  <a:srgbClr val="0000F0"/>
                </a:solidFill>
                <a:latin typeface="Times New Roman" panose="02020603050405020304" pitchFamily="18" charset="0"/>
                <a:sym typeface="Symbol" panose="05050102010706020507" pitchFamily="18" charset="2"/>
              </a:rPr>
              <a:t>分布参数电路</a:t>
            </a:r>
            <a:r>
              <a:rPr kumimoji="1" lang="zh-CN" altLang="en-US" sz="2400" b="1" dirty="0">
                <a:solidFill>
                  <a:schemeClr val="tx2"/>
                </a:solidFill>
                <a:latin typeface="Times New Roman" panose="02020603050405020304" pitchFamily="18" charset="0"/>
                <a:sym typeface="Symbol" panose="05050102010706020507" pitchFamily="18" charset="2"/>
              </a:rPr>
              <a:t>。工程上集中参数电路的标准为   </a:t>
            </a:r>
            <a:r>
              <a:rPr kumimoji="1" lang="en-US" altLang="zh-CN" sz="3600" b="1" dirty="0">
                <a:solidFill>
                  <a:srgbClr val="FF0000"/>
                </a:solidFill>
                <a:latin typeface="Times New Roman" panose="02020603050405020304" pitchFamily="18" charset="0"/>
                <a:sym typeface="Symbol" panose="05050102010706020507" pitchFamily="18" charset="2"/>
              </a:rPr>
              <a:t>d</a:t>
            </a:r>
            <a:r>
              <a:rPr kumimoji="1" lang="zh-CN" altLang="en-US" sz="3600" b="1" dirty="0">
                <a:solidFill>
                  <a:srgbClr val="FF0000"/>
                </a:solidFill>
                <a:latin typeface="Times New Roman" panose="02020603050405020304" pitchFamily="18" charset="0"/>
                <a:sym typeface="Symbol" panose="05050102010706020507" pitchFamily="18" charset="2"/>
              </a:rPr>
              <a:t>≤</a:t>
            </a:r>
            <a:r>
              <a:rPr kumimoji="1" lang="en-US" altLang="zh-CN" sz="3600" b="1" dirty="0">
                <a:solidFill>
                  <a:srgbClr val="FF0000"/>
                </a:solidFill>
                <a:latin typeface="Times New Roman" panose="02020603050405020304" pitchFamily="18" charset="0"/>
                <a:sym typeface="Symbol" panose="05050102010706020507" pitchFamily="18" charset="2"/>
              </a:rPr>
              <a:t>0.01</a:t>
            </a:r>
            <a:r>
              <a:rPr lang="zh-CN" altLang="en-US" sz="3600" b="1" i="1" dirty="0">
                <a:solidFill>
                  <a:srgbClr val="FF0000"/>
                </a:solidFill>
                <a:latin typeface="Times New Roman" panose="02020603050405020304" pitchFamily="18" charset="0"/>
                <a:sym typeface="Symbol" panose="05050102010706020507" pitchFamily="18" charset="2"/>
              </a:rPr>
              <a:t> </a:t>
            </a:r>
            <a:endParaRPr kumimoji="1" lang="zh-CN" altLang="en-US" sz="3600" b="1" dirty="0">
              <a:solidFill>
                <a:srgbClr val="FF0000"/>
              </a:solidFill>
              <a:latin typeface="Times New Roman" panose="02020603050405020304" pitchFamily="18" charset="0"/>
              <a:sym typeface="Symbol" panose="05050102010706020507" pitchFamily="18" charset="2"/>
            </a:endParaRPr>
          </a:p>
        </p:txBody>
      </p:sp>
      <p:sp>
        <p:nvSpPr>
          <p:cNvPr id="11" name="Rectangle 49"/>
          <p:cNvSpPr>
            <a:spLocks noGrp="1" noChangeArrowheads="1"/>
          </p:cNvSpPr>
          <p:nvPr>
            <p:ph type="title" idx="4294967295"/>
          </p:nvPr>
        </p:nvSpPr>
        <p:spPr>
          <a:xfrm>
            <a:off x="35496" y="332656"/>
            <a:ext cx="8458200" cy="457200"/>
          </a:xfrm>
        </p:spPr>
        <p:txBody>
          <a:bodyPr/>
          <a:lstStyle/>
          <a:p>
            <a:pPr algn="l" eaLnBrk="1" hangingPunct="1"/>
            <a:r>
              <a:rPr lang="zh-CN" altLang="en-US" sz="2400" dirty="0">
                <a:solidFill>
                  <a:srgbClr val="CC3300"/>
                </a:solidFill>
                <a:ea typeface="隶书" panose="02010509060101010101" pitchFamily="49" charset="-122"/>
              </a:rPr>
              <a:t>集中参数</a:t>
            </a:r>
            <a:r>
              <a:rPr lang="en-US" altLang="zh-CN" sz="2400" dirty="0">
                <a:solidFill>
                  <a:srgbClr val="CC3300"/>
                </a:solidFill>
                <a:ea typeface="隶书" panose="02010509060101010101" pitchFamily="49" charset="-122"/>
              </a:rPr>
              <a:t>Lumped Circuits</a:t>
            </a:r>
            <a:r>
              <a:rPr lang="zh-CN" altLang="en-US" sz="2400" dirty="0">
                <a:solidFill>
                  <a:srgbClr val="CC3300"/>
                </a:solidFill>
                <a:ea typeface="隶书" panose="02010509060101010101" pitchFamily="49" charset="-122"/>
              </a:rPr>
              <a:t>和分布参数电路</a:t>
            </a:r>
            <a:r>
              <a:rPr lang="en-US" altLang="zh-CN" sz="2400" dirty="0">
                <a:solidFill>
                  <a:srgbClr val="CC3300"/>
                </a:solidFill>
                <a:ea typeface="隶书" panose="02010509060101010101" pitchFamily="49" charset="-122"/>
              </a:rPr>
              <a:t>Distributed Circuits</a:t>
            </a:r>
          </a:p>
        </p:txBody>
      </p:sp>
    </p:spTree>
    <p:extLst>
      <p:ext uri="{BB962C8B-B14F-4D97-AF65-F5344CB8AC3E}">
        <p14:creationId xmlns:p14="http://schemas.microsoft.com/office/powerpoint/2010/main" val="134531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up)">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up)">
                                      <p:cBhvr>
                                        <p:cTn id="12" dur="5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344"/>
                                        </p:tgtEl>
                                        <p:attrNameLst>
                                          <p:attrName>style.visibility</p:attrName>
                                        </p:attrNameLst>
                                      </p:cBhvr>
                                      <p:to>
                                        <p:strVal val="visible"/>
                                      </p:to>
                                    </p:set>
                                    <p:animEffect transition="in" filter="wipe(up)">
                                      <p:cBhvr>
                                        <p:cTn id="17" dur="500"/>
                                        <p:tgtEl>
                                          <p:spTgt spid="143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0"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1" name="Text Box 5"/>
          <p:cNvSpPr txBox="1">
            <a:spLocks noChangeArrowheads="1"/>
          </p:cNvSpPr>
          <p:nvPr/>
        </p:nvSpPr>
        <p:spPr bwMode="auto">
          <a:xfrm>
            <a:off x="468313" y="908050"/>
            <a:ext cx="2411412"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kumimoji="1" lang="zh-CN" altLang="en-US" sz="2400" b="1" dirty="0">
                <a:solidFill>
                  <a:srgbClr val="FF0000"/>
                </a:solidFill>
                <a:latin typeface="Times New Roman" panose="02020603050405020304" pitchFamily="18" charset="0"/>
                <a:sym typeface="Symbol" panose="05050102010706020507" pitchFamily="18" charset="2"/>
              </a:rPr>
              <a:t>例</a:t>
            </a:r>
            <a:r>
              <a:rPr kumimoji="1" lang="en-US" altLang="zh-CN" sz="2400" b="1" dirty="0">
                <a:solidFill>
                  <a:srgbClr val="FF0000"/>
                </a:solidFill>
                <a:latin typeface="Times New Roman" panose="02020603050405020304" pitchFamily="18" charset="0"/>
                <a:sym typeface="Symbol" panose="05050102010706020507" pitchFamily="18" charset="2"/>
              </a:rPr>
              <a:t>1</a:t>
            </a:r>
            <a:r>
              <a:rPr kumimoji="1" lang="zh-CN" altLang="en-US" sz="2400" b="1" dirty="0">
                <a:solidFill>
                  <a:srgbClr val="FF0000"/>
                </a:solidFill>
                <a:latin typeface="Times New Roman" panose="02020603050405020304" pitchFamily="18" charset="0"/>
                <a:sym typeface="Symbol" panose="05050102010706020507" pitchFamily="18" charset="2"/>
              </a:rPr>
              <a:t>   </a:t>
            </a:r>
            <a:r>
              <a:rPr kumimoji="1" lang="zh-CN" altLang="en-US" sz="2000" b="1" dirty="0">
                <a:latin typeface="Times New Roman" panose="02020603050405020304" pitchFamily="18" charset="0"/>
              </a:rPr>
              <a:t>乌鲁木齐发电站发出的正弦电磁波需要多少时间才能传输到长沙 ？</a:t>
            </a:r>
            <a:endParaRPr kumimoji="1" lang="zh-CN" altLang="en-US" sz="2000" dirty="0">
              <a:latin typeface="Times New Roman" panose="02020603050405020304" pitchFamily="18" charset="0"/>
              <a:sym typeface="Symbol" panose="05050102010706020507" pitchFamily="18" charset="2"/>
            </a:endParaRPr>
          </a:p>
        </p:txBody>
      </p:sp>
      <p:graphicFrame>
        <p:nvGraphicFramePr>
          <p:cNvPr id="418823" name="Object 7"/>
          <p:cNvGraphicFramePr>
            <a:graphicFrameLocks noChangeAspect="1"/>
          </p:cNvGraphicFramePr>
          <p:nvPr>
            <p:extLst>
              <p:ext uri="{D42A27DB-BD31-4B8C-83A1-F6EECF244321}">
                <p14:modId xmlns:p14="http://schemas.microsoft.com/office/powerpoint/2010/main" val="393210541"/>
              </p:ext>
            </p:extLst>
          </p:nvPr>
        </p:nvGraphicFramePr>
        <p:xfrm>
          <a:off x="395536" y="2564904"/>
          <a:ext cx="3473450" cy="511175"/>
        </p:xfrm>
        <a:graphic>
          <a:graphicData uri="http://schemas.openxmlformats.org/presentationml/2006/ole">
            <mc:AlternateContent xmlns:mc="http://schemas.openxmlformats.org/markup-compatibility/2006">
              <mc:Choice xmlns:v="urn:schemas-microsoft-com:vml" Requires="v">
                <p:oleObj spid="_x0000_s54390" name="Equation" r:id="rId4" imgW="1549080" imgH="228600" progId="Equation.DSMT4">
                  <p:embed/>
                </p:oleObj>
              </mc:Choice>
              <mc:Fallback>
                <p:oleObj name="Equation" r:id="rId4" imgW="1549080" imgH="228600" progId="Equation.DSMT4">
                  <p:embed/>
                  <p:pic>
                    <p:nvPicPr>
                      <p:cNvPr id="41882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564904"/>
                        <a:ext cx="34734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24" name="Text Box 8"/>
          <p:cNvSpPr txBox="1">
            <a:spLocks noChangeArrowheads="1"/>
          </p:cNvSpPr>
          <p:nvPr/>
        </p:nvSpPr>
        <p:spPr bwMode="auto">
          <a:xfrm>
            <a:off x="503238" y="3284984"/>
            <a:ext cx="80994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3888">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dirty="0">
                <a:latin typeface="Times New Roman" panose="02020603050405020304" pitchFamily="18" charset="0"/>
              </a:rPr>
              <a:t>50Hz</a:t>
            </a:r>
            <a:r>
              <a:rPr lang="zh-CN" altLang="en-US" sz="2400" b="1" dirty="0">
                <a:latin typeface="Times New Roman" panose="02020603050405020304" pitchFamily="18" charset="0"/>
              </a:rPr>
              <a:t>的正弦波周期为</a:t>
            </a:r>
            <a:r>
              <a:rPr lang="en-US" altLang="zh-CN" sz="2400" b="1" dirty="0">
                <a:latin typeface="Times New Roman" panose="02020603050405020304" pitchFamily="18" charset="0"/>
              </a:rPr>
              <a:t>20ms</a:t>
            </a:r>
            <a:r>
              <a:rPr lang="zh-CN" altLang="en-US" sz="2400" dirty="0">
                <a:latin typeface="Times New Roman" panose="02020603050405020304" pitchFamily="18" charset="0"/>
              </a:rPr>
              <a:t>。</a:t>
            </a:r>
            <a:r>
              <a:rPr lang="zh-CN" altLang="en-US" sz="2400" b="1" dirty="0">
                <a:latin typeface="Times New Roman" panose="02020603050405020304" pitchFamily="18" charset="0"/>
              </a:rPr>
              <a:t>经过</a:t>
            </a:r>
            <a:r>
              <a:rPr lang="en-US" altLang="zh-CN" sz="2400" b="1" dirty="0">
                <a:latin typeface="Times New Roman" panose="02020603050405020304" pitchFamily="18" charset="0"/>
              </a:rPr>
              <a:t>10ms</a:t>
            </a:r>
            <a:r>
              <a:rPr lang="zh-CN" altLang="en-US" sz="2400" b="1" dirty="0">
                <a:latin typeface="Times New Roman" panose="02020603050405020304" pitchFamily="18" charset="0"/>
              </a:rPr>
              <a:t>以后，乌鲁木齐发出的电磁波刚刚到达长沙，而此时乌鲁木齐发电机的电压与长沙的电压正好</a:t>
            </a:r>
            <a:r>
              <a:rPr lang="zh-CN" altLang="en-US" sz="2400" b="1" dirty="0">
                <a:solidFill>
                  <a:srgbClr val="FF0000"/>
                </a:solidFill>
                <a:latin typeface="Times New Roman" panose="02020603050405020304" pitchFamily="18" charset="0"/>
              </a:rPr>
              <a:t>反相</a:t>
            </a:r>
            <a:r>
              <a:rPr lang="zh-CN" altLang="en-US" sz="2400" b="1" dirty="0">
                <a:latin typeface="Times New Roman" panose="02020603050405020304" pitchFamily="18" charset="0"/>
              </a:rPr>
              <a:t>！ </a:t>
            </a:r>
          </a:p>
        </p:txBody>
      </p:sp>
      <p:grpSp>
        <p:nvGrpSpPr>
          <p:cNvPr id="418825" name="Group 9"/>
          <p:cNvGrpSpPr>
            <a:grpSpLocks/>
          </p:cNvGrpSpPr>
          <p:nvPr/>
        </p:nvGrpSpPr>
        <p:grpSpPr bwMode="auto">
          <a:xfrm>
            <a:off x="3024188" y="892175"/>
            <a:ext cx="5900737" cy="2289175"/>
            <a:chOff x="1293" y="1345"/>
            <a:chExt cx="3717" cy="1442"/>
          </a:xfrm>
        </p:grpSpPr>
        <p:sp>
          <p:nvSpPr>
            <p:cNvPr id="418826" name="Oval 10"/>
            <p:cNvSpPr>
              <a:spLocks noChangeArrowheads="1"/>
            </p:cNvSpPr>
            <p:nvPr/>
          </p:nvSpPr>
          <p:spPr bwMode="auto">
            <a:xfrm>
              <a:off x="2000" y="1959"/>
              <a:ext cx="302" cy="289"/>
            </a:xfrm>
            <a:prstGeom prst="ellipse">
              <a:avLst/>
            </a:prstGeom>
            <a:solidFill>
              <a:srgbClr val="FFFFFF"/>
            </a:solidFill>
            <a:ln w="12700">
              <a:solidFill>
                <a:srgbClr val="000000"/>
              </a:solidFill>
              <a:round/>
              <a:headEnd/>
              <a:tailEnd/>
            </a:ln>
          </p:spPr>
          <p:txBody>
            <a:bodyPr/>
            <a:lstStyle/>
            <a:p>
              <a:endParaRPr lang="zh-CN" altLang="en-US"/>
            </a:p>
          </p:txBody>
        </p:sp>
        <p:sp>
          <p:nvSpPr>
            <p:cNvPr id="418827" name="Line 11"/>
            <p:cNvSpPr>
              <a:spLocks noChangeShapeType="1"/>
            </p:cNvSpPr>
            <p:nvPr/>
          </p:nvSpPr>
          <p:spPr bwMode="auto">
            <a:xfrm>
              <a:off x="2151" y="1706"/>
              <a:ext cx="0" cy="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28" name="Line 12"/>
            <p:cNvSpPr>
              <a:spLocks noChangeShapeType="1"/>
            </p:cNvSpPr>
            <p:nvPr/>
          </p:nvSpPr>
          <p:spPr bwMode="auto">
            <a:xfrm>
              <a:off x="2151" y="1706"/>
              <a:ext cx="1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29" name="Text Box 13"/>
            <p:cNvSpPr txBox="1">
              <a:spLocks noChangeArrowheads="1"/>
            </p:cNvSpPr>
            <p:nvPr/>
          </p:nvSpPr>
          <p:spPr bwMode="auto">
            <a:xfrm>
              <a:off x="1293" y="2074"/>
              <a:ext cx="652"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b="1" i="1">
                  <a:latin typeface="Times New Roman" panose="02020603050405020304" pitchFamily="18" charset="0"/>
                </a:rPr>
                <a:t>U</a:t>
              </a:r>
              <a:r>
                <a:rPr lang="en-US" altLang="zh-CN" b="1">
                  <a:latin typeface="Times New Roman" panose="02020603050405020304" pitchFamily="18" charset="0"/>
                </a:rPr>
                <a:t>sin(314</a:t>
              </a:r>
              <a:r>
                <a:rPr lang="en-US" altLang="zh-CN" b="1" i="1">
                  <a:latin typeface="Times New Roman" panose="02020603050405020304" pitchFamily="18" charset="0"/>
                </a:rPr>
                <a:t>t</a:t>
              </a:r>
              <a:r>
                <a:rPr lang="en-US" altLang="zh-CN" b="1">
                  <a:latin typeface="Times New Roman" panose="02020603050405020304" pitchFamily="18" charset="0"/>
                </a:rPr>
                <a:t>)</a:t>
              </a:r>
            </a:p>
          </p:txBody>
        </p:sp>
        <p:sp>
          <p:nvSpPr>
            <p:cNvPr id="418830" name="Text Box 14"/>
            <p:cNvSpPr txBox="1">
              <a:spLocks noChangeArrowheads="1"/>
            </p:cNvSpPr>
            <p:nvPr/>
          </p:nvSpPr>
          <p:spPr bwMode="auto">
            <a:xfrm>
              <a:off x="1801" y="1854"/>
              <a:ext cx="213"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a:latin typeface="Times New Roman" panose="02020603050405020304" pitchFamily="18" charset="0"/>
                </a:rPr>
                <a:t>＋</a:t>
              </a:r>
            </a:p>
          </p:txBody>
        </p:sp>
        <p:sp>
          <p:nvSpPr>
            <p:cNvPr id="418831" name="Text Box 15"/>
            <p:cNvSpPr txBox="1">
              <a:spLocks noChangeArrowheads="1"/>
            </p:cNvSpPr>
            <p:nvPr/>
          </p:nvSpPr>
          <p:spPr bwMode="auto">
            <a:xfrm>
              <a:off x="1814" y="2246"/>
              <a:ext cx="213"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a:latin typeface="Times New Roman" panose="02020603050405020304" pitchFamily="18" charset="0"/>
                </a:rPr>
                <a:t>－</a:t>
              </a:r>
            </a:p>
          </p:txBody>
        </p:sp>
        <p:grpSp>
          <p:nvGrpSpPr>
            <p:cNvPr id="418832" name="Group 16"/>
            <p:cNvGrpSpPr>
              <a:grpSpLocks/>
            </p:cNvGrpSpPr>
            <p:nvPr/>
          </p:nvGrpSpPr>
          <p:grpSpPr bwMode="auto">
            <a:xfrm>
              <a:off x="2101" y="2560"/>
              <a:ext cx="97" cy="173"/>
              <a:chOff x="5435" y="12643"/>
              <a:chExt cx="242" cy="432"/>
            </a:xfrm>
          </p:grpSpPr>
          <p:sp>
            <p:nvSpPr>
              <p:cNvPr id="418833" name="Line 17"/>
              <p:cNvSpPr>
                <a:spLocks noChangeShapeType="1"/>
              </p:cNvSpPr>
              <p:nvPr/>
            </p:nvSpPr>
            <p:spPr bwMode="auto">
              <a:xfrm>
                <a:off x="5556" y="12643"/>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34" name="Line 18"/>
              <p:cNvSpPr>
                <a:spLocks noChangeShapeType="1"/>
              </p:cNvSpPr>
              <p:nvPr/>
            </p:nvSpPr>
            <p:spPr bwMode="auto">
              <a:xfrm>
                <a:off x="5435" y="12947"/>
                <a:ext cx="2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35" name="Line 19"/>
              <p:cNvSpPr>
                <a:spLocks noChangeShapeType="1"/>
              </p:cNvSpPr>
              <p:nvPr/>
            </p:nvSpPr>
            <p:spPr bwMode="auto">
              <a:xfrm>
                <a:off x="5512" y="13011"/>
                <a:ext cx="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36" name="Line 20"/>
              <p:cNvSpPr>
                <a:spLocks noChangeShapeType="1"/>
              </p:cNvSpPr>
              <p:nvPr/>
            </p:nvSpPr>
            <p:spPr bwMode="auto">
              <a:xfrm>
                <a:off x="5534" y="13075"/>
                <a:ext cx="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8837" name="Group 21"/>
            <p:cNvGrpSpPr>
              <a:grpSpLocks/>
            </p:cNvGrpSpPr>
            <p:nvPr/>
          </p:nvGrpSpPr>
          <p:grpSpPr bwMode="auto">
            <a:xfrm>
              <a:off x="4740" y="2614"/>
              <a:ext cx="97" cy="173"/>
              <a:chOff x="5435" y="12643"/>
              <a:chExt cx="242" cy="432"/>
            </a:xfrm>
          </p:grpSpPr>
          <p:sp>
            <p:nvSpPr>
              <p:cNvPr id="418838" name="Line 22"/>
              <p:cNvSpPr>
                <a:spLocks noChangeShapeType="1"/>
              </p:cNvSpPr>
              <p:nvPr/>
            </p:nvSpPr>
            <p:spPr bwMode="auto">
              <a:xfrm>
                <a:off x="5556" y="12643"/>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39" name="Line 23"/>
              <p:cNvSpPr>
                <a:spLocks noChangeShapeType="1"/>
              </p:cNvSpPr>
              <p:nvPr/>
            </p:nvSpPr>
            <p:spPr bwMode="auto">
              <a:xfrm>
                <a:off x="5435" y="12947"/>
                <a:ext cx="2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40" name="Line 24"/>
              <p:cNvSpPr>
                <a:spLocks noChangeShapeType="1"/>
              </p:cNvSpPr>
              <p:nvPr/>
            </p:nvSpPr>
            <p:spPr bwMode="auto">
              <a:xfrm>
                <a:off x="5512" y="13011"/>
                <a:ext cx="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41" name="Line 25"/>
              <p:cNvSpPr>
                <a:spLocks noChangeShapeType="1"/>
              </p:cNvSpPr>
              <p:nvPr/>
            </p:nvSpPr>
            <p:spPr bwMode="auto">
              <a:xfrm>
                <a:off x="5534" y="13075"/>
                <a:ext cx="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8842" name="Text Box 26"/>
            <p:cNvSpPr txBox="1">
              <a:spLocks noChangeArrowheads="1"/>
            </p:cNvSpPr>
            <p:nvPr/>
          </p:nvSpPr>
          <p:spPr bwMode="auto">
            <a:xfrm>
              <a:off x="1701" y="1434"/>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sym typeface="Symbol" panose="05050102010706020507" pitchFamily="18" charset="2"/>
                </a:rPr>
                <a:t>乌鲁木齐</a:t>
              </a:r>
            </a:p>
          </p:txBody>
        </p:sp>
        <p:sp>
          <p:nvSpPr>
            <p:cNvPr id="418843" name="Text Box 27"/>
            <p:cNvSpPr txBox="1">
              <a:spLocks noChangeArrowheads="1"/>
            </p:cNvSpPr>
            <p:nvPr/>
          </p:nvSpPr>
          <p:spPr bwMode="auto">
            <a:xfrm>
              <a:off x="4604" y="1389"/>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sym typeface="Symbol" panose="05050102010706020507" pitchFamily="18" charset="2"/>
                </a:rPr>
                <a:t>长沙</a:t>
              </a:r>
            </a:p>
          </p:txBody>
        </p:sp>
        <p:sp>
          <p:nvSpPr>
            <p:cNvPr id="418844" name="Text Box 28"/>
            <p:cNvSpPr txBox="1">
              <a:spLocks noChangeArrowheads="1"/>
            </p:cNvSpPr>
            <p:nvPr/>
          </p:nvSpPr>
          <p:spPr bwMode="auto">
            <a:xfrm>
              <a:off x="3062" y="1345"/>
              <a:ext cx="6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Times New Roman" panose="02020603050405020304" pitchFamily="18" charset="0"/>
                  <a:sym typeface="Symbol" panose="05050102010706020507" pitchFamily="18" charset="2"/>
                </a:rPr>
                <a:t>3000</a:t>
              </a:r>
              <a:r>
                <a:rPr kumimoji="1" lang="zh-CN" altLang="en-US" b="1">
                  <a:latin typeface="Times New Roman" panose="02020603050405020304" pitchFamily="18" charset="0"/>
                  <a:sym typeface="Symbol" panose="05050102010706020507" pitchFamily="18" charset="2"/>
                </a:rPr>
                <a:t>公里</a:t>
              </a:r>
            </a:p>
          </p:txBody>
        </p:sp>
        <p:sp>
          <p:nvSpPr>
            <p:cNvPr id="418845" name="Text Box 29"/>
            <p:cNvSpPr txBox="1">
              <a:spLocks noChangeArrowheads="1"/>
            </p:cNvSpPr>
            <p:nvPr/>
          </p:nvSpPr>
          <p:spPr bwMode="auto">
            <a:xfrm>
              <a:off x="2744" y="1980"/>
              <a:ext cx="11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Times New Roman" panose="02020603050405020304" pitchFamily="18" charset="0"/>
                  <a:sym typeface="Symbol" panose="05050102010706020507" pitchFamily="18" charset="2"/>
                </a:rPr>
                <a:t>C= 3×10</a:t>
              </a:r>
              <a:r>
                <a:rPr kumimoji="1" lang="en-US" altLang="zh-CN" b="1" baseline="30000">
                  <a:latin typeface="Times New Roman" panose="02020603050405020304" pitchFamily="18" charset="0"/>
                  <a:sym typeface="Symbol" panose="05050102010706020507" pitchFamily="18" charset="2"/>
                </a:rPr>
                <a:t>8</a:t>
              </a:r>
              <a:r>
                <a:rPr kumimoji="1" lang="zh-CN" altLang="en-US" b="1">
                  <a:latin typeface="Times New Roman" panose="02020603050405020304" pitchFamily="18" charset="0"/>
                  <a:sym typeface="Symbol" panose="05050102010706020507" pitchFamily="18" charset="2"/>
                </a:rPr>
                <a:t>米</a:t>
              </a:r>
              <a:r>
                <a:rPr kumimoji="1" lang="en-US" altLang="zh-CN" b="1">
                  <a:latin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sym typeface="Symbol" panose="05050102010706020507" pitchFamily="18" charset="2"/>
                </a:rPr>
                <a:t>秒</a:t>
              </a:r>
              <a:r>
                <a:rPr kumimoji="1" lang="zh-CN" altLang="en-US">
                  <a:latin typeface="Times New Roman" panose="02020603050405020304" pitchFamily="18" charset="0"/>
                  <a:sym typeface="Symbol" panose="05050102010706020507" pitchFamily="18" charset="2"/>
                </a:rPr>
                <a:t> </a:t>
              </a:r>
            </a:p>
          </p:txBody>
        </p:sp>
        <p:sp>
          <p:nvSpPr>
            <p:cNvPr id="418846" name="Line 30"/>
            <p:cNvSpPr>
              <a:spLocks noChangeShapeType="1"/>
            </p:cNvSpPr>
            <p:nvPr/>
          </p:nvSpPr>
          <p:spPr bwMode="auto">
            <a:xfrm>
              <a:off x="3651" y="1707"/>
              <a:ext cx="1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47" name="Oval 31"/>
            <p:cNvSpPr>
              <a:spLocks noChangeArrowheads="1"/>
            </p:cNvSpPr>
            <p:nvPr/>
          </p:nvSpPr>
          <p:spPr bwMode="auto">
            <a:xfrm>
              <a:off x="3425" y="1688"/>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48" name="Oval 32"/>
            <p:cNvSpPr>
              <a:spLocks noChangeArrowheads="1"/>
            </p:cNvSpPr>
            <p:nvPr/>
          </p:nvSpPr>
          <p:spPr bwMode="auto">
            <a:xfrm>
              <a:off x="3334" y="1688"/>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49" name="Oval 33"/>
            <p:cNvSpPr>
              <a:spLocks noChangeArrowheads="1"/>
            </p:cNvSpPr>
            <p:nvPr/>
          </p:nvSpPr>
          <p:spPr bwMode="auto">
            <a:xfrm>
              <a:off x="3515" y="1688"/>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8850" name="Text Box 34"/>
          <p:cNvSpPr txBox="1">
            <a:spLocks noChangeArrowheads="1"/>
          </p:cNvSpPr>
          <p:nvPr/>
        </p:nvSpPr>
        <p:spPr bwMode="auto">
          <a:xfrm>
            <a:off x="1043608" y="4743165"/>
            <a:ext cx="2088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latin typeface="Times New Roman" panose="02020603050405020304" pitchFamily="18" charset="0"/>
              </a:rPr>
              <a:t>关键在哪里？</a:t>
            </a:r>
          </a:p>
        </p:txBody>
      </p:sp>
      <p:sp>
        <p:nvSpPr>
          <p:cNvPr id="418851" name="Text Box 35"/>
          <p:cNvSpPr txBox="1">
            <a:spLocks noChangeArrowheads="1"/>
          </p:cNvSpPr>
          <p:nvPr/>
        </p:nvSpPr>
        <p:spPr bwMode="auto">
          <a:xfrm>
            <a:off x="1065687" y="5661248"/>
            <a:ext cx="6706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solidFill>
                  <a:schemeClr val="tx2"/>
                </a:solidFill>
                <a:latin typeface="Times New Roman" panose="02020603050405020304" pitchFamily="18" charset="0"/>
              </a:rPr>
              <a:t>50Hz</a:t>
            </a:r>
            <a:r>
              <a:rPr kumimoji="1" lang="zh-CN" altLang="en-US" sz="2400" b="1" dirty="0">
                <a:solidFill>
                  <a:schemeClr val="tx2"/>
                </a:solidFill>
                <a:latin typeface="Times New Roman" panose="02020603050405020304" pitchFamily="18" charset="0"/>
              </a:rPr>
              <a:t>电磁波的波长 </a:t>
            </a:r>
            <a:r>
              <a:rPr kumimoji="1" lang="zh-CN" altLang="en-US" sz="2400" b="1" i="1" dirty="0">
                <a:solidFill>
                  <a:schemeClr val="tx2"/>
                </a:solidFill>
                <a:latin typeface="Times New Roman" panose="02020603050405020304" pitchFamily="18" charset="0"/>
                <a:sym typeface="Symbol" panose="05050102010706020507" pitchFamily="18" charset="2"/>
              </a:rPr>
              <a:t>  </a:t>
            </a:r>
            <a:r>
              <a:rPr kumimoji="1" lang="en-US" altLang="zh-CN" sz="2400" b="1" dirty="0">
                <a:solidFill>
                  <a:schemeClr val="tx2"/>
                </a:solidFill>
                <a:latin typeface="Times New Roman" panose="02020603050405020304" pitchFamily="18" charset="0"/>
                <a:sym typeface="Symbol" panose="05050102010706020507" pitchFamily="18" charset="2"/>
              </a:rPr>
              <a:t>= </a:t>
            </a:r>
            <a:r>
              <a:rPr kumimoji="1" lang="en-US" altLang="en-US" sz="2400" b="1" dirty="0">
                <a:solidFill>
                  <a:schemeClr val="tx2"/>
                </a:solidFill>
                <a:latin typeface="Times New Roman" panose="02020603050405020304" pitchFamily="18" charset="0"/>
              </a:rPr>
              <a:t>3 </a:t>
            </a:r>
            <a:r>
              <a:rPr kumimoji="1" lang="en-US" altLang="en-US" sz="2400" b="1" dirty="0">
                <a:solidFill>
                  <a:schemeClr val="tx2"/>
                </a:solidFill>
                <a:latin typeface="Times New Roman" panose="02020603050405020304" pitchFamily="18" charset="0"/>
                <a:sym typeface="Symbol" panose="05050102010706020507" pitchFamily="18" charset="2"/>
              </a:rPr>
              <a:t></a:t>
            </a:r>
            <a:r>
              <a:rPr kumimoji="1" lang="en-US" altLang="en-US" sz="2400" b="1" dirty="0">
                <a:solidFill>
                  <a:schemeClr val="tx2"/>
                </a:solidFill>
                <a:latin typeface="Times New Roman" panose="02020603050405020304" pitchFamily="18" charset="0"/>
              </a:rPr>
              <a:t> 10</a:t>
            </a:r>
            <a:r>
              <a:rPr kumimoji="1" lang="en-US" altLang="en-US" sz="2400" b="1" baseline="30000" dirty="0">
                <a:solidFill>
                  <a:schemeClr val="tx2"/>
                </a:solidFill>
                <a:latin typeface="Times New Roman" panose="02020603050405020304" pitchFamily="18" charset="0"/>
              </a:rPr>
              <a:t>8</a:t>
            </a:r>
            <a:r>
              <a:rPr kumimoji="1" lang="en-US" altLang="en-US" sz="2400" b="1" dirty="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sym typeface="Symbol" panose="05050102010706020507" pitchFamily="18" charset="2"/>
              </a:rPr>
              <a:t>/ 50</a:t>
            </a:r>
            <a:r>
              <a:rPr kumimoji="1" lang="en-US" altLang="en-US" sz="2400" b="1" dirty="0">
                <a:solidFill>
                  <a:schemeClr val="tx2"/>
                </a:solidFill>
                <a:latin typeface="Times New Roman" panose="02020603050405020304" pitchFamily="18" charset="0"/>
                <a:sym typeface="Symbol" panose="05050102010706020507" pitchFamily="18" charset="2"/>
              </a:rPr>
              <a:t>=6000 </a:t>
            </a:r>
            <a:r>
              <a:rPr kumimoji="1" lang="en-US" altLang="zh-CN" sz="2400" b="1" dirty="0">
                <a:solidFill>
                  <a:schemeClr val="tx2"/>
                </a:solidFill>
                <a:latin typeface="Times New Roman" panose="02020603050405020304" pitchFamily="18" charset="0"/>
                <a:sym typeface="Symbol" panose="05050102010706020507" pitchFamily="18" charset="2"/>
              </a:rPr>
              <a:t>km</a:t>
            </a:r>
          </a:p>
        </p:txBody>
      </p:sp>
      <p:sp>
        <p:nvSpPr>
          <p:cNvPr id="37"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a:solidFill>
                  <a:schemeClr val="tx2"/>
                </a:solidFill>
                <a:ea typeface="隶书" panose="02010509060101010101" pitchFamily="49" charset="-122"/>
              </a:rPr>
              <a:t>电路模型 </a:t>
            </a:r>
            <a:r>
              <a:rPr lang="en-US" altLang="zh-CN" sz="3200" dirty="0">
                <a:solidFill>
                  <a:schemeClr val="tx2"/>
                </a:solidFill>
                <a:ea typeface="隶书" panose="02010509060101010101" pitchFamily="49" charset="-122"/>
              </a:rPr>
              <a:t>Circuits Model</a:t>
            </a:r>
          </a:p>
        </p:txBody>
      </p:sp>
    </p:spTree>
    <p:extLst>
      <p:ext uri="{BB962C8B-B14F-4D97-AF65-F5344CB8AC3E}">
        <p14:creationId xmlns:p14="http://schemas.microsoft.com/office/powerpoint/2010/main" val="2932138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21">
                                            <p:txEl>
                                              <p:pRg st="0" end="0"/>
                                            </p:txEl>
                                          </p:spTgt>
                                        </p:tgtEl>
                                        <p:attrNameLst>
                                          <p:attrName>style.visibility</p:attrName>
                                        </p:attrNameLst>
                                      </p:cBhvr>
                                      <p:to>
                                        <p:strVal val="visible"/>
                                      </p:to>
                                    </p:set>
                                    <p:animEffect transition="in" filter="wipe(left)">
                                      <p:cBhvr>
                                        <p:cTn id="7" dur="500"/>
                                        <p:tgtEl>
                                          <p:spTgt spid="418821">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18825"/>
                                        </p:tgtEl>
                                        <p:attrNameLst>
                                          <p:attrName>style.visibility</p:attrName>
                                        </p:attrNameLst>
                                      </p:cBhvr>
                                      <p:to>
                                        <p:strVal val="visible"/>
                                      </p:to>
                                    </p:set>
                                    <p:animEffect transition="in" filter="dissolve">
                                      <p:cBhvr>
                                        <p:cTn id="11" dur="500"/>
                                        <p:tgtEl>
                                          <p:spTgt spid="4188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18823"/>
                                        </p:tgtEl>
                                        <p:attrNameLst>
                                          <p:attrName>style.visibility</p:attrName>
                                        </p:attrNameLst>
                                      </p:cBhvr>
                                      <p:to>
                                        <p:strVal val="visible"/>
                                      </p:to>
                                    </p:set>
                                    <p:animEffect transition="in" filter="dissolve">
                                      <p:cBhvr>
                                        <p:cTn id="16" dur="500"/>
                                        <p:tgtEl>
                                          <p:spTgt spid="4188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18824"/>
                                        </p:tgtEl>
                                        <p:attrNameLst>
                                          <p:attrName>style.visibility</p:attrName>
                                        </p:attrNameLst>
                                      </p:cBhvr>
                                      <p:to>
                                        <p:strVal val="visible"/>
                                      </p:to>
                                    </p:set>
                                    <p:animEffect transition="in" filter="dissolve">
                                      <p:cBhvr>
                                        <p:cTn id="21" dur="500"/>
                                        <p:tgtEl>
                                          <p:spTgt spid="418824"/>
                                        </p:tgtEl>
                                      </p:cBhvr>
                                    </p:animEffect>
                                  </p:childTnLst>
                                </p:cTn>
                              </p:par>
                            </p:childTnLst>
                          </p:cTn>
                        </p:par>
                      </p:childTnLst>
                    </p:cTn>
                  </p:par>
                  <p:par>
                    <p:cTn id="22" fill="hold">
                      <p:stCondLst>
                        <p:cond delay="indefinite"/>
                      </p:stCondLst>
                      <p:childTnLst>
                        <p:par>
                          <p:cTn id="23" fill="hold" nodeType="after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18850"/>
                                        </p:tgtEl>
                                        <p:attrNameLst>
                                          <p:attrName>style.visibility</p:attrName>
                                        </p:attrNameLst>
                                      </p:cBhvr>
                                      <p:to>
                                        <p:strVal val="visible"/>
                                      </p:to>
                                    </p:set>
                                    <p:animEffect transition="in" filter="dissolve">
                                      <p:cBhvr>
                                        <p:cTn id="26" dur="500"/>
                                        <p:tgtEl>
                                          <p:spTgt spid="4188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18851"/>
                                        </p:tgtEl>
                                        <p:attrNameLst>
                                          <p:attrName>style.visibility</p:attrName>
                                        </p:attrNameLst>
                                      </p:cBhvr>
                                      <p:to>
                                        <p:strVal val="visible"/>
                                      </p:to>
                                    </p:set>
                                    <p:animEffect transition="in" filter="dissolve">
                                      <p:cBhvr>
                                        <p:cTn id="31" dur="500"/>
                                        <p:tgtEl>
                                          <p:spTgt spid="41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1" grpId="0" build="p" autoUpdateAnimBg="0"/>
      <p:bldP spid="418824" grpId="0"/>
      <p:bldP spid="418850" grpId="0"/>
      <p:bldP spid="4188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body" idx="1"/>
          </p:nvPr>
        </p:nvSpPr>
        <p:spPr>
          <a:xfrm>
            <a:off x="614363" y="908720"/>
            <a:ext cx="3165475" cy="649288"/>
          </a:xfrm>
        </p:spPr>
        <p:txBody>
          <a:bodyPr/>
          <a:lstStyle/>
          <a:p>
            <a:pPr>
              <a:buFontTx/>
              <a:buNone/>
            </a:pPr>
            <a:r>
              <a:rPr lang="zh-CN" altLang="en-US" sz="2800" b="1">
                <a:solidFill>
                  <a:srgbClr val="000066"/>
                </a:solidFill>
                <a:ea typeface="宋体" panose="02010600030101010101" pitchFamily="2" charset="-122"/>
              </a:rPr>
              <a:t>音频信号</a:t>
            </a:r>
          </a:p>
        </p:txBody>
      </p:sp>
      <p:sp>
        <p:nvSpPr>
          <p:cNvPr id="397316" name="Rectangle 4"/>
          <p:cNvSpPr>
            <a:spLocks noChangeArrowheads="1"/>
          </p:cNvSpPr>
          <p:nvPr/>
        </p:nvSpPr>
        <p:spPr bwMode="auto">
          <a:xfrm>
            <a:off x="755650" y="1627858"/>
            <a:ext cx="820896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en-US" altLang="zh-CN" sz="2800" i="1">
                <a:solidFill>
                  <a:srgbClr val="000066"/>
                </a:solidFill>
                <a:latin typeface="Times New Roman" panose="02020603050405020304" pitchFamily="18" charset="0"/>
                <a:ea typeface="楷体_GB2312" pitchFamily="49" charset="-122"/>
              </a:rPr>
              <a:t>f</a:t>
            </a:r>
            <a:r>
              <a:rPr lang="zh-CN" altLang="en-US" sz="2800">
                <a:solidFill>
                  <a:srgbClr val="000066"/>
                </a:solidFill>
                <a:latin typeface="Times New Roman" panose="02020603050405020304" pitchFamily="18" charset="0"/>
                <a:ea typeface="楷体_GB2312" pitchFamily="49" charset="-122"/>
              </a:rPr>
              <a:t>：</a:t>
            </a:r>
            <a:r>
              <a:rPr lang="en-US" altLang="zh-CN" sz="2800">
                <a:solidFill>
                  <a:srgbClr val="000066"/>
                </a:solidFill>
                <a:latin typeface="Times New Roman" panose="02020603050405020304" pitchFamily="18" charset="0"/>
                <a:ea typeface="楷体_GB2312" pitchFamily="49" charset="-122"/>
              </a:rPr>
              <a:t>20Hz~25kHz</a:t>
            </a:r>
            <a:r>
              <a:rPr lang="zh-CN" altLang="en-US" sz="2800">
                <a:solidFill>
                  <a:srgbClr val="000066"/>
                </a:solidFill>
                <a:latin typeface="Times New Roman" panose="02020603050405020304" pitchFamily="18" charset="0"/>
                <a:ea typeface="楷体_GB2312" pitchFamily="49" charset="-122"/>
              </a:rPr>
              <a:t>，</a:t>
            </a:r>
            <a:r>
              <a:rPr lang="en-US" altLang="zh-CN" sz="2800">
                <a:solidFill>
                  <a:srgbClr val="000066"/>
                </a:solidFill>
                <a:latin typeface="Times New Roman" panose="02020603050405020304" pitchFamily="18" charset="0"/>
                <a:ea typeface="楷体_GB2312" pitchFamily="49" charset="-122"/>
              </a:rPr>
              <a:t>λ=3×10</a:t>
            </a:r>
            <a:r>
              <a:rPr lang="en-US" altLang="zh-CN" sz="2800" baseline="30000">
                <a:solidFill>
                  <a:srgbClr val="000066"/>
                </a:solidFill>
                <a:latin typeface="Times New Roman" panose="02020603050405020304" pitchFamily="18" charset="0"/>
                <a:ea typeface="楷体_GB2312" pitchFamily="49" charset="-122"/>
              </a:rPr>
              <a:t>8</a:t>
            </a:r>
            <a:r>
              <a:rPr lang="en-US" altLang="zh-CN" sz="2800">
                <a:solidFill>
                  <a:srgbClr val="000066"/>
                </a:solidFill>
                <a:latin typeface="Times New Roman" panose="02020603050405020304" pitchFamily="18" charset="0"/>
                <a:ea typeface="楷体_GB2312" pitchFamily="49" charset="-122"/>
              </a:rPr>
              <a:t>/25×10</a:t>
            </a:r>
            <a:r>
              <a:rPr lang="en-US" altLang="zh-CN" sz="2800" baseline="30000">
                <a:solidFill>
                  <a:srgbClr val="000066"/>
                </a:solidFill>
                <a:latin typeface="Times New Roman" panose="02020603050405020304" pitchFamily="18" charset="0"/>
                <a:ea typeface="楷体_GB2312" pitchFamily="49" charset="-122"/>
              </a:rPr>
              <a:t>3</a:t>
            </a:r>
            <a:r>
              <a:rPr lang="en-US" altLang="zh-CN" sz="2800">
                <a:solidFill>
                  <a:srgbClr val="000066"/>
                </a:solidFill>
                <a:latin typeface="Times New Roman" panose="02020603050405020304" pitchFamily="18" charset="0"/>
                <a:ea typeface="楷体_GB2312" pitchFamily="49" charset="-122"/>
              </a:rPr>
              <a:t>=12000m</a:t>
            </a:r>
          </a:p>
        </p:txBody>
      </p:sp>
      <p:sp>
        <p:nvSpPr>
          <p:cNvPr id="397317" name="Rectangle 5"/>
          <p:cNvSpPr>
            <a:spLocks noChangeArrowheads="1"/>
          </p:cNvSpPr>
          <p:nvPr/>
        </p:nvSpPr>
        <p:spPr bwMode="auto">
          <a:xfrm>
            <a:off x="611188" y="2132683"/>
            <a:ext cx="80645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800" b="1">
                <a:solidFill>
                  <a:srgbClr val="000066"/>
                </a:solidFill>
                <a:latin typeface="宋体" panose="02010600030101010101" pitchFamily="2" charset="-122"/>
                <a:ea typeface="宋体" panose="02010600030101010101" pitchFamily="2" charset="-122"/>
              </a:rPr>
              <a:t>对实验室仪器而言，可不必考虑分布参数。</a:t>
            </a:r>
            <a:endParaRPr lang="zh-CN" altLang="en-US" b="1">
              <a:solidFill>
                <a:srgbClr val="000066"/>
              </a:solidFill>
              <a:latin typeface="宋体" panose="02010600030101010101" pitchFamily="2" charset="-122"/>
              <a:ea typeface="宋体" panose="02010600030101010101" pitchFamily="2" charset="-122"/>
            </a:endParaRPr>
          </a:p>
        </p:txBody>
      </p:sp>
      <p:sp>
        <p:nvSpPr>
          <p:cNvPr id="397319" name="Rectangle 7"/>
          <p:cNvSpPr>
            <a:spLocks noChangeArrowheads="1"/>
          </p:cNvSpPr>
          <p:nvPr/>
        </p:nvSpPr>
        <p:spPr bwMode="auto">
          <a:xfrm>
            <a:off x="0" y="21295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21" name="Rectangle 9"/>
          <p:cNvSpPr>
            <a:spLocks noChangeArrowheads="1"/>
          </p:cNvSpPr>
          <p:nvPr/>
        </p:nvSpPr>
        <p:spPr bwMode="auto">
          <a:xfrm>
            <a:off x="0" y="21295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24" name="Rectangle 12"/>
          <p:cNvSpPr>
            <a:spLocks noChangeArrowheads="1"/>
          </p:cNvSpPr>
          <p:nvPr/>
        </p:nvSpPr>
        <p:spPr bwMode="auto">
          <a:xfrm>
            <a:off x="250825" y="3067720"/>
            <a:ext cx="8713788"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800" b="1">
                <a:solidFill>
                  <a:schemeClr val="tx2"/>
                </a:solidFill>
                <a:ea typeface="楷体_GB2312" pitchFamily="49" charset="-122"/>
              </a:rPr>
              <a:t>   </a:t>
            </a:r>
            <a:r>
              <a:rPr lang="zh-CN" altLang="en-US" sz="2800" b="1">
                <a:solidFill>
                  <a:srgbClr val="000066"/>
                </a:solidFill>
                <a:ea typeface="宋体" panose="02010600030101010101" pitchFamily="2" charset="-122"/>
              </a:rPr>
              <a:t>实验室电子仪器的尺寸</a:t>
            </a:r>
            <a:r>
              <a:rPr lang="zh-CN" altLang="en-US" sz="2800" b="1">
                <a:solidFill>
                  <a:srgbClr val="000066"/>
                </a:solidFill>
                <a:ea typeface="楷体_GB2312" pitchFamily="49" charset="-122"/>
              </a:rPr>
              <a:t> </a:t>
            </a:r>
            <a:r>
              <a:rPr lang="en-US" altLang="zh-CN" sz="2800" i="1">
                <a:solidFill>
                  <a:srgbClr val="000066"/>
                </a:solidFill>
                <a:latin typeface="Times New Roman" panose="02020603050405020304" pitchFamily="18" charset="0"/>
                <a:ea typeface="楷体_GB2312" pitchFamily="49" charset="-122"/>
              </a:rPr>
              <a:t>l </a:t>
            </a:r>
            <a:r>
              <a:rPr lang="zh-CN" altLang="en-US" sz="2800" b="1">
                <a:solidFill>
                  <a:srgbClr val="000066"/>
                </a:solidFill>
                <a:ea typeface="楷体_GB2312" pitchFamily="49" charset="-122"/>
              </a:rPr>
              <a:t>：</a:t>
            </a:r>
            <a:r>
              <a:rPr lang="en-US" altLang="zh-CN" sz="2800">
                <a:solidFill>
                  <a:srgbClr val="000066"/>
                </a:solidFill>
                <a:latin typeface="Times New Roman" panose="02020603050405020304" pitchFamily="18" charset="0"/>
                <a:ea typeface="楷体_GB2312" pitchFamily="49" charset="-122"/>
              </a:rPr>
              <a:t>3~30cm</a:t>
            </a:r>
            <a:r>
              <a:rPr lang="zh-CN" altLang="en-US" sz="2800">
                <a:solidFill>
                  <a:srgbClr val="000066"/>
                </a:solidFill>
                <a:latin typeface="Times New Roman" panose="02020603050405020304" pitchFamily="18" charset="0"/>
                <a:ea typeface="楷体_GB2312" pitchFamily="49" charset="-122"/>
              </a:rPr>
              <a:t>，</a:t>
            </a:r>
            <a:r>
              <a:rPr lang="zh-CN" altLang="en-US" sz="2800" b="1">
                <a:solidFill>
                  <a:srgbClr val="000066"/>
                </a:solidFill>
                <a:ea typeface="宋体" panose="02010600030101010101" pitchFamily="2" charset="-122"/>
              </a:rPr>
              <a:t>允许信号波长</a:t>
            </a:r>
            <a:r>
              <a:rPr lang="en-US" altLang="zh-CN" sz="2800">
                <a:solidFill>
                  <a:srgbClr val="000066"/>
                </a:solidFill>
                <a:latin typeface="Times New Roman" panose="02020603050405020304" pitchFamily="18" charset="0"/>
                <a:ea typeface="楷体_GB2312" pitchFamily="49" charset="-122"/>
              </a:rPr>
              <a:t>λ=300~3000cm</a:t>
            </a:r>
            <a:r>
              <a:rPr lang="zh-CN" altLang="en-US" sz="2800">
                <a:solidFill>
                  <a:srgbClr val="000066"/>
                </a:solidFill>
                <a:latin typeface="Times New Roman" panose="02020603050405020304" pitchFamily="18" charset="0"/>
                <a:ea typeface="楷体_GB2312" pitchFamily="49" charset="-122"/>
              </a:rPr>
              <a:t>，</a:t>
            </a:r>
            <a:r>
              <a:rPr lang="zh-CN" altLang="en-US" sz="2800" b="1">
                <a:solidFill>
                  <a:srgbClr val="000066"/>
                </a:solidFill>
                <a:ea typeface="宋体" panose="02010600030101010101" pitchFamily="2" charset="-122"/>
              </a:rPr>
              <a:t>则</a:t>
            </a:r>
            <a:r>
              <a:rPr lang="zh-CN" altLang="en-US" sz="2800" b="1">
                <a:solidFill>
                  <a:srgbClr val="000066"/>
                </a:solidFill>
                <a:ea typeface="楷体_GB2312" pitchFamily="49" charset="-122"/>
              </a:rPr>
              <a:t>  </a:t>
            </a:r>
            <a:r>
              <a:rPr lang="en-US" altLang="zh-CN" sz="2800" i="1">
                <a:solidFill>
                  <a:srgbClr val="000066"/>
                </a:solidFill>
                <a:latin typeface="Times New Roman" panose="02020603050405020304" pitchFamily="18" charset="0"/>
                <a:ea typeface="楷体_GB2312" pitchFamily="49" charset="-122"/>
              </a:rPr>
              <a:t>f </a:t>
            </a:r>
            <a:r>
              <a:rPr lang="en-US" altLang="zh-CN" sz="2800">
                <a:solidFill>
                  <a:srgbClr val="000066"/>
                </a:solidFill>
                <a:latin typeface="Times New Roman" panose="02020603050405020304" pitchFamily="18" charset="0"/>
                <a:ea typeface="楷体_GB2312" pitchFamily="49" charset="-122"/>
              </a:rPr>
              <a:t>= c/λ=3×10</a:t>
            </a:r>
            <a:r>
              <a:rPr lang="en-US" altLang="zh-CN" sz="2800" baseline="30000">
                <a:solidFill>
                  <a:srgbClr val="000066"/>
                </a:solidFill>
                <a:latin typeface="Times New Roman" panose="02020603050405020304" pitchFamily="18" charset="0"/>
                <a:ea typeface="楷体_GB2312" pitchFamily="49" charset="-122"/>
              </a:rPr>
              <a:t>10</a:t>
            </a:r>
            <a:r>
              <a:rPr lang="en-US" altLang="zh-CN" sz="2800">
                <a:solidFill>
                  <a:srgbClr val="000066"/>
                </a:solidFill>
                <a:latin typeface="Times New Roman" panose="02020603050405020304" pitchFamily="18" charset="0"/>
                <a:ea typeface="楷体_GB2312" pitchFamily="49" charset="-122"/>
              </a:rPr>
              <a:t>/λ</a:t>
            </a:r>
          </a:p>
          <a:p>
            <a:pPr>
              <a:buFontTx/>
              <a:buNone/>
            </a:pPr>
            <a:r>
              <a:rPr lang="en-US" altLang="zh-CN" sz="2800" b="1">
                <a:solidFill>
                  <a:srgbClr val="000066"/>
                </a:solidFill>
                <a:ea typeface="楷体_GB2312" pitchFamily="49" charset="-122"/>
                <a:sym typeface="Symbol" panose="05050102010706020507" pitchFamily="18" charset="2"/>
              </a:rPr>
              <a:t>              </a:t>
            </a:r>
            <a:r>
              <a:rPr lang="en-US" altLang="zh-CN" sz="2800" i="1">
                <a:solidFill>
                  <a:srgbClr val="000066"/>
                </a:solidFill>
                <a:latin typeface="Times New Roman" panose="02020603050405020304" pitchFamily="18" charset="0"/>
                <a:ea typeface="楷体_GB2312" pitchFamily="49" charset="-122"/>
              </a:rPr>
              <a:t>f</a:t>
            </a:r>
            <a:r>
              <a:rPr lang="zh-CN" altLang="en-US" sz="2800">
                <a:solidFill>
                  <a:srgbClr val="000066"/>
                </a:solidFill>
                <a:latin typeface="Times New Roman" panose="02020603050405020304" pitchFamily="18" charset="0"/>
                <a:ea typeface="楷体_GB2312" pitchFamily="49" charset="-122"/>
              </a:rPr>
              <a:t>：</a:t>
            </a:r>
            <a:r>
              <a:rPr lang="en-US" altLang="zh-CN" sz="2800">
                <a:solidFill>
                  <a:srgbClr val="000066"/>
                </a:solidFill>
                <a:latin typeface="Times New Roman" panose="02020603050405020304" pitchFamily="18" charset="0"/>
                <a:ea typeface="楷体_GB2312" pitchFamily="49" charset="-122"/>
              </a:rPr>
              <a:t>10</a:t>
            </a:r>
            <a:r>
              <a:rPr lang="en-US" altLang="zh-CN" sz="2800" baseline="30000">
                <a:solidFill>
                  <a:srgbClr val="000066"/>
                </a:solidFill>
                <a:latin typeface="Times New Roman" panose="02020603050405020304" pitchFamily="18" charset="0"/>
                <a:ea typeface="楷体_GB2312" pitchFamily="49" charset="-122"/>
              </a:rPr>
              <a:t>7</a:t>
            </a:r>
            <a:r>
              <a:rPr lang="en-US" altLang="zh-CN" sz="2800">
                <a:solidFill>
                  <a:srgbClr val="000066"/>
                </a:solidFill>
                <a:latin typeface="Times New Roman" panose="02020603050405020304" pitchFamily="18" charset="0"/>
                <a:ea typeface="楷体_GB2312" pitchFamily="49" charset="-122"/>
              </a:rPr>
              <a:t>Hz~10</a:t>
            </a:r>
            <a:r>
              <a:rPr lang="en-US" altLang="zh-CN" sz="2800" baseline="30000">
                <a:solidFill>
                  <a:srgbClr val="000066"/>
                </a:solidFill>
                <a:latin typeface="Times New Roman" panose="02020603050405020304" pitchFamily="18" charset="0"/>
                <a:ea typeface="楷体_GB2312" pitchFamily="49" charset="-122"/>
              </a:rPr>
              <a:t>8</a:t>
            </a:r>
            <a:r>
              <a:rPr lang="en-US" altLang="zh-CN" sz="2800">
                <a:solidFill>
                  <a:srgbClr val="000066"/>
                </a:solidFill>
                <a:latin typeface="Times New Roman" panose="02020603050405020304" pitchFamily="18" charset="0"/>
                <a:ea typeface="楷体_GB2312" pitchFamily="49" charset="-122"/>
              </a:rPr>
              <a:t>Hz</a:t>
            </a:r>
            <a:r>
              <a:rPr lang="zh-CN" altLang="en-US" sz="2800">
                <a:solidFill>
                  <a:srgbClr val="000066"/>
                </a:solidFill>
                <a:latin typeface="Times New Roman" panose="02020603050405020304" pitchFamily="18" charset="0"/>
                <a:ea typeface="楷体_GB2312" pitchFamily="49" charset="-122"/>
              </a:rPr>
              <a:t>（</a:t>
            </a:r>
            <a:r>
              <a:rPr lang="en-US" altLang="zh-CN" sz="2800">
                <a:solidFill>
                  <a:srgbClr val="000066"/>
                </a:solidFill>
                <a:latin typeface="Times New Roman" panose="02020603050405020304" pitchFamily="18" charset="0"/>
                <a:ea typeface="楷体_GB2312" pitchFamily="49" charset="-122"/>
              </a:rPr>
              <a:t>10</a:t>
            </a:r>
            <a:r>
              <a:rPr lang="zh-CN" altLang="en-US" sz="2800">
                <a:solidFill>
                  <a:srgbClr val="000066"/>
                </a:solidFill>
                <a:latin typeface="Times New Roman" panose="02020603050405020304" pitchFamily="18" charset="0"/>
                <a:ea typeface="宋体" panose="02010600030101010101" pitchFamily="2" charset="-122"/>
              </a:rPr>
              <a:t>兆</a:t>
            </a:r>
            <a:r>
              <a:rPr lang="en-US" altLang="zh-CN" sz="2800">
                <a:solidFill>
                  <a:srgbClr val="000066"/>
                </a:solidFill>
                <a:latin typeface="Times New Roman" panose="02020603050405020304" pitchFamily="18" charset="0"/>
                <a:ea typeface="楷体_GB2312" pitchFamily="49" charset="-122"/>
              </a:rPr>
              <a:t>~100</a:t>
            </a:r>
            <a:r>
              <a:rPr lang="zh-CN" altLang="en-US" sz="2800">
                <a:solidFill>
                  <a:srgbClr val="000066"/>
                </a:solidFill>
                <a:latin typeface="Times New Roman" panose="02020603050405020304" pitchFamily="18" charset="0"/>
                <a:ea typeface="宋体" panose="02010600030101010101" pitchFamily="2" charset="-122"/>
              </a:rPr>
              <a:t>兆</a:t>
            </a:r>
            <a:r>
              <a:rPr lang="zh-CN" altLang="en-US" sz="2800">
                <a:solidFill>
                  <a:srgbClr val="000066"/>
                </a:solidFill>
                <a:latin typeface="Times New Roman" panose="02020603050405020304" pitchFamily="18" charset="0"/>
                <a:ea typeface="楷体_GB2312" pitchFamily="49" charset="-122"/>
              </a:rPr>
              <a:t>）</a:t>
            </a:r>
          </a:p>
        </p:txBody>
      </p:sp>
      <p:sp>
        <p:nvSpPr>
          <p:cNvPr id="397325" name="Rectangle 13"/>
          <p:cNvSpPr>
            <a:spLocks noChangeArrowheads="1"/>
          </p:cNvSpPr>
          <p:nvPr/>
        </p:nvSpPr>
        <p:spPr bwMode="auto">
          <a:xfrm>
            <a:off x="250825" y="4723483"/>
            <a:ext cx="8713788"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800" b="1">
                <a:solidFill>
                  <a:schemeClr val="tx2"/>
                </a:solidFill>
                <a:ea typeface="楷体_GB2312" pitchFamily="49" charset="-122"/>
              </a:rPr>
              <a:t>   </a:t>
            </a:r>
            <a:r>
              <a:rPr lang="zh-CN" altLang="en-US" sz="2800" b="1">
                <a:solidFill>
                  <a:srgbClr val="000066"/>
                </a:solidFill>
                <a:latin typeface="宋体" panose="02010600030101010101" pitchFamily="2" charset="-122"/>
                <a:ea typeface="宋体" panose="02010600030101010101" pitchFamily="2" charset="-122"/>
              </a:rPr>
              <a:t>在实验室，一般情况下</a:t>
            </a:r>
            <a:r>
              <a:rPr lang="en-US" altLang="zh-CN" sz="2800">
                <a:solidFill>
                  <a:srgbClr val="000066"/>
                </a:solidFill>
                <a:latin typeface="Times New Roman" panose="02020603050405020304" pitchFamily="18" charset="0"/>
                <a:ea typeface="宋体" panose="02010600030101010101" pitchFamily="2" charset="-122"/>
              </a:rPr>
              <a:t>50</a:t>
            </a:r>
            <a:r>
              <a:rPr lang="zh-CN" altLang="en-US" sz="2800" b="1">
                <a:solidFill>
                  <a:srgbClr val="000066"/>
                </a:solidFill>
                <a:latin typeface="宋体" panose="02010600030101010101" pitchFamily="2" charset="-122"/>
                <a:ea typeface="宋体" panose="02010600030101010101" pitchFamily="2" charset="-122"/>
              </a:rPr>
              <a:t>兆频率的信号，可作集中参数电路来处理。</a:t>
            </a:r>
          </a:p>
        </p:txBody>
      </p:sp>
    </p:spTree>
    <p:extLst>
      <p:ext uri="{BB962C8B-B14F-4D97-AF65-F5344CB8AC3E}">
        <p14:creationId xmlns:p14="http://schemas.microsoft.com/office/powerpoint/2010/main" val="262009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blinds(horizontal)">
                                      <p:cBhvr>
                                        <p:cTn id="7" dur="500"/>
                                        <p:tgtEl>
                                          <p:spTgt spid="397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7316"/>
                                        </p:tgtEl>
                                        <p:attrNameLst>
                                          <p:attrName>style.visibility</p:attrName>
                                        </p:attrNameLst>
                                      </p:cBhvr>
                                      <p:to>
                                        <p:strVal val="visible"/>
                                      </p:to>
                                    </p:set>
                                    <p:animEffect transition="in" filter="box(in)">
                                      <p:cBhvr>
                                        <p:cTn id="12" dur="500"/>
                                        <p:tgtEl>
                                          <p:spTgt spid="397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7317"/>
                                        </p:tgtEl>
                                        <p:attrNameLst>
                                          <p:attrName>style.visibility</p:attrName>
                                        </p:attrNameLst>
                                      </p:cBhvr>
                                      <p:to>
                                        <p:strVal val="visible"/>
                                      </p:to>
                                    </p:set>
                                    <p:anim calcmode="lin" valueType="num">
                                      <p:cBhvr additive="base">
                                        <p:cTn id="17" dur="500" fill="hold"/>
                                        <p:tgtEl>
                                          <p:spTgt spid="397317"/>
                                        </p:tgtEl>
                                        <p:attrNameLst>
                                          <p:attrName>ppt_x</p:attrName>
                                        </p:attrNameLst>
                                      </p:cBhvr>
                                      <p:tavLst>
                                        <p:tav tm="0">
                                          <p:val>
                                            <p:strVal val="#ppt_x"/>
                                          </p:val>
                                        </p:tav>
                                        <p:tav tm="100000">
                                          <p:val>
                                            <p:strVal val="#ppt_x"/>
                                          </p:val>
                                        </p:tav>
                                      </p:tavLst>
                                    </p:anim>
                                    <p:anim calcmode="lin" valueType="num">
                                      <p:cBhvr additive="base">
                                        <p:cTn id="18" dur="500" fill="hold"/>
                                        <p:tgtEl>
                                          <p:spTgt spid="39731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97324"/>
                                        </p:tgtEl>
                                        <p:attrNameLst>
                                          <p:attrName>style.visibility</p:attrName>
                                        </p:attrNameLst>
                                      </p:cBhvr>
                                      <p:to>
                                        <p:strVal val="visible"/>
                                      </p:to>
                                    </p:set>
                                    <p:anim calcmode="lin" valueType="num">
                                      <p:cBhvr additive="base">
                                        <p:cTn id="23" dur="500" fill="hold"/>
                                        <p:tgtEl>
                                          <p:spTgt spid="397324"/>
                                        </p:tgtEl>
                                        <p:attrNameLst>
                                          <p:attrName>ppt_x</p:attrName>
                                        </p:attrNameLst>
                                      </p:cBhvr>
                                      <p:tavLst>
                                        <p:tav tm="0">
                                          <p:val>
                                            <p:strVal val="#ppt_x"/>
                                          </p:val>
                                        </p:tav>
                                        <p:tav tm="100000">
                                          <p:val>
                                            <p:strVal val="#ppt_x"/>
                                          </p:val>
                                        </p:tav>
                                      </p:tavLst>
                                    </p:anim>
                                    <p:anim calcmode="lin" valueType="num">
                                      <p:cBhvr additive="base">
                                        <p:cTn id="24" dur="500" fill="hold"/>
                                        <p:tgtEl>
                                          <p:spTgt spid="39732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7325"/>
                                        </p:tgtEl>
                                        <p:attrNameLst>
                                          <p:attrName>style.visibility</p:attrName>
                                        </p:attrNameLst>
                                      </p:cBhvr>
                                      <p:to>
                                        <p:strVal val="visible"/>
                                      </p:to>
                                    </p:set>
                                    <p:anim calcmode="lin" valueType="num">
                                      <p:cBhvr additive="base">
                                        <p:cTn id="29" dur="500" fill="hold"/>
                                        <p:tgtEl>
                                          <p:spTgt spid="397325"/>
                                        </p:tgtEl>
                                        <p:attrNameLst>
                                          <p:attrName>ppt_x</p:attrName>
                                        </p:attrNameLst>
                                      </p:cBhvr>
                                      <p:tavLst>
                                        <p:tav tm="0">
                                          <p:val>
                                            <p:strVal val="#ppt_x"/>
                                          </p:val>
                                        </p:tav>
                                        <p:tav tm="100000">
                                          <p:val>
                                            <p:strVal val="#ppt_x"/>
                                          </p:val>
                                        </p:tav>
                                      </p:tavLst>
                                    </p:anim>
                                    <p:anim calcmode="lin" valueType="num">
                                      <p:cBhvr additive="base">
                                        <p:cTn id="30" dur="500" fill="hold"/>
                                        <p:tgtEl>
                                          <p:spTgt spid="397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P spid="397316" grpId="0"/>
      <p:bldP spid="397317" grpId="0"/>
      <p:bldP spid="397324" grpId="0"/>
      <p:bldP spid="3973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5" name="Rectangle 7"/>
          <p:cNvSpPr>
            <a:spLocks noChangeArrowheads="1"/>
          </p:cNvSpPr>
          <p:nvPr/>
        </p:nvSpPr>
        <p:spPr bwMode="auto">
          <a:xfrm>
            <a:off x="647130" y="307380"/>
            <a:ext cx="712946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400" b="1" dirty="0">
                <a:solidFill>
                  <a:srgbClr val="000066"/>
                </a:solidFill>
                <a:latin typeface="宋体" panose="02010600030101010101" pitchFamily="2" charset="-122"/>
                <a:ea typeface="宋体" panose="02010600030101010101" pitchFamily="2" charset="-122"/>
              </a:rPr>
              <a:t>分布参数电路</a:t>
            </a:r>
          </a:p>
        </p:txBody>
      </p:sp>
      <p:sp>
        <p:nvSpPr>
          <p:cNvPr id="391176" name="Rectangle 8"/>
          <p:cNvSpPr>
            <a:spLocks noChangeArrowheads="1"/>
          </p:cNvSpPr>
          <p:nvPr/>
        </p:nvSpPr>
        <p:spPr bwMode="auto">
          <a:xfrm>
            <a:off x="431230" y="885230"/>
            <a:ext cx="82804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400" b="1" dirty="0">
                <a:solidFill>
                  <a:schemeClr val="tx2"/>
                </a:solidFill>
                <a:ea typeface="楷体_GB2312" pitchFamily="49" charset="-122"/>
              </a:rPr>
              <a:t>   </a:t>
            </a:r>
            <a:r>
              <a:rPr lang="zh-CN" altLang="en-US" sz="2400" b="1" dirty="0">
                <a:solidFill>
                  <a:srgbClr val="000066"/>
                </a:solidFill>
                <a:latin typeface="宋体" panose="02010600030101010101" pitchFamily="2" charset="-122"/>
                <a:ea typeface="宋体" panose="02010600030101010101" pitchFamily="2" charset="-122"/>
              </a:rPr>
              <a:t>在电路中电阻、电容、电感是连续分布的，即在电路的任何部分都既有电阻，又有电容，又有电感。如两根并行导线：</a:t>
            </a:r>
            <a:r>
              <a:rPr lang="zh-CN" altLang="en-US" sz="2400" dirty="0">
                <a:solidFill>
                  <a:srgbClr val="000066"/>
                </a:solidFill>
                <a:latin typeface="宋体" panose="02010600030101010101" pitchFamily="2" charset="-122"/>
                <a:ea typeface="宋体" panose="02010600030101010101" pitchFamily="2" charset="-122"/>
              </a:rPr>
              <a:t> </a:t>
            </a:r>
            <a:endParaRPr lang="en-US" altLang="zh-CN" sz="2400" dirty="0">
              <a:solidFill>
                <a:srgbClr val="000066"/>
              </a:solidFill>
              <a:latin typeface="宋体" panose="02010600030101010101" pitchFamily="2" charset="-122"/>
              <a:ea typeface="宋体" panose="02010600030101010101" pitchFamily="2" charset="-122"/>
            </a:endParaRPr>
          </a:p>
        </p:txBody>
      </p:sp>
      <p:sp>
        <p:nvSpPr>
          <p:cNvPr id="10" name="Rectangle 5"/>
          <p:cNvSpPr>
            <a:spLocks noChangeArrowheads="1"/>
          </p:cNvSpPr>
          <p:nvPr/>
        </p:nvSpPr>
        <p:spPr bwMode="auto">
          <a:xfrm>
            <a:off x="502667" y="3933056"/>
            <a:ext cx="81375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400" b="1"/>
              <a:t>     </a:t>
            </a:r>
            <a:r>
              <a:rPr lang="en-US" altLang="zh-CN" sz="2400" b="1">
                <a:solidFill>
                  <a:srgbClr val="000066"/>
                </a:solidFill>
                <a:latin typeface="宋体" panose="02010600030101010101" pitchFamily="2" charset="-122"/>
                <a:ea typeface="宋体" panose="02010600030101010101" pitchFamily="2" charset="-122"/>
              </a:rPr>
              <a:t>△x</a:t>
            </a:r>
            <a:r>
              <a:rPr lang="zh-CN" altLang="en-US" sz="2400" b="1">
                <a:solidFill>
                  <a:srgbClr val="000066"/>
                </a:solidFill>
                <a:latin typeface="宋体" panose="02010600030101010101" pitchFamily="2" charset="-122"/>
                <a:ea typeface="宋体" panose="02010600030101010101" pitchFamily="2" charset="-122"/>
              </a:rPr>
              <a:t>分得愈小，就愈接近实际情况。</a:t>
            </a:r>
          </a:p>
          <a:p>
            <a:pPr>
              <a:buFontTx/>
              <a:buNone/>
            </a:pPr>
            <a:r>
              <a:rPr lang="zh-CN" altLang="en-US" sz="2400" b="1">
                <a:solidFill>
                  <a:srgbClr val="000066"/>
                </a:solidFill>
                <a:latin typeface="宋体" panose="02010600030101010101" pitchFamily="2" charset="-122"/>
                <a:ea typeface="宋体" panose="02010600030101010101" pitchFamily="2" charset="-122"/>
              </a:rPr>
              <a:t>   称这种连续分布的电路参数为</a:t>
            </a:r>
            <a:r>
              <a:rPr lang="zh-CN" altLang="en-US" sz="2400" b="1">
                <a:solidFill>
                  <a:srgbClr val="CC0000"/>
                </a:solidFill>
                <a:latin typeface="宋体" panose="02010600030101010101" pitchFamily="2" charset="-122"/>
                <a:ea typeface="宋体" panose="02010600030101010101" pitchFamily="2" charset="-122"/>
              </a:rPr>
              <a:t>分布参数，</a:t>
            </a:r>
          </a:p>
          <a:p>
            <a:pPr>
              <a:buFontTx/>
              <a:buNone/>
            </a:pPr>
            <a:r>
              <a:rPr lang="zh-CN" altLang="en-US" sz="2400" b="1">
                <a:solidFill>
                  <a:schemeClr val="tx2"/>
                </a:solidFill>
                <a:latin typeface="宋体" panose="02010600030101010101" pitchFamily="2" charset="-122"/>
                <a:ea typeface="宋体" panose="02010600030101010101" pitchFamily="2" charset="-122"/>
              </a:rPr>
              <a:t>   </a:t>
            </a:r>
            <a:r>
              <a:rPr lang="zh-CN" altLang="en-US" sz="2400" b="1">
                <a:solidFill>
                  <a:srgbClr val="000066"/>
                </a:solidFill>
                <a:latin typeface="宋体" panose="02010600030101010101" pitchFamily="2" charset="-122"/>
                <a:ea typeface="宋体" panose="02010600030101010101" pitchFamily="2" charset="-122"/>
              </a:rPr>
              <a:t>这样的电路为</a:t>
            </a:r>
            <a:r>
              <a:rPr lang="zh-CN" altLang="en-US" sz="2400" b="1">
                <a:solidFill>
                  <a:srgbClr val="CC0000"/>
                </a:solidFill>
                <a:latin typeface="宋体" panose="02010600030101010101" pitchFamily="2" charset="-122"/>
                <a:ea typeface="宋体" panose="02010600030101010101" pitchFamily="2" charset="-122"/>
              </a:rPr>
              <a:t>分布参数电路。 </a:t>
            </a:r>
          </a:p>
        </p:txBody>
      </p:sp>
      <p:sp>
        <p:nvSpPr>
          <p:cNvPr id="11" name="矩形 10"/>
          <p:cNvSpPr/>
          <p:nvPr/>
        </p:nvSpPr>
        <p:spPr>
          <a:xfrm>
            <a:off x="651774" y="5661248"/>
            <a:ext cx="7669087"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rPr>
              <a:t>思考题：手机信号天线用集中参数还是分布参数电路的分析方法？</a:t>
            </a:r>
            <a:endParaRPr lang="zh-CN" altLang="en-US" sz="2000" dirty="0"/>
          </a:p>
        </p:txBody>
      </p:sp>
      <p:pic>
        <p:nvPicPr>
          <p:cNvPr id="3" name="图片 2">
            <a:extLst>
              <a:ext uri="{FF2B5EF4-FFF2-40B4-BE49-F238E27FC236}">
                <a16:creationId xmlns:a16="http://schemas.microsoft.com/office/drawing/2014/main" id="{A80D5E27-5E3E-459B-9064-4CA678769820}"/>
              </a:ext>
            </a:extLst>
          </p:cNvPr>
          <p:cNvPicPr>
            <a:picLocks noChangeAspect="1"/>
          </p:cNvPicPr>
          <p:nvPr/>
        </p:nvPicPr>
        <p:blipFill rotWithShape="1">
          <a:blip r:embed="rId2">
            <a:extLst>
              <a:ext uri="{28A0092B-C50C-407E-A947-70E740481C1C}">
                <a14:useLocalDpi xmlns:a14="http://schemas.microsoft.com/office/drawing/2010/main" val="0"/>
              </a:ext>
            </a:extLst>
          </a:blip>
          <a:srcRect l="7824" r="6325"/>
          <a:stretch/>
        </p:blipFill>
        <p:spPr>
          <a:xfrm>
            <a:off x="1475656" y="2057560"/>
            <a:ext cx="5688632" cy="1810512"/>
          </a:xfrm>
          <a:prstGeom prst="rect">
            <a:avLst/>
          </a:prstGeom>
        </p:spPr>
      </p:pic>
    </p:spTree>
    <p:extLst>
      <p:ext uri="{BB962C8B-B14F-4D97-AF65-F5344CB8AC3E}">
        <p14:creationId xmlns:p14="http://schemas.microsoft.com/office/powerpoint/2010/main" val="4230050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1175">
                                            <p:txEl>
                                              <p:pRg st="0" end="0"/>
                                            </p:txEl>
                                          </p:spTgt>
                                        </p:tgtEl>
                                        <p:attrNameLst>
                                          <p:attrName>style.visibility</p:attrName>
                                        </p:attrNameLst>
                                      </p:cBhvr>
                                      <p:to>
                                        <p:strVal val="visible"/>
                                      </p:to>
                                    </p:set>
                                    <p:animEffect transition="in" filter="diamond(in)">
                                      <p:cBhvr>
                                        <p:cTn id="7" dur="2000"/>
                                        <p:tgtEl>
                                          <p:spTgt spid="3911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91176">
                                            <p:txEl>
                                              <p:pRg st="0" end="0"/>
                                            </p:txEl>
                                          </p:spTgt>
                                        </p:tgtEl>
                                        <p:attrNameLst>
                                          <p:attrName>style.visibility</p:attrName>
                                        </p:attrNameLst>
                                      </p:cBhvr>
                                      <p:to>
                                        <p:strVal val="visible"/>
                                      </p:to>
                                    </p:set>
                                    <p:animEffect transition="in" filter="diamond(in)">
                                      <p:cBhvr>
                                        <p:cTn id="12" dur="2000"/>
                                        <p:tgtEl>
                                          <p:spTgt spid="3911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ox(i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5" grpId="0" build="p"/>
      <p:bldP spid="391176" grpId="0" build="p"/>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bject 72"/>
          <p:cNvSpPr txBox="1"/>
          <p:nvPr/>
        </p:nvSpPr>
        <p:spPr>
          <a:xfrm>
            <a:off x="827584" y="2464524"/>
            <a:ext cx="1484833" cy="196158"/>
          </a:xfrm>
          <a:prstGeom prst="rect">
            <a:avLst/>
          </a:prstGeom>
        </p:spPr>
        <p:txBody>
          <a:bodyPr vert="horz" wrap="square" lIns="0" tIns="0" rIns="0" bIns="0" rtlCol="0">
            <a:noAutofit/>
          </a:bodyPr>
          <a:lstStyle/>
          <a:p>
            <a:pPr marL="8071"/>
            <a:r>
              <a:rPr sz="2000" b="1" spc="-3" dirty="0">
                <a:solidFill>
                  <a:srgbClr val="C00000"/>
                </a:solidFill>
                <a:latin typeface="Adobe 黑体 Std R"/>
                <a:cs typeface="Adobe 黑体 Std R"/>
              </a:rPr>
              <a:t>自由电</a:t>
            </a:r>
            <a:r>
              <a:rPr sz="2000" b="1" dirty="0">
                <a:solidFill>
                  <a:srgbClr val="C00000"/>
                </a:solidFill>
                <a:latin typeface="Adobe 黑体 Std R"/>
                <a:cs typeface="Adobe 黑体 Std R"/>
              </a:rPr>
              <a:t>荷</a:t>
            </a:r>
            <a:r>
              <a:rPr sz="2000" b="1" dirty="0">
                <a:latin typeface="Adobe 黑体 Std R"/>
                <a:cs typeface="Adobe 黑体 Std R"/>
              </a:rPr>
              <a:t>：</a:t>
            </a:r>
          </a:p>
        </p:txBody>
      </p:sp>
      <p:grpSp>
        <p:nvGrpSpPr>
          <p:cNvPr id="164" name="组合 163"/>
          <p:cNvGrpSpPr/>
          <p:nvPr/>
        </p:nvGrpSpPr>
        <p:grpSpPr>
          <a:xfrm>
            <a:off x="421113" y="3556604"/>
            <a:ext cx="3455512" cy="2517844"/>
            <a:chOff x="577209" y="2995310"/>
            <a:chExt cx="3455512" cy="2517844"/>
          </a:xfrm>
        </p:grpSpPr>
        <p:sp>
          <p:nvSpPr>
            <p:cNvPr id="77" name="object 77"/>
            <p:cNvSpPr/>
            <p:nvPr/>
          </p:nvSpPr>
          <p:spPr>
            <a:xfrm>
              <a:off x="2815141" y="4369553"/>
              <a:ext cx="202269" cy="825400"/>
            </a:xfrm>
            <a:custGeom>
              <a:avLst/>
              <a:gdLst/>
              <a:ahLst/>
              <a:cxnLst/>
              <a:rect l="l" t="t" r="r" b="b"/>
              <a:pathLst>
                <a:path w="318293" h="1298859">
                  <a:moveTo>
                    <a:pt x="0" y="1298859"/>
                  </a:moveTo>
                  <a:lnTo>
                    <a:pt x="318293" y="1298859"/>
                  </a:lnTo>
                  <a:lnTo>
                    <a:pt x="318293" y="0"/>
                  </a:lnTo>
                  <a:lnTo>
                    <a:pt x="0" y="0"/>
                  </a:lnTo>
                  <a:lnTo>
                    <a:pt x="0" y="1298859"/>
                  </a:lnTo>
                  <a:close/>
                </a:path>
              </a:pathLst>
            </a:custGeom>
            <a:solidFill>
              <a:srgbClr val="D9D9D9"/>
            </a:solidFill>
          </p:spPr>
          <p:txBody>
            <a:bodyPr wrap="square" lIns="0" tIns="0" rIns="0" bIns="0" rtlCol="0">
              <a:noAutofit/>
            </a:bodyPr>
            <a:lstStyle/>
            <a:p>
              <a:endParaRPr/>
            </a:p>
          </p:txBody>
        </p:sp>
        <p:sp>
          <p:nvSpPr>
            <p:cNvPr id="78" name="object 78"/>
            <p:cNvSpPr/>
            <p:nvPr/>
          </p:nvSpPr>
          <p:spPr>
            <a:xfrm>
              <a:off x="2812057" y="3934094"/>
              <a:ext cx="0" cy="1215659"/>
            </a:xfrm>
            <a:custGeom>
              <a:avLst/>
              <a:gdLst/>
              <a:ahLst/>
              <a:cxnLst/>
              <a:rect l="l" t="t" r="r" b="b"/>
              <a:pathLst>
                <a:path h="1912974">
                  <a:moveTo>
                    <a:pt x="0" y="0"/>
                  </a:moveTo>
                  <a:lnTo>
                    <a:pt x="0" y="1912974"/>
                  </a:lnTo>
                </a:path>
              </a:pathLst>
            </a:custGeom>
            <a:ln w="7016">
              <a:solidFill>
                <a:srgbClr val="000000"/>
              </a:solidFill>
              <a:prstDash val="dash"/>
            </a:ln>
          </p:spPr>
          <p:txBody>
            <a:bodyPr wrap="square" lIns="0" tIns="0" rIns="0" bIns="0" rtlCol="0">
              <a:noAutofit/>
            </a:bodyPr>
            <a:lstStyle/>
            <a:p>
              <a:endParaRPr/>
            </a:p>
          </p:txBody>
        </p:sp>
        <p:sp>
          <p:nvSpPr>
            <p:cNvPr id="79" name="object 79"/>
            <p:cNvSpPr/>
            <p:nvPr/>
          </p:nvSpPr>
          <p:spPr>
            <a:xfrm>
              <a:off x="3013044" y="3928664"/>
              <a:ext cx="0" cy="1221088"/>
            </a:xfrm>
            <a:custGeom>
              <a:avLst/>
              <a:gdLst/>
              <a:ahLst/>
              <a:cxnLst/>
              <a:rect l="l" t="t" r="r" b="b"/>
              <a:pathLst>
                <a:path h="1921517">
                  <a:moveTo>
                    <a:pt x="0" y="0"/>
                  </a:moveTo>
                  <a:lnTo>
                    <a:pt x="0" y="1921517"/>
                  </a:lnTo>
                </a:path>
              </a:pathLst>
            </a:custGeom>
            <a:ln w="7016">
              <a:solidFill>
                <a:srgbClr val="000000"/>
              </a:solidFill>
              <a:prstDash val="dash"/>
            </a:ln>
          </p:spPr>
          <p:txBody>
            <a:bodyPr wrap="square" lIns="0" tIns="0" rIns="0" bIns="0" rtlCol="0">
              <a:noAutofit/>
            </a:bodyPr>
            <a:lstStyle/>
            <a:p>
              <a:endParaRPr/>
            </a:p>
          </p:txBody>
        </p:sp>
        <p:sp>
          <p:nvSpPr>
            <p:cNvPr id="80" name="object 80"/>
            <p:cNvSpPr/>
            <p:nvPr/>
          </p:nvSpPr>
          <p:spPr>
            <a:xfrm>
              <a:off x="2812057" y="5149753"/>
              <a:ext cx="200987" cy="45084"/>
            </a:xfrm>
            <a:custGeom>
              <a:avLst/>
              <a:gdLst/>
              <a:ahLst/>
              <a:cxnLst/>
              <a:rect l="l" t="t" r="r" b="b"/>
              <a:pathLst>
                <a:path w="316276" h="70945">
                  <a:moveTo>
                    <a:pt x="0" y="0"/>
                  </a:moveTo>
                  <a:lnTo>
                    <a:pt x="25891" y="39093"/>
                  </a:lnTo>
                  <a:lnTo>
                    <a:pt x="62159" y="56632"/>
                  </a:lnTo>
                  <a:lnTo>
                    <a:pt x="109725" y="67807"/>
                  </a:lnTo>
                  <a:lnTo>
                    <a:pt x="145995" y="70945"/>
                  </a:lnTo>
                  <a:lnTo>
                    <a:pt x="166046" y="70535"/>
                  </a:lnTo>
                  <a:lnTo>
                    <a:pt x="220582" y="64330"/>
                  </a:lnTo>
                  <a:lnTo>
                    <a:pt x="264927" y="51667"/>
                  </a:lnTo>
                  <a:lnTo>
                    <a:pt x="304268" y="26987"/>
                  </a:lnTo>
                  <a:lnTo>
                    <a:pt x="316276" y="0"/>
                  </a:lnTo>
                </a:path>
              </a:pathLst>
            </a:custGeom>
            <a:ln w="7021">
              <a:solidFill>
                <a:srgbClr val="000000"/>
              </a:solidFill>
              <a:prstDash val="dash"/>
            </a:ln>
          </p:spPr>
          <p:txBody>
            <a:bodyPr wrap="square" lIns="0" tIns="0" rIns="0" bIns="0" rtlCol="0">
              <a:noAutofit/>
            </a:bodyPr>
            <a:lstStyle/>
            <a:p>
              <a:endParaRPr/>
            </a:p>
          </p:txBody>
        </p:sp>
        <p:sp>
          <p:nvSpPr>
            <p:cNvPr id="81" name="object 81"/>
            <p:cNvSpPr/>
            <p:nvPr/>
          </p:nvSpPr>
          <p:spPr>
            <a:xfrm>
              <a:off x="1559871" y="4373792"/>
              <a:ext cx="202269" cy="825400"/>
            </a:xfrm>
            <a:custGeom>
              <a:avLst/>
              <a:gdLst/>
              <a:ahLst/>
              <a:cxnLst/>
              <a:rect l="l" t="t" r="r" b="b"/>
              <a:pathLst>
                <a:path w="318293" h="1298859">
                  <a:moveTo>
                    <a:pt x="0" y="1298859"/>
                  </a:moveTo>
                  <a:lnTo>
                    <a:pt x="318293" y="1298859"/>
                  </a:lnTo>
                  <a:lnTo>
                    <a:pt x="318293" y="0"/>
                  </a:lnTo>
                  <a:lnTo>
                    <a:pt x="0" y="0"/>
                  </a:lnTo>
                  <a:lnTo>
                    <a:pt x="0" y="1298859"/>
                  </a:lnTo>
                  <a:close/>
                </a:path>
              </a:pathLst>
            </a:custGeom>
            <a:solidFill>
              <a:srgbClr val="D9D9D9"/>
            </a:solidFill>
          </p:spPr>
          <p:txBody>
            <a:bodyPr wrap="square" lIns="0" tIns="0" rIns="0" bIns="0" rtlCol="0">
              <a:noAutofit/>
            </a:bodyPr>
            <a:lstStyle/>
            <a:p>
              <a:endParaRPr/>
            </a:p>
          </p:txBody>
        </p:sp>
        <p:sp>
          <p:nvSpPr>
            <p:cNvPr id="82" name="object 82"/>
            <p:cNvSpPr/>
            <p:nvPr/>
          </p:nvSpPr>
          <p:spPr>
            <a:xfrm>
              <a:off x="1559871" y="4359400"/>
              <a:ext cx="0" cy="790352"/>
            </a:xfrm>
            <a:custGeom>
              <a:avLst/>
              <a:gdLst/>
              <a:ahLst/>
              <a:cxnLst/>
              <a:rect l="l" t="t" r="r" b="b"/>
              <a:pathLst>
                <a:path h="1243706">
                  <a:moveTo>
                    <a:pt x="0" y="0"/>
                  </a:moveTo>
                  <a:lnTo>
                    <a:pt x="0" y="1243706"/>
                  </a:lnTo>
                </a:path>
              </a:pathLst>
            </a:custGeom>
            <a:ln w="7016">
              <a:solidFill>
                <a:srgbClr val="000000"/>
              </a:solidFill>
              <a:prstDash val="dash"/>
            </a:ln>
          </p:spPr>
          <p:txBody>
            <a:bodyPr wrap="square" lIns="0" tIns="0" rIns="0" bIns="0" rtlCol="0">
              <a:noAutofit/>
            </a:bodyPr>
            <a:lstStyle/>
            <a:p>
              <a:endParaRPr/>
            </a:p>
          </p:txBody>
        </p:sp>
        <p:sp>
          <p:nvSpPr>
            <p:cNvPr id="83" name="object 83"/>
            <p:cNvSpPr/>
            <p:nvPr/>
          </p:nvSpPr>
          <p:spPr>
            <a:xfrm>
              <a:off x="1759297" y="3928664"/>
              <a:ext cx="0" cy="1221088"/>
            </a:xfrm>
            <a:custGeom>
              <a:avLst/>
              <a:gdLst/>
              <a:ahLst/>
              <a:cxnLst/>
              <a:rect l="l" t="t" r="r" b="b"/>
              <a:pathLst>
                <a:path h="1921517">
                  <a:moveTo>
                    <a:pt x="0" y="0"/>
                  </a:moveTo>
                  <a:lnTo>
                    <a:pt x="0" y="1921517"/>
                  </a:lnTo>
                </a:path>
              </a:pathLst>
            </a:custGeom>
            <a:ln w="11869">
              <a:solidFill>
                <a:srgbClr val="000000"/>
              </a:solidFill>
              <a:prstDash val="dash"/>
            </a:ln>
          </p:spPr>
          <p:txBody>
            <a:bodyPr wrap="square" lIns="0" tIns="0" rIns="0" bIns="0" rtlCol="0">
              <a:noAutofit/>
            </a:bodyPr>
            <a:lstStyle/>
            <a:p>
              <a:endParaRPr/>
            </a:p>
          </p:txBody>
        </p:sp>
        <p:sp>
          <p:nvSpPr>
            <p:cNvPr id="84" name="object 84"/>
            <p:cNvSpPr/>
            <p:nvPr/>
          </p:nvSpPr>
          <p:spPr>
            <a:xfrm>
              <a:off x="1559871" y="5149753"/>
              <a:ext cx="200968" cy="45084"/>
            </a:xfrm>
            <a:custGeom>
              <a:avLst/>
              <a:gdLst/>
              <a:ahLst/>
              <a:cxnLst/>
              <a:rect l="l" t="t" r="r" b="b"/>
              <a:pathLst>
                <a:path w="316246" h="70945">
                  <a:moveTo>
                    <a:pt x="0" y="0"/>
                  </a:moveTo>
                  <a:lnTo>
                    <a:pt x="25891" y="39093"/>
                  </a:lnTo>
                  <a:lnTo>
                    <a:pt x="62159" y="56632"/>
                  </a:lnTo>
                  <a:lnTo>
                    <a:pt x="109725" y="67807"/>
                  </a:lnTo>
                  <a:lnTo>
                    <a:pt x="145995" y="70945"/>
                  </a:lnTo>
                  <a:lnTo>
                    <a:pt x="166043" y="70535"/>
                  </a:lnTo>
                  <a:lnTo>
                    <a:pt x="220574" y="64328"/>
                  </a:lnTo>
                  <a:lnTo>
                    <a:pt x="264915" y="51662"/>
                  </a:lnTo>
                  <a:lnTo>
                    <a:pt x="304250" y="26975"/>
                  </a:lnTo>
                  <a:lnTo>
                    <a:pt x="316246" y="0"/>
                  </a:lnTo>
                </a:path>
              </a:pathLst>
            </a:custGeom>
            <a:ln w="7021">
              <a:solidFill>
                <a:srgbClr val="000000"/>
              </a:solidFill>
              <a:prstDash val="dash"/>
            </a:ln>
          </p:spPr>
          <p:txBody>
            <a:bodyPr wrap="square" lIns="0" tIns="0" rIns="0" bIns="0" rtlCol="0">
              <a:noAutofit/>
            </a:bodyPr>
            <a:lstStyle/>
            <a:p>
              <a:endParaRPr/>
            </a:p>
          </p:txBody>
        </p:sp>
        <p:sp>
          <p:nvSpPr>
            <p:cNvPr id="85" name="object 85"/>
            <p:cNvSpPr/>
            <p:nvPr/>
          </p:nvSpPr>
          <p:spPr>
            <a:xfrm>
              <a:off x="1218519" y="4134140"/>
              <a:ext cx="2107135" cy="424321"/>
            </a:xfrm>
            <a:custGeom>
              <a:avLst/>
              <a:gdLst/>
              <a:ahLst/>
              <a:cxnLst/>
              <a:rect l="l" t="t" r="r" b="b"/>
              <a:pathLst>
                <a:path w="3315811" h="667716">
                  <a:moveTo>
                    <a:pt x="1657861" y="0"/>
                  </a:moveTo>
                  <a:lnTo>
                    <a:pt x="1521890" y="1106"/>
                  </a:lnTo>
                  <a:lnTo>
                    <a:pt x="1388947" y="4369"/>
                  </a:lnTo>
                  <a:lnTo>
                    <a:pt x="1259457" y="9701"/>
                  </a:lnTo>
                  <a:lnTo>
                    <a:pt x="1133847" y="17018"/>
                  </a:lnTo>
                  <a:lnTo>
                    <a:pt x="1012545" y="26233"/>
                  </a:lnTo>
                  <a:lnTo>
                    <a:pt x="895977" y="37260"/>
                  </a:lnTo>
                  <a:lnTo>
                    <a:pt x="784569" y="50014"/>
                  </a:lnTo>
                  <a:lnTo>
                    <a:pt x="678748" y="64408"/>
                  </a:lnTo>
                  <a:lnTo>
                    <a:pt x="578941" y="80357"/>
                  </a:lnTo>
                  <a:lnTo>
                    <a:pt x="485574" y="97775"/>
                  </a:lnTo>
                  <a:lnTo>
                    <a:pt x="399075" y="116576"/>
                  </a:lnTo>
                  <a:lnTo>
                    <a:pt x="319869" y="136674"/>
                  </a:lnTo>
                  <a:lnTo>
                    <a:pt x="248384" y="157983"/>
                  </a:lnTo>
                  <a:lnTo>
                    <a:pt x="185046" y="180417"/>
                  </a:lnTo>
                  <a:lnTo>
                    <a:pt x="130282" y="203891"/>
                  </a:lnTo>
                  <a:lnTo>
                    <a:pt x="84518" y="228318"/>
                  </a:lnTo>
                  <a:lnTo>
                    <a:pt x="48181" y="253613"/>
                  </a:lnTo>
                  <a:lnTo>
                    <a:pt x="5495" y="306461"/>
                  </a:lnTo>
                  <a:lnTo>
                    <a:pt x="0" y="333843"/>
                  </a:lnTo>
                  <a:lnTo>
                    <a:pt x="5495" y="361225"/>
                  </a:lnTo>
                  <a:lnTo>
                    <a:pt x="48181" y="414076"/>
                  </a:lnTo>
                  <a:lnTo>
                    <a:pt x="84518" y="439371"/>
                  </a:lnTo>
                  <a:lnTo>
                    <a:pt x="130281" y="463800"/>
                  </a:lnTo>
                  <a:lnTo>
                    <a:pt x="185045" y="487275"/>
                  </a:lnTo>
                  <a:lnTo>
                    <a:pt x="248383" y="509712"/>
                  </a:lnTo>
                  <a:lnTo>
                    <a:pt x="319868" y="531023"/>
                  </a:lnTo>
                  <a:lnTo>
                    <a:pt x="399072" y="551123"/>
                  </a:lnTo>
                  <a:lnTo>
                    <a:pt x="485571" y="569926"/>
                  </a:lnTo>
                  <a:lnTo>
                    <a:pt x="578936" y="587346"/>
                  </a:lnTo>
                  <a:lnTo>
                    <a:pt x="678742" y="603297"/>
                  </a:lnTo>
                  <a:lnTo>
                    <a:pt x="784561" y="617693"/>
                  </a:lnTo>
                  <a:lnTo>
                    <a:pt x="895967" y="630449"/>
                  </a:lnTo>
                  <a:lnTo>
                    <a:pt x="1012533" y="641478"/>
                  </a:lnTo>
                  <a:lnTo>
                    <a:pt x="1133832" y="650695"/>
                  </a:lnTo>
                  <a:lnTo>
                    <a:pt x="1259439" y="658013"/>
                  </a:lnTo>
                  <a:lnTo>
                    <a:pt x="1388925" y="663346"/>
                  </a:lnTo>
                  <a:lnTo>
                    <a:pt x="1521865" y="666609"/>
                  </a:lnTo>
                  <a:lnTo>
                    <a:pt x="1657832" y="667716"/>
                  </a:lnTo>
                  <a:lnTo>
                    <a:pt x="1793804" y="666609"/>
                  </a:lnTo>
                  <a:lnTo>
                    <a:pt x="1926750" y="663346"/>
                  </a:lnTo>
                  <a:lnTo>
                    <a:pt x="2056244" y="658013"/>
                  </a:lnTo>
                  <a:lnTo>
                    <a:pt x="2181859" y="650695"/>
                  </a:lnTo>
                  <a:lnTo>
                    <a:pt x="2303167" y="641478"/>
                  </a:lnTo>
                  <a:lnTo>
                    <a:pt x="2419742" y="630449"/>
                  </a:lnTo>
                  <a:lnTo>
                    <a:pt x="2531158" y="617693"/>
                  </a:lnTo>
                  <a:lnTo>
                    <a:pt x="2636987" y="603297"/>
                  </a:lnTo>
                  <a:lnTo>
                    <a:pt x="2736802" y="587346"/>
                  </a:lnTo>
                  <a:lnTo>
                    <a:pt x="2830178" y="569926"/>
                  </a:lnTo>
                  <a:lnTo>
                    <a:pt x="2916686" y="551123"/>
                  </a:lnTo>
                  <a:lnTo>
                    <a:pt x="2995900" y="531023"/>
                  </a:lnTo>
                  <a:lnTo>
                    <a:pt x="3067393" y="509712"/>
                  </a:lnTo>
                  <a:lnTo>
                    <a:pt x="3130739" y="487275"/>
                  </a:lnTo>
                  <a:lnTo>
                    <a:pt x="3185510" y="463800"/>
                  </a:lnTo>
                  <a:lnTo>
                    <a:pt x="3231280" y="439371"/>
                  </a:lnTo>
                  <a:lnTo>
                    <a:pt x="3267622" y="414076"/>
                  </a:lnTo>
                  <a:lnTo>
                    <a:pt x="3310315" y="361225"/>
                  </a:lnTo>
                  <a:lnTo>
                    <a:pt x="3315811" y="333843"/>
                  </a:lnTo>
                  <a:lnTo>
                    <a:pt x="3310315" y="306461"/>
                  </a:lnTo>
                  <a:lnTo>
                    <a:pt x="3267622" y="253613"/>
                  </a:lnTo>
                  <a:lnTo>
                    <a:pt x="3231281" y="228318"/>
                  </a:lnTo>
                  <a:lnTo>
                    <a:pt x="3185511" y="203891"/>
                  </a:lnTo>
                  <a:lnTo>
                    <a:pt x="3130740" y="180417"/>
                  </a:lnTo>
                  <a:lnTo>
                    <a:pt x="3067395" y="157983"/>
                  </a:lnTo>
                  <a:lnTo>
                    <a:pt x="2995902" y="136674"/>
                  </a:lnTo>
                  <a:lnTo>
                    <a:pt x="2916688" y="116576"/>
                  </a:lnTo>
                  <a:lnTo>
                    <a:pt x="2830181" y="97775"/>
                  </a:lnTo>
                  <a:lnTo>
                    <a:pt x="2736807" y="80357"/>
                  </a:lnTo>
                  <a:lnTo>
                    <a:pt x="2636993" y="64408"/>
                  </a:lnTo>
                  <a:lnTo>
                    <a:pt x="2531166" y="50014"/>
                  </a:lnTo>
                  <a:lnTo>
                    <a:pt x="2419752" y="37260"/>
                  </a:lnTo>
                  <a:lnTo>
                    <a:pt x="2303179" y="26233"/>
                  </a:lnTo>
                  <a:lnTo>
                    <a:pt x="2181874" y="17018"/>
                  </a:lnTo>
                  <a:lnTo>
                    <a:pt x="2056262" y="9701"/>
                  </a:lnTo>
                  <a:lnTo>
                    <a:pt x="1926772" y="4369"/>
                  </a:lnTo>
                  <a:lnTo>
                    <a:pt x="1793829" y="1106"/>
                  </a:lnTo>
                  <a:lnTo>
                    <a:pt x="1657861" y="0"/>
                  </a:lnTo>
                  <a:close/>
                </a:path>
              </a:pathLst>
            </a:custGeom>
            <a:solidFill>
              <a:srgbClr val="EDF1F7"/>
            </a:solidFill>
          </p:spPr>
          <p:txBody>
            <a:bodyPr wrap="square" lIns="0" tIns="0" rIns="0" bIns="0" rtlCol="0">
              <a:noAutofit/>
            </a:bodyPr>
            <a:lstStyle/>
            <a:p>
              <a:endParaRPr/>
            </a:p>
          </p:txBody>
        </p:sp>
        <p:sp>
          <p:nvSpPr>
            <p:cNvPr id="86" name="object 86"/>
            <p:cNvSpPr/>
            <p:nvPr/>
          </p:nvSpPr>
          <p:spPr>
            <a:xfrm>
              <a:off x="1218519" y="4134140"/>
              <a:ext cx="2107135" cy="424321"/>
            </a:xfrm>
            <a:custGeom>
              <a:avLst/>
              <a:gdLst/>
              <a:ahLst/>
              <a:cxnLst/>
              <a:rect l="l" t="t" r="r" b="b"/>
              <a:pathLst>
                <a:path w="3315811" h="667716">
                  <a:moveTo>
                    <a:pt x="3315811" y="333843"/>
                  </a:moveTo>
                  <a:lnTo>
                    <a:pt x="3294109" y="279689"/>
                  </a:lnTo>
                  <a:lnTo>
                    <a:pt x="3231281" y="228318"/>
                  </a:lnTo>
                  <a:lnTo>
                    <a:pt x="3185511" y="203891"/>
                  </a:lnTo>
                  <a:lnTo>
                    <a:pt x="3130740" y="180417"/>
                  </a:lnTo>
                  <a:lnTo>
                    <a:pt x="3067395" y="157983"/>
                  </a:lnTo>
                  <a:lnTo>
                    <a:pt x="2995902" y="136674"/>
                  </a:lnTo>
                  <a:lnTo>
                    <a:pt x="2916688" y="116576"/>
                  </a:lnTo>
                  <a:lnTo>
                    <a:pt x="2830181" y="97775"/>
                  </a:lnTo>
                  <a:lnTo>
                    <a:pt x="2736807" y="80357"/>
                  </a:lnTo>
                  <a:lnTo>
                    <a:pt x="2636993" y="64408"/>
                  </a:lnTo>
                  <a:lnTo>
                    <a:pt x="2531166" y="50014"/>
                  </a:lnTo>
                  <a:lnTo>
                    <a:pt x="2419752" y="37260"/>
                  </a:lnTo>
                  <a:lnTo>
                    <a:pt x="2303179" y="26233"/>
                  </a:lnTo>
                  <a:lnTo>
                    <a:pt x="2181874" y="17018"/>
                  </a:lnTo>
                  <a:lnTo>
                    <a:pt x="2056262" y="9701"/>
                  </a:lnTo>
                  <a:lnTo>
                    <a:pt x="1926772" y="4369"/>
                  </a:lnTo>
                  <a:lnTo>
                    <a:pt x="1793829" y="1106"/>
                  </a:lnTo>
                  <a:lnTo>
                    <a:pt x="1657861" y="0"/>
                  </a:lnTo>
                  <a:lnTo>
                    <a:pt x="1521890" y="1106"/>
                  </a:lnTo>
                  <a:lnTo>
                    <a:pt x="1388947" y="4369"/>
                  </a:lnTo>
                  <a:lnTo>
                    <a:pt x="1259457" y="9701"/>
                  </a:lnTo>
                  <a:lnTo>
                    <a:pt x="1133847" y="17018"/>
                  </a:lnTo>
                  <a:lnTo>
                    <a:pt x="1012545" y="26233"/>
                  </a:lnTo>
                  <a:lnTo>
                    <a:pt x="895977" y="37260"/>
                  </a:lnTo>
                  <a:lnTo>
                    <a:pt x="784569" y="50014"/>
                  </a:lnTo>
                  <a:lnTo>
                    <a:pt x="678748" y="64408"/>
                  </a:lnTo>
                  <a:lnTo>
                    <a:pt x="578941" y="80357"/>
                  </a:lnTo>
                  <a:lnTo>
                    <a:pt x="485574" y="97775"/>
                  </a:lnTo>
                  <a:lnTo>
                    <a:pt x="399075" y="116576"/>
                  </a:lnTo>
                  <a:lnTo>
                    <a:pt x="319869" y="136674"/>
                  </a:lnTo>
                  <a:lnTo>
                    <a:pt x="248384" y="157983"/>
                  </a:lnTo>
                  <a:lnTo>
                    <a:pt x="185046" y="180417"/>
                  </a:lnTo>
                  <a:lnTo>
                    <a:pt x="130282" y="203891"/>
                  </a:lnTo>
                  <a:lnTo>
                    <a:pt x="84518" y="228318"/>
                  </a:lnTo>
                  <a:lnTo>
                    <a:pt x="48181" y="253613"/>
                  </a:lnTo>
                  <a:lnTo>
                    <a:pt x="5495" y="306461"/>
                  </a:lnTo>
                  <a:lnTo>
                    <a:pt x="0" y="333843"/>
                  </a:lnTo>
                  <a:lnTo>
                    <a:pt x="5495" y="361225"/>
                  </a:lnTo>
                  <a:lnTo>
                    <a:pt x="48181" y="414076"/>
                  </a:lnTo>
                  <a:lnTo>
                    <a:pt x="84518" y="439371"/>
                  </a:lnTo>
                  <a:lnTo>
                    <a:pt x="130281" y="463800"/>
                  </a:lnTo>
                  <a:lnTo>
                    <a:pt x="185045" y="487275"/>
                  </a:lnTo>
                  <a:lnTo>
                    <a:pt x="248383" y="509712"/>
                  </a:lnTo>
                  <a:lnTo>
                    <a:pt x="319868" y="531023"/>
                  </a:lnTo>
                  <a:lnTo>
                    <a:pt x="399072" y="551123"/>
                  </a:lnTo>
                  <a:lnTo>
                    <a:pt x="485571" y="569926"/>
                  </a:lnTo>
                  <a:lnTo>
                    <a:pt x="578936" y="587346"/>
                  </a:lnTo>
                  <a:lnTo>
                    <a:pt x="678742" y="603297"/>
                  </a:lnTo>
                  <a:lnTo>
                    <a:pt x="784561" y="617693"/>
                  </a:lnTo>
                  <a:lnTo>
                    <a:pt x="895967" y="630449"/>
                  </a:lnTo>
                  <a:lnTo>
                    <a:pt x="1012533" y="641478"/>
                  </a:lnTo>
                  <a:lnTo>
                    <a:pt x="1133832" y="650695"/>
                  </a:lnTo>
                  <a:lnTo>
                    <a:pt x="1259439" y="658013"/>
                  </a:lnTo>
                  <a:lnTo>
                    <a:pt x="1388925" y="663346"/>
                  </a:lnTo>
                  <a:lnTo>
                    <a:pt x="1521865" y="666609"/>
                  </a:lnTo>
                  <a:lnTo>
                    <a:pt x="1657832" y="667716"/>
                  </a:lnTo>
                  <a:lnTo>
                    <a:pt x="1793804" y="666609"/>
                  </a:lnTo>
                  <a:lnTo>
                    <a:pt x="1926750" y="663346"/>
                  </a:lnTo>
                  <a:lnTo>
                    <a:pt x="2056244" y="658013"/>
                  </a:lnTo>
                  <a:lnTo>
                    <a:pt x="2181859" y="650695"/>
                  </a:lnTo>
                  <a:lnTo>
                    <a:pt x="2303167" y="641478"/>
                  </a:lnTo>
                  <a:lnTo>
                    <a:pt x="2419742" y="630449"/>
                  </a:lnTo>
                  <a:lnTo>
                    <a:pt x="2531158" y="617693"/>
                  </a:lnTo>
                  <a:lnTo>
                    <a:pt x="2636987" y="603297"/>
                  </a:lnTo>
                  <a:lnTo>
                    <a:pt x="2736802" y="587346"/>
                  </a:lnTo>
                  <a:lnTo>
                    <a:pt x="2830178" y="569926"/>
                  </a:lnTo>
                  <a:lnTo>
                    <a:pt x="2916686" y="551123"/>
                  </a:lnTo>
                  <a:lnTo>
                    <a:pt x="2995900" y="531023"/>
                  </a:lnTo>
                  <a:lnTo>
                    <a:pt x="3067393" y="509712"/>
                  </a:lnTo>
                  <a:lnTo>
                    <a:pt x="3130739" y="487275"/>
                  </a:lnTo>
                  <a:lnTo>
                    <a:pt x="3185510" y="463800"/>
                  </a:lnTo>
                  <a:lnTo>
                    <a:pt x="3231280" y="439371"/>
                  </a:lnTo>
                  <a:lnTo>
                    <a:pt x="3267622" y="414076"/>
                  </a:lnTo>
                  <a:lnTo>
                    <a:pt x="3310315" y="361225"/>
                  </a:lnTo>
                  <a:lnTo>
                    <a:pt x="3315811" y="333843"/>
                  </a:lnTo>
                  <a:close/>
                </a:path>
              </a:pathLst>
            </a:custGeom>
            <a:ln w="7021">
              <a:solidFill>
                <a:srgbClr val="000000"/>
              </a:solidFill>
            </a:ln>
          </p:spPr>
          <p:txBody>
            <a:bodyPr wrap="square" lIns="0" tIns="0" rIns="0" bIns="0" rtlCol="0">
              <a:noAutofit/>
            </a:bodyPr>
            <a:lstStyle/>
            <a:p>
              <a:endParaRPr/>
            </a:p>
          </p:txBody>
        </p:sp>
        <p:sp>
          <p:nvSpPr>
            <p:cNvPr id="87" name="object 87"/>
            <p:cNvSpPr/>
            <p:nvPr/>
          </p:nvSpPr>
          <p:spPr>
            <a:xfrm>
              <a:off x="1555653" y="3909048"/>
              <a:ext cx="202269" cy="462698"/>
            </a:xfrm>
            <a:custGeom>
              <a:avLst/>
              <a:gdLst/>
              <a:ahLst/>
              <a:cxnLst/>
              <a:rect l="l" t="t" r="r" b="b"/>
              <a:pathLst>
                <a:path w="318293" h="728106">
                  <a:moveTo>
                    <a:pt x="0" y="728106"/>
                  </a:moveTo>
                  <a:lnTo>
                    <a:pt x="318293" y="728106"/>
                  </a:lnTo>
                  <a:lnTo>
                    <a:pt x="318293" y="0"/>
                  </a:lnTo>
                  <a:lnTo>
                    <a:pt x="0" y="0"/>
                  </a:lnTo>
                  <a:lnTo>
                    <a:pt x="0" y="728106"/>
                  </a:lnTo>
                  <a:close/>
                </a:path>
              </a:pathLst>
            </a:custGeom>
            <a:solidFill>
              <a:srgbClr val="D9D9D9"/>
            </a:solidFill>
          </p:spPr>
          <p:txBody>
            <a:bodyPr wrap="square" lIns="0" tIns="0" rIns="0" bIns="0" rtlCol="0">
              <a:noAutofit/>
            </a:bodyPr>
            <a:lstStyle/>
            <a:p>
              <a:endParaRPr/>
            </a:p>
          </p:txBody>
        </p:sp>
        <p:sp>
          <p:nvSpPr>
            <p:cNvPr id="88" name="object 88"/>
            <p:cNvSpPr/>
            <p:nvPr/>
          </p:nvSpPr>
          <p:spPr>
            <a:xfrm>
              <a:off x="1219498" y="4357263"/>
              <a:ext cx="0" cy="837690"/>
            </a:xfrm>
            <a:custGeom>
              <a:avLst/>
              <a:gdLst/>
              <a:ahLst/>
              <a:cxnLst/>
              <a:rect l="l" t="t" r="r" b="b"/>
              <a:pathLst>
                <a:path h="1318199">
                  <a:moveTo>
                    <a:pt x="0" y="0"/>
                  </a:moveTo>
                  <a:lnTo>
                    <a:pt x="0" y="1318199"/>
                  </a:lnTo>
                </a:path>
              </a:pathLst>
            </a:custGeom>
            <a:ln w="7016">
              <a:solidFill>
                <a:srgbClr val="000000"/>
              </a:solidFill>
            </a:ln>
          </p:spPr>
          <p:txBody>
            <a:bodyPr wrap="square" lIns="0" tIns="0" rIns="0" bIns="0" rtlCol="0">
              <a:noAutofit/>
            </a:bodyPr>
            <a:lstStyle/>
            <a:p>
              <a:endParaRPr/>
            </a:p>
          </p:txBody>
        </p:sp>
        <p:sp>
          <p:nvSpPr>
            <p:cNvPr id="89" name="object 89"/>
            <p:cNvSpPr/>
            <p:nvPr/>
          </p:nvSpPr>
          <p:spPr>
            <a:xfrm>
              <a:off x="3327140" y="4346292"/>
              <a:ext cx="0" cy="848661"/>
            </a:xfrm>
            <a:custGeom>
              <a:avLst/>
              <a:gdLst/>
              <a:ahLst/>
              <a:cxnLst/>
              <a:rect l="l" t="t" r="r" b="b"/>
              <a:pathLst>
                <a:path h="1335462">
                  <a:moveTo>
                    <a:pt x="0" y="0"/>
                  </a:moveTo>
                  <a:lnTo>
                    <a:pt x="0" y="1335462"/>
                  </a:lnTo>
                </a:path>
              </a:pathLst>
            </a:custGeom>
            <a:ln w="7016">
              <a:solidFill>
                <a:srgbClr val="000000"/>
              </a:solidFill>
            </a:ln>
          </p:spPr>
          <p:txBody>
            <a:bodyPr wrap="square" lIns="0" tIns="0" rIns="0" bIns="0" rtlCol="0">
              <a:noAutofit/>
            </a:bodyPr>
            <a:lstStyle/>
            <a:p>
              <a:endParaRPr/>
            </a:p>
          </p:txBody>
        </p:sp>
        <p:sp>
          <p:nvSpPr>
            <p:cNvPr id="90" name="object 90"/>
            <p:cNvSpPr/>
            <p:nvPr/>
          </p:nvSpPr>
          <p:spPr>
            <a:xfrm>
              <a:off x="1218519" y="5194954"/>
              <a:ext cx="2107135" cy="212159"/>
            </a:xfrm>
            <a:custGeom>
              <a:avLst/>
              <a:gdLst/>
              <a:ahLst/>
              <a:cxnLst/>
              <a:rect l="l" t="t" r="r" b="b"/>
              <a:pathLst>
                <a:path w="3315811" h="333855">
                  <a:moveTo>
                    <a:pt x="0" y="0"/>
                  </a:moveTo>
                  <a:lnTo>
                    <a:pt x="21595" y="54152"/>
                  </a:lnTo>
                  <a:lnTo>
                    <a:pt x="84118" y="105523"/>
                  </a:lnTo>
                  <a:lnTo>
                    <a:pt x="129666" y="129950"/>
                  </a:lnTo>
                  <a:lnTo>
                    <a:pt x="184171" y="153424"/>
                  </a:lnTo>
                  <a:lnTo>
                    <a:pt x="247209" y="175859"/>
                  </a:lnTo>
                  <a:lnTo>
                    <a:pt x="318356" y="197169"/>
                  </a:lnTo>
                  <a:lnTo>
                    <a:pt x="397186" y="217268"/>
                  </a:lnTo>
                  <a:lnTo>
                    <a:pt x="483276" y="236070"/>
                  </a:lnTo>
                  <a:lnTo>
                    <a:pt x="576200" y="253489"/>
                  </a:lnTo>
                  <a:lnTo>
                    <a:pt x="675534" y="269439"/>
                  </a:lnTo>
                  <a:lnTo>
                    <a:pt x="780853" y="283835"/>
                  </a:lnTo>
                  <a:lnTo>
                    <a:pt x="891732" y="296590"/>
                  </a:lnTo>
                  <a:lnTo>
                    <a:pt x="1007747" y="307618"/>
                  </a:lnTo>
                  <a:lnTo>
                    <a:pt x="1128473" y="316834"/>
                  </a:lnTo>
                  <a:lnTo>
                    <a:pt x="1253486" y="324152"/>
                  </a:lnTo>
                  <a:lnTo>
                    <a:pt x="1382361" y="329485"/>
                  </a:lnTo>
                  <a:lnTo>
                    <a:pt x="1514673" y="332748"/>
                  </a:lnTo>
                  <a:lnTo>
                    <a:pt x="1649997" y="333855"/>
                  </a:lnTo>
                  <a:lnTo>
                    <a:pt x="1786611" y="332749"/>
                  </a:lnTo>
                  <a:lnTo>
                    <a:pt x="1920186" y="329486"/>
                  </a:lnTo>
                  <a:lnTo>
                    <a:pt x="2050292" y="324153"/>
                  </a:lnTo>
                  <a:lnTo>
                    <a:pt x="2176500" y="316836"/>
                  </a:lnTo>
                  <a:lnTo>
                    <a:pt x="2298381" y="307620"/>
                  </a:lnTo>
                  <a:lnTo>
                    <a:pt x="2415508" y="296591"/>
                  </a:lnTo>
                  <a:lnTo>
                    <a:pt x="2527450" y="283836"/>
                  </a:lnTo>
                  <a:lnTo>
                    <a:pt x="2633779" y="269441"/>
                  </a:lnTo>
                  <a:lnTo>
                    <a:pt x="2734066" y="253490"/>
                  </a:lnTo>
                  <a:lnTo>
                    <a:pt x="2827883" y="236071"/>
                  </a:lnTo>
                  <a:lnTo>
                    <a:pt x="2914800" y="217269"/>
                  </a:lnTo>
                  <a:lnTo>
                    <a:pt x="2994388" y="197170"/>
                  </a:lnTo>
                  <a:lnTo>
                    <a:pt x="3066219" y="175860"/>
                  </a:lnTo>
                  <a:lnTo>
                    <a:pt x="3129864" y="153425"/>
                  </a:lnTo>
                  <a:lnTo>
                    <a:pt x="3184895" y="129950"/>
                  </a:lnTo>
                  <a:lnTo>
                    <a:pt x="3230881" y="105523"/>
                  </a:lnTo>
                  <a:lnTo>
                    <a:pt x="3267395" y="80228"/>
                  </a:lnTo>
                  <a:lnTo>
                    <a:pt x="3310289" y="27380"/>
                  </a:lnTo>
                  <a:lnTo>
                    <a:pt x="3315811" y="0"/>
                  </a:lnTo>
                </a:path>
              </a:pathLst>
            </a:custGeom>
            <a:ln w="7022">
              <a:solidFill>
                <a:srgbClr val="000000"/>
              </a:solidFill>
            </a:ln>
          </p:spPr>
          <p:txBody>
            <a:bodyPr wrap="square" lIns="0" tIns="0" rIns="0" bIns="0" rtlCol="0">
              <a:noAutofit/>
            </a:bodyPr>
            <a:lstStyle/>
            <a:p>
              <a:endParaRPr/>
            </a:p>
          </p:txBody>
        </p:sp>
        <p:sp>
          <p:nvSpPr>
            <p:cNvPr id="91" name="object 91"/>
            <p:cNvSpPr/>
            <p:nvPr/>
          </p:nvSpPr>
          <p:spPr>
            <a:xfrm>
              <a:off x="1555655" y="3904995"/>
              <a:ext cx="202268" cy="56821"/>
            </a:xfrm>
            <a:custGeom>
              <a:avLst/>
              <a:gdLst/>
              <a:ahLst/>
              <a:cxnLst/>
              <a:rect l="l" t="t" r="r" b="b"/>
              <a:pathLst>
                <a:path w="318291" h="89414">
                  <a:moveTo>
                    <a:pt x="318291" y="44707"/>
                  </a:moveTo>
                  <a:lnTo>
                    <a:pt x="289849" y="19192"/>
                  </a:lnTo>
                  <a:lnTo>
                    <a:pt x="250232" y="8041"/>
                  </a:lnTo>
                  <a:lnTo>
                    <a:pt x="198599" y="1384"/>
                  </a:lnTo>
                  <a:lnTo>
                    <a:pt x="159482" y="0"/>
                  </a:lnTo>
                  <a:lnTo>
                    <a:pt x="139509" y="346"/>
                  </a:lnTo>
                  <a:lnTo>
                    <a:pt x="84654" y="5205"/>
                  </a:lnTo>
                  <a:lnTo>
                    <a:pt x="40476" y="14925"/>
                  </a:lnTo>
                  <a:lnTo>
                    <a:pt x="5029" y="33511"/>
                  </a:lnTo>
                  <a:lnTo>
                    <a:pt x="0" y="44469"/>
                  </a:lnTo>
                  <a:lnTo>
                    <a:pt x="1235" y="50120"/>
                  </a:lnTo>
                  <a:lnTo>
                    <a:pt x="40042" y="74326"/>
                  </a:lnTo>
                  <a:lnTo>
                    <a:pt x="84085" y="84134"/>
                  </a:lnTo>
                  <a:lnTo>
                    <a:pt x="138799" y="89053"/>
                  </a:lnTo>
                  <a:lnTo>
                    <a:pt x="158715" y="89414"/>
                  </a:lnTo>
                  <a:lnTo>
                    <a:pt x="178697" y="89069"/>
                  </a:lnTo>
                  <a:lnTo>
                    <a:pt x="233568" y="84214"/>
                  </a:lnTo>
                  <a:lnTo>
                    <a:pt x="277757" y="74503"/>
                  </a:lnTo>
                  <a:lnTo>
                    <a:pt x="313231" y="55933"/>
                  </a:lnTo>
                  <a:lnTo>
                    <a:pt x="318288" y="44984"/>
                  </a:lnTo>
                  <a:close/>
                </a:path>
              </a:pathLst>
            </a:custGeom>
            <a:ln w="7021">
              <a:solidFill>
                <a:srgbClr val="000000"/>
              </a:solidFill>
            </a:ln>
          </p:spPr>
          <p:txBody>
            <a:bodyPr wrap="square" lIns="0" tIns="0" rIns="0" bIns="0" rtlCol="0">
              <a:noAutofit/>
            </a:bodyPr>
            <a:lstStyle/>
            <a:p>
              <a:endParaRPr/>
            </a:p>
          </p:txBody>
        </p:sp>
        <p:sp>
          <p:nvSpPr>
            <p:cNvPr id="92" name="object 92"/>
            <p:cNvSpPr/>
            <p:nvPr/>
          </p:nvSpPr>
          <p:spPr>
            <a:xfrm>
              <a:off x="1556786" y="3934094"/>
              <a:ext cx="0" cy="413983"/>
            </a:xfrm>
            <a:custGeom>
              <a:avLst/>
              <a:gdLst/>
              <a:ahLst/>
              <a:cxnLst/>
              <a:rect l="l" t="t" r="r" b="b"/>
              <a:pathLst>
                <a:path h="651448">
                  <a:moveTo>
                    <a:pt x="0" y="0"/>
                  </a:moveTo>
                  <a:lnTo>
                    <a:pt x="0" y="651448"/>
                  </a:lnTo>
                </a:path>
              </a:pathLst>
            </a:custGeom>
            <a:ln w="7016">
              <a:solidFill>
                <a:srgbClr val="000000"/>
              </a:solidFill>
            </a:ln>
          </p:spPr>
          <p:txBody>
            <a:bodyPr wrap="square" lIns="0" tIns="0" rIns="0" bIns="0" rtlCol="0">
              <a:noAutofit/>
            </a:bodyPr>
            <a:lstStyle/>
            <a:p>
              <a:endParaRPr/>
            </a:p>
          </p:txBody>
        </p:sp>
        <p:sp>
          <p:nvSpPr>
            <p:cNvPr id="93" name="object 93"/>
            <p:cNvSpPr/>
            <p:nvPr/>
          </p:nvSpPr>
          <p:spPr>
            <a:xfrm>
              <a:off x="2810943" y="3909048"/>
              <a:ext cx="202269" cy="462698"/>
            </a:xfrm>
            <a:custGeom>
              <a:avLst/>
              <a:gdLst/>
              <a:ahLst/>
              <a:cxnLst/>
              <a:rect l="l" t="t" r="r" b="b"/>
              <a:pathLst>
                <a:path w="318293" h="728106">
                  <a:moveTo>
                    <a:pt x="0" y="728106"/>
                  </a:moveTo>
                  <a:lnTo>
                    <a:pt x="318293" y="728106"/>
                  </a:lnTo>
                  <a:lnTo>
                    <a:pt x="318293" y="0"/>
                  </a:lnTo>
                  <a:lnTo>
                    <a:pt x="0" y="0"/>
                  </a:lnTo>
                  <a:lnTo>
                    <a:pt x="0" y="728106"/>
                  </a:lnTo>
                  <a:close/>
                </a:path>
              </a:pathLst>
            </a:custGeom>
            <a:solidFill>
              <a:srgbClr val="D9D9D9"/>
            </a:solidFill>
          </p:spPr>
          <p:txBody>
            <a:bodyPr wrap="square" lIns="0" tIns="0" rIns="0" bIns="0" rtlCol="0">
              <a:noAutofit/>
            </a:bodyPr>
            <a:lstStyle/>
            <a:p>
              <a:endParaRPr/>
            </a:p>
          </p:txBody>
        </p:sp>
        <p:sp>
          <p:nvSpPr>
            <p:cNvPr id="94" name="object 94"/>
            <p:cNvSpPr/>
            <p:nvPr/>
          </p:nvSpPr>
          <p:spPr>
            <a:xfrm>
              <a:off x="2810944" y="3904995"/>
              <a:ext cx="202268" cy="56821"/>
            </a:xfrm>
            <a:custGeom>
              <a:avLst/>
              <a:gdLst/>
              <a:ahLst/>
              <a:cxnLst/>
              <a:rect l="l" t="t" r="r" b="b"/>
              <a:pathLst>
                <a:path w="318291" h="89414">
                  <a:moveTo>
                    <a:pt x="318291" y="44707"/>
                  </a:moveTo>
                  <a:lnTo>
                    <a:pt x="289849" y="19192"/>
                  </a:lnTo>
                  <a:lnTo>
                    <a:pt x="250232" y="8041"/>
                  </a:lnTo>
                  <a:lnTo>
                    <a:pt x="198599" y="1384"/>
                  </a:lnTo>
                  <a:lnTo>
                    <a:pt x="159482" y="0"/>
                  </a:lnTo>
                  <a:lnTo>
                    <a:pt x="139509" y="346"/>
                  </a:lnTo>
                  <a:lnTo>
                    <a:pt x="84654" y="5205"/>
                  </a:lnTo>
                  <a:lnTo>
                    <a:pt x="40476" y="14925"/>
                  </a:lnTo>
                  <a:lnTo>
                    <a:pt x="5029" y="33511"/>
                  </a:lnTo>
                  <a:lnTo>
                    <a:pt x="0" y="44469"/>
                  </a:lnTo>
                  <a:lnTo>
                    <a:pt x="1235" y="50120"/>
                  </a:lnTo>
                  <a:lnTo>
                    <a:pt x="40042" y="74326"/>
                  </a:lnTo>
                  <a:lnTo>
                    <a:pt x="84085" y="84134"/>
                  </a:lnTo>
                  <a:lnTo>
                    <a:pt x="138799" y="89053"/>
                  </a:lnTo>
                  <a:lnTo>
                    <a:pt x="158715" y="89414"/>
                  </a:lnTo>
                  <a:lnTo>
                    <a:pt x="178697" y="89069"/>
                  </a:lnTo>
                  <a:lnTo>
                    <a:pt x="233568" y="84214"/>
                  </a:lnTo>
                  <a:lnTo>
                    <a:pt x="277757" y="74503"/>
                  </a:lnTo>
                  <a:lnTo>
                    <a:pt x="313231" y="55933"/>
                  </a:lnTo>
                  <a:lnTo>
                    <a:pt x="318288" y="44984"/>
                  </a:lnTo>
                  <a:close/>
                </a:path>
              </a:pathLst>
            </a:custGeom>
            <a:ln w="7021">
              <a:solidFill>
                <a:srgbClr val="000000"/>
              </a:solidFill>
            </a:ln>
          </p:spPr>
          <p:txBody>
            <a:bodyPr wrap="square" lIns="0" tIns="0" rIns="0" bIns="0" rtlCol="0">
              <a:noAutofit/>
            </a:bodyPr>
            <a:lstStyle/>
            <a:p>
              <a:endParaRPr/>
            </a:p>
          </p:txBody>
        </p:sp>
        <p:sp>
          <p:nvSpPr>
            <p:cNvPr id="95" name="object 95"/>
            <p:cNvSpPr/>
            <p:nvPr/>
          </p:nvSpPr>
          <p:spPr>
            <a:xfrm>
              <a:off x="1556786" y="4348077"/>
              <a:ext cx="200968" cy="23566"/>
            </a:xfrm>
            <a:custGeom>
              <a:avLst/>
              <a:gdLst/>
              <a:ahLst/>
              <a:cxnLst/>
              <a:rect l="l" t="t" r="r" b="b"/>
              <a:pathLst>
                <a:path w="316246" h="37083">
                  <a:moveTo>
                    <a:pt x="0" y="0"/>
                  </a:moveTo>
                  <a:lnTo>
                    <a:pt x="41287" y="25148"/>
                  </a:lnTo>
                  <a:lnTo>
                    <a:pt x="86536" y="33269"/>
                  </a:lnTo>
                  <a:lnTo>
                    <a:pt x="142534" y="37083"/>
                  </a:lnTo>
                  <a:lnTo>
                    <a:pt x="164032" y="36865"/>
                  </a:lnTo>
                  <a:lnTo>
                    <a:pt x="203789" y="34993"/>
                  </a:lnTo>
                  <a:lnTo>
                    <a:pt x="254023" y="29023"/>
                  </a:lnTo>
                  <a:lnTo>
                    <a:pt x="299799" y="16353"/>
                  </a:lnTo>
                  <a:lnTo>
                    <a:pt x="316246" y="0"/>
                  </a:lnTo>
                </a:path>
              </a:pathLst>
            </a:custGeom>
            <a:ln w="7022">
              <a:solidFill>
                <a:srgbClr val="000000"/>
              </a:solidFill>
            </a:ln>
          </p:spPr>
          <p:txBody>
            <a:bodyPr wrap="square" lIns="0" tIns="0" rIns="0" bIns="0" rtlCol="0">
              <a:noAutofit/>
            </a:bodyPr>
            <a:lstStyle/>
            <a:p>
              <a:endParaRPr/>
            </a:p>
          </p:txBody>
        </p:sp>
        <p:sp>
          <p:nvSpPr>
            <p:cNvPr id="96" name="object 96"/>
            <p:cNvSpPr/>
            <p:nvPr/>
          </p:nvSpPr>
          <p:spPr>
            <a:xfrm>
              <a:off x="2812057" y="4348077"/>
              <a:ext cx="200987" cy="23565"/>
            </a:xfrm>
            <a:custGeom>
              <a:avLst/>
              <a:gdLst/>
              <a:ahLst/>
              <a:cxnLst/>
              <a:rect l="l" t="t" r="r" b="b"/>
              <a:pathLst>
                <a:path w="316276" h="37082">
                  <a:moveTo>
                    <a:pt x="0" y="0"/>
                  </a:moveTo>
                  <a:lnTo>
                    <a:pt x="41277" y="25145"/>
                  </a:lnTo>
                  <a:lnTo>
                    <a:pt x="86519" y="33266"/>
                  </a:lnTo>
                  <a:lnTo>
                    <a:pt x="142516" y="37082"/>
                  </a:lnTo>
                  <a:lnTo>
                    <a:pt x="164018" y="36864"/>
                  </a:lnTo>
                  <a:lnTo>
                    <a:pt x="203781" y="34994"/>
                  </a:lnTo>
                  <a:lnTo>
                    <a:pt x="254020" y="29027"/>
                  </a:lnTo>
                  <a:lnTo>
                    <a:pt x="299807" y="16363"/>
                  </a:lnTo>
                  <a:lnTo>
                    <a:pt x="316276" y="0"/>
                  </a:lnTo>
                </a:path>
              </a:pathLst>
            </a:custGeom>
            <a:ln w="7022">
              <a:solidFill>
                <a:srgbClr val="000000"/>
              </a:solidFill>
            </a:ln>
          </p:spPr>
          <p:txBody>
            <a:bodyPr wrap="square" lIns="0" tIns="0" rIns="0" bIns="0" rtlCol="0">
              <a:noAutofit/>
            </a:bodyPr>
            <a:lstStyle/>
            <a:p>
              <a:endParaRPr/>
            </a:p>
          </p:txBody>
        </p:sp>
        <p:sp>
          <p:nvSpPr>
            <p:cNvPr id="97" name="object 97"/>
            <p:cNvSpPr/>
            <p:nvPr/>
          </p:nvSpPr>
          <p:spPr>
            <a:xfrm>
              <a:off x="2804271" y="3051231"/>
              <a:ext cx="1084237" cy="1230671"/>
            </a:xfrm>
            <a:prstGeom prst="rect">
              <a:avLst/>
            </a:prstGeom>
            <a:blipFill>
              <a:blip r:embed="rId2" cstate="print"/>
              <a:stretch>
                <a:fillRect/>
              </a:stretch>
            </a:blipFill>
          </p:spPr>
          <p:txBody>
            <a:bodyPr wrap="square" lIns="0" tIns="0" rIns="0" bIns="0" rtlCol="0">
              <a:noAutofit/>
            </a:bodyPr>
            <a:lstStyle/>
            <a:p>
              <a:endParaRPr/>
            </a:p>
          </p:txBody>
        </p:sp>
        <p:sp>
          <p:nvSpPr>
            <p:cNvPr id="98" name="object 98"/>
            <p:cNvSpPr/>
            <p:nvPr/>
          </p:nvSpPr>
          <p:spPr>
            <a:xfrm>
              <a:off x="741915" y="2995310"/>
              <a:ext cx="1174128" cy="1218718"/>
            </a:xfrm>
            <a:prstGeom prst="rect">
              <a:avLst/>
            </a:prstGeom>
            <a:blipFill>
              <a:blip r:embed="rId3" cstate="print"/>
              <a:stretch>
                <a:fillRect/>
              </a:stretch>
            </a:blipFill>
          </p:spPr>
          <p:txBody>
            <a:bodyPr wrap="square" lIns="0" tIns="0" rIns="0" bIns="0" rtlCol="0">
              <a:noAutofit/>
            </a:bodyPr>
            <a:lstStyle/>
            <a:p>
              <a:endParaRPr/>
            </a:p>
          </p:txBody>
        </p:sp>
        <p:sp>
          <p:nvSpPr>
            <p:cNvPr id="102" name="object 102"/>
            <p:cNvSpPr/>
            <p:nvPr/>
          </p:nvSpPr>
          <p:spPr>
            <a:xfrm>
              <a:off x="2259447" y="5023107"/>
              <a:ext cx="214032" cy="214032"/>
            </a:xfrm>
            <a:prstGeom prst="rect">
              <a:avLst/>
            </a:prstGeom>
            <a:blipFill>
              <a:blip r:embed="rId4" cstate="print"/>
              <a:stretch>
                <a:fillRect/>
              </a:stretch>
            </a:blipFill>
          </p:spPr>
          <p:txBody>
            <a:bodyPr wrap="square" lIns="0" tIns="0" rIns="0" bIns="0" rtlCol="0">
              <a:noAutofit/>
            </a:bodyPr>
            <a:lstStyle/>
            <a:p>
              <a:endParaRPr/>
            </a:p>
          </p:txBody>
        </p:sp>
        <p:sp>
          <p:nvSpPr>
            <p:cNvPr id="103" name="object 103"/>
            <p:cNvSpPr/>
            <p:nvPr/>
          </p:nvSpPr>
          <p:spPr>
            <a:xfrm>
              <a:off x="2300172" y="5039825"/>
              <a:ext cx="132615" cy="132060"/>
            </a:xfrm>
            <a:prstGeom prst="rect">
              <a:avLst/>
            </a:prstGeom>
            <a:blipFill>
              <a:blip r:embed="rId5" cstate="print"/>
              <a:stretch>
                <a:fillRect/>
              </a:stretch>
            </a:blipFill>
          </p:spPr>
          <p:txBody>
            <a:bodyPr wrap="square" lIns="0" tIns="0" rIns="0" bIns="0" rtlCol="0">
              <a:noAutofit/>
            </a:bodyPr>
            <a:lstStyle/>
            <a:p>
              <a:endParaRPr/>
            </a:p>
          </p:txBody>
        </p:sp>
        <p:sp>
          <p:nvSpPr>
            <p:cNvPr id="104" name="object 104"/>
            <p:cNvSpPr/>
            <p:nvPr/>
          </p:nvSpPr>
          <p:spPr>
            <a:xfrm>
              <a:off x="2300124" y="5039825"/>
              <a:ext cx="132664" cy="132060"/>
            </a:xfrm>
            <a:custGeom>
              <a:avLst/>
              <a:gdLst/>
              <a:ahLst/>
              <a:cxnLst/>
              <a:rect l="l" t="t" r="r" b="b"/>
              <a:pathLst>
                <a:path w="208761" h="207811">
                  <a:moveTo>
                    <a:pt x="0" y="103994"/>
                  </a:moveTo>
                  <a:lnTo>
                    <a:pt x="8722" y="62153"/>
                  </a:lnTo>
                  <a:lnTo>
                    <a:pt x="32426" y="28369"/>
                  </a:lnTo>
                  <a:lnTo>
                    <a:pt x="67420" y="6336"/>
                  </a:lnTo>
                  <a:lnTo>
                    <a:pt x="95196" y="0"/>
                  </a:lnTo>
                  <a:lnTo>
                    <a:pt x="111256" y="836"/>
                  </a:lnTo>
                  <a:lnTo>
                    <a:pt x="153656" y="13598"/>
                  </a:lnTo>
                  <a:lnTo>
                    <a:pt x="185530" y="39207"/>
                  </a:lnTo>
                  <a:lnTo>
                    <a:pt x="204484" y="74409"/>
                  </a:lnTo>
                  <a:lnTo>
                    <a:pt x="208761" y="101598"/>
                  </a:lnTo>
                  <a:lnTo>
                    <a:pt x="207775" y="116608"/>
                  </a:lnTo>
                  <a:lnTo>
                    <a:pt x="193969" y="156938"/>
                  </a:lnTo>
                  <a:lnTo>
                    <a:pt x="166665" y="187631"/>
                  </a:lnTo>
                  <a:lnTo>
                    <a:pt x="129432" y="205358"/>
                  </a:lnTo>
                  <a:lnTo>
                    <a:pt x="115432" y="207811"/>
                  </a:lnTo>
                  <a:lnTo>
                    <a:pt x="99107" y="207031"/>
                  </a:lnTo>
                  <a:lnTo>
                    <a:pt x="56170" y="194584"/>
                  </a:lnTo>
                  <a:lnTo>
                    <a:pt x="23977" y="169448"/>
                  </a:lnTo>
                  <a:lnTo>
                    <a:pt x="4692" y="134803"/>
                  </a:lnTo>
                  <a:lnTo>
                    <a:pt x="0" y="103994"/>
                  </a:lnTo>
                  <a:close/>
                </a:path>
              </a:pathLst>
            </a:custGeom>
            <a:ln w="9143">
              <a:solidFill>
                <a:srgbClr val="0073A0"/>
              </a:solidFill>
            </a:ln>
          </p:spPr>
          <p:txBody>
            <a:bodyPr wrap="square" lIns="0" tIns="0" rIns="0" bIns="0" rtlCol="0">
              <a:noAutofit/>
            </a:bodyPr>
            <a:lstStyle/>
            <a:p>
              <a:endParaRPr/>
            </a:p>
          </p:txBody>
        </p:sp>
        <p:sp>
          <p:nvSpPr>
            <p:cNvPr id="105" name="object 105"/>
            <p:cNvSpPr/>
            <p:nvPr/>
          </p:nvSpPr>
          <p:spPr>
            <a:xfrm>
              <a:off x="2190687" y="5022138"/>
              <a:ext cx="213063" cy="214032"/>
            </a:xfrm>
            <a:prstGeom prst="rect">
              <a:avLst/>
            </a:prstGeom>
            <a:blipFill>
              <a:blip r:embed="rId6" cstate="print"/>
              <a:stretch>
                <a:fillRect/>
              </a:stretch>
            </a:blipFill>
          </p:spPr>
          <p:txBody>
            <a:bodyPr wrap="square" lIns="0" tIns="0" rIns="0" bIns="0" rtlCol="0">
              <a:noAutofit/>
            </a:bodyPr>
            <a:lstStyle/>
            <a:p>
              <a:endParaRPr/>
            </a:p>
          </p:txBody>
        </p:sp>
        <p:sp>
          <p:nvSpPr>
            <p:cNvPr id="106" name="object 106"/>
            <p:cNvSpPr/>
            <p:nvPr/>
          </p:nvSpPr>
          <p:spPr>
            <a:xfrm>
              <a:off x="2231374" y="5038825"/>
              <a:ext cx="131695" cy="132184"/>
            </a:xfrm>
            <a:prstGeom prst="rect">
              <a:avLst/>
            </a:prstGeom>
            <a:blipFill>
              <a:blip r:embed="rId7" cstate="print"/>
              <a:stretch>
                <a:fillRect/>
              </a:stretch>
            </a:blipFill>
          </p:spPr>
          <p:txBody>
            <a:bodyPr wrap="square" lIns="0" tIns="0" rIns="0" bIns="0" rtlCol="0">
              <a:noAutofit/>
            </a:bodyPr>
            <a:lstStyle/>
            <a:p>
              <a:endParaRPr/>
            </a:p>
          </p:txBody>
        </p:sp>
        <p:sp>
          <p:nvSpPr>
            <p:cNvPr id="107" name="object 107"/>
            <p:cNvSpPr/>
            <p:nvPr/>
          </p:nvSpPr>
          <p:spPr>
            <a:xfrm>
              <a:off x="2231362" y="5038825"/>
              <a:ext cx="131708" cy="132184"/>
            </a:xfrm>
            <a:custGeom>
              <a:avLst/>
              <a:gdLst/>
              <a:ahLst/>
              <a:cxnLst/>
              <a:rect l="l" t="t" r="r" b="b"/>
              <a:pathLst>
                <a:path w="207257" h="208006">
                  <a:moveTo>
                    <a:pt x="0" y="104043"/>
                  </a:moveTo>
                  <a:lnTo>
                    <a:pt x="8713" y="62062"/>
                  </a:lnTo>
                  <a:lnTo>
                    <a:pt x="32392" y="28210"/>
                  </a:lnTo>
                  <a:lnTo>
                    <a:pt x="67341" y="6223"/>
                  </a:lnTo>
                  <a:lnTo>
                    <a:pt x="95077" y="0"/>
                  </a:lnTo>
                  <a:lnTo>
                    <a:pt x="111004" y="859"/>
                  </a:lnTo>
                  <a:lnTo>
                    <a:pt x="153069" y="13815"/>
                  </a:lnTo>
                  <a:lnTo>
                    <a:pt x="184643" y="39755"/>
                  </a:lnTo>
                  <a:lnTo>
                    <a:pt x="203261" y="75359"/>
                  </a:lnTo>
                  <a:lnTo>
                    <a:pt x="207257" y="102825"/>
                  </a:lnTo>
                  <a:lnTo>
                    <a:pt x="206256" y="117694"/>
                  </a:lnTo>
                  <a:lnTo>
                    <a:pt x="192305" y="157771"/>
                  </a:lnTo>
                  <a:lnTo>
                    <a:pt x="164751" y="188294"/>
                  </a:lnTo>
                  <a:lnTo>
                    <a:pt x="127224" y="205720"/>
                  </a:lnTo>
                  <a:lnTo>
                    <a:pt x="113126" y="208006"/>
                  </a:lnTo>
                  <a:lnTo>
                    <a:pt x="97061" y="207173"/>
                  </a:lnTo>
                  <a:lnTo>
                    <a:pt x="54718" y="194375"/>
                  </a:lnTo>
                  <a:lnTo>
                    <a:pt x="22979" y="168678"/>
                  </a:lnTo>
                  <a:lnTo>
                    <a:pt x="4191" y="133360"/>
                  </a:lnTo>
                  <a:lnTo>
                    <a:pt x="0" y="104043"/>
                  </a:lnTo>
                  <a:close/>
                </a:path>
              </a:pathLst>
            </a:custGeom>
            <a:ln w="9143">
              <a:solidFill>
                <a:srgbClr val="798F31"/>
              </a:solidFill>
            </a:ln>
          </p:spPr>
          <p:txBody>
            <a:bodyPr wrap="square" lIns="0" tIns="0" rIns="0" bIns="0" rtlCol="0">
              <a:noAutofit/>
            </a:bodyPr>
            <a:lstStyle/>
            <a:p>
              <a:endParaRPr/>
            </a:p>
          </p:txBody>
        </p:sp>
        <p:sp>
          <p:nvSpPr>
            <p:cNvPr id="108" name="object 108"/>
            <p:cNvSpPr/>
            <p:nvPr/>
          </p:nvSpPr>
          <p:spPr>
            <a:xfrm>
              <a:off x="2152604" y="3430465"/>
              <a:ext cx="247470" cy="170327"/>
            </a:xfrm>
            <a:custGeom>
              <a:avLst/>
              <a:gdLst/>
              <a:ahLst/>
              <a:cxnLst/>
              <a:rect l="l" t="t" r="r" b="b"/>
              <a:pathLst>
                <a:path w="389422" h="268029">
                  <a:moveTo>
                    <a:pt x="0" y="268029"/>
                  </a:moveTo>
                  <a:lnTo>
                    <a:pt x="389422" y="268029"/>
                  </a:lnTo>
                  <a:lnTo>
                    <a:pt x="389422" y="0"/>
                  </a:lnTo>
                  <a:lnTo>
                    <a:pt x="0" y="0"/>
                  </a:lnTo>
                  <a:lnTo>
                    <a:pt x="0" y="268029"/>
                  </a:lnTo>
                  <a:close/>
                </a:path>
              </a:pathLst>
            </a:custGeom>
            <a:ln w="21084">
              <a:solidFill>
                <a:srgbClr val="000000"/>
              </a:solidFill>
            </a:ln>
          </p:spPr>
          <p:txBody>
            <a:bodyPr wrap="square" lIns="0" tIns="0" rIns="0" bIns="0" rtlCol="0">
              <a:noAutofit/>
            </a:bodyPr>
            <a:lstStyle/>
            <a:p>
              <a:endParaRPr/>
            </a:p>
          </p:txBody>
        </p:sp>
        <p:sp>
          <p:nvSpPr>
            <p:cNvPr id="109" name="object 109"/>
            <p:cNvSpPr/>
            <p:nvPr/>
          </p:nvSpPr>
          <p:spPr>
            <a:xfrm>
              <a:off x="2400094" y="3512090"/>
              <a:ext cx="525274" cy="416105"/>
            </a:xfrm>
            <a:custGeom>
              <a:avLst/>
              <a:gdLst/>
              <a:ahLst/>
              <a:cxnLst/>
              <a:rect l="l" t="t" r="r" b="b"/>
              <a:pathLst>
                <a:path w="826577" h="654787">
                  <a:moveTo>
                    <a:pt x="0" y="5549"/>
                  </a:moveTo>
                  <a:lnTo>
                    <a:pt x="25603" y="1015"/>
                  </a:lnTo>
                  <a:lnTo>
                    <a:pt x="53063" y="0"/>
                  </a:lnTo>
                  <a:lnTo>
                    <a:pt x="82125" y="2282"/>
                  </a:lnTo>
                  <a:lnTo>
                    <a:pt x="144037" y="15855"/>
                  </a:lnTo>
                  <a:lnTo>
                    <a:pt x="209302" y="39961"/>
                  </a:lnTo>
                  <a:lnTo>
                    <a:pt x="275885" y="72826"/>
                  </a:lnTo>
                  <a:lnTo>
                    <a:pt x="309035" y="91990"/>
                  </a:lnTo>
                  <a:lnTo>
                    <a:pt x="341750" y="112679"/>
                  </a:lnTo>
                  <a:lnTo>
                    <a:pt x="373776" y="134673"/>
                  </a:lnTo>
                  <a:lnTo>
                    <a:pt x="404860" y="157748"/>
                  </a:lnTo>
                  <a:lnTo>
                    <a:pt x="434746" y="181684"/>
                  </a:lnTo>
                  <a:lnTo>
                    <a:pt x="489907" y="231251"/>
                  </a:lnTo>
                  <a:lnTo>
                    <a:pt x="537223" y="281602"/>
                  </a:lnTo>
                  <a:lnTo>
                    <a:pt x="574658" y="330964"/>
                  </a:lnTo>
                  <a:lnTo>
                    <a:pt x="600561" y="375961"/>
                  </a:lnTo>
                  <a:lnTo>
                    <a:pt x="621515" y="419925"/>
                  </a:lnTo>
                  <a:lnTo>
                    <a:pt x="628416" y="434605"/>
                  </a:lnTo>
                  <a:lnTo>
                    <a:pt x="651914" y="479487"/>
                  </a:lnTo>
                  <a:lnTo>
                    <a:pt x="684179" y="526779"/>
                  </a:lnTo>
                  <a:lnTo>
                    <a:pt x="713462" y="560374"/>
                  </a:lnTo>
                  <a:lnTo>
                    <a:pt x="750996" y="596134"/>
                  </a:lnTo>
                  <a:lnTo>
                    <a:pt x="798522" y="634494"/>
                  </a:lnTo>
                  <a:lnTo>
                    <a:pt x="826577" y="654787"/>
                  </a:lnTo>
                </a:path>
              </a:pathLst>
            </a:custGeom>
            <a:ln w="35146">
              <a:solidFill>
                <a:srgbClr val="CC9900"/>
              </a:solidFill>
            </a:ln>
          </p:spPr>
          <p:txBody>
            <a:bodyPr wrap="square" lIns="0" tIns="0" rIns="0" bIns="0" rtlCol="0">
              <a:noAutofit/>
            </a:bodyPr>
            <a:lstStyle/>
            <a:p>
              <a:endParaRPr/>
            </a:p>
          </p:txBody>
        </p:sp>
        <p:sp>
          <p:nvSpPr>
            <p:cNvPr id="110" name="object 110"/>
            <p:cNvSpPr/>
            <p:nvPr/>
          </p:nvSpPr>
          <p:spPr>
            <a:xfrm>
              <a:off x="1662100" y="3513234"/>
              <a:ext cx="490504" cy="414960"/>
            </a:xfrm>
            <a:custGeom>
              <a:avLst/>
              <a:gdLst/>
              <a:ahLst/>
              <a:cxnLst/>
              <a:rect l="l" t="t" r="r" b="b"/>
              <a:pathLst>
                <a:path w="771863" h="652986">
                  <a:moveTo>
                    <a:pt x="771863" y="3748"/>
                  </a:moveTo>
                  <a:lnTo>
                    <a:pt x="746571" y="757"/>
                  </a:lnTo>
                  <a:lnTo>
                    <a:pt x="721860" y="0"/>
                  </a:lnTo>
                  <a:lnTo>
                    <a:pt x="697693" y="1358"/>
                  </a:lnTo>
                  <a:lnTo>
                    <a:pt x="650842" y="9952"/>
                  </a:lnTo>
                  <a:lnTo>
                    <a:pt x="605726" y="25598"/>
                  </a:lnTo>
                  <a:lnTo>
                    <a:pt x="562052" y="47354"/>
                  </a:lnTo>
                  <a:lnTo>
                    <a:pt x="519525" y="74277"/>
                  </a:lnTo>
                  <a:lnTo>
                    <a:pt x="477854" y="105426"/>
                  </a:lnTo>
                  <a:lnTo>
                    <a:pt x="436744" y="139860"/>
                  </a:lnTo>
                  <a:lnTo>
                    <a:pt x="395903" y="176636"/>
                  </a:lnTo>
                  <a:lnTo>
                    <a:pt x="355037" y="214812"/>
                  </a:lnTo>
                  <a:lnTo>
                    <a:pt x="334503" y="234131"/>
                  </a:lnTo>
                  <a:lnTo>
                    <a:pt x="313795" y="253536"/>
                  </a:lnTo>
                  <a:lnTo>
                    <a:pt x="272334" y="292432"/>
                  </a:lnTo>
                  <a:lnTo>
                    <a:pt x="231325" y="331598"/>
                  </a:lnTo>
                  <a:lnTo>
                    <a:pt x="191379" y="371223"/>
                  </a:lnTo>
                  <a:lnTo>
                    <a:pt x="153110" y="411495"/>
                  </a:lnTo>
                  <a:lnTo>
                    <a:pt x="117131" y="452604"/>
                  </a:lnTo>
                  <a:lnTo>
                    <a:pt x="84055" y="494736"/>
                  </a:lnTo>
                  <a:lnTo>
                    <a:pt x="54495" y="538081"/>
                  </a:lnTo>
                  <a:lnTo>
                    <a:pt x="29064" y="582827"/>
                  </a:lnTo>
                  <a:lnTo>
                    <a:pt x="8374" y="629163"/>
                  </a:lnTo>
                  <a:lnTo>
                    <a:pt x="0" y="652986"/>
                  </a:lnTo>
                </a:path>
              </a:pathLst>
            </a:custGeom>
            <a:ln w="35149">
              <a:solidFill>
                <a:srgbClr val="CC9900"/>
              </a:solidFill>
            </a:ln>
          </p:spPr>
          <p:txBody>
            <a:bodyPr wrap="square" lIns="0" tIns="0" rIns="0" bIns="0" rtlCol="0">
              <a:noAutofit/>
            </a:bodyPr>
            <a:lstStyle/>
            <a:p>
              <a:endParaRPr/>
            </a:p>
          </p:txBody>
        </p:sp>
        <p:sp>
          <p:nvSpPr>
            <p:cNvPr id="111" name="object 111"/>
            <p:cNvSpPr/>
            <p:nvPr/>
          </p:nvSpPr>
          <p:spPr>
            <a:xfrm>
              <a:off x="1595331" y="4092536"/>
              <a:ext cx="137978" cy="145305"/>
            </a:xfrm>
            <a:prstGeom prst="rect">
              <a:avLst/>
            </a:prstGeom>
            <a:blipFill>
              <a:blip r:embed="rId8" cstate="print"/>
              <a:stretch>
                <a:fillRect/>
              </a:stretch>
            </a:blipFill>
          </p:spPr>
          <p:txBody>
            <a:bodyPr wrap="square" lIns="0" tIns="0" rIns="0" bIns="0" rtlCol="0">
              <a:noAutofit/>
            </a:bodyPr>
            <a:lstStyle/>
            <a:p>
              <a:endParaRPr/>
            </a:p>
          </p:txBody>
        </p:sp>
        <p:sp>
          <p:nvSpPr>
            <p:cNvPr id="112" name="object 112"/>
            <p:cNvSpPr/>
            <p:nvPr/>
          </p:nvSpPr>
          <p:spPr>
            <a:xfrm>
              <a:off x="1595331" y="4092536"/>
              <a:ext cx="137978" cy="145305"/>
            </a:xfrm>
            <a:custGeom>
              <a:avLst/>
              <a:gdLst/>
              <a:ahLst/>
              <a:cxnLst/>
              <a:rect l="l" t="t" r="r" b="b"/>
              <a:pathLst>
                <a:path w="217123" h="228654">
                  <a:moveTo>
                    <a:pt x="0" y="114244"/>
                  </a:moveTo>
                  <a:lnTo>
                    <a:pt x="7984" y="71142"/>
                  </a:lnTo>
                  <a:lnTo>
                    <a:pt x="29838" y="35529"/>
                  </a:lnTo>
                  <a:lnTo>
                    <a:pt x="62417" y="10712"/>
                  </a:lnTo>
                  <a:lnTo>
                    <a:pt x="102572" y="0"/>
                  </a:lnTo>
                  <a:lnTo>
                    <a:pt x="117803" y="880"/>
                  </a:lnTo>
                  <a:lnTo>
                    <a:pt x="158718" y="13704"/>
                  </a:lnTo>
                  <a:lnTo>
                    <a:pt x="190599" y="39429"/>
                  </a:lnTo>
                  <a:lnTo>
                    <a:pt x="211039" y="75000"/>
                  </a:lnTo>
                  <a:lnTo>
                    <a:pt x="217123" y="102676"/>
                  </a:lnTo>
                  <a:lnTo>
                    <a:pt x="216409" y="119325"/>
                  </a:lnTo>
                  <a:lnTo>
                    <a:pt x="204992" y="163635"/>
                  </a:lnTo>
                  <a:lnTo>
                    <a:pt x="181769" y="197946"/>
                  </a:lnTo>
                  <a:lnTo>
                    <a:pt x="149445" y="220279"/>
                  </a:lnTo>
                  <a:lnTo>
                    <a:pt x="110728" y="228654"/>
                  </a:lnTo>
                  <a:lnTo>
                    <a:pt x="96166" y="227700"/>
                  </a:lnTo>
                  <a:lnTo>
                    <a:pt x="56595" y="214298"/>
                  </a:lnTo>
                  <a:lnTo>
                    <a:pt x="25468" y="187598"/>
                  </a:lnTo>
                  <a:lnTo>
                    <a:pt x="5698" y="150831"/>
                  </a:lnTo>
                  <a:lnTo>
                    <a:pt x="0" y="114244"/>
                  </a:lnTo>
                  <a:close/>
                </a:path>
              </a:pathLst>
            </a:custGeom>
            <a:ln w="10070">
              <a:solidFill>
                <a:srgbClr val="798F31"/>
              </a:solidFill>
            </a:ln>
          </p:spPr>
          <p:txBody>
            <a:bodyPr wrap="square" lIns="0" tIns="0" rIns="0" bIns="0" rtlCol="0">
              <a:noAutofit/>
            </a:bodyPr>
            <a:lstStyle/>
            <a:p>
              <a:endParaRPr/>
            </a:p>
          </p:txBody>
        </p:sp>
        <p:sp>
          <p:nvSpPr>
            <p:cNvPr id="113" name="object 113"/>
            <p:cNvSpPr/>
            <p:nvPr/>
          </p:nvSpPr>
          <p:spPr>
            <a:xfrm>
              <a:off x="2807917" y="4075230"/>
              <a:ext cx="225512" cy="224887"/>
            </a:xfrm>
            <a:prstGeom prst="rect">
              <a:avLst/>
            </a:prstGeom>
            <a:blipFill>
              <a:blip r:embed="rId9" cstate="print"/>
              <a:stretch>
                <a:fillRect/>
              </a:stretch>
            </a:blipFill>
          </p:spPr>
          <p:txBody>
            <a:bodyPr wrap="square" lIns="0" tIns="0" rIns="0" bIns="0" rtlCol="0">
              <a:noAutofit/>
            </a:bodyPr>
            <a:lstStyle/>
            <a:p>
              <a:endParaRPr/>
            </a:p>
          </p:txBody>
        </p:sp>
        <p:sp>
          <p:nvSpPr>
            <p:cNvPr id="114" name="object 114"/>
            <p:cNvSpPr/>
            <p:nvPr/>
          </p:nvSpPr>
          <p:spPr>
            <a:xfrm>
              <a:off x="2853898" y="4093417"/>
              <a:ext cx="133410" cy="132295"/>
            </a:xfrm>
            <a:prstGeom prst="rect">
              <a:avLst/>
            </a:prstGeom>
            <a:blipFill>
              <a:blip r:embed="rId10" cstate="print"/>
              <a:stretch>
                <a:fillRect/>
              </a:stretch>
            </a:blipFill>
          </p:spPr>
          <p:txBody>
            <a:bodyPr wrap="square" lIns="0" tIns="0" rIns="0" bIns="0" rtlCol="0">
              <a:noAutofit/>
            </a:bodyPr>
            <a:lstStyle/>
            <a:p>
              <a:endParaRPr/>
            </a:p>
          </p:txBody>
        </p:sp>
        <p:sp>
          <p:nvSpPr>
            <p:cNvPr id="115" name="object 115"/>
            <p:cNvSpPr/>
            <p:nvPr/>
          </p:nvSpPr>
          <p:spPr>
            <a:xfrm>
              <a:off x="2853898" y="4093417"/>
              <a:ext cx="133410" cy="132295"/>
            </a:xfrm>
            <a:custGeom>
              <a:avLst/>
              <a:gdLst/>
              <a:ahLst/>
              <a:cxnLst/>
              <a:rect l="l" t="t" r="r" b="b"/>
              <a:pathLst>
                <a:path w="209936" h="208181">
                  <a:moveTo>
                    <a:pt x="0" y="104249"/>
                  </a:moveTo>
                  <a:lnTo>
                    <a:pt x="8698" y="62447"/>
                  </a:lnTo>
                  <a:lnTo>
                    <a:pt x="32349" y="28643"/>
                  </a:lnTo>
                  <a:lnTo>
                    <a:pt x="67287" y="6491"/>
                  </a:lnTo>
                  <a:lnTo>
                    <a:pt x="95039" y="0"/>
                  </a:lnTo>
                  <a:lnTo>
                    <a:pt x="111222" y="809"/>
                  </a:lnTo>
                  <a:lnTo>
                    <a:pt x="153918" y="13379"/>
                  </a:lnTo>
                  <a:lnTo>
                    <a:pt x="186054" y="38676"/>
                  </a:lnTo>
                  <a:lnTo>
                    <a:pt x="205344" y="73510"/>
                  </a:lnTo>
                  <a:lnTo>
                    <a:pt x="209936" y="100457"/>
                  </a:lnTo>
                  <a:lnTo>
                    <a:pt x="208976" y="115670"/>
                  </a:lnTo>
                  <a:lnTo>
                    <a:pt x="195399" y="156408"/>
                  </a:lnTo>
                  <a:lnTo>
                    <a:pt x="168484" y="187393"/>
                  </a:lnTo>
                  <a:lnTo>
                    <a:pt x="131708" y="205527"/>
                  </a:lnTo>
                  <a:lnTo>
                    <a:pt x="117859" y="208181"/>
                  </a:lnTo>
                  <a:lnTo>
                    <a:pt x="101267" y="207466"/>
                  </a:lnTo>
                  <a:lnTo>
                    <a:pt x="57741" y="195399"/>
                  </a:lnTo>
                  <a:lnTo>
                    <a:pt x="25104" y="170846"/>
                  </a:lnTo>
                  <a:lnTo>
                    <a:pt x="5300" y="136884"/>
                  </a:lnTo>
                  <a:lnTo>
                    <a:pt x="0" y="104249"/>
                  </a:lnTo>
                  <a:close/>
                </a:path>
              </a:pathLst>
            </a:custGeom>
            <a:ln w="10573">
              <a:solidFill>
                <a:srgbClr val="0073A0"/>
              </a:solidFill>
            </a:ln>
          </p:spPr>
          <p:txBody>
            <a:bodyPr wrap="square" lIns="0" tIns="0" rIns="0" bIns="0" rtlCol="0">
              <a:noAutofit/>
            </a:bodyPr>
            <a:lstStyle/>
            <a:p>
              <a:endParaRPr/>
            </a:p>
          </p:txBody>
        </p:sp>
        <p:sp>
          <p:nvSpPr>
            <p:cNvPr id="116" name="object 116"/>
            <p:cNvSpPr/>
            <p:nvPr/>
          </p:nvSpPr>
          <p:spPr>
            <a:xfrm>
              <a:off x="2259447" y="4790674"/>
              <a:ext cx="214032" cy="213063"/>
            </a:xfrm>
            <a:prstGeom prst="rect">
              <a:avLst/>
            </a:prstGeom>
            <a:blipFill>
              <a:blip r:embed="rId11" cstate="print"/>
              <a:stretch>
                <a:fillRect/>
              </a:stretch>
            </a:blipFill>
          </p:spPr>
          <p:txBody>
            <a:bodyPr wrap="square" lIns="0" tIns="0" rIns="0" bIns="0" rtlCol="0">
              <a:noAutofit/>
            </a:bodyPr>
            <a:lstStyle/>
            <a:p>
              <a:endParaRPr/>
            </a:p>
          </p:txBody>
        </p:sp>
        <p:sp>
          <p:nvSpPr>
            <p:cNvPr id="117" name="object 117"/>
            <p:cNvSpPr/>
            <p:nvPr/>
          </p:nvSpPr>
          <p:spPr>
            <a:xfrm>
              <a:off x="2300138" y="4807358"/>
              <a:ext cx="132661" cy="131216"/>
            </a:xfrm>
            <a:prstGeom prst="rect">
              <a:avLst/>
            </a:prstGeom>
            <a:blipFill>
              <a:blip r:embed="rId12" cstate="print"/>
              <a:stretch>
                <a:fillRect/>
              </a:stretch>
            </a:blipFill>
          </p:spPr>
          <p:txBody>
            <a:bodyPr wrap="square" lIns="0" tIns="0" rIns="0" bIns="0" rtlCol="0">
              <a:noAutofit/>
            </a:bodyPr>
            <a:lstStyle/>
            <a:p>
              <a:endParaRPr/>
            </a:p>
          </p:txBody>
        </p:sp>
        <p:sp>
          <p:nvSpPr>
            <p:cNvPr id="118" name="object 118"/>
            <p:cNvSpPr/>
            <p:nvPr/>
          </p:nvSpPr>
          <p:spPr>
            <a:xfrm>
              <a:off x="2300124" y="4807358"/>
              <a:ext cx="132675" cy="131216"/>
            </a:xfrm>
            <a:custGeom>
              <a:avLst/>
              <a:gdLst/>
              <a:ahLst/>
              <a:cxnLst/>
              <a:rect l="l" t="t" r="r" b="b"/>
              <a:pathLst>
                <a:path w="208779" h="206483">
                  <a:moveTo>
                    <a:pt x="0" y="103284"/>
                  </a:moveTo>
                  <a:lnTo>
                    <a:pt x="8783" y="61592"/>
                  </a:lnTo>
                  <a:lnTo>
                    <a:pt x="32646" y="27990"/>
                  </a:lnTo>
                  <a:lnTo>
                    <a:pt x="67852" y="6173"/>
                  </a:lnTo>
                  <a:lnTo>
                    <a:pt x="95782" y="0"/>
                  </a:lnTo>
                  <a:lnTo>
                    <a:pt x="111808" y="851"/>
                  </a:lnTo>
                  <a:lnTo>
                    <a:pt x="154152" y="13692"/>
                  </a:lnTo>
                  <a:lnTo>
                    <a:pt x="185958" y="39410"/>
                  </a:lnTo>
                  <a:lnTo>
                    <a:pt x="204733" y="74726"/>
                  </a:lnTo>
                  <a:lnTo>
                    <a:pt x="208779" y="101984"/>
                  </a:lnTo>
                  <a:lnTo>
                    <a:pt x="207772" y="116770"/>
                  </a:lnTo>
                  <a:lnTo>
                    <a:pt x="193719" y="156595"/>
                  </a:lnTo>
                  <a:lnTo>
                    <a:pt x="165972" y="186906"/>
                  </a:lnTo>
                  <a:lnTo>
                    <a:pt x="128196" y="204209"/>
                  </a:lnTo>
                  <a:lnTo>
                    <a:pt x="114009" y="206483"/>
                  </a:lnTo>
                  <a:lnTo>
                    <a:pt x="97836" y="205660"/>
                  </a:lnTo>
                  <a:lnTo>
                    <a:pt x="55197" y="192987"/>
                  </a:lnTo>
                  <a:lnTo>
                    <a:pt x="23217" y="167526"/>
                  </a:lnTo>
                  <a:lnTo>
                    <a:pt x="4259" y="132514"/>
                  </a:lnTo>
                  <a:lnTo>
                    <a:pt x="0" y="103284"/>
                  </a:lnTo>
                  <a:close/>
                </a:path>
              </a:pathLst>
            </a:custGeom>
            <a:ln w="9144">
              <a:solidFill>
                <a:srgbClr val="0073A0"/>
              </a:solidFill>
            </a:ln>
          </p:spPr>
          <p:txBody>
            <a:bodyPr wrap="square" lIns="0" tIns="0" rIns="0" bIns="0" rtlCol="0">
              <a:noAutofit/>
            </a:bodyPr>
            <a:lstStyle/>
            <a:p>
              <a:endParaRPr/>
            </a:p>
          </p:txBody>
        </p:sp>
        <p:sp>
          <p:nvSpPr>
            <p:cNvPr id="119" name="object 119"/>
            <p:cNvSpPr/>
            <p:nvPr/>
          </p:nvSpPr>
          <p:spPr>
            <a:xfrm>
              <a:off x="2190687" y="4789705"/>
              <a:ext cx="213063" cy="214032"/>
            </a:xfrm>
            <a:prstGeom prst="rect">
              <a:avLst/>
            </a:prstGeom>
            <a:blipFill>
              <a:blip r:embed="rId6" cstate="print"/>
              <a:stretch>
                <a:fillRect/>
              </a:stretch>
            </a:blipFill>
          </p:spPr>
          <p:txBody>
            <a:bodyPr wrap="square" lIns="0" tIns="0" rIns="0" bIns="0" rtlCol="0">
              <a:noAutofit/>
            </a:bodyPr>
            <a:lstStyle/>
            <a:p>
              <a:endParaRPr/>
            </a:p>
          </p:txBody>
        </p:sp>
        <p:sp>
          <p:nvSpPr>
            <p:cNvPr id="120" name="object 120"/>
            <p:cNvSpPr/>
            <p:nvPr/>
          </p:nvSpPr>
          <p:spPr>
            <a:xfrm>
              <a:off x="2231374" y="4806391"/>
              <a:ext cx="131695" cy="132184"/>
            </a:xfrm>
            <a:prstGeom prst="rect">
              <a:avLst/>
            </a:prstGeom>
            <a:blipFill>
              <a:blip r:embed="rId13" cstate="print"/>
              <a:stretch>
                <a:fillRect/>
              </a:stretch>
            </a:blipFill>
          </p:spPr>
          <p:txBody>
            <a:bodyPr wrap="square" lIns="0" tIns="0" rIns="0" bIns="0" rtlCol="0">
              <a:noAutofit/>
            </a:bodyPr>
            <a:lstStyle/>
            <a:p>
              <a:endParaRPr/>
            </a:p>
          </p:txBody>
        </p:sp>
        <p:sp>
          <p:nvSpPr>
            <p:cNvPr id="121" name="object 121"/>
            <p:cNvSpPr/>
            <p:nvPr/>
          </p:nvSpPr>
          <p:spPr>
            <a:xfrm>
              <a:off x="2231362" y="4806391"/>
              <a:ext cx="131708" cy="132184"/>
            </a:xfrm>
            <a:custGeom>
              <a:avLst/>
              <a:gdLst/>
              <a:ahLst/>
              <a:cxnLst/>
              <a:rect l="l" t="t" r="r" b="b"/>
              <a:pathLst>
                <a:path w="207257" h="208006">
                  <a:moveTo>
                    <a:pt x="0" y="104043"/>
                  </a:moveTo>
                  <a:lnTo>
                    <a:pt x="8713" y="62062"/>
                  </a:lnTo>
                  <a:lnTo>
                    <a:pt x="32392" y="28210"/>
                  </a:lnTo>
                  <a:lnTo>
                    <a:pt x="67341" y="6223"/>
                  </a:lnTo>
                  <a:lnTo>
                    <a:pt x="95077" y="0"/>
                  </a:lnTo>
                  <a:lnTo>
                    <a:pt x="111004" y="859"/>
                  </a:lnTo>
                  <a:lnTo>
                    <a:pt x="153069" y="13815"/>
                  </a:lnTo>
                  <a:lnTo>
                    <a:pt x="184643" y="39755"/>
                  </a:lnTo>
                  <a:lnTo>
                    <a:pt x="203261" y="75359"/>
                  </a:lnTo>
                  <a:lnTo>
                    <a:pt x="207257" y="102825"/>
                  </a:lnTo>
                  <a:lnTo>
                    <a:pt x="206256" y="117694"/>
                  </a:lnTo>
                  <a:lnTo>
                    <a:pt x="192305" y="157771"/>
                  </a:lnTo>
                  <a:lnTo>
                    <a:pt x="164751" y="188294"/>
                  </a:lnTo>
                  <a:lnTo>
                    <a:pt x="127224" y="205720"/>
                  </a:lnTo>
                  <a:lnTo>
                    <a:pt x="113126" y="208006"/>
                  </a:lnTo>
                  <a:lnTo>
                    <a:pt x="97061" y="207173"/>
                  </a:lnTo>
                  <a:lnTo>
                    <a:pt x="54718" y="194375"/>
                  </a:lnTo>
                  <a:lnTo>
                    <a:pt x="22979" y="168678"/>
                  </a:lnTo>
                  <a:lnTo>
                    <a:pt x="4191" y="133360"/>
                  </a:lnTo>
                  <a:lnTo>
                    <a:pt x="0" y="104043"/>
                  </a:lnTo>
                  <a:close/>
                </a:path>
              </a:pathLst>
            </a:custGeom>
            <a:ln w="9143">
              <a:solidFill>
                <a:srgbClr val="798F31"/>
              </a:solidFill>
            </a:ln>
          </p:spPr>
          <p:txBody>
            <a:bodyPr wrap="square" lIns="0" tIns="0" rIns="0" bIns="0" rtlCol="0">
              <a:noAutofit/>
            </a:bodyPr>
            <a:lstStyle/>
            <a:p>
              <a:endParaRPr/>
            </a:p>
          </p:txBody>
        </p:sp>
        <p:sp>
          <p:nvSpPr>
            <p:cNvPr id="122" name="object 122"/>
            <p:cNvSpPr/>
            <p:nvPr/>
          </p:nvSpPr>
          <p:spPr>
            <a:xfrm>
              <a:off x="2259447" y="4572766"/>
              <a:ext cx="214032" cy="214033"/>
            </a:xfrm>
            <a:prstGeom prst="rect">
              <a:avLst/>
            </a:prstGeom>
            <a:blipFill>
              <a:blip r:embed="rId4" cstate="print"/>
              <a:stretch>
                <a:fillRect/>
              </a:stretch>
            </a:blipFill>
          </p:spPr>
          <p:txBody>
            <a:bodyPr wrap="square" lIns="0" tIns="0" rIns="0" bIns="0" rtlCol="0">
              <a:noAutofit/>
            </a:bodyPr>
            <a:lstStyle/>
            <a:p>
              <a:endParaRPr/>
            </a:p>
          </p:txBody>
        </p:sp>
        <p:sp>
          <p:nvSpPr>
            <p:cNvPr id="123" name="object 123"/>
            <p:cNvSpPr/>
            <p:nvPr/>
          </p:nvSpPr>
          <p:spPr>
            <a:xfrm>
              <a:off x="2300172" y="4589485"/>
              <a:ext cx="132615" cy="132060"/>
            </a:xfrm>
            <a:prstGeom prst="rect">
              <a:avLst/>
            </a:prstGeom>
            <a:blipFill>
              <a:blip r:embed="rId5" cstate="print"/>
              <a:stretch>
                <a:fillRect/>
              </a:stretch>
            </a:blipFill>
          </p:spPr>
          <p:txBody>
            <a:bodyPr wrap="square" lIns="0" tIns="0" rIns="0" bIns="0" rtlCol="0">
              <a:noAutofit/>
            </a:bodyPr>
            <a:lstStyle/>
            <a:p>
              <a:endParaRPr/>
            </a:p>
          </p:txBody>
        </p:sp>
        <p:sp>
          <p:nvSpPr>
            <p:cNvPr id="124" name="object 124"/>
            <p:cNvSpPr/>
            <p:nvPr/>
          </p:nvSpPr>
          <p:spPr>
            <a:xfrm>
              <a:off x="2300124" y="4589485"/>
              <a:ext cx="132664" cy="132060"/>
            </a:xfrm>
            <a:custGeom>
              <a:avLst/>
              <a:gdLst/>
              <a:ahLst/>
              <a:cxnLst/>
              <a:rect l="l" t="t" r="r" b="b"/>
              <a:pathLst>
                <a:path w="208761" h="207811">
                  <a:moveTo>
                    <a:pt x="0" y="103994"/>
                  </a:moveTo>
                  <a:lnTo>
                    <a:pt x="8722" y="62153"/>
                  </a:lnTo>
                  <a:lnTo>
                    <a:pt x="32426" y="28369"/>
                  </a:lnTo>
                  <a:lnTo>
                    <a:pt x="67420" y="6336"/>
                  </a:lnTo>
                  <a:lnTo>
                    <a:pt x="95196" y="0"/>
                  </a:lnTo>
                  <a:lnTo>
                    <a:pt x="111256" y="836"/>
                  </a:lnTo>
                  <a:lnTo>
                    <a:pt x="153656" y="13598"/>
                  </a:lnTo>
                  <a:lnTo>
                    <a:pt x="185530" y="39207"/>
                  </a:lnTo>
                  <a:lnTo>
                    <a:pt x="204484" y="74409"/>
                  </a:lnTo>
                  <a:lnTo>
                    <a:pt x="208761" y="101598"/>
                  </a:lnTo>
                  <a:lnTo>
                    <a:pt x="207775" y="116608"/>
                  </a:lnTo>
                  <a:lnTo>
                    <a:pt x="193969" y="156938"/>
                  </a:lnTo>
                  <a:lnTo>
                    <a:pt x="166665" y="187631"/>
                  </a:lnTo>
                  <a:lnTo>
                    <a:pt x="129432" y="205358"/>
                  </a:lnTo>
                  <a:lnTo>
                    <a:pt x="115432" y="207811"/>
                  </a:lnTo>
                  <a:lnTo>
                    <a:pt x="99107" y="207031"/>
                  </a:lnTo>
                  <a:lnTo>
                    <a:pt x="56170" y="194584"/>
                  </a:lnTo>
                  <a:lnTo>
                    <a:pt x="23977" y="169448"/>
                  </a:lnTo>
                  <a:lnTo>
                    <a:pt x="4692" y="134803"/>
                  </a:lnTo>
                  <a:lnTo>
                    <a:pt x="0" y="103994"/>
                  </a:lnTo>
                  <a:close/>
                </a:path>
              </a:pathLst>
            </a:custGeom>
            <a:ln w="9144">
              <a:solidFill>
                <a:srgbClr val="0073A0"/>
              </a:solidFill>
            </a:ln>
          </p:spPr>
          <p:txBody>
            <a:bodyPr wrap="square" lIns="0" tIns="0" rIns="0" bIns="0" rtlCol="0">
              <a:noAutofit/>
            </a:bodyPr>
            <a:lstStyle/>
            <a:p>
              <a:endParaRPr/>
            </a:p>
          </p:txBody>
        </p:sp>
        <p:sp>
          <p:nvSpPr>
            <p:cNvPr id="125" name="object 125"/>
            <p:cNvSpPr/>
            <p:nvPr/>
          </p:nvSpPr>
          <p:spPr>
            <a:xfrm>
              <a:off x="2190687" y="4572767"/>
              <a:ext cx="213063" cy="213064"/>
            </a:xfrm>
            <a:prstGeom prst="rect">
              <a:avLst/>
            </a:prstGeom>
            <a:blipFill>
              <a:blip r:embed="rId14" cstate="print"/>
              <a:stretch>
                <a:fillRect/>
              </a:stretch>
            </a:blipFill>
          </p:spPr>
          <p:txBody>
            <a:bodyPr wrap="square" lIns="0" tIns="0" rIns="0" bIns="0" rtlCol="0">
              <a:noAutofit/>
            </a:bodyPr>
            <a:lstStyle/>
            <a:p>
              <a:endParaRPr/>
            </a:p>
          </p:txBody>
        </p:sp>
        <p:sp>
          <p:nvSpPr>
            <p:cNvPr id="126" name="object 126"/>
            <p:cNvSpPr/>
            <p:nvPr/>
          </p:nvSpPr>
          <p:spPr>
            <a:xfrm>
              <a:off x="2231362" y="4589422"/>
              <a:ext cx="131712" cy="131325"/>
            </a:xfrm>
            <a:prstGeom prst="rect">
              <a:avLst/>
            </a:prstGeom>
            <a:blipFill>
              <a:blip r:embed="rId15" cstate="print"/>
              <a:stretch>
                <a:fillRect/>
              </a:stretch>
            </a:blipFill>
          </p:spPr>
          <p:txBody>
            <a:bodyPr wrap="square" lIns="0" tIns="0" rIns="0" bIns="0" rtlCol="0">
              <a:noAutofit/>
            </a:bodyPr>
            <a:lstStyle/>
            <a:p>
              <a:endParaRPr/>
            </a:p>
          </p:txBody>
        </p:sp>
        <p:sp>
          <p:nvSpPr>
            <p:cNvPr id="127" name="object 127"/>
            <p:cNvSpPr/>
            <p:nvPr/>
          </p:nvSpPr>
          <p:spPr>
            <a:xfrm>
              <a:off x="2231362" y="4589422"/>
              <a:ext cx="131712" cy="131325"/>
            </a:xfrm>
            <a:custGeom>
              <a:avLst/>
              <a:gdLst/>
              <a:ahLst/>
              <a:cxnLst/>
              <a:rect l="l" t="t" r="r" b="b"/>
              <a:pathLst>
                <a:path w="207263" h="206655">
                  <a:moveTo>
                    <a:pt x="0" y="103331"/>
                  </a:moveTo>
                  <a:lnTo>
                    <a:pt x="8775" y="61497"/>
                  </a:lnTo>
                  <a:lnTo>
                    <a:pt x="32613" y="27828"/>
                  </a:lnTo>
                  <a:lnTo>
                    <a:pt x="67776" y="6058"/>
                  </a:lnTo>
                  <a:lnTo>
                    <a:pt x="95666" y="0"/>
                  </a:lnTo>
                  <a:lnTo>
                    <a:pt x="111558" y="874"/>
                  </a:lnTo>
                  <a:lnTo>
                    <a:pt x="153563" y="13910"/>
                  </a:lnTo>
                  <a:lnTo>
                    <a:pt x="185069" y="39960"/>
                  </a:lnTo>
                  <a:lnTo>
                    <a:pt x="203504" y="75682"/>
                  </a:lnTo>
                  <a:lnTo>
                    <a:pt x="207263" y="103219"/>
                  </a:lnTo>
                  <a:lnTo>
                    <a:pt x="206243" y="117859"/>
                  </a:lnTo>
                  <a:lnTo>
                    <a:pt x="192047" y="157422"/>
                  </a:lnTo>
                  <a:lnTo>
                    <a:pt x="164046" y="187559"/>
                  </a:lnTo>
                  <a:lnTo>
                    <a:pt x="125969" y="204554"/>
                  </a:lnTo>
                  <a:lnTo>
                    <a:pt x="111683" y="206655"/>
                  </a:lnTo>
                  <a:lnTo>
                    <a:pt x="95779" y="205783"/>
                  </a:lnTo>
                  <a:lnTo>
                    <a:pt x="53747" y="192762"/>
                  </a:lnTo>
                  <a:lnTo>
                    <a:pt x="22227" y="166733"/>
                  </a:lnTo>
                  <a:lnTo>
                    <a:pt x="3776" y="131037"/>
                  </a:lnTo>
                  <a:lnTo>
                    <a:pt x="0" y="103331"/>
                  </a:lnTo>
                  <a:close/>
                </a:path>
              </a:pathLst>
            </a:custGeom>
            <a:ln w="9144">
              <a:solidFill>
                <a:srgbClr val="798F31"/>
              </a:solidFill>
            </a:ln>
          </p:spPr>
          <p:txBody>
            <a:bodyPr wrap="square" lIns="0" tIns="0" rIns="0" bIns="0" rtlCol="0">
              <a:noAutofit/>
            </a:bodyPr>
            <a:lstStyle/>
            <a:p>
              <a:endParaRPr/>
            </a:p>
          </p:txBody>
        </p:sp>
        <p:sp>
          <p:nvSpPr>
            <p:cNvPr id="128" name="object 128"/>
            <p:cNvSpPr/>
            <p:nvPr/>
          </p:nvSpPr>
          <p:spPr>
            <a:xfrm>
              <a:off x="2817288" y="3885151"/>
              <a:ext cx="214032" cy="214033"/>
            </a:xfrm>
            <a:prstGeom prst="rect">
              <a:avLst/>
            </a:prstGeom>
            <a:blipFill>
              <a:blip r:embed="rId4" cstate="print"/>
              <a:stretch>
                <a:fillRect/>
              </a:stretch>
            </a:blipFill>
          </p:spPr>
          <p:txBody>
            <a:bodyPr wrap="square" lIns="0" tIns="0" rIns="0" bIns="0" rtlCol="0">
              <a:noAutofit/>
            </a:bodyPr>
            <a:lstStyle/>
            <a:p>
              <a:endParaRPr/>
            </a:p>
          </p:txBody>
        </p:sp>
        <p:sp>
          <p:nvSpPr>
            <p:cNvPr id="129" name="object 129"/>
            <p:cNvSpPr/>
            <p:nvPr/>
          </p:nvSpPr>
          <p:spPr>
            <a:xfrm>
              <a:off x="2858012" y="3901869"/>
              <a:ext cx="132615" cy="132060"/>
            </a:xfrm>
            <a:prstGeom prst="rect">
              <a:avLst/>
            </a:prstGeom>
            <a:blipFill>
              <a:blip r:embed="rId5" cstate="print"/>
              <a:stretch>
                <a:fillRect/>
              </a:stretch>
            </a:blipFill>
          </p:spPr>
          <p:txBody>
            <a:bodyPr wrap="square" lIns="0" tIns="0" rIns="0" bIns="0" rtlCol="0">
              <a:noAutofit/>
            </a:bodyPr>
            <a:lstStyle/>
            <a:p>
              <a:endParaRPr/>
            </a:p>
          </p:txBody>
        </p:sp>
        <p:sp>
          <p:nvSpPr>
            <p:cNvPr id="130" name="object 130"/>
            <p:cNvSpPr/>
            <p:nvPr/>
          </p:nvSpPr>
          <p:spPr>
            <a:xfrm>
              <a:off x="2857964" y="3901869"/>
              <a:ext cx="132664" cy="132060"/>
            </a:xfrm>
            <a:custGeom>
              <a:avLst/>
              <a:gdLst/>
              <a:ahLst/>
              <a:cxnLst/>
              <a:rect l="l" t="t" r="r" b="b"/>
              <a:pathLst>
                <a:path w="208761" h="207811">
                  <a:moveTo>
                    <a:pt x="0" y="103994"/>
                  </a:moveTo>
                  <a:lnTo>
                    <a:pt x="8722" y="62153"/>
                  </a:lnTo>
                  <a:lnTo>
                    <a:pt x="32426" y="28369"/>
                  </a:lnTo>
                  <a:lnTo>
                    <a:pt x="67420" y="6336"/>
                  </a:lnTo>
                  <a:lnTo>
                    <a:pt x="95196" y="0"/>
                  </a:lnTo>
                  <a:lnTo>
                    <a:pt x="111256" y="836"/>
                  </a:lnTo>
                  <a:lnTo>
                    <a:pt x="153656" y="13598"/>
                  </a:lnTo>
                  <a:lnTo>
                    <a:pt x="185530" y="39207"/>
                  </a:lnTo>
                  <a:lnTo>
                    <a:pt x="204484" y="74409"/>
                  </a:lnTo>
                  <a:lnTo>
                    <a:pt x="208761" y="101598"/>
                  </a:lnTo>
                  <a:lnTo>
                    <a:pt x="207775" y="116608"/>
                  </a:lnTo>
                  <a:lnTo>
                    <a:pt x="193969" y="156938"/>
                  </a:lnTo>
                  <a:lnTo>
                    <a:pt x="166665" y="187631"/>
                  </a:lnTo>
                  <a:lnTo>
                    <a:pt x="129432" y="205358"/>
                  </a:lnTo>
                  <a:lnTo>
                    <a:pt x="115432" y="207811"/>
                  </a:lnTo>
                  <a:lnTo>
                    <a:pt x="99107" y="207031"/>
                  </a:lnTo>
                  <a:lnTo>
                    <a:pt x="56170" y="194584"/>
                  </a:lnTo>
                  <a:lnTo>
                    <a:pt x="23977" y="169448"/>
                  </a:lnTo>
                  <a:lnTo>
                    <a:pt x="4692" y="134803"/>
                  </a:lnTo>
                  <a:lnTo>
                    <a:pt x="0" y="103994"/>
                  </a:lnTo>
                  <a:close/>
                </a:path>
              </a:pathLst>
            </a:custGeom>
            <a:ln w="9144">
              <a:solidFill>
                <a:srgbClr val="0073A0"/>
              </a:solidFill>
            </a:ln>
          </p:spPr>
          <p:txBody>
            <a:bodyPr wrap="square" lIns="0" tIns="0" rIns="0" bIns="0" rtlCol="0">
              <a:noAutofit/>
            </a:bodyPr>
            <a:lstStyle/>
            <a:p>
              <a:endParaRPr/>
            </a:p>
          </p:txBody>
        </p:sp>
        <p:sp>
          <p:nvSpPr>
            <p:cNvPr id="131" name="object 131"/>
            <p:cNvSpPr/>
            <p:nvPr/>
          </p:nvSpPr>
          <p:spPr>
            <a:xfrm>
              <a:off x="577209" y="3036769"/>
              <a:ext cx="3455512" cy="2476385"/>
            </a:xfrm>
            <a:prstGeom prst="rect">
              <a:avLst/>
            </a:prstGeom>
            <a:blipFill>
              <a:blip r:embed="rId16" cstate="print"/>
              <a:stretch>
                <a:fillRect/>
              </a:stretch>
            </a:blipFill>
          </p:spPr>
          <p:txBody>
            <a:bodyPr wrap="square" lIns="0" tIns="0" rIns="0" bIns="0" rtlCol="0">
              <a:noAutofit/>
            </a:bodyPr>
            <a:lstStyle/>
            <a:p>
              <a:endParaRPr/>
            </a:p>
          </p:txBody>
        </p:sp>
        <p:sp>
          <p:nvSpPr>
            <p:cNvPr id="133" name="object 133"/>
            <p:cNvSpPr/>
            <p:nvPr/>
          </p:nvSpPr>
          <p:spPr>
            <a:xfrm>
              <a:off x="2268164" y="4790674"/>
              <a:ext cx="213063" cy="213063"/>
            </a:xfrm>
            <a:prstGeom prst="rect">
              <a:avLst/>
            </a:prstGeom>
            <a:blipFill>
              <a:blip r:embed="rId17" cstate="print"/>
              <a:stretch>
                <a:fillRect/>
              </a:stretch>
            </a:blipFill>
          </p:spPr>
          <p:txBody>
            <a:bodyPr wrap="square" lIns="0" tIns="0" rIns="0" bIns="0" rtlCol="0">
              <a:noAutofit/>
            </a:bodyPr>
            <a:lstStyle/>
            <a:p>
              <a:endParaRPr/>
            </a:p>
          </p:txBody>
        </p:sp>
        <p:sp>
          <p:nvSpPr>
            <p:cNvPr id="134" name="object 134"/>
            <p:cNvSpPr/>
            <p:nvPr/>
          </p:nvSpPr>
          <p:spPr>
            <a:xfrm>
              <a:off x="2308839" y="4807328"/>
              <a:ext cx="131712" cy="131325"/>
            </a:xfrm>
            <a:prstGeom prst="rect">
              <a:avLst/>
            </a:prstGeom>
            <a:blipFill>
              <a:blip r:embed="rId18" cstate="print"/>
              <a:stretch>
                <a:fillRect/>
              </a:stretch>
            </a:blipFill>
          </p:spPr>
          <p:txBody>
            <a:bodyPr wrap="square" lIns="0" tIns="0" rIns="0" bIns="0" rtlCol="0">
              <a:noAutofit/>
            </a:bodyPr>
            <a:lstStyle/>
            <a:p>
              <a:endParaRPr/>
            </a:p>
          </p:txBody>
        </p:sp>
        <p:sp>
          <p:nvSpPr>
            <p:cNvPr id="135" name="object 135"/>
            <p:cNvSpPr/>
            <p:nvPr/>
          </p:nvSpPr>
          <p:spPr>
            <a:xfrm>
              <a:off x="2308839" y="4807328"/>
              <a:ext cx="131712" cy="131325"/>
            </a:xfrm>
            <a:custGeom>
              <a:avLst/>
              <a:gdLst/>
              <a:ahLst/>
              <a:cxnLst/>
              <a:rect l="l" t="t" r="r" b="b"/>
              <a:pathLst>
                <a:path w="207263" h="206655">
                  <a:moveTo>
                    <a:pt x="0" y="103331"/>
                  </a:moveTo>
                  <a:lnTo>
                    <a:pt x="8775" y="61497"/>
                  </a:lnTo>
                  <a:lnTo>
                    <a:pt x="32613" y="27828"/>
                  </a:lnTo>
                  <a:lnTo>
                    <a:pt x="67776" y="6058"/>
                  </a:lnTo>
                  <a:lnTo>
                    <a:pt x="95666" y="0"/>
                  </a:lnTo>
                  <a:lnTo>
                    <a:pt x="111558" y="874"/>
                  </a:lnTo>
                  <a:lnTo>
                    <a:pt x="153563" y="13910"/>
                  </a:lnTo>
                  <a:lnTo>
                    <a:pt x="185069" y="39960"/>
                  </a:lnTo>
                  <a:lnTo>
                    <a:pt x="203504" y="75682"/>
                  </a:lnTo>
                  <a:lnTo>
                    <a:pt x="207263" y="103219"/>
                  </a:lnTo>
                  <a:lnTo>
                    <a:pt x="206243" y="117859"/>
                  </a:lnTo>
                  <a:lnTo>
                    <a:pt x="192047" y="157422"/>
                  </a:lnTo>
                  <a:lnTo>
                    <a:pt x="164046" y="187559"/>
                  </a:lnTo>
                  <a:lnTo>
                    <a:pt x="125969" y="204554"/>
                  </a:lnTo>
                  <a:lnTo>
                    <a:pt x="111683" y="206655"/>
                  </a:lnTo>
                  <a:lnTo>
                    <a:pt x="95779" y="205783"/>
                  </a:lnTo>
                  <a:lnTo>
                    <a:pt x="53747" y="192762"/>
                  </a:lnTo>
                  <a:lnTo>
                    <a:pt x="22227" y="166733"/>
                  </a:lnTo>
                  <a:lnTo>
                    <a:pt x="3776" y="131037"/>
                  </a:lnTo>
                  <a:lnTo>
                    <a:pt x="0" y="103331"/>
                  </a:lnTo>
                  <a:close/>
                </a:path>
              </a:pathLst>
            </a:custGeom>
            <a:ln w="9144">
              <a:solidFill>
                <a:srgbClr val="0073A0"/>
              </a:solidFill>
            </a:ln>
          </p:spPr>
          <p:txBody>
            <a:bodyPr wrap="square" lIns="0" tIns="0" rIns="0" bIns="0" rtlCol="0">
              <a:noAutofit/>
            </a:bodyPr>
            <a:lstStyle/>
            <a:p>
              <a:endParaRPr/>
            </a:p>
          </p:txBody>
        </p:sp>
        <p:sp>
          <p:nvSpPr>
            <p:cNvPr id="136" name="object 136"/>
            <p:cNvSpPr/>
            <p:nvPr/>
          </p:nvSpPr>
          <p:spPr>
            <a:xfrm>
              <a:off x="2198434" y="4789705"/>
              <a:ext cx="213063" cy="214032"/>
            </a:xfrm>
            <a:prstGeom prst="rect">
              <a:avLst/>
            </a:prstGeom>
            <a:blipFill>
              <a:blip r:embed="rId6" cstate="print"/>
              <a:stretch>
                <a:fillRect/>
              </a:stretch>
            </a:blipFill>
          </p:spPr>
          <p:txBody>
            <a:bodyPr wrap="square" lIns="0" tIns="0" rIns="0" bIns="0" rtlCol="0">
              <a:noAutofit/>
            </a:bodyPr>
            <a:lstStyle/>
            <a:p>
              <a:endParaRPr/>
            </a:p>
          </p:txBody>
        </p:sp>
        <p:sp>
          <p:nvSpPr>
            <p:cNvPr id="137" name="object 137"/>
            <p:cNvSpPr/>
            <p:nvPr/>
          </p:nvSpPr>
          <p:spPr>
            <a:xfrm>
              <a:off x="2239122" y="4806391"/>
              <a:ext cx="131695" cy="132184"/>
            </a:xfrm>
            <a:prstGeom prst="rect">
              <a:avLst/>
            </a:prstGeom>
            <a:blipFill>
              <a:blip r:embed="rId13" cstate="print"/>
              <a:stretch>
                <a:fillRect/>
              </a:stretch>
            </a:blipFill>
          </p:spPr>
          <p:txBody>
            <a:bodyPr wrap="square" lIns="0" tIns="0" rIns="0" bIns="0" rtlCol="0">
              <a:noAutofit/>
            </a:bodyPr>
            <a:lstStyle/>
            <a:p>
              <a:endParaRPr/>
            </a:p>
          </p:txBody>
        </p:sp>
        <p:sp>
          <p:nvSpPr>
            <p:cNvPr id="138" name="object 138"/>
            <p:cNvSpPr txBox="1"/>
            <p:nvPr/>
          </p:nvSpPr>
          <p:spPr>
            <a:xfrm>
              <a:off x="2247604" y="4550415"/>
              <a:ext cx="172711" cy="624665"/>
            </a:xfrm>
            <a:prstGeom prst="rect">
              <a:avLst/>
            </a:prstGeom>
          </p:spPr>
          <p:txBody>
            <a:bodyPr vert="horz" wrap="square" lIns="0" tIns="0" rIns="0" bIns="0" rtlCol="0">
              <a:noAutofit/>
            </a:bodyPr>
            <a:lstStyle/>
            <a:p>
              <a:pPr marL="8071"/>
              <a:r>
                <a:rPr sz="1112" spc="-60" dirty="0">
                  <a:solidFill>
                    <a:srgbClr val="FF0000"/>
                  </a:solidFill>
                  <a:latin typeface="Symbol"/>
                  <a:cs typeface="Symbol"/>
                </a:rPr>
                <a:t></a:t>
              </a:r>
              <a:r>
                <a:rPr sz="1112" dirty="0">
                  <a:solidFill>
                    <a:srgbClr val="0000FF"/>
                  </a:solidFill>
                  <a:latin typeface="Symbol"/>
                  <a:cs typeface="Symbol"/>
                </a:rPr>
                <a:t></a:t>
              </a:r>
              <a:endParaRPr sz="1112">
                <a:latin typeface="Symbol"/>
                <a:cs typeface="Symbol"/>
              </a:endParaRPr>
            </a:p>
            <a:p>
              <a:pPr>
                <a:lnSpc>
                  <a:spcPts val="350"/>
                </a:lnSpc>
                <a:spcBef>
                  <a:spcPts val="25"/>
                </a:spcBef>
              </a:pPr>
              <a:endParaRPr sz="350"/>
            </a:p>
            <a:p>
              <a:pPr marL="15738"/>
              <a:r>
                <a:rPr sz="1112" spc="-60" dirty="0">
                  <a:solidFill>
                    <a:srgbClr val="FF0000"/>
                  </a:solidFill>
                  <a:latin typeface="Symbol"/>
                  <a:cs typeface="Symbol"/>
                </a:rPr>
                <a:t></a:t>
              </a:r>
              <a:r>
                <a:rPr sz="1112" dirty="0">
                  <a:solidFill>
                    <a:srgbClr val="0000FF"/>
                  </a:solidFill>
                  <a:latin typeface="Symbol"/>
                  <a:cs typeface="Symbol"/>
                </a:rPr>
                <a:t></a:t>
              </a:r>
              <a:endParaRPr sz="1112">
                <a:latin typeface="Symbol"/>
                <a:cs typeface="Symbol"/>
              </a:endParaRPr>
            </a:p>
            <a:p>
              <a:pPr>
                <a:lnSpc>
                  <a:spcPts val="477"/>
                </a:lnSpc>
                <a:spcBef>
                  <a:spcPts val="19"/>
                </a:spcBef>
              </a:pPr>
              <a:endParaRPr sz="477"/>
            </a:p>
            <a:p>
              <a:pPr marL="8071"/>
              <a:r>
                <a:rPr sz="1112" spc="-60" dirty="0">
                  <a:solidFill>
                    <a:srgbClr val="FF0000"/>
                  </a:solidFill>
                  <a:latin typeface="Symbol"/>
                  <a:cs typeface="Symbol"/>
                </a:rPr>
                <a:t></a:t>
              </a:r>
              <a:r>
                <a:rPr sz="1112" dirty="0">
                  <a:solidFill>
                    <a:srgbClr val="0000FF"/>
                  </a:solidFill>
                  <a:latin typeface="Symbol"/>
                  <a:cs typeface="Symbol"/>
                </a:rPr>
                <a:t></a:t>
              </a:r>
              <a:endParaRPr sz="1112">
                <a:latin typeface="Symbol"/>
                <a:cs typeface="Symbol"/>
              </a:endParaRPr>
            </a:p>
          </p:txBody>
        </p:sp>
        <p:sp>
          <p:nvSpPr>
            <p:cNvPr id="139" name="object 139"/>
            <p:cNvSpPr txBox="1"/>
            <p:nvPr/>
          </p:nvSpPr>
          <p:spPr>
            <a:xfrm>
              <a:off x="2061776" y="3621819"/>
              <a:ext cx="463656" cy="178360"/>
            </a:xfrm>
            <a:prstGeom prst="rect">
              <a:avLst/>
            </a:prstGeom>
          </p:spPr>
          <p:txBody>
            <a:bodyPr vert="horz" wrap="square" lIns="0" tIns="0" rIns="0" bIns="0" rtlCol="0">
              <a:noAutofit/>
            </a:bodyPr>
            <a:lstStyle/>
            <a:p>
              <a:pPr marL="8071">
                <a:lnSpc>
                  <a:spcPts val="1404"/>
                </a:lnSpc>
              </a:pPr>
              <a:r>
                <a:rPr sz="1176" spc="-13" dirty="0">
                  <a:latin typeface="Adobe 黑体 Std R"/>
                  <a:cs typeface="Adobe 黑体 Std R"/>
                </a:rPr>
                <a:t>电器件</a:t>
              </a:r>
              <a:endParaRPr sz="1176">
                <a:latin typeface="Adobe 黑体 Std R"/>
                <a:cs typeface="Adobe 黑体 Std R"/>
              </a:endParaRPr>
            </a:p>
          </p:txBody>
        </p:sp>
        <p:sp>
          <p:nvSpPr>
            <p:cNvPr id="140" name="object 140"/>
            <p:cNvSpPr txBox="1"/>
            <p:nvPr/>
          </p:nvSpPr>
          <p:spPr>
            <a:xfrm>
              <a:off x="1614728" y="4050453"/>
              <a:ext cx="98461" cy="189659"/>
            </a:xfrm>
            <a:prstGeom prst="rect">
              <a:avLst/>
            </a:prstGeom>
          </p:spPr>
          <p:txBody>
            <a:bodyPr vert="horz" wrap="square" lIns="0" tIns="0" rIns="0" bIns="0" rtlCol="0">
              <a:noAutofit/>
            </a:bodyPr>
            <a:lstStyle/>
            <a:p>
              <a:pPr marL="8071"/>
              <a:r>
                <a:rPr sz="1207" spc="-22" dirty="0">
                  <a:solidFill>
                    <a:srgbClr val="FF0000"/>
                  </a:solidFill>
                  <a:latin typeface="Symbol"/>
                  <a:cs typeface="Symbol"/>
                </a:rPr>
                <a:t></a:t>
              </a:r>
              <a:endParaRPr sz="1207">
                <a:latin typeface="Symbol"/>
                <a:cs typeface="Symbol"/>
              </a:endParaRPr>
            </a:p>
          </p:txBody>
        </p:sp>
        <p:sp>
          <p:nvSpPr>
            <p:cNvPr id="141" name="object 141"/>
            <p:cNvSpPr txBox="1"/>
            <p:nvPr/>
          </p:nvSpPr>
          <p:spPr>
            <a:xfrm>
              <a:off x="2872010" y="4053376"/>
              <a:ext cx="94426" cy="174729"/>
            </a:xfrm>
            <a:prstGeom prst="rect">
              <a:avLst/>
            </a:prstGeom>
          </p:spPr>
          <p:txBody>
            <a:bodyPr vert="horz" wrap="square" lIns="0" tIns="0" rIns="0" bIns="0" rtlCol="0">
              <a:noAutofit/>
            </a:bodyPr>
            <a:lstStyle/>
            <a:p>
              <a:pPr marL="8071"/>
              <a:r>
                <a:rPr sz="1112" dirty="0">
                  <a:solidFill>
                    <a:srgbClr val="0000FF"/>
                  </a:solidFill>
                  <a:latin typeface="Symbol"/>
                  <a:cs typeface="Symbol"/>
                </a:rPr>
                <a:t></a:t>
              </a:r>
              <a:endParaRPr sz="1112">
                <a:latin typeface="Symbol"/>
                <a:cs typeface="Symbol"/>
              </a:endParaRPr>
            </a:p>
          </p:txBody>
        </p:sp>
        <p:sp>
          <p:nvSpPr>
            <p:cNvPr id="142" name="object 142"/>
            <p:cNvSpPr txBox="1"/>
            <p:nvPr/>
          </p:nvSpPr>
          <p:spPr>
            <a:xfrm>
              <a:off x="2876074" y="3861531"/>
              <a:ext cx="94426" cy="175132"/>
            </a:xfrm>
            <a:prstGeom prst="rect">
              <a:avLst/>
            </a:prstGeom>
          </p:spPr>
          <p:txBody>
            <a:bodyPr vert="horz" wrap="square" lIns="0" tIns="0" rIns="0" bIns="0" rtlCol="0">
              <a:noAutofit/>
            </a:bodyPr>
            <a:lstStyle/>
            <a:p>
              <a:pPr marL="8071"/>
              <a:r>
                <a:rPr sz="1112" dirty="0">
                  <a:solidFill>
                    <a:srgbClr val="0000FF"/>
                  </a:solidFill>
                  <a:latin typeface="Symbol"/>
                  <a:cs typeface="Symbol"/>
                </a:rPr>
                <a:t></a:t>
              </a:r>
              <a:endParaRPr sz="1112">
                <a:latin typeface="Symbol"/>
                <a:cs typeface="Symbol"/>
              </a:endParaRPr>
            </a:p>
          </p:txBody>
        </p:sp>
        <p:sp>
          <p:nvSpPr>
            <p:cNvPr id="143" name="object 143"/>
            <p:cNvSpPr txBox="1"/>
            <p:nvPr/>
          </p:nvSpPr>
          <p:spPr>
            <a:xfrm>
              <a:off x="2037182" y="4233155"/>
              <a:ext cx="577049" cy="235662"/>
            </a:xfrm>
            <a:prstGeom prst="rect">
              <a:avLst/>
            </a:prstGeom>
          </p:spPr>
          <p:txBody>
            <a:bodyPr vert="horz" wrap="square" lIns="0" tIns="0" rIns="0" bIns="0" rtlCol="0">
              <a:noAutofit/>
            </a:bodyPr>
            <a:lstStyle/>
            <a:p>
              <a:pPr marL="8071"/>
              <a:r>
                <a:rPr sz="1462" dirty="0">
                  <a:latin typeface="Adobe 黑体 Std R"/>
                  <a:cs typeface="Adobe 黑体 Std R"/>
                </a:rPr>
                <a:t>蓄电池</a:t>
              </a:r>
              <a:endParaRPr sz="1462">
                <a:latin typeface="Adobe 黑体 Std R"/>
                <a:cs typeface="Adobe 黑体 Std R"/>
              </a:endParaRPr>
            </a:p>
          </p:txBody>
        </p:sp>
        <p:sp>
          <p:nvSpPr>
            <p:cNvPr id="144" name="object 144"/>
            <p:cNvSpPr txBox="1"/>
            <p:nvPr/>
          </p:nvSpPr>
          <p:spPr>
            <a:xfrm>
              <a:off x="3463341" y="3189545"/>
              <a:ext cx="390214" cy="235662"/>
            </a:xfrm>
            <a:prstGeom prst="rect">
              <a:avLst/>
            </a:prstGeom>
          </p:spPr>
          <p:txBody>
            <a:bodyPr vert="horz" wrap="square" lIns="0" tIns="0" rIns="0" bIns="0" rtlCol="0">
              <a:noAutofit/>
            </a:bodyPr>
            <a:lstStyle/>
            <a:p>
              <a:pPr marL="8071"/>
              <a:r>
                <a:rPr sz="1462" dirty="0">
                  <a:latin typeface="Adobe 黑体 Std R"/>
                  <a:cs typeface="Adobe 黑体 Std R"/>
                </a:rPr>
                <a:t>导线</a:t>
              </a:r>
              <a:endParaRPr sz="1462">
                <a:latin typeface="Adobe 黑体 Std R"/>
                <a:cs typeface="Adobe 黑体 Std R"/>
              </a:endParaRPr>
            </a:p>
          </p:txBody>
        </p:sp>
        <p:sp>
          <p:nvSpPr>
            <p:cNvPr id="145" name="object 145"/>
            <p:cNvSpPr txBox="1"/>
            <p:nvPr/>
          </p:nvSpPr>
          <p:spPr>
            <a:xfrm>
              <a:off x="852902" y="3165495"/>
              <a:ext cx="390214" cy="235662"/>
            </a:xfrm>
            <a:prstGeom prst="rect">
              <a:avLst/>
            </a:prstGeom>
          </p:spPr>
          <p:txBody>
            <a:bodyPr vert="horz" wrap="square" lIns="0" tIns="0" rIns="0" bIns="0" rtlCol="0">
              <a:noAutofit/>
            </a:bodyPr>
            <a:lstStyle/>
            <a:p>
              <a:pPr marL="8071"/>
              <a:r>
                <a:rPr sz="1462" spc="-3" dirty="0">
                  <a:latin typeface="Adobe 黑体 Std R"/>
                  <a:cs typeface="Adobe 黑体 Std R"/>
                </a:rPr>
                <a:t>导线</a:t>
              </a:r>
              <a:endParaRPr sz="1462">
                <a:latin typeface="Adobe 黑体 Std R"/>
                <a:cs typeface="Adobe 黑体 Std R"/>
              </a:endParaRPr>
            </a:p>
          </p:txBody>
        </p:sp>
        <p:sp>
          <p:nvSpPr>
            <p:cNvPr id="147" name="object 147"/>
            <p:cNvSpPr/>
            <p:nvPr/>
          </p:nvSpPr>
          <p:spPr>
            <a:xfrm>
              <a:off x="2239110" y="4806391"/>
              <a:ext cx="131708" cy="132184"/>
            </a:xfrm>
            <a:custGeom>
              <a:avLst/>
              <a:gdLst/>
              <a:ahLst/>
              <a:cxnLst/>
              <a:rect l="l" t="t" r="r" b="b"/>
              <a:pathLst>
                <a:path w="207257" h="208006">
                  <a:moveTo>
                    <a:pt x="0" y="104043"/>
                  </a:moveTo>
                  <a:lnTo>
                    <a:pt x="8713" y="62062"/>
                  </a:lnTo>
                  <a:lnTo>
                    <a:pt x="32392" y="28210"/>
                  </a:lnTo>
                  <a:lnTo>
                    <a:pt x="67341" y="6223"/>
                  </a:lnTo>
                  <a:lnTo>
                    <a:pt x="95077" y="0"/>
                  </a:lnTo>
                  <a:lnTo>
                    <a:pt x="111004" y="859"/>
                  </a:lnTo>
                  <a:lnTo>
                    <a:pt x="153069" y="13815"/>
                  </a:lnTo>
                  <a:lnTo>
                    <a:pt x="184643" y="39755"/>
                  </a:lnTo>
                  <a:lnTo>
                    <a:pt x="203261" y="75359"/>
                  </a:lnTo>
                  <a:lnTo>
                    <a:pt x="207257" y="102825"/>
                  </a:lnTo>
                  <a:lnTo>
                    <a:pt x="206256" y="117694"/>
                  </a:lnTo>
                  <a:lnTo>
                    <a:pt x="192305" y="157771"/>
                  </a:lnTo>
                  <a:lnTo>
                    <a:pt x="164751" y="188294"/>
                  </a:lnTo>
                  <a:lnTo>
                    <a:pt x="127224" y="205720"/>
                  </a:lnTo>
                  <a:lnTo>
                    <a:pt x="113126" y="208006"/>
                  </a:lnTo>
                  <a:lnTo>
                    <a:pt x="97061" y="207173"/>
                  </a:lnTo>
                  <a:lnTo>
                    <a:pt x="54718" y="194375"/>
                  </a:lnTo>
                  <a:lnTo>
                    <a:pt x="22979" y="168678"/>
                  </a:lnTo>
                  <a:lnTo>
                    <a:pt x="4191" y="133360"/>
                  </a:lnTo>
                  <a:lnTo>
                    <a:pt x="0" y="104043"/>
                  </a:lnTo>
                  <a:close/>
                </a:path>
              </a:pathLst>
            </a:custGeom>
            <a:ln w="9143">
              <a:solidFill>
                <a:srgbClr val="798F31"/>
              </a:solidFill>
            </a:ln>
          </p:spPr>
          <p:txBody>
            <a:bodyPr wrap="square" lIns="0" tIns="0" rIns="0" bIns="0" rtlCol="0">
              <a:noAutofit/>
            </a:bodyPr>
            <a:lstStyle/>
            <a:p>
              <a:endParaRPr/>
            </a:p>
          </p:txBody>
        </p:sp>
      </p:grpSp>
      <p:sp>
        <p:nvSpPr>
          <p:cNvPr id="148" name="object 148"/>
          <p:cNvSpPr/>
          <p:nvPr/>
        </p:nvSpPr>
        <p:spPr>
          <a:xfrm>
            <a:off x="2269078" y="2254446"/>
            <a:ext cx="324438" cy="767031"/>
          </a:xfrm>
          <a:prstGeom prst="rect">
            <a:avLst/>
          </a:prstGeom>
          <a:blipFill>
            <a:blip r:embed="rId19" cstate="print"/>
            <a:stretch>
              <a:fillRect/>
            </a:stretch>
          </a:blipFill>
        </p:spPr>
        <p:txBody>
          <a:bodyPr wrap="square" lIns="0" tIns="0" rIns="0" bIns="0" rtlCol="0">
            <a:noAutofit/>
          </a:bodyPr>
          <a:lstStyle/>
          <a:p>
            <a:endParaRPr/>
          </a:p>
        </p:txBody>
      </p:sp>
      <p:sp>
        <p:nvSpPr>
          <p:cNvPr id="149" name="object 149"/>
          <p:cNvSpPr/>
          <p:nvPr/>
        </p:nvSpPr>
        <p:spPr>
          <a:xfrm>
            <a:off x="2317078" y="2276248"/>
            <a:ext cx="238183" cy="675014"/>
          </a:xfrm>
          <a:custGeom>
            <a:avLst/>
            <a:gdLst/>
            <a:ahLst/>
            <a:cxnLst/>
            <a:rect l="l" t="t" r="r" b="b"/>
            <a:pathLst>
              <a:path w="374808" h="1062210">
                <a:moveTo>
                  <a:pt x="374808" y="1062210"/>
                </a:moveTo>
                <a:lnTo>
                  <a:pt x="325045" y="1057560"/>
                </a:lnTo>
                <a:lnTo>
                  <a:pt x="280263" y="1044432"/>
                </a:lnTo>
                <a:lnTo>
                  <a:pt x="242208" y="1024054"/>
                </a:lnTo>
                <a:lnTo>
                  <a:pt x="212625" y="997653"/>
                </a:lnTo>
                <a:lnTo>
                  <a:pt x="189377" y="955209"/>
                </a:lnTo>
                <a:lnTo>
                  <a:pt x="185832" y="654413"/>
                </a:lnTo>
                <a:lnTo>
                  <a:pt x="185075" y="642455"/>
                </a:lnTo>
                <a:lnTo>
                  <a:pt x="167991" y="598049"/>
                </a:lnTo>
                <a:lnTo>
                  <a:pt x="142229" y="569612"/>
                </a:lnTo>
                <a:lnTo>
                  <a:pt x="107306" y="546712"/>
                </a:lnTo>
                <a:lnTo>
                  <a:pt x="64968" y="530579"/>
                </a:lnTo>
                <a:lnTo>
                  <a:pt x="16960" y="522440"/>
                </a:lnTo>
                <a:lnTo>
                  <a:pt x="0" y="521715"/>
                </a:lnTo>
                <a:lnTo>
                  <a:pt x="16725" y="521169"/>
                </a:lnTo>
                <a:lnTo>
                  <a:pt x="64346" y="513385"/>
                </a:lnTo>
                <a:lnTo>
                  <a:pt x="106661" y="497370"/>
                </a:lnTo>
                <a:lnTo>
                  <a:pt x="141776" y="474395"/>
                </a:lnTo>
                <a:lnTo>
                  <a:pt x="167800" y="445730"/>
                </a:lnTo>
                <a:lnTo>
                  <a:pt x="185087" y="400853"/>
                </a:lnTo>
                <a:lnTo>
                  <a:pt x="185832" y="132697"/>
                </a:lnTo>
                <a:lnTo>
                  <a:pt x="186588" y="120739"/>
                </a:lnTo>
                <a:lnTo>
                  <a:pt x="203672" y="76333"/>
                </a:lnTo>
                <a:lnTo>
                  <a:pt x="229435" y="47896"/>
                </a:lnTo>
                <a:lnTo>
                  <a:pt x="264358" y="24996"/>
                </a:lnTo>
                <a:lnTo>
                  <a:pt x="306696" y="8863"/>
                </a:lnTo>
                <a:lnTo>
                  <a:pt x="354703" y="724"/>
                </a:lnTo>
                <a:lnTo>
                  <a:pt x="371664" y="0"/>
                </a:lnTo>
              </a:path>
            </a:pathLst>
          </a:custGeom>
          <a:ln w="25908">
            <a:solidFill>
              <a:srgbClr val="0E6EC5"/>
            </a:solidFill>
          </a:ln>
        </p:spPr>
        <p:txBody>
          <a:bodyPr wrap="square" lIns="0" tIns="0" rIns="0" bIns="0" rtlCol="0">
            <a:noAutofit/>
          </a:bodyPr>
          <a:lstStyle/>
          <a:p>
            <a:endParaRPr/>
          </a:p>
        </p:txBody>
      </p:sp>
      <p:sp>
        <p:nvSpPr>
          <p:cNvPr id="150" name="object 150"/>
          <p:cNvSpPr txBox="1"/>
          <p:nvPr/>
        </p:nvSpPr>
        <p:spPr>
          <a:xfrm>
            <a:off x="696806" y="883959"/>
            <a:ext cx="7326517" cy="1032873"/>
          </a:xfrm>
          <a:prstGeom prst="rect">
            <a:avLst/>
          </a:prstGeom>
        </p:spPr>
        <p:txBody>
          <a:bodyPr vert="horz" wrap="square" lIns="0" tIns="0" rIns="0" bIns="0" rtlCol="0">
            <a:noAutofit/>
          </a:bodyPr>
          <a:lstStyle/>
          <a:p>
            <a:pPr marL="465271" indent="-457200">
              <a:lnSpc>
                <a:spcPts val="2449"/>
              </a:lnSpc>
              <a:buAutoNum type="arabicPeriod"/>
            </a:pPr>
            <a:r>
              <a:rPr lang="zh-CN" altLang="en-US" sz="2400" dirty="0">
                <a:latin typeface="隶书" panose="02010509060101010101" pitchFamily="49" charset="-122"/>
                <a:ea typeface="隶书" panose="02010509060101010101" pitchFamily="49" charset="-122"/>
                <a:cs typeface="Adobe 黑体 Std R"/>
              </a:rPr>
              <a:t>电荷（</a:t>
            </a:r>
            <a:r>
              <a:rPr lang="en-US" altLang="zh-CN" sz="2400" dirty="0">
                <a:latin typeface="隶书" panose="02010509060101010101" pitchFamily="49" charset="-122"/>
                <a:ea typeface="隶书" panose="02010509060101010101" pitchFamily="49" charset="-122"/>
                <a:cs typeface="Adobe 黑体 Std R"/>
              </a:rPr>
              <a:t>charge</a:t>
            </a:r>
            <a:r>
              <a:rPr lang="zh-CN" altLang="en-US" sz="2400" dirty="0">
                <a:latin typeface="隶书" panose="02010509060101010101" pitchFamily="49" charset="-122"/>
                <a:ea typeface="隶书" panose="02010509060101010101" pitchFamily="49" charset="-122"/>
                <a:cs typeface="Adobe 黑体 Std R"/>
              </a:rPr>
              <a:t>）</a:t>
            </a:r>
            <a:endParaRPr lang="en-US" sz="2400" dirty="0">
              <a:latin typeface="隶书" panose="02010509060101010101" pitchFamily="49" charset="-122"/>
              <a:ea typeface="隶书" panose="02010509060101010101" pitchFamily="49" charset="-122"/>
              <a:cs typeface="Adobe 黑体 Std R"/>
            </a:endParaRPr>
          </a:p>
          <a:p>
            <a:pPr marL="8071">
              <a:lnSpc>
                <a:spcPts val="2449"/>
              </a:lnSpc>
            </a:pPr>
            <a:r>
              <a:rPr sz="2400" dirty="0" err="1">
                <a:latin typeface="隶书" panose="02010509060101010101" pitchFamily="49" charset="-122"/>
                <a:ea typeface="隶书" panose="02010509060101010101" pitchFamily="49" charset="-122"/>
                <a:cs typeface="Adobe 黑体 Std R"/>
              </a:rPr>
              <a:t>电荷及电荷的运动，是所有电</a:t>
            </a:r>
            <a:r>
              <a:rPr sz="2400" spc="-10" dirty="0" err="1">
                <a:latin typeface="隶书" panose="02010509060101010101" pitchFamily="49" charset="-122"/>
                <a:ea typeface="隶书" panose="02010509060101010101" pitchFamily="49" charset="-122"/>
                <a:cs typeface="Adobe 黑体 Std R"/>
              </a:rPr>
              <a:t>磁</a:t>
            </a:r>
            <a:r>
              <a:rPr sz="2400" dirty="0" err="1">
                <a:latin typeface="隶书" panose="02010509060101010101" pitchFamily="49" charset="-122"/>
                <a:ea typeface="隶书" panose="02010509060101010101" pitchFamily="49" charset="-122"/>
                <a:cs typeface="Adobe 黑体 Std R"/>
              </a:rPr>
              <a:t>现象</a:t>
            </a:r>
            <a:r>
              <a:rPr sz="2400" spc="-10" dirty="0" err="1">
                <a:latin typeface="隶书" panose="02010509060101010101" pitchFamily="49" charset="-122"/>
                <a:ea typeface="隶书" panose="02010509060101010101" pitchFamily="49" charset="-122"/>
                <a:cs typeface="Adobe 黑体 Std R"/>
              </a:rPr>
              <a:t>的</a:t>
            </a:r>
            <a:r>
              <a:rPr sz="2400" dirty="0" err="1">
                <a:latin typeface="隶书" panose="02010509060101010101" pitchFamily="49" charset="-122"/>
                <a:ea typeface="隶书" panose="02010509060101010101" pitchFamily="49" charset="-122"/>
                <a:cs typeface="Adobe 黑体 Std R"/>
              </a:rPr>
              <a:t>根源</a:t>
            </a:r>
            <a:r>
              <a:rPr sz="2400" dirty="0">
                <a:latin typeface="隶书" panose="02010509060101010101" pitchFamily="49" charset="-122"/>
                <a:ea typeface="隶书" panose="02010509060101010101" pitchFamily="49" charset="-122"/>
                <a:cs typeface="Adobe 黑体 Std R"/>
              </a:rPr>
              <a:t>。</a:t>
            </a:r>
            <a:r>
              <a:rPr sz="2400" spc="-178" dirty="0">
                <a:latin typeface="隶书" panose="02010509060101010101" pitchFamily="49" charset="-122"/>
                <a:ea typeface="隶书" panose="02010509060101010101" pitchFamily="49" charset="-122"/>
                <a:cs typeface="Adobe 黑体 Std R"/>
              </a:rPr>
              <a:t> </a:t>
            </a:r>
            <a:r>
              <a:rPr sz="2400" dirty="0" err="1">
                <a:latin typeface="隶书" panose="02010509060101010101" pitchFamily="49" charset="-122"/>
                <a:ea typeface="隶书" panose="02010509060101010101" pitchFamily="49" charset="-122"/>
                <a:cs typeface="Adobe 黑体 Std R"/>
              </a:rPr>
              <a:t>电荷是最基本的物理量</a:t>
            </a:r>
            <a:r>
              <a:rPr lang="zh-CN" altLang="en-US" sz="2400" dirty="0">
                <a:latin typeface="隶书" panose="02010509060101010101" pitchFamily="49" charset="-122"/>
                <a:ea typeface="隶书" panose="02010509060101010101" pitchFamily="49" charset="-122"/>
                <a:cs typeface="Adobe 黑体 Std R"/>
              </a:rPr>
              <a:t>，单位为库伦（</a:t>
            </a:r>
            <a:r>
              <a:rPr lang="en-US" altLang="zh-CN" sz="2400" dirty="0">
                <a:latin typeface="隶书" panose="02010509060101010101" pitchFamily="49" charset="-122"/>
                <a:ea typeface="隶书" panose="02010509060101010101" pitchFamily="49" charset="-122"/>
                <a:cs typeface="Adobe 黑体 Std R"/>
              </a:rPr>
              <a:t>C</a:t>
            </a:r>
            <a:r>
              <a:rPr lang="zh-CN" altLang="en-US" sz="2400" dirty="0">
                <a:latin typeface="隶书" panose="02010509060101010101" pitchFamily="49" charset="-122"/>
                <a:ea typeface="隶书" panose="02010509060101010101" pitchFamily="49" charset="-122"/>
                <a:cs typeface="Adobe 黑体 Std R"/>
              </a:rPr>
              <a:t>）</a:t>
            </a:r>
            <a:r>
              <a:rPr sz="2400" dirty="0">
                <a:latin typeface="隶书" panose="02010509060101010101" pitchFamily="49" charset="-122"/>
                <a:ea typeface="隶书" panose="02010509060101010101" pitchFamily="49" charset="-122"/>
                <a:cs typeface="Adobe 黑体 Std R"/>
              </a:rPr>
              <a:t>。</a:t>
            </a:r>
          </a:p>
        </p:txBody>
      </p:sp>
      <p:sp>
        <p:nvSpPr>
          <p:cNvPr id="151" name="object 151"/>
          <p:cNvSpPr txBox="1"/>
          <p:nvPr/>
        </p:nvSpPr>
        <p:spPr>
          <a:xfrm>
            <a:off x="2670163" y="1997089"/>
            <a:ext cx="5695913" cy="1287895"/>
          </a:xfrm>
          <a:prstGeom prst="rect">
            <a:avLst/>
          </a:prstGeom>
        </p:spPr>
        <p:txBody>
          <a:bodyPr vert="horz" wrap="square" lIns="0" tIns="0" rIns="0" bIns="0" rtlCol="0">
            <a:noAutofit/>
          </a:bodyPr>
          <a:lstStyle/>
          <a:p>
            <a:pPr marL="8071" marR="8071">
              <a:lnSpc>
                <a:spcPct val="132100"/>
              </a:lnSpc>
            </a:pPr>
            <a:r>
              <a:rPr sz="2000" b="1" dirty="0">
                <a:latin typeface="Adobe 黑体 Std R"/>
                <a:cs typeface="Adobe 黑体 Std R"/>
              </a:rPr>
              <a:t>在</a:t>
            </a:r>
            <a:r>
              <a:rPr sz="2000" b="1" dirty="0">
                <a:solidFill>
                  <a:srgbClr val="C00000"/>
                </a:solidFill>
                <a:latin typeface="Adobe 黑体 Std R"/>
                <a:cs typeface="Adobe 黑体 Std R"/>
              </a:rPr>
              <a:t>导电物质中</a:t>
            </a:r>
            <a:r>
              <a:rPr sz="2000" b="1" spc="16" dirty="0">
                <a:solidFill>
                  <a:srgbClr val="C00000"/>
                </a:solidFill>
                <a:latin typeface="Adobe 黑体 Std R"/>
                <a:cs typeface="Adobe 黑体 Std R"/>
              </a:rPr>
              <a:t> </a:t>
            </a:r>
            <a:r>
              <a:rPr sz="2000" b="1" dirty="0">
                <a:latin typeface="Adobe 黑体 Std R"/>
                <a:cs typeface="Adobe 黑体 Std R"/>
              </a:rPr>
              <a:t>可以定向运动的</a:t>
            </a:r>
            <a:r>
              <a:rPr sz="2000" b="1" spc="22" dirty="0">
                <a:latin typeface="Adobe 黑体 Std R"/>
                <a:cs typeface="Adobe 黑体 Std R"/>
              </a:rPr>
              <a:t> </a:t>
            </a:r>
            <a:r>
              <a:rPr sz="2000" b="1" dirty="0">
                <a:solidFill>
                  <a:srgbClr val="C00000"/>
                </a:solidFill>
                <a:latin typeface="Adobe 黑体 Std R"/>
                <a:cs typeface="Adobe 黑体 Std R"/>
              </a:rPr>
              <a:t>自由电子或离子</a:t>
            </a:r>
            <a:r>
              <a:rPr sz="2000" b="1" dirty="0">
                <a:latin typeface="Adobe 黑体 Std R"/>
                <a:cs typeface="Adobe 黑体 Std R"/>
              </a:rPr>
              <a:t>； 在</a:t>
            </a:r>
            <a:r>
              <a:rPr sz="2000" b="1" dirty="0">
                <a:solidFill>
                  <a:srgbClr val="C00000"/>
                </a:solidFill>
                <a:latin typeface="Adobe 黑体 Std R"/>
                <a:cs typeface="Adobe 黑体 Std R"/>
              </a:rPr>
              <a:t>半导体中</a:t>
            </a:r>
            <a:r>
              <a:rPr sz="2000" b="1" spc="19" dirty="0">
                <a:solidFill>
                  <a:srgbClr val="C00000"/>
                </a:solidFill>
                <a:latin typeface="Adobe 黑体 Std R"/>
                <a:cs typeface="Adobe 黑体 Std R"/>
              </a:rPr>
              <a:t> </a:t>
            </a:r>
            <a:r>
              <a:rPr sz="2000" b="1" dirty="0">
                <a:latin typeface="Adobe 黑体 Std R"/>
                <a:cs typeface="Adobe 黑体 Std R"/>
              </a:rPr>
              <a:t>可以定向运动的</a:t>
            </a:r>
            <a:r>
              <a:rPr sz="2000" b="1" spc="22" dirty="0">
                <a:latin typeface="Adobe 黑体 Std R"/>
                <a:cs typeface="Adobe 黑体 Std R"/>
              </a:rPr>
              <a:t> </a:t>
            </a:r>
            <a:r>
              <a:rPr sz="2000" b="1" dirty="0">
                <a:solidFill>
                  <a:srgbClr val="C00000"/>
                </a:solidFill>
                <a:latin typeface="Adobe 黑体 Std R"/>
                <a:cs typeface="Adobe 黑体 Std R"/>
              </a:rPr>
              <a:t>电子与空</a:t>
            </a:r>
            <a:r>
              <a:rPr sz="2000" b="1" spc="-6" dirty="0">
                <a:solidFill>
                  <a:srgbClr val="C00000"/>
                </a:solidFill>
                <a:latin typeface="Adobe 黑体 Std R"/>
                <a:cs typeface="Adobe 黑体 Std R"/>
              </a:rPr>
              <a:t>穴</a:t>
            </a:r>
            <a:r>
              <a:rPr sz="2000" b="1" dirty="0">
                <a:latin typeface="Adobe 黑体 Std R"/>
                <a:cs typeface="Adobe 黑体 Std R"/>
              </a:rPr>
              <a:t>；</a:t>
            </a:r>
          </a:p>
          <a:p>
            <a:pPr>
              <a:lnSpc>
                <a:spcPts val="572"/>
              </a:lnSpc>
              <a:spcBef>
                <a:spcPts val="0"/>
              </a:spcBef>
            </a:pPr>
            <a:endParaRPr sz="2000" b="1" dirty="0"/>
          </a:p>
          <a:p>
            <a:pPr marL="25827"/>
            <a:r>
              <a:rPr sz="2000" b="1" dirty="0">
                <a:latin typeface="Adobe 黑体 Std R"/>
                <a:cs typeface="Adobe 黑体 Std R"/>
              </a:rPr>
              <a:t>在</a:t>
            </a:r>
            <a:r>
              <a:rPr sz="2000" b="1" dirty="0">
                <a:solidFill>
                  <a:srgbClr val="C00000"/>
                </a:solidFill>
                <a:latin typeface="Adobe 黑体 Std R"/>
                <a:cs typeface="Adobe 黑体 Std R"/>
              </a:rPr>
              <a:t>真空或气体中</a:t>
            </a:r>
            <a:r>
              <a:rPr sz="2000" b="1" spc="16" dirty="0">
                <a:solidFill>
                  <a:srgbClr val="C00000"/>
                </a:solidFill>
                <a:latin typeface="Adobe 黑体 Std R"/>
                <a:cs typeface="Adobe 黑体 Std R"/>
              </a:rPr>
              <a:t> </a:t>
            </a:r>
            <a:r>
              <a:rPr sz="2000" b="1" dirty="0">
                <a:latin typeface="Adobe 黑体 Std R"/>
                <a:cs typeface="Adobe 黑体 Std R"/>
              </a:rPr>
              <a:t>可以迁移运动的</a:t>
            </a:r>
            <a:r>
              <a:rPr sz="2000" b="1" spc="22" dirty="0">
                <a:latin typeface="Adobe 黑体 Std R"/>
                <a:cs typeface="Adobe 黑体 Std R"/>
              </a:rPr>
              <a:t> </a:t>
            </a:r>
            <a:r>
              <a:rPr sz="2000" b="1" dirty="0">
                <a:solidFill>
                  <a:srgbClr val="C00000"/>
                </a:solidFill>
                <a:latin typeface="Adobe 黑体 Std R"/>
                <a:cs typeface="Adobe 黑体 Std R"/>
              </a:rPr>
              <a:t>带电粒子</a:t>
            </a:r>
            <a:r>
              <a:rPr sz="2000" b="1" dirty="0">
                <a:latin typeface="Adobe 黑体 Std R"/>
                <a:cs typeface="Adobe 黑体 Std R"/>
              </a:rPr>
              <a:t>。</a:t>
            </a:r>
          </a:p>
        </p:txBody>
      </p:sp>
      <p:grpSp>
        <p:nvGrpSpPr>
          <p:cNvPr id="165" name="组合 164"/>
          <p:cNvGrpSpPr/>
          <p:nvPr/>
        </p:nvGrpSpPr>
        <p:grpSpPr>
          <a:xfrm>
            <a:off x="4483399" y="3616911"/>
            <a:ext cx="4232227" cy="2476385"/>
            <a:chOff x="4345539" y="3036769"/>
            <a:chExt cx="4232227" cy="2476385"/>
          </a:xfrm>
        </p:grpSpPr>
        <p:sp>
          <p:nvSpPr>
            <p:cNvPr id="2" name="object 2"/>
            <p:cNvSpPr/>
            <p:nvPr/>
          </p:nvSpPr>
          <p:spPr>
            <a:xfrm>
              <a:off x="4606152" y="3655631"/>
              <a:ext cx="812820" cy="0"/>
            </a:xfrm>
            <a:custGeom>
              <a:avLst/>
              <a:gdLst/>
              <a:ahLst/>
              <a:cxnLst/>
              <a:rect l="l" t="t" r="r" b="b"/>
              <a:pathLst>
                <a:path w="1279063">
                  <a:moveTo>
                    <a:pt x="0" y="0"/>
                  </a:moveTo>
                  <a:lnTo>
                    <a:pt x="1279063" y="0"/>
                  </a:lnTo>
                </a:path>
              </a:pathLst>
            </a:custGeom>
            <a:ln w="7009">
              <a:solidFill>
                <a:srgbClr val="000000"/>
              </a:solidFill>
            </a:ln>
          </p:spPr>
          <p:txBody>
            <a:bodyPr wrap="square" lIns="0" tIns="0" rIns="0" bIns="0" rtlCol="0">
              <a:noAutofit/>
            </a:bodyPr>
            <a:lstStyle/>
            <a:p>
              <a:endParaRPr/>
            </a:p>
          </p:txBody>
        </p:sp>
        <p:sp>
          <p:nvSpPr>
            <p:cNvPr id="3" name="object 3"/>
            <p:cNvSpPr/>
            <p:nvPr/>
          </p:nvSpPr>
          <p:spPr>
            <a:xfrm>
              <a:off x="4559264" y="3632266"/>
              <a:ext cx="46888" cy="46729"/>
            </a:xfrm>
            <a:custGeom>
              <a:avLst/>
              <a:gdLst/>
              <a:ahLst/>
              <a:cxnLst/>
              <a:rect l="l" t="t" r="r" b="b"/>
              <a:pathLst>
                <a:path w="73783" h="73533">
                  <a:moveTo>
                    <a:pt x="73783" y="36766"/>
                  </a:moveTo>
                  <a:lnTo>
                    <a:pt x="71023" y="22773"/>
                  </a:lnTo>
                  <a:lnTo>
                    <a:pt x="63476" y="11251"/>
                  </a:lnTo>
                  <a:lnTo>
                    <a:pt x="52241" y="3294"/>
                  </a:lnTo>
                  <a:lnTo>
                    <a:pt x="38417" y="0"/>
                  </a:lnTo>
                  <a:lnTo>
                    <a:pt x="23807" y="2625"/>
                  </a:lnTo>
                  <a:lnTo>
                    <a:pt x="11947" y="9858"/>
                  </a:lnTo>
                  <a:lnTo>
                    <a:pt x="3743" y="20666"/>
                  </a:lnTo>
                  <a:lnTo>
                    <a:pt x="101" y="34020"/>
                  </a:lnTo>
                  <a:lnTo>
                    <a:pt x="0" y="36766"/>
                  </a:lnTo>
                  <a:lnTo>
                    <a:pt x="2759" y="50759"/>
                  </a:lnTo>
                  <a:lnTo>
                    <a:pt x="10306" y="62282"/>
                  </a:lnTo>
                  <a:lnTo>
                    <a:pt x="21541" y="70239"/>
                  </a:lnTo>
                  <a:lnTo>
                    <a:pt x="35366" y="73533"/>
                  </a:lnTo>
                  <a:lnTo>
                    <a:pt x="49975" y="70908"/>
                  </a:lnTo>
                  <a:lnTo>
                    <a:pt x="61836" y="63675"/>
                  </a:lnTo>
                  <a:lnTo>
                    <a:pt x="70040" y="52866"/>
                  </a:lnTo>
                  <a:lnTo>
                    <a:pt x="73682" y="39512"/>
                  </a:lnTo>
                  <a:lnTo>
                    <a:pt x="73783" y="36766"/>
                  </a:lnTo>
                  <a:close/>
                </a:path>
              </a:pathLst>
            </a:custGeom>
            <a:ln w="7018">
              <a:solidFill>
                <a:srgbClr val="000000"/>
              </a:solidFill>
            </a:ln>
          </p:spPr>
          <p:txBody>
            <a:bodyPr wrap="square" lIns="0" tIns="0" rIns="0" bIns="0" rtlCol="0">
              <a:noAutofit/>
            </a:bodyPr>
            <a:lstStyle/>
            <a:p>
              <a:endParaRPr/>
            </a:p>
          </p:txBody>
        </p:sp>
        <p:sp>
          <p:nvSpPr>
            <p:cNvPr id="4" name="object 4"/>
            <p:cNvSpPr/>
            <p:nvPr/>
          </p:nvSpPr>
          <p:spPr>
            <a:xfrm>
              <a:off x="5921345" y="3655631"/>
              <a:ext cx="765169" cy="0"/>
            </a:xfrm>
            <a:custGeom>
              <a:avLst/>
              <a:gdLst/>
              <a:ahLst/>
              <a:cxnLst/>
              <a:rect l="l" t="t" r="r" b="b"/>
              <a:pathLst>
                <a:path w="1204079">
                  <a:moveTo>
                    <a:pt x="0" y="0"/>
                  </a:moveTo>
                  <a:lnTo>
                    <a:pt x="1204079" y="0"/>
                  </a:lnTo>
                </a:path>
              </a:pathLst>
            </a:custGeom>
            <a:ln w="7009">
              <a:solidFill>
                <a:srgbClr val="000000"/>
              </a:solidFill>
            </a:ln>
          </p:spPr>
          <p:txBody>
            <a:bodyPr wrap="square" lIns="0" tIns="0" rIns="0" bIns="0" rtlCol="0">
              <a:noAutofit/>
            </a:bodyPr>
            <a:lstStyle/>
            <a:p>
              <a:endParaRPr/>
            </a:p>
          </p:txBody>
        </p:sp>
        <p:sp>
          <p:nvSpPr>
            <p:cNvPr id="5" name="object 5"/>
            <p:cNvSpPr/>
            <p:nvPr/>
          </p:nvSpPr>
          <p:spPr>
            <a:xfrm>
              <a:off x="5418972" y="3572116"/>
              <a:ext cx="167458" cy="83515"/>
            </a:xfrm>
            <a:custGeom>
              <a:avLst/>
              <a:gdLst/>
              <a:ahLst/>
              <a:cxnLst/>
              <a:rect l="l" t="t" r="r" b="b"/>
              <a:pathLst>
                <a:path w="263513" h="131420">
                  <a:moveTo>
                    <a:pt x="263513" y="131420"/>
                  </a:moveTo>
                  <a:lnTo>
                    <a:pt x="219594" y="58408"/>
                  </a:lnTo>
                  <a:lnTo>
                    <a:pt x="175675" y="14602"/>
                  </a:lnTo>
                  <a:lnTo>
                    <a:pt x="131756" y="0"/>
                  </a:lnTo>
                  <a:lnTo>
                    <a:pt x="87837" y="14602"/>
                  </a:lnTo>
                  <a:lnTo>
                    <a:pt x="43918" y="58408"/>
                  </a:lnTo>
                  <a:lnTo>
                    <a:pt x="0" y="131420"/>
                  </a:lnTo>
                </a:path>
              </a:pathLst>
            </a:custGeom>
            <a:ln w="7012">
              <a:solidFill>
                <a:srgbClr val="000000"/>
              </a:solidFill>
            </a:ln>
          </p:spPr>
          <p:txBody>
            <a:bodyPr wrap="square" lIns="0" tIns="0" rIns="0" bIns="0" rtlCol="0">
              <a:noAutofit/>
            </a:bodyPr>
            <a:lstStyle/>
            <a:p>
              <a:endParaRPr/>
            </a:p>
          </p:txBody>
        </p:sp>
        <p:sp>
          <p:nvSpPr>
            <p:cNvPr id="6" name="object 6"/>
            <p:cNvSpPr/>
            <p:nvPr/>
          </p:nvSpPr>
          <p:spPr>
            <a:xfrm>
              <a:off x="5586430" y="3572116"/>
              <a:ext cx="167458" cy="83515"/>
            </a:xfrm>
            <a:custGeom>
              <a:avLst/>
              <a:gdLst/>
              <a:ahLst/>
              <a:cxnLst/>
              <a:rect l="l" t="t" r="r" b="b"/>
              <a:pathLst>
                <a:path w="263513" h="131420">
                  <a:moveTo>
                    <a:pt x="263513" y="131420"/>
                  </a:moveTo>
                  <a:lnTo>
                    <a:pt x="219594" y="58408"/>
                  </a:lnTo>
                  <a:lnTo>
                    <a:pt x="175675" y="14602"/>
                  </a:lnTo>
                  <a:lnTo>
                    <a:pt x="131756" y="0"/>
                  </a:lnTo>
                  <a:lnTo>
                    <a:pt x="87837" y="14602"/>
                  </a:lnTo>
                  <a:lnTo>
                    <a:pt x="43918" y="58408"/>
                  </a:lnTo>
                  <a:lnTo>
                    <a:pt x="0" y="131420"/>
                  </a:lnTo>
                </a:path>
              </a:pathLst>
            </a:custGeom>
            <a:ln w="7012">
              <a:solidFill>
                <a:srgbClr val="000000"/>
              </a:solidFill>
            </a:ln>
          </p:spPr>
          <p:txBody>
            <a:bodyPr wrap="square" lIns="0" tIns="0" rIns="0" bIns="0" rtlCol="0">
              <a:noAutofit/>
            </a:bodyPr>
            <a:lstStyle/>
            <a:p>
              <a:endParaRPr/>
            </a:p>
          </p:txBody>
        </p:sp>
        <p:sp>
          <p:nvSpPr>
            <p:cNvPr id="7" name="object 7"/>
            <p:cNvSpPr/>
            <p:nvPr/>
          </p:nvSpPr>
          <p:spPr>
            <a:xfrm>
              <a:off x="5753887" y="3572116"/>
              <a:ext cx="167458" cy="83515"/>
            </a:xfrm>
            <a:custGeom>
              <a:avLst/>
              <a:gdLst/>
              <a:ahLst/>
              <a:cxnLst/>
              <a:rect l="l" t="t" r="r" b="b"/>
              <a:pathLst>
                <a:path w="263513" h="131420">
                  <a:moveTo>
                    <a:pt x="263513" y="131420"/>
                  </a:moveTo>
                  <a:lnTo>
                    <a:pt x="219594" y="58408"/>
                  </a:lnTo>
                  <a:lnTo>
                    <a:pt x="175675" y="14602"/>
                  </a:lnTo>
                  <a:lnTo>
                    <a:pt x="131756" y="0"/>
                  </a:lnTo>
                  <a:lnTo>
                    <a:pt x="87837" y="14602"/>
                  </a:lnTo>
                  <a:lnTo>
                    <a:pt x="43918" y="58408"/>
                  </a:lnTo>
                  <a:lnTo>
                    <a:pt x="0" y="131420"/>
                  </a:lnTo>
                </a:path>
              </a:pathLst>
            </a:custGeom>
            <a:ln w="7012">
              <a:solidFill>
                <a:srgbClr val="000000"/>
              </a:solidFill>
            </a:ln>
          </p:spPr>
          <p:txBody>
            <a:bodyPr wrap="square" lIns="0" tIns="0" rIns="0" bIns="0" rtlCol="0">
              <a:noAutofit/>
            </a:bodyPr>
            <a:lstStyle/>
            <a:p>
              <a:endParaRPr/>
            </a:p>
          </p:txBody>
        </p:sp>
        <p:sp>
          <p:nvSpPr>
            <p:cNvPr id="8" name="object 8"/>
            <p:cNvSpPr/>
            <p:nvPr/>
          </p:nvSpPr>
          <p:spPr>
            <a:xfrm>
              <a:off x="5441969" y="3544556"/>
              <a:ext cx="460024" cy="0"/>
            </a:xfrm>
            <a:custGeom>
              <a:avLst/>
              <a:gdLst/>
              <a:ahLst/>
              <a:cxnLst/>
              <a:rect l="l" t="t" r="r" b="b"/>
              <a:pathLst>
                <a:path w="723899">
                  <a:moveTo>
                    <a:pt x="723899" y="0"/>
                  </a:moveTo>
                  <a:lnTo>
                    <a:pt x="0" y="0"/>
                  </a:lnTo>
                </a:path>
              </a:pathLst>
            </a:custGeom>
            <a:ln w="7009">
              <a:solidFill>
                <a:srgbClr val="000000"/>
              </a:solidFill>
            </a:ln>
          </p:spPr>
          <p:txBody>
            <a:bodyPr wrap="square" lIns="0" tIns="0" rIns="0" bIns="0" rtlCol="0">
              <a:noAutofit/>
            </a:bodyPr>
            <a:lstStyle/>
            <a:p>
              <a:endParaRPr/>
            </a:p>
          </p:txBody>
        </p:sp>
        <p:sp>
          <p:nvSpPr>
            <p:cNvPr id="9" name="object 9"/>
            <p:cNvSpPr txBox="1"/>
            <p:nvPr/>
          </p:nvSpPr>
          <p:spPr>
            <a:xfrm>
              <a:off x="6955865" y="3844049"/>
              <a:ext cx="313947" cy="174325"/>
            </a:xfrm>
            <a:prstGeom prst="rect">
              <a:avLst/>
            </a:prstGeom>
          </p:spPr>
          <p:txBody>
            <a:bodyPr vert="horz" wrap="square" lIns="0" tIns="0" rIns="0" bIns="0" rtlCol="0">
              <a:noAutofit/>
            </a:bodyPr>
            <a:lstStyle/>
            <a:p>
              <a:pPr marL="8071">
                <a:lnSpc>
                  <a:spcPts val="1373"/>
                </a:lnSpc>
              </a:pPr>
              <a:r>
                <a:rPr sz="1144" spc="22" dirty="0">
                  <a:latin typeface="Adobe 黑体 Std R"/>
                  <a:cs typeface="Adobe 黑体 Std R"/>
                </a:rPr>
                <a:t>灯丝</a:t>
              </a:r>
              <a:endParaRPr sz="1144">
                <a:latin typeface="Adobe 黑体 Std R"/>
                <a:cs typeface="Adobe 黑体 Std R"/>
              </a:endParaRPr>
            </a:p>
          </p:txBody>
        </p:sp>
        <p:sp>
          <p:nvSpPr>
            <p:cNvPr id="10" name="object 10"/>
            <p:cNvSpPr txBox="1"/>
            <p:nvPr/>
          </p:nvSpPr>
          <p:spPr>
            <a:xfrm>
              <a:off x="6955865" y="4591074"/>
              <a:ext cx="313947" cy="174325"/>
            </a:xfrm>
            <a:prstGeom prst="rect">
              <a:avLst/>
            </a:prstGeom>
          </p:spPr>
          <p:txBody>
            <a:bodyPr vert="horz" wrap="square" lIns="0" tIns="0" rIns="0" bIns="0" rtlCol="0">
              <a:noAutofit/>
            </a:bodyPr>
            <a:lstStyle/>
            <a:p>
              <a:pPr marL="8071">
                <a:lnSpc>
                  <a:spcPts val="1373"/>
                </a:lnSpc>
              </a:pPr>
              <a:r>
                <a:rPr sz="1144" spc="22" dirty="0">
                  <a:latin typeface="Adobe 黑体 Std R"/>
                  <a:cs typeface="Adobe 黑体 Std R"/>
                </a:rPr>
                <a:t>灯丝</a:t>
              </a:r>
              <a:endParaRPr sz="1144">
                <a:latin typeface="Adobe 黑体 Std R"/>
                <a:cs typeface="Adobe 黑体 Std R"/>
              </a:endParaRPr>
            </a:p>
          </p:txBody>
        </p:sp>
        <p:sp>
          <p:nvSpPr>
            <p:cNvPr id="11" name="object 11"/>
            <p:cNvSpPr/>
            <p:nvPr/>
          </p:nvSpPr>
          <p:spPr>
            <a:xfrm>
              <a:off x="6808386" y="3945725"/>
              <a:ext cx="156666" cy="0"/>
            </a:xfrm>
            <a:custGeom>
              <a:avLst/>
              <a:gdLst/>
              <a:ahLst/>
              <a:cxnLst/>
              <a:rect l="l" t="t" r="r" b="b"/>
              <a:pathLst>
                <a:path w="246531">
                  <a:moveTo>
                    <a:pt x="0" y="0"/>
                  </a:moveTo>
                  <a:lnTo>
                    <a:pt x="246531" y="0"/>
                  </a:lnTo>
                </a:path>
              </a:pathLst>
            </a:custGeom>
            <a:ln w="7009">
              <a:solidFill>
                <a:srgbClr val="737373"/>
              </a:solidFill>
            </a:ln>
          </p:spPr>
          <p:txBody>
            <a:bodyPr wrap="square" lIns="0" tIns="0" rIns="0" bIns="0" rtlCol="0">
              <a:noAutofit/>
            </a:bodyPr>
            <a:lstStyle/>
            <a:p>
              <a:endParaRPr/>
            </a:p>
          </p:txBody>
        </p:sp>
        <p:sp>
          <p:nvSpPr>
            <p:cNvPr id="12" name="object 12"/>
            <p:cNvSpPr txBox="1"/>
            <p:nvPr/>
          </p:nvSpPr>
          <p:spPr>
            <a:xfrm>
              <a:off x="6955865" y="4191249"/>
              <a:ext cx="313947" cy="174325"/>
            </a:xfrm>
            <a:prstGeom prst="rect">
              <a:avLst/>
            </a:prstGeom>
          </p:spPr>
          <p:txBody>
            <a:bodyPr vert="horz" wrap="square" lIns="0" tIns="0" rIns="0" bIns="0" rtlCol="0">
              <a:noAutofit/>
            </a:bodyPr>
            <a:lstStyle/>
            <a:p>
              <a:pPr marL="8071">
                <a:lnSpc>
                  <a:spcPts val="1373"/>
                </a:lnSpc>
              </a:pPr>
              <a:r>
                <a:rPr sz="1144" spc="22" dirty="0">
                  <a:latin typeface="Adobe 黑体 Std R"/>
                  <a:cs typeface="Adobe 黑体 Std R"/>
                </a:rPr>
                <a:t>灯管</a:t>
              </a:r>
              <a:endParaRPr sz="1144">
                <a:latin typeface="Adobe 黑体 Std R"/>
                <a:cs typeface="Adobe 黑体 Std R"/>
              </a:endParaRPr>
            </a:p>
          </p:txBody>
        </p:sp>
        <p:sp>
          <p:nvSpPr>
            <p:cNvPr id="13" name="object 13"/>
            <p:cNvSpPr/>
            <p:nvPr/>
          </p:nvSpPr>
          <p:spPr>
            <a:xfrm>
              <a:off x="6868671" y="4282402"/>
              <a:ext cx="96381" cy="0"/>
            </a:xfrm>
            <a:custGeom>
              <a:avLst/>
              <a:gdLst/>
              <a:ahLst/>
              <a:cxnLst/>
              <a:rect l="l" t="t" r="r" b="b"/>
              <a:pathLst>
                <a:path w="151666">
                  <a:moveTo>
                    <a:pt x="0" y="0"/>
                  </a:moveTo>
                  <a:lnTo>
                    <a:pt x="151666" y="0"/>
                  </a:lnTo>
                </a:path>
              </a:pathLst>
            </a:custGeom>
            <a:ln w="7009">
              <a:solidFill>
                <a:srgbClr val="737373"/>
              </a:solidFill>
            </a:ln>
          </p:spPr>
          <p:txBody>
            <a:bodyPr wrap="square" lIns="0" tIns="0" rIns="0" bIns="0" rtlCol="0">
              <a:noAutofit/>
            </a:bodyPr>
            <a:lstStyle/>
            <a:p>
              <a:endParaRPr/>
            </a:p>
          </p:txBody>
        </p:sp>
        <p:sp>
          <p:nvSpPr>
            <p:cNvPr id="14" name="object 14"/>
            <p:cNvSpPr/>
            <p:nvPr/>
          </p:nvSpPr>
          <p:spPr>
            <a:xfrm>
              <a:off x="6690607" y="3956248"/>
              <a:ext cx="51353" cy="30288"/>
            </a:xfrm>
            <a:custGeom>
              <a:avLst/>
              <a:gdLst/>
              <a:ahLst/>
              <a:cxnLst/>
              <a:rect l="l" t="t" r="r" b="b"/>
              <a:pathLst>
                <a:path w="80810" h="47661">
                  <a:moveTo>
                    <a:pt x="80810" y="0"/>
                  </a:moveTo>
                  <a:lnTo>
                    <a:pt x="64121" y="31774"/>
                  </a:lnTo>
                  <a:lnTo>
                    <a:pt x="47725" y="47661"/>
                  </a:lnTo>
                  <a:lnTo>
                    <a:pt x="31621" y="47661"/>
                  </a:lnTo>
                  <a:lnTo>
                    <a:pt x="15810" y="31774"/>
                  </a:lnTo>
                  <a:lnTo>
                    <a:pt x="0" y="0"/>
                  </a:lnTo>
                </a:path>
              </a:pathLst>
            </a:custGeom>
            <a:ln w="21041">
              <a:solidFill>
                <a:srgbClr val="0000FF"/>
              </a:solidFill>
            </a:ln>
          </p:spPr>
          <p:txBody>
            <a:bodyPr wrap="square" lIns="0" tIns="0" rIns="0" bIns="0" rtlCol="0">
              <a:noAutofit/>
            </a:bodyPr>
            <a:lstStyle/>
            <a:p>
              <a:endParaRPr/>
            </a:p>
          </p:txBody>
        </p:sp>
        <p:sp>
          <p:nvSpPr>
            <p:cNvPr id="15" name="object 15"/>
            <p:cNvSpPr/>
            <p:nvPr/>
          </p:nvSpPr>
          <p:spPr>
            <a:xfrm>
              <a:off x="6738985" y="3956248"/>
              <a:ext cx="51353" cy="30288"/>
            </a:xfrm>
            <a:custGeom>
              <a:avLst/>
              <a:gdLst/>
              <a:ahLst/>
              <a:cxnLst/>
              <a:rect l="l" t="t" r="r" b="b"/>
              <a:pathLst>
                <a:path w="80810" h="47661">
                  <a:moveTo>
                    <a:pt x="80810" y="0"/>
                  </a:moveTo>
                  <a:lnTo>
                    <a:pt x="64121" y="31774"/>
                  </a:lnTo>
                  <a:lnTo>
                    <a:pt x="47725" y="47661"/>
                  </a:lnTo>
                  <a:lnTo>
                    <a:pt x="31621" y="47661"/>
                  </a:lnTo>
                  <a:lnTo>
                    <a:pt x="15810" y="31774"/>
                  </a:lnTo>
                  <a:lnTo>
                    <a:pt x="0" y="0"/>
                  </a:lnTo>
                </a:path>
              </a:pathLst>
            </a:custGeom>
            <a:ln w="21041">
              <a:solidFill>
                <a:srgbClr val="0000FF"/>
              </a:solidFill>
            </a:ln>
          </p:spPr>
          <p:txBody>
            <a:bodyPr wrap="square" lIns="0" tIns="0" rIns="0" bIns="0" rtlCol="0">
              <a:noAutofit/>
            </a:bodyPr>
            <a:lstStyle/>
            <a:p>
              <a:endParaRPr/>
            </a:p>
          </p:txBody>
        </p:sp>
        <p:sp>
          <p:nvSpPr>
            <p:cNvPr id="16" name="object 16"/>
            <p:cNvSpPr/>
            <p:nvPr/>
          </p:nvSpPr>
          <p:spPr>
            <a:xfrm>
              <a:off x="6690607" y="3829973"/>
              <a:ext cx="0" cy="126275"/>
            </a:xfrm>
            <a:custGeom>
              <a:avLst/>
              <a:gdLst/>
              <a:ahLst/>
              <a:cxnLst/>
              <a:rect l="l" t="t" r="r" b="b"/>
              <a:pathLst>
                <a:path h="198707">
                  <a:moveTo>
                    <a:pt x="0" y="198707"/>
                  </a:moveTo>
                  <a:lnTo>
                    <a:pt x="0" y="0"/>
                  </a:lnTo>
                </a:path>
              </a:pathLst>
            </a:custGeom>
            <a:ln w="21081">
              <a:solidFill>
                <a:srgbClr val="0000FF"/>
              </a:solidFill>
            </a:ln>
          </p:spPr>
          <p:txBody>
            <a:bodyPr wrap="square" lIns="0" tIns="0" rIns="0" bIns="0" rtlCol="0">
              <a:noAutofit/>
            </a:bodyPr>
            <a:lstStyle/>
            <a:p>
              <a:endParaRPr/>
            </a:p>
          </p:txBody>
        </p:sp>
        <p:sp>
          <p:nvSpPr>
            <p:cNvPr id="17" name="object 17"/>
            <p:cNvSpPr/>
            <p:nvPr/>
          </p:nvSpPr>
          <p:spPr>
            <a:xfrm>
              <a:off x="6790338" y="3829973"/>
              <a:ext cx="0" cy="126275"/>
            </a:xfrm>
            <a:custGeom>
              <a:avLst/>
              <a:gdLst/>
              <a:ahLst/>
              <a:cxnLst/>
              <a:rect l="l" t="t" r="r" b="b"/>
              <a:pathLst>
                <a:path h="198707">
                  <a:moveTo>
                    <a:pt x="0" y="198707"/>
                  </a:moveTo>
                  <a:lnTo>
                    <a:pt x="0" y="0"/>
                  </a:lnTo>
                </a:path>
              </a:pathLst>
            </a:custGeom>
            <a:ln w="21081">
              <a:solidFill>
                <a:srgbClr val="0000FF"/>
              </a:solidFill>
            </a:ln>
          </p:spPr>
          <p:txBody>
            <a:bodyPr wrap="square" lIns="0" tIns="0" rIns="0" bIns="0" rtlCol="0">
              <a:noAutofit/>
            </a:bodyPr>
            <a:lstStyle/>
            <a:p>
              <a:endParaRPr/>
            </a:p>
          </p:txBody>
        </p:sp>
        <p:sp>
          <p:nvSpPr>
            <p:cNvPr id="18" name="object 18"/>
            <p:cNvSpPr/>
            <p:nvPr/>
          </p:nvSpPr>
          <p:spPr>
            <a:xfrm>
              <a:off x="6606507" y="4535252"/>
              <a:ext cx="253047" cy="199268"/>
            </a:xfrm>
            <a:custGeom>
              <a:avLst/>
              <a:gdLst/>
              <a:ahLst/>
              <a:cxnLst/>
              <a:rect l="l" t="t" r="r" b="b"/>
              <a:pathLst>
                <a:path w="398197" h="313571">
                  <a:moveTo>
                    <a:pt x="215126" y="0"/>
                  </a:moveTo>
                  <a:lnTo>
                    <a:pt x="161053" y="4377"/>
                  </a:lnTo>
                  <a:lnTo>
                    <a:pt x="113041" y="17225"/>
                  </a:lnTo>
                  <a:lnTo>
                    <a:pt x="72140" y="37442"/>
                  </a:lnTo>
                  <a:lnTo>
                    <a:pt x="39402" y="63924"/>
                  </a:lnTo>
                  <a:lnTo>
                    <a:pt x="15878" y="95570"/>
                  </a:lnTo>
                  <a:lnTo>
                    <a:pt x="661" y="143892"/>
                  </a:lnTo>
                  <a:lnTo>
                    <a:pt x="0" y="156794"/>
                  </a:lnTo>
                  <a:lnTo>
                    <a:pt x="660" y="169706"/>
                  </a:lnTo>
                  <a:lnTo>
                    <a:pt x="15660" y="218071"/>
                  </a:lnTo>
                  <a:lnTo>
                    <a:pt x="38455" y="249761"/>
                  </a:lnTo>
                  <a:lnTo>
                    <a:pt x="69612" y="276303"/>
                  </a:lnTo>
                  <a:lnTo>
                    <a:pt x="107751" y="296600"/>
                  </a:lnTo>
                  <a:lnTo>
                    <a:pt x="151492" y="309555"/>
                  </a:lnTo>
                  <a:lnTo>
                    <a:pt x="183084" y="313571"/>
                  </a:lnTo>
                  <a:lnTo>
                    <a:pt x="201715" y="313121"/>
                  </a:lnTo>
                  <a:lnTo>
                    <a:pt x="253880" y="305796"/>
                  </a:lnTo>
                  <a:lnTo>
                    <a:pt x="299635" y="290368"/>
                  </a:lnTo>
                  <a:lnTo>
                    <a:pt x="337930" y="267940"/>
                  </a:lnTo>
                  <a:lnTo>
                    <a:pt x="367712" y="239616"/>
                  </a:lnTo>
                  <a:lnTo>
                    <a:pt x="387931" y="206499"/>
                  </a:lnTo>
                  <a:lnTo>
                    <a:pt x="398197" y="156794"/>
                  </a:lnTo>
                  <a:lnTo>
                    <a:pt x="397537" y="143878"/>
                  </a:lnTo>
                  <a:lnTo>
                    <a:pt x="382538" y="95504"/>
                  </a:lnTo>
                  <a:lnTo>
                    <a:pt x="359745" y="63811"/>
                  </a:lnTo>
                  <a:lnTo>
                    <a:pt x="328590" y="37268"/>
                  </a:lnTo>
                  <a:lnTo>
                    <a:pt x="290454" y="16972"/>
                  </a:lnTo>
                  <a:lnTo>
                    <a:pt x="246715" y="4017"/>
                  </a:lnTo>
                  <a:lnTo>
                    <a:pt x="215126" y="0"/>
                  </a:lnTo>
                  <a:close/>
                </a:path>
              </a:pathLst>
            </a:custGeom>
            <a:solidFill>
              <a:srgbClr val="F1F1F1"/>
            </a:solidFill>
          </p:spPr>
          <p:txBody>
            <a:bodyPr wrap="square" lIns="0" tIns="0" rIns="0" bIns="0" rtlCol="0">
              <a:noAutofit/>
            </a:bodyPr>
            <a:lstStyle/>
            <a:p>
              <a:endParaRPr/>
            </a:p>
          </p:txBody>
        </p:sp>
        <p:sp>
          <p:nvSpPr>
            <p:cNvPr id="19" name="object 19"/>
            <p:cNvSpPr/>
            <p:nvPr/>
          </p:nvSpPr>
          <p:spPr>
            <a:xfrm>
              <a:off x="6606507" y="4535252"/>
              <a:ext cx="253047" cy="199268"/>
            </a:xfrm>
            <a:custGeom>
              <a:avLst/>
              <a:gdLst/>
              <a:ahLst/>
              <a:cxnLst/>
              <a:rect l="l" t="t" r="r" b="b"/>
              <a:pathLst>
                <a:path w="398197" h="313571">
                  <a:moveTo>
                    <a:pt x="398197" y="156794"/>
                  </a:moveTo>
                  <a:lnTo>
                    <a:pt x="392406" y="118952"/>
                  </a:lnTo>
                  <a:lnTo>
                    <a:pt x="375954" y="84435"/>
                  </a:lnTo>
                  <a:lnTo>
                    <a:pt x="350221" y="54337"/>
                  </a:lnTo>
                  <a:lnTo>
                    <a:pt x="316586" y="29755"/>
                  </a:lnTo>
                  <a:lnTo>
                    <a:pt x="276429" y="11784"/>
                  </a:lnTo>
                  <a:lnTo>
                    <a:pt x="231130" y="1519"/>
                  </a:lnTo>
                  <a:lnTo>
                    <a:pt x="215126" y="0"/>
                  </a:lnTo>
                  <a:lnTo>
                    <a:pt x="196493" y="449"/>
                  </a:lnTo>
                  <a:lnTo>
                    <a:pt x="144324" y="7773"/>
                  </a:lnTo>
                  <a:lnTo>
                    <a:pt x="98565" y="23200"/>
                  </a:lnTo>
                  <a:lnTo>
                    <a:pt x="60269" y="45627"/>
                  </a:lnTo>
                  <a:lnTo>
                    <a:pt x="30485" y="73954"/>
                  </a:lnTo>
                  <a:lnTo>
                    <a:pt x="10265" y="107076"/>
                  </a:lnTo>
                  <a:lnTo>
                    <a:pt x="0" y="156794"/>
                  </a:lnTo>
                  <a:lnTo>
                    <a:pt x="660" y="169706"/>
                  </a:lnTo>
                  <a:lnTo>
                    <a:pt x="15660" y="218071"/>
                  </a:lnTo>
                  <a:lnTo>
                    <a:pt x="38455" y="249761"/>
                  </a:lnTo>
                  <a:lnTo>
                    <a:pt x="69612" y="276303"/>
                  </a:lnTo>
                  <a:lnTo>
                    <a:pt x="107751" y="296600"/>
                  </a:lnTo>
                  <a:lnTo>
                    <a:pt x="151492" y="309555"/>
                  </a:lnTo>
                  <a:lnTo>
                    <a:pt x="183084" y="313571"/>
                  </a:lnTo>
                  <a:lnTo>
                    <a:pt x="201715" y="313121"/>
                  </a:lnTo>
                  <a:lnTo>
                    <a:pt x="253880" y="305796"/>
                  </a:lnTo>
                  <a:lnTo>
                    <a:pt x="299635" y="290368"/>
                  </a:lnTo>
                  <a:lnTo>
                    <a:pt x="337930" y="267940"/>
                  </a:lnTo>
                  <a:lnTo>
                    <a:pt x="367712" y="239616"/>
                  </a:lnTo>
                  <a:lnTo>
                    <a:pt x="387931" y="206499"/>
                  </a:lnTo>
                  <a:lnTo>
                    <a:pt x="398197" y="156794"/>
                  </a:lnTo>
                  <a:close/>
                </a:path>
              </a:pathLst>
            </a:custGeom>
            <a:ln w="7015">
              <a:solidFill>
                <a:srgbClr val="000000"/>
              </a:solidFill>
            </a:ln>
          </p:spPr>
          <p:txBody>
            <a:bodyPr wrap="square" lIns="0" tIns="0" rIns="0" bIns="0" rtlCol="0">
              <a:noAutofit/>
            </a:bodyPr>
            <a:lstStyle/>
            <a:p>
              <a:endParaRPr/>
            </a:p>
          </p:txBody>
        </p:sp>
        <p:sp>
          <p:nvSpPr>
            <p:cNvPr id="20" name="object 20"/>
            <p:cNvSpPr/>
            <p:nvPr/>
          </p:nvSpPr>
          <p:spPr>
            <a:xfrm>
              <a:off x="6606879" y="3831476"/>
              <a:ext cx="0" cy="799647"/>
            </a:xfrm>
            <a:custGeom>
              <a:avLst/>
              <a:gdLst/>
              <a:ahLst/>
              <a:cxnLst/>
              <a:rect l="l" t="t" r="r" b="b"/>
              <a:pathLst>
                <a:path h="1258333">
                  <a:moveTo>
                    <a:pt x="0" y="0"/>
                  </a:moveTo>
                  <a:lnTo>
                    <a:pt x="0" y="1258333"/>
                  </a:lnTo>
                </a:path>
              </a:pathLst>
            </a:custGeom>
            <a:ln w="7027">
              <a:solidFill>
                <a:srgbClr val="000000"/>
              </a:solidFill>
            </a:ln>
          </p:spPr>
          <p:txBody>
            <a:bodyPr wrap="square" lIns="0" tIns="0" rIns="0" bIns="0" rtlCol="0">
              <a:noAutofit/>
            </a:bodyPr>
            <a:lstStyle/>
            <a:p>
              <a:endParaRPr/>
            </a:p>
          </p:txBody>
        </p:sp>
        <p:sp>
          <p:nvSpPr>
            <p:cNvPr id="21" name="object 21"/>
            <p:cNvSpPr/>
            <p:nvPr/>
          </p:nvSpPr>
          <p:spPr>
            <a:xfrm>
              <a:off x="6859554" y="3832980"/>
              <a:ext cx="0" cy="799647"/>
            </a:xfrm>
            <a:custGeom>
              <a:avLst/>
              <a:gdLst/>
              <a:ahLst/>
              <a:cxnLst/>
              <a:rect l="l" t="t" r="r" b="b"/>
              <a:pathLst>
                <a:path h="1258333">
                  <a:moveTo>
                    <a:pt x="0" y="0"/>
                  </a:moveTo>
                  <a:lnTo>
                    <a:pt x="0" y="1258333"/>
                  </a:lnTo>
                </a:path>
              </a:pathLst>
            </a:custGeom>
            <a:ln w="7027">
              <a:solidFill>
                <a:srgbClr val="000000"/>
              </a:solidFill>
            </a:ln>
          </p:spPr>
          <p:txBody>
            <a:bodyPr wrap="square" lIns="0" tIns="0" rIns="0" bIns="0" rtlCol="0">
              <a:noAutofit/>
            </a:bodyPr>
            <a:lstStyle/>
            <a:p>
              <a:endParaRPr/>
            </a:p>
          </p:txBody>
        </p:sp>
        <p:sp>
          <p:nvSpPr>
            <p:cNvPr id="22" name="object 22"/>
            <p:cNvSpPr/>
            <p:nvPr/>
          </p:nvSpPr>
          <p:spPr>
            <a:xfrm>
              <a:off x="6606507" y="3728088"/>
              <a:ext cx="253047" cy="199279"/>
            </a:xfrm>
            <a:custGeom>
              <a:avLst/>
              <a:gdLst/>
              <a:ahLst/>
              <a:cxnLst/>
              <a:rect l="l" t="t" r="r" b="b"/>
              <a:pathLst>
                <a:path w="398197" h="313588">
                  <a:moveTo>
                    <a:pt x="215126" y="0"/>
                  </a:moveTo>
                  <a:lnTo>
                    <a:pt x="161053" y="4377"/>
                  </a:lnTo>
                  <a:lnTo>
                    <a:pt x="113041" y="17225"/>
                  </a:lnTo>
                  <a:lnTo>
                    <a:pt x="72140" y="37442"/>
                  </a:lnTo>
                  <a:lnTo>
                    <a:pt x="39402" y="63924"/>
                  </a:lnTo>
                  <a:lnTo>
                    <a:pt x="15878" y="95570"/>
                  </a:lnTo>
                  <a:lnTo>
                    <a:pt x="661" y="143892"/>
                  </a:lnTo>
                  <a:lnTo>
                    <a:pt x="0" y="156794"/>
                  </a:lnTo>
                  <a:lnTo>
                    <a:pt x="660" y="169709"/>
                  </a:lnTo>
                  <a:lnTo>
                    <a:pt x="15659" y="218084"/>
                  </a:lnTo>
                  <a:lnTo>
                    <a:pt x="38452" y="249776"/>
                  </a:lnTo>
                  <a:lnTo>
                    <a:pt x="69606" y="276319"/>
                  </a:lnTo>
                  <a:lnTo>
                    <a:pt x="107743" y="296616"/>
                  </a:lnTo>
                  <a:lnTo>
                    <a:pt x="151481" y="309571"/>
                  </a:lnTo>
                  <a:lnTo>
                    <a:pt x="183071" y="313588"/>
                  </a:lnTo>
                  <a:lnTo>
                    <a:pt x="201704" y="313138"/>
                  </a:lnTo>
                  <a:lnTo>
                    <a:pt x="253873" y="305814"/>
                  </a:lnTo>
                  <a:lnTo>
                    <a:pt x="299631" y="290388"/>
                  </a:lnTo>
                  <a:lnTo>
                    <a:pt x="337928" y="267960"/>
                  </a:lnTo>
                  <a:lnTo>
                    <a:pt x="367712" y="239634"/>
                  </a:lnTo>
                  <a:lnTo>
                    <a:pt x="387931" y="206512"/>
                  </a:lnTo>
                  <a:lnTo>
                    <a:pt x="398197" y="156794"/>
                  </a:lnTo>
                  <a:lnTo>
                    <a:pt x="397537" y="143878"/>
                  </a:lnTo>
                  <a:lnTo>
                    <a:pt x="382538" y="95504"/>
                  </a:lnTo>
                  <a:lnTo>
                    <a:pt x="359745" y="63811"/>
                  </a:lnTo>
                  <a:lnTo>
                    <a:pt x="328590" y="37268"/>
                  </a:lnTo>
                  <a:lnTo>
                    <a:pt x="290454" y="16972"/>
                  </a:lnTo>
                  <a:lnTo>
                    <a:pt x="246715" y="4017"/>
                  </a:lnTo>
                  <a:lnTo>
                    <a:pt x="215126" y="0"/>
                  </a:lnTo>
                  <a:close/>
                </a:path>
              </a:pathLst>
            </a:custGeom>
            <a:solidFill>
              <a:srgbClr val="D9D9D9"/>
            </a:solidFill>
          </p:spPr>
          <p:txBody>
            <a:bodyPr wrap="square" lIns="0" tIns="0" rIns="0" bIns="0" rtlCol="0">
              <a:noAutofit/>
            </a:bodyPr>
            <a:lstStyle/>
            <a:p>
              <a:endParaRPr/>
            </a:p>
          </p:txBody>
        </p:sp>
        <p:sp>
          <p:nvSpPr>
            <p:cNvPr id="23" name="object 23"/>
            <p:cNvSpPr/>
            <p:nvPr/>
          </p:nvSpPr>
          <p:spPr>
            <a:xfrm>
              <a:off x="6606507" y="3728088"/>
              <a:ext cx="253047" cy="199279"/>
            </a:xfrm>
            <a:custGeom>
              <a:avLst/>
              <a:gdLst/>
              <a:ahLst/>
              <a:cxnLst/>
              <a:rect l="l" t="t" r="r" b="b"/>
              <a:pathLst>
                <a:path w="398197" h="313588">
                  <a:moveTo>
                    <a:pt x="398197" y="156794"/>
                  </a:moveTo>
                  <a:lnTo>
                    <a:pt x="392406" y="118952"/>
                  </a:lnTo>
                  <a:lnTo>
                    <a:pt x="375954" y="84435"/>
                  </a:lnTo>
                  <a:lnTo>
                    <a:pt x="350221" y="54337"/>
                  </a:lnTo>
                  <a:lnTo>
                    <a:pt x="316586" y="29755"/>
                  </a:lnTo>
                  <a:lnTo>
                    <a:pt x="276429" y="11784"/>
                  </a:lnTo>
                  <a:lnTo>
                    <a:pt x="231130" y="1519"/>
                  </a:lnTo>
                  <a:lnTo>
                    <a:pt x="215126" y="0"/>
                  </a:lnTo>
                  <a:lnTo>
                    <a:pt x="196493" y="449"/>
                  </a:lnTo>
                  <a:lnTo>
                    <a:pt x="144324" y="7773"/>
                  </a:lnTo>
                  <a:lnTo>
                    <a:pt x="98565" y="23200"/>
                  </a:lnTo>
                  <a:lnTo>
                    <a:pt x="60269" y="45627"/>
                  </a:lnTo>
                  <a:lnTo>
                    <a:pt x="30485" y="73954"/>
                  </a:lnTo>
                  <a:lnTo>
                    <a:pt x="10265" y="107076"/>
                  </a:lnTo>
                  <a:lnTo>
                    <a:pt x="0" y="156794"/>
                  </a:lnTo>
                  <a:lnTo>
                    <a:pt x="660" y="169709"/>
                  </a:lnTo>
                  <a:lnTo>
                    <a:pt x="15659" y="218084"/>
                  </a:lnTo>
                  <a:lnTo>
                    <a:pt x="38452" y="249776"/>
                  </a:lnTo>
                  <a:lnTo>
                    <a:pt x="69606" y="276319"/>
                  </a:lnTo>
                  <a:lnTo>
                    <a:pt x="107743" y="296616"/>
                  </a:lnTo>
                  <a:lnTo>
                    <a:pt x="151481" y="309571"/>
                  </a:lnTo>
                  <a:lnTo>
                    <a:pt x="183071" y="313588"/>
                  </a:lnTo>
                  <a:lnTo>
                    <a:pt x="201704" y="313138"/>
                  </a:lnTo>
                  <a:lnTo>
                    <a:pt x="253873" y="305814"/>
                  </a:lnTo>
                  <a:lnTo>
                    <a:pt x="299631" y="290388"/>
                  </a:lnTo>
                  <a:lnTo>
                    <a:pt x="337928" y="267960"/>
                  </a:lnTo>
                  <a:lnTo>
                    <a:pt x="367712" y="239634"/>
                  </a:lnTo>
                  <a:lnTo>
                    <a:pt x="387931" y="206512"/>
                  </a:lnTo>
                  <a:lnTo>
                    <a:pt x="398197" y="156794"/>
                  </a:lnTo>
                  <a:close/>
                </a:path>
              </a:pathLst>
            </a:custGeom>
            <a:ln w="7015">
              <a:solidFill>
                <a:srgbClr val="000000"/>
              </a:solidFill>
            </a:ln>
          </p:spPr>
          <p:txBody>
            <a:bodyPr wrap="square" lIns="0" tIns="0" rIns="0" bIns="0" rtlCol="0">
              <a:noAutofit/>
            </a:bodyPr>
            <a:lstStyle/>
            <a:p>
              <a:endParaRPr/>
            </a:p>
          </p:txBody>
        </p:sp>
        <p:sp>
          <p:nvSpPr>
            <p:cNvPr id="24" name="object 24"/>
            <p:cNvSpPr/>
            <p:nvPr/>
          </p:nvSpPr>
          <p:spPr>
            <a:xfrm>
              <a:off x="6728380" y="4620359"/>
              <a:ext cx="54330" cy="30306"/>
            </a:xfrm>
            <a:custGeom>
              <a:avLst/>
              <a:gdLst/>
              <a:ahLst/>
              <a:cxnLst/>
              <a:rect l="l" t="t" r="r" b="b"/>
              <a:pathLst>
                <a:path w="85495" h="47690">
                  <a:moveTo>
                    <a:pt x="0" y="47690"/>
                  </a:moveTo>
                  <a:lnTo>
                    <a:pt x="17567" y="15887"/>
                  </a:lnTo>
                  <a:lnTo>
                    <a:pt x="34842" y="0"/>
                  </a:lnTo>
                  <a:lnTo>
                    <a:pt x="52117" y="0"/>
                  </a:lnTo>
                  <a:lnTo>
                    <a:pt x="68806" y="15887"/>
                  </a:lnTo>
                  <a:lnTo>
                    <a:pt x="85495" y="47690"/>
                  </a:lnTo>
                </a:path>
              </a:pathLst>
            </a:custGeom>
            <a:ln w="21039">
              <a:solidFill>
                <a:srgbClr val="0000FF"/>
              </a:solidFill>
            </a:ln>
          </p:spPr>
          <p:txBody>
            <a:bodyPr wrap="square" lIns="0" tIns="0" rIns="0" bIns="0" rtlCol="0">
              <a:noAutofit/>
            </a:bodyPr>
            <a:lstStyle/>
            <a:p>
              <a:endParaRPr/>
            </a:p>
          </p:txBody>
        </p:sp>
        <p:sp>
          <p:nvSpPr>
            <p:cNvPr id="25" name="object 25"/>
            <p:cNvSpPr/>
            <p:nvPr/>
          </p:nvSpPr>
          <p:spPr>
            <a:xfrm>
              <a:off x="6677026" y="4620359"/>
              <a:ext cx="54330" cy="30306"/>
            </a:xfrm>
            <a:custGeom>
              <a:avLst/>
              <a:gdLst/>
              <a:ahLst/>
              <a:cxnLst/>
              <a:rect l="l" t="t" r="r" b="b"/>
              <a:pathLst>
                <a:path w="85495" h="47690">
                  <a:moveTo>
                    <a:pt x="0" y="47690"/>
                  </a:moveTo>
                  <a:lnTo>
                    <a:pt x="17567" y="15887"/>
                  </a:lnTo>
                  <a:lnTo>
                    <a:pt x="34842" y="0"/>
                  </a:lnTo>
                  <a:lnTo>
                    <a:pt x="52117" y="0"/>
                  </a:lnTo>
                  <a:lnTo>
                    <a:pt x="68806" y="15887"/>
                  </a:lnTo>
                  <a:lnTo>
                    <a:pt x="85495" y="47690"/>
                  </a:lnTo>
                </a:path>
              </a:pathLst>
            </a:custGeom>
            <a:ln w="21039">
              <a:solidFill>
                <a:srgbClr val="0000FF"/>
              </a:solidFill>
            </a:ln>
          </p:spPr>
          <p:txBody>
            <a:bodyPr wrap="square" lIns="0" tIns="0" rIns="0" bIns="0" rtlCol="0">
              <a:noAutofit/>
            </a:bodyPr>
            <a:lstStyle/>
            <a:p>
              <a:endParaRPr/>
            </a:p>
          </p:txBody>
        </p:sp>
        <p:sp>
          <p:nvSpPr>
            <p:cNvPr id="26" name="object 26"/>
            <p:cNvSpPr/>
            <p:nvPr/>
          </p:nvSpPr>
          <p:spPr>
            <a:xfrm>
              <a:off x="6782709" y="4650666"/>
              <a:ext cx="0" cy="126257"/>
            </a:xfrm>
            <a:custGeom>
              <a:avLst/>
              <a:gdLst/>
              <a:ahLst/>
              <a:cxnLst/>
              <a:rect l="l" t="t" r="r" b="b"/>
              <a:pathLst>
                <a:path h="198680">
                  <a:moveTo>
                    <a:pt x="0" y="0"/>
                  </a:moveTo>
                  <a:lnTo>
                    <a:pt x="0" y="198680"/>
                  </a:lnTo>
                </a:path>
              </a:pathLst>
            </a:custGeom>
            <a:ln w="21081">
              <a:solidFill>
                <a:srgbClr val="0000FF"/>
              </a:solidFill>
            </a:ln>
          </p:spPr>
          <p:txBody>
            <a:bodyPr wrap="square" lIns="0" tIns="0" rIns="0" bIns="0" rtlCol="0">
              <a:noAutofit/>
            </a:bodyPr>
            <a:lstStyle/>
            <a:p>
              <a:endParaRPr/>
            </a:p>
          </p:txBody>
        </p:sp>
        <p:sp>
          <p:nvSpPr>
            <p:cNvPr id="27" name="object 27"/>
            <p:cNvSpPr/>
            <p:nvPr/>
          </p:nvSpPr>
          <p:spPr>
            <a:xfrm>
              <a:off x="6677025" y="4650666"/>
              <a:ext cx="0" cy="126257"/>
            </a:xfrm>
            <a:custGeom>
              <a:avLst/>
              <a:gdLst/>
              <a:ahLst/>
              <a:cxnLst/>
              <a:rect l="l" t="t" r="r" b="b"/>
              <a:pathLst>
                <a:path h="198680">
                  <a:moveTo>
                    <a:pt x="0" y="0"/>
                  </a:moveTo>
                  <a:lnTo>
                    <a:pt x="0" y="198680"/>
                  </a:lnTo>
                </a:path>
              </a:pathLst>
            </a:custGeom>
            <a:ln w="21081">
              <a:solidFill>
                <a:srgbClr val="0000FF"/>
              </a:solidFill>
            </a:ln>
          </p:spPr>
          <p:txBody>
            <a:bodyPr wrap="square" lIns="0" tIns="0" rIns="0" bIns="0" rtlCol="0">
              <a:noAutofit/>
            </a:bodyPr>
            <a:lstStyle/>
            <a:p>
              <a:endParaRPr/>
            </a:p>
          </p:txBody>
        </p:sp>
        <p:sp>
          <p:nvSpPr>
            <p:cNvPr id="28" name="object 28"/>
            <p:cNvSpPr/>
            <p:nvPr/>
          </p:nvSpPr>
          <p:spPr>
            <a:xfrm>
              <a:off x="6692282" y="3658638"/>
              <a:ext cx="0" cy="166844"/>
            </a:xfrm>
            <a:custGeom>
              <a:avLst/>
              <a:gdLst/>
              <a:ahLst/>
              <a:cxnLst/>
              <a:rect l="l" t="t" r="r" b="b"/>
              <a:pathLst>
                <a:path h="262548">
                  <a:moveTo>
                    <a:pt x="0" y="0"/>
                  </a:moveTo>
                  <a:lnTo>
                    <a:pt x="0" y="262548"/>
                  </a:lnTo>
                </a:path>
              </a:pathLst>
            </a:custGeom>
            <a:ln w="21081">
              <a:solidFill>
                <a:srgbClr val="000000"/>
              </a:solidFill>
            </a:ln>
          </p:spPr>
          <p:txBody>
            <a:bodyPr wrap="square" lIns="0" tIns="0" rIns="0" bIns="0" rtlCol="0">
              <a:noAutofit/>
            </a:bodyPr>
            <a:lstStyle/>
            <a:p>
              <a:endParaRPr/>
            </a:p>
          </p:txBody>
        </p:sp>
        <p:sp>
          <p:nvSpPr>
            <p:cNvPr id="29" name="object 29"/>
            <p:cNvSpPr/>
            <p:nvPr/>
          </p:nvSpPr>
          <p:spPr>
            <a:xfrm>
              <a:off x="6787175" y="3661644"/>
              <a:ext cx="0" cy="163838"/>
            </a:xfrm>
            <a:custGeom>
              <a:avLst/>
              <a:gdLst/>
              <a:ahLst/>
              <a:cxnLst/>
              <a:rect l="l" t="t" r="r" b="b"/>
              <a:pathLst>
                <a:path h="257817">
                  <a:moveTo>
                    <a:pt x="0" y="0"/>
                  </a:moveTo>
                  <a:lnTo>
                    <a:pt x="0" y="257817"/>
                  </a:lnTo>
                </a:path>
              </a:pathLst>
            </a:custGeom>
            <a:ln w="21081">
              <a:solidFill>
                <a:srgbClr val="000000"/>
              </a:solidFill>
            </a:ln>
          </p:spPr>
          <p:txBody>
            <a:bodyPr wrap="square" lIns="0" tIns="0" rIns="0" bIns="0" rtlCol="0">
              <a:noAutofit/>
            </a:bodyPr>
            <a:lstStyle/>
            <a:p>
              <a:endParaRPr/>
            </a:p>
          </p:txBody>
        </p:sp>
        <p:sp>
          <p:nvSpPr>
            <p:cNvPr id="30" name="object 30"/>
            <p:cNvSpPr/>
            <p:nvPr/>
          </p:nvSpPr>
          <p:spPr>
            <a:xfrm>
              <a:off x="6677211" y="4730328"/>
              <a:ext cx="0" cy="88681"/>
            </a:xfrm>
            <a:custGeom>
              <a:avLst/>
              <a:gdLst/>
              <a:ahLst/>
              <a:cxnLst/>
              <a:rect l="l" t="t" r="r" b="b"/>
              <a:pathLst>
                <a:path h="139550">
                  <a:moveTo>
                    <a:pt x="0" y="0"/>
                  </a:moveTo>
                  <a:lnTo>
                    <a:pt x="0" y="139550"/>
                  </a:lnTo>
                </a:path>
              </a:pathLst>
            </a:custGeom>
            <a:ln w="21081">
              <a:solidFill>
                <a:srgbClr val="000000"/>
              </a:solidFill>
            </a:ln>
          </p:spPr>
          <p:txBody>
            <a:bodyPr wrap="square" lIns="0" tIns="0" rIns="0" bIns="0" rtlCol="0">
              <a:noAutofit/>
            </a:bodyPr>
            <a:lstStyle/>
            <a:p>
              <a:endParaRPr/>
            </a:p>
          </p:txBody>
        </p:sp>
        <p:sp>
          <p:nvSpPr>
            <p:cNvPr id="31" name="object 31"/>
            <p:cNvSpPr/>
            <p:nvPr/>
          </p:nvSpPr>
          <p:spPr>
            <a:xfrm>
              <a:off x="6781221" y="4731926"/>
              <a:ext cx="0" cy="87084"/>
            </a:xfrm>
            <a:custGeom>
              <a:avLst/>
              <a:gdLst/>
              <a:ahLst/>
              <a:cxnLst/>
              <a:rect l="l" t="t" r="r" b="b"/>
              <a:pathLst>
                <a:path h="137036">
                  <a:moveTo>
                    <a:pt x="0" y="0"/>
                  </a:moveTo>
                  <a:lnTo>
                    <a:pt x="0" y="137036"/>
                  </a:lnTo>
                </a:path>
              </a:pathLst>
            </a:custGeom>
            <a:ln w="21081">
              <a:solidFill>
                <a:srgbClr val="000000"/>
              </a:solidFill>
            </a:ln>
          </p:spPr>
          <p:txBody>
            <a:bodyPr wrap="square" lIns="0" tIns="0" rIns="0" bIns="0" rtlCol="0">
              <a:noAutofit/>
            </a:bodyPr>
            <a:lstStyle/>
            <a:p>
              <a:endParaRPr/>
            </a:p>
          </p:txBody>
        </p:sp>
        <p:sp>
          <p:nvSpPr>
            <p:cNvPr id="32" name="object 32"/>
            <p:cNvSpPr/>
            <p:nvPr/>
          </p:nvSpPr>
          <p:spPr>
            <a:xfrm>
              <a:off x="6800758" y="4682235"/>
              <a:ext cx="164294" cy="0"/>
            </a:xfrm>
            <a:custGeom>
              <a:avLst/>
              <a:gdLst/>
              <a:ahLst/>
              <a:cxnLst/>
              <a:rect l="l" t="t" r="r" b="b"/>
              <a:pathLst>
                <a:path w="258535">
                  <a:moveTo>
                    <a:pt x="0" y="0"/>
                  </a:moveTo>
                  <a:lnTo>
                    <a:pt x="258535" y="0"/>
                  </a:lnTo>
                </a:path>
              </a:pathLst>
            </a:custGeom>
            <a:ln w="7009">
              <a:solidFill>
                <a:srgbClr val="737373"/>
              </a:solidFill>
            </a:ln>
          </p:spPr>
          <p:txBody>
            <a:bodyPr wrap="square" lIns="0" tIns="0" rIns="0" bIns="0" rtlCol="0">
              <a:noAutofit/>
            </a:bodyPr>
            <a:lstStyle/>
            <a:p>
              <a:endParaRPr/>
            </a:p>
          </p:txBody>
        </p:sp>
        <p:sp>
          <p:nvSpPr>
            <p:cNvPr id="33" name="object 33"/>
            <p:cNvSpPr/>
            <p:nvPr/>
          </p:nvSpPr>
          <p:spPr>
            <a:xfrm>
              <a:off x="6785687" y="3658637"/>
              <a:ext cx="706856" cy="0"/>
            </a:xfrm>
            <a:custGeom>
              <a:avLst/>
              <a:gdLst/>
              <a:ahLst/>
              <a:cxnLst/>
              <a:rect l="l" t="t" r="r" b="b"/>
              <a:pathLst>
                <a:path w="1112317">
                  <a:moveTo>
                    <a:pt x="0" y="0"/>
                  </a:moveTo>
                  <a:lnTo>
                    <a:pt x="1112317" y="0"/>
                  </a:lnTo>
                </a:path>
              </a:pathLst>
            </a:custGeom>
            <a:ln w="7009">
              <a:solidFill>
                <a:srgbClr val="000000"/>
              </a:solidFill>
            </a:ln>
          </p:spPr>
          <p:txBody>
            <a:bodyPr wrap="square" lIns="0" tIns="0" rIns="0" bIns="0" rtlCol="0">
              <a:noAutofit/>
            </a:bodyPr>
            <a:lstStyle/>
            <a:p>
              <a:endParaRPr/>
            </a:p>
          </p:txBody>
        </p:sp>
        <p:sp>
          <p:nvSpPr>
            <p:cNvPr id="34" name="object 34"/>
            <p:cNvSpPr/>
            <p:nvPr/>
          </p:nvSpPr>
          <p:spPr>
            <a:xfrm>
              <a:off x="6785686" y="4823519"/>
              <a:ext cx="1015723" cy="0"/>
            </a:xfrm>
            <a:custGeom>
              <a:avLst/>
              <a:gdLst/>
              <a:ahLst/>
              <a:cxnLst/>
              <a:rect l="l" t="t" r="r" b="b"/>
              <a:pathLst>
                <a:path w="1598353">
                  <a:moveTo>
                    <a:pt x="0" y="0"/>
                  </a:moveTo>
                  <a:lnTo>
                    <a:pt x="1598353" y="0"/>
                  </a:lnTo>
                </a:path>
              </a:pathLst>
            </a:custGeom>
            <a:ln w="7009">
              <a:solidFill>
                <a:srgbClr val="000000"/>
              </a:solidFill>
            </a:ln>
          </p:spPr>
          <p:txBody>
            <a:bodyPr wrap="square" lIns="0" tIns="0" rIns="0" bIns="0" rtlCol="0">
              <a:noAutofit/>
            </a:bodyPr>
            <a:lstStyle/>
            <a:p>
              <a:endParaRPr/>
            </a:p>
          </p:txBody>
        </p:sp>
        <p:sp>
          <p:nvSpPr>
            <p:cNvPr id="35" name="object 35"/>
            <p:cNvSpPr/>
            <p:nvPr/>
          </p:nvSpPr>
          <p:spPr>
            <a:xfrm>
              <a:off x="4603213" y="4823519"/>
              <a:ext cx="2073998" cy="0"/>
            </a:xfrm>
            <a:custGeom>
              <a:avLst/>
              <a:gdLst/>
              <a:ahLst/>
              <a:cxnLst/>
              <a:rect l="l" t="t" r="r" b="b"/>
              <a:pathLst>
                <a:path w="3263667">
                  <a:moveTo>
                    <a:pt x="3263667" y="0"/>
                  </a:moveTo>
                  <a:lnTo>
                    <a:pt x="0" y="0"/>
                  </a:lnTo>
                </a:path>
              </a:pathLst>
            </a:custGeom>
            <a:ln w="7009">
              <a:solidFill>
                <a:srgbClr val="000000"/>
              </a:solidFill>
            </a:ln>
          </p:spPr>
          <p:txBody>
            <a:bodyPr wrap="square" lIns="0" tIns="0" rIns="0" bIns="0" rtlCol="0">
              <a:noAutofit/>
            </a:bodyPr>
            <a:lstStyle/>
            <a:p>
              <a:endParaRPr/>
            </a:p>
          </p:txBody>
        </p:sp>
        <p:sp>
          <p:nvSpPr>
            <p:cNvPr id="36" name="object 36"/>
            <p:cNvSpPr/>
            <p:nvPr/>
          </p:nvSpPr>
          <p:spPr>
            <a:xfrm>
              <a:off x="4556324" y="4800155"/>
              <a:ext cx="46888" cy="46729"/>
            </a:xfrm>
            <a:custGeom>
              <a:avLst/>
              <a:gdLst/>
              <a:ahLst/>
              <a:cxnLst/>
              <a:rect l="l" t="t" r="r" b="b"/>
              <a:pathLst>
                <a:path w="73783" h="73533">
                  <a:moveTo>
                    <a:pt x="73783" y="36766"/>
                  </a:moveTo>
                  <a:lnTo>
                    <a:pt x="71023" y="22775"/>
                  </a:lnTo>
                  <a:lnTo>
                    <a:pt x="63476" y="11252"/>
                  </a:lnTo>
                  <a:lnTo>
                    <a:pt x="52241" y="3294"/>
                  </a:lnTo>
                  <a:lnTo>
                    <a:pt x="38417" y="0"/>
                  </a:lnTo>
                  <a:lnTo>
                    <a:pt x="23807" y="2625"/>
                  </a:lnTo>
                  <a:lnTo>
                    <a:pt x="11947" y="9859"/>
                  </a:lnTo>
                  <a:lnTo>
                    <a:pt x="3743" y="20668"/>
                  </a:lnTo>
                  <a:lnTo>
                    <a:pt x="101" y="34021"/>
                  </a:lnTo>
                  <a:lnTo>
                    <a:pt x="0" y="36766"/>
                  </a:lnTo>
                  <a:lnTo>
                    <a:pt x="2759" y="50758"/>
                  </a:lnTo>
                  <a:lnTo>
                    <a:pt x="10306" y="62281"/>
                  </a:lnTo>
                  <a:lnTo>
                    <a:pt x="21541" y="70238"/>
                  </a:lnTo>
                  <a:lnTo>
                    <a:pt x="35366" y="73533"/>
                  </a:lnTo>
                  <a:lnTo>
                    <a:pt x="49975" y="70907"/>
                  </a:lnTo>
                  <a:lnTo>
                    <a:pt x="61836" y="63674"/>
                  </a:lnTo>
                  <a:lnTo>
                    <a:pt x="70040" y="52865"/>
                  </a:lnTo>
                  <a:lnTo>
                    <a:pt x="73682" y="39512"/>
                  </a:lnTo>
                  <a:lnTo>
                    <a:pt x="73783" y="36766"/>
                  </a:lnTo>
                  <a:close/>
                </a:path>
              </a:pathLst>
            </a:custGeom>
            <a:ln w="7018">
              <a:solidFill>
                <a:srgbClr val="000000"/>
              </a:solidFill>
            </a:ln>
          </p:spPr>
          <p:txBody>
            <a:bodyPr wrap="square" lIns="0" tIns="0" rIns="0" bIns="0" rtlCol="0">
              <a:noAutofit/>
            </a:bodyPr>
            <a:lstStyle/>
            <a:p>
              <a:endParaRPr/>
            </a:p>
          </p:txBody>
        </p:sp>
        <p:sp>
          <p:nvSpPr>
            <p:cNvPr id="37" name="object 37"/>
            <p:cNvSpPr txBox="1"/>
            <p:nvPr/>
          </p:nvSpPr>
          <p:spPr>
            <a:xfrm>
              <a:off x="5463204" y="3332993"/>
              <a:ext cx="462849" cy="174325"/>
            </a:xfrm>
            <a:prstGeom prst="rect">
              <a:avLst/>
            </a:prstGeom>
          </p:spPr>
          <p:txBody>
            <a:bodyPr vert="horz" wrap="square" lIns="0" tIns="0" rIns="0" bIns="0" rtlCol="0">
              <a:noAutofit/>
            </a:bodyPr>
            <a:lstStyle/>
            <a:p>
              <a:pPr marL="8071">
                <a:lnSpc>
                  <a:spcPts val="1373"/>
                </a:lnSpc>
              </a:pPr>
              <a:r>
                <a:rPr sz="1144" spc="22" dirty="0">
                  <a:latin typeface="Adobe 黑体 Std R"/>
                  <a:cs typeface="Adobe 黑体 Std R"/>
                </a:rPr>
                <a:t>镇流器</a:t>
              </a:r>
              <a:endParaRPr sz="1144">
                <a:latin typeface="Adobe 黑体 Std R"/>
                <a:cs typeface="Adobe 黑体 Std R"/>
              </a:endParaRPr>
            </a:p>
          </p:txBody>
        </p:sp>
        <p:sp>
          <p:nvSpPr>
            <p:cNvPr id="38" name="object 38"/>
            <p:cNvSpPr/>
            <p:nvPr/>
          </p:nvSpPr>
          <p:spPr>
            <a:xfrm>
              <a:off x="7407326" y="3956949"/>
              <a:ext cx="253233" cy="199268"/>
            </a:xfrm>
            <a:custGeom>
              <a:avLst/>
              <a:gdLst/>
              <a:ahLst/>
              <a:cxnLst/>
              <a:rect l="l" t="t" r="r" b="b"/>
              <a:pathLst>
                <a:path w="398490" h="313570">
                  <a:moveTo>
                    <a:pt x="215406" y="0"/>
                  </a:moveTo>
                  <a:lnTo>
                    <a:pt x="161320" y="4370"/>
                  </a:lnTo>
                  <a:lnTo>
                    <a:pt x="113266" y="17214"/>
                  </a:lnTo>
                  <a:lnTo>
                    <a:pt x="72306" y="37427"/>
                  </a:lnTo>
                  <a:lnTo>
                    <a:pt x="39504" y="63908"/>
                  </a:lnTo>
                  <a:lnTo>
                    <a:pt x="15923" y="95553"/>
                  </a:lnTo>
                  <a:lnTo>
                    <a:pt x="2626" y="131260"/>
                  </a:lnTo>
                  <a:lnTo>
                    <a:pt x="0" y="156776"/>
                  </a:lnTo>
                  <a:lnTo>
                    <a:pt x="662" y="169688"/>
                  </a:lnTo>
                  <a:lnTo>
                    <a:pt x="15700" y="218054"/>
                  </a:lnTo>
                  <a:lnTo>
                    <a:pt x="38536" y="249746"/>
                  </a:lnTo>
                  <a:lnTo>
                    <a:pt x="69726" y="276292"/>
                  </a:lnTo>
                  <a:lnTo>
                    <a:pt x="107872" y="296593"/>
                  </a:lnTo>
                  <a:lnTo>
                    <a:pt x="151576" y="309552"/>
                  </a:lnTo>
                  <a:lnTo>
                    <a:pt x="183110" y="313570"/>
                  </a:lnTo>
                  <a:lnTo>
                    <a:pt x="201739" y="313120"/>
                  </a:lnTo>
                  <a:lnTo>
                    <a:pt x="253923" y="305794"/>
                  </a:lnTo>
                  <a:lnTo>
                    <a:pt x="299725" y="290363"/>
                  </a:lnTo>
                  <a:lnTo>
                    <a:pt x="338079" y="267931"/>
                  </a:lnTo>
                  <a:lnTo>
                    <a:pt x="367923" y="239603"/>
                  </a:lnTo>
                  <a:lnTo>
                    <a:pt x="388194" y="206483"/>
                  </a:lnTo>
                  <a:lnTo>
                    <a:pt x="398490" y="156776"/>
                  </a:lnTo>
                  <a:lnTo>
                    <a:pt x="397828" y="143872"/>
                  </a:lnTo>
                  <a:lnTo>
                    <a:pt x="382812" y="95537"/>
                  </a:lnTo>
                  <a:lnTo>
                    <a:pt x="360000" y="63864"/>
                  </a:lnTo>
                  <a:lnTo>
                    <a:pt x="328830" y="37329"/>
                  </a:lnTo>
                  <a:lnTo>
                    <a:pt x="290691" y="17025"/>
                  </a:lnTo>
                  <a:lnTo>
                    <a:pt x="246969" y="4045"/>
                  </a:lnTo>
                  <a:lnTo>
                    <a:pt x="215406" y="0"/>
                  </a:lnTo>
                  <a:close/>
                </a:path>
              </a:pathLst>
            </a:custGeom>
            <a:solidFill>
              <a:srgbClr val="D9D9D9"/>
            </a:solidFill>
          </p:spPr>
          <p:txBody>
            <a:bodyPr wrap="square" lIns="0" tIns="0" rIns="0" bIns="0" rtlCol="0">
              <a:noAutofit/>
            </a:bodyPr>
            <a:lstStyle/>
            <a:p>
              <a:endParaRPr/>
            </a:p>
          </p:txBody>
        </p:sp>
        <p:sp>
          <p:nvSpPr>
            <p:cNvPr id="39" name="object 39"/>
            <p:cNvSpPr/>
            <p:nvPr/>
          </p:nvSpPr>
          <p:spPr>
            <a:xfrm>
              <a:off x="7407326" y="3956949"/>
              <a:ext cx="253233" cy="199268"/>
            </a:xfrm>
            <a:custGeom>
              <a:avLst/>
              <a:gdLst/>
              <a:ahLst/>
              <a:cxnLst/>
              <a:rect l="l" t="t" r="r" b="b"/>
              <a:pathLst>
                <a:path w="398490" h="313570">
                  <a:moveTo>
                    <a:pt x="398490" y="156776"/>
                  </a:moveTo>
                  <a:lnTo>
                    <a:pt x="392692" y="118968"/>
                  </a:lnTo>
                  <a:lnTo>
                    <a:pt x="376223" y="84476"/>
                  </a:lnTo>
                  <a:lnTo>
                    <a:pt x="350470" y="54394"/>
                  </a:lnTo>
                  <a:lnTo>
                    <a:pt x="316823" y="29815"/>
                  </a:lnTo>
                  <a:lnTo>
                    <a:pt x="276669" y="11831"/>
                  </a:lnTo>
                  <a:lnTo>
                    <a:pt x="231395" y="1534"/>
                  </a:lnTo>
                  <a:lnTo>
                    <a:pt x="215406" y="0"/>
                  </a:lnTo>
                  <a:lnTo>
                    <a:pt x="196773" y="447"/>
                  </a:lnTo>
                  <a:lnTo>
                    <a:pt x="144580" y="7764"/>
                  </a:lnTo>
                  <a:lnTo>
                    <a:pt x="98772" y="23187"/>
                  </a:lnTo>
                  <a:lnTo>
                    <a:pt x="60413" y="45612"/>
                  </a:lnTo>
                  <a:lnTo>
                    <a:pt x="30567" y="73937"/>
                  </a:lnTo>
                  <a:lnTo>
                    <a:pt x="10296" y="107058"/>
                  </a:lnTo>
                  <a:lnTo>
                    <a:pt x="0" y="156776"/>
                  </a:lnTo>
                  <a:lnTo>
                    <a:pt x="662" y="169688"/>
                  </a:lnTo>
                  <a:lnTo>
                    <a:pt x="15700" y="218054"/>
                  </a:lnTo>
                  <a:lnTo>
                    <a:pt x="38536" y="249746"/>
                  </a:lnTo>
                  <a:lnTo>
                    <a:pt x="69726" y="276292"/>
                  </a:lnTo>
                  <a:lnTo>
                    <a:pt x="107872" y="296593"/>
                  </a:lnTo>
                  <a:lnTo>
                    <a:pt x="151576" y="309552"/>
                  </a:lnTo>
                  <a:lnTo>
                    <a:pt x="183110" y="313570"/>
                  </a:lnTo>
                  <a:lnTo>
                    <a:pt x="201739" y="313120"/>
                  </a:lnTo>
                  <a:lnTo>
                    <a:pt x="253923" y="305794"/>
                  </a:lnTo>
                  <a:lnTo>
                    <a:pt x="299725" y="290363"/>
                  </a:lnTo>
                  <a:lnTo>
                    <a:pt x="338079" y="267931"/>
                  </a:lnTo>
                  <a:lnTo>
                    <a:pt x="367923" y="239603"/>
                  </a:lnTo>
                  <a:lnTo>
                    <a:pt x="388194" y="206483"/>
                  </a:lnTo>
                  <a:lnTo>
                    <a:pt x="398490" y="156776"/>
                  </a:lnTo>
                  <a:close/>
                </a:path>
              </a:pathLst>
            </a:custGeom>
            <a:ln w="7015">
              <a:solidFill>
                <a:srgbClr val="000000"/>
              </a:solidFill>
            </a:ln>
          </p:spPr>
          <p:txBody>
            <a:bodyPr wrap="square" lIns="0" tIns="0" rIns="0" bIns="0" rtlCol="0">
              <a:noAutofit/>
            </a:bodyPr>
            <a:lstStyle/>
            <a:p>
              <a:endParaRPr/>
            </a:p>
          </p:txBody>
        </p:sp>
        <p:sp>
          <p:nvSpPr>
            <p:cNvPr id="40" name="object 40"/>
            <p:cNvSpPr/>
            <p:nvPr/>
          </p:nvSpPr>
          <p:spPr>
            <a:xfrm>
              <a:off x="7407326" y="4310922"/>
              <a:ext cx="253233" cy="199268"/>
            </a:xfrm>
            <a:custGeom>
              <a:avLst/>
              <a:gdLst/>
              <a:ahLst/>
              <a:cxnLst/>
              <a:rect l="l" t="t" r="r" b="b"/>
              <a:pathLst>
                <a:path w="398490" h="313570">
                  <a:moveTo>
                    <a:pt x="215406" y="0"/>
                  </a:moveTo>
                  <a:lnTo>
                    <a:pt x="161320" y="4370"/>
                  </a:lnTo>
                  <a:lnTo>
                    <a:pt x="113266" y="17214"/>
                  </a:lnTo>
                  <a:lnTo>
                    <a:pt x="72306" y="37427"/>
                  </a:lnTo>
                  <a:lnTo>
                    <a:pt x="39504" y="63908"/>
                  </a:lnTo>
                  <a:lnTo>
                    <a:pt x="15923" y="95553"/>
                  </a:lnTo>
                  <a:lnTo>
                    <a:pt x="2626" y="131260"/>
                  </a:lnTo>
                  <a:lnTo>
                    <a:pt x="0" y="156776"/>
                  </a:lnTo>
                  <a:lnTo>
                    <a:pt x="662" y="169688"/>
                  </a:lnTo>
                  <a:lnTo>
                    <a:pt x="15700" y="218054"/>
                  </a:lnTo>
                  <a:lnTo>
                    <a:pt x="38536" y="249746"/>
                  </a:lnTo>
                  <a:lnTo>
                    <a:pt x="69726" y="276292"/>
                  </a:lnTo>
                  <a:lnTo>
                    <a:pt x="107872" y="296593"/>
                  </a:lnTo>
                  <a:lnTo>
                    <a:pt x="151576" y="309552"/>
                  </a:lnTo>
                  <a:lnTo>
                    <a:pt x="183110" y="313570"/>
                  </a:lnTo>
                  <a:lnTo>
                    <a:pt x="201739" y="313120"/>
                  </a:lnTo>
                  <a:lnTo>
                    <a:pt x="253923" y="305794"/>
                  </a:lnTo>
                  <a:lnTo>
                    <a:pt x="299725" y="290363"/>
                  </a:lnTo>
                  <a:lnTo>
                    <a:pt x="338079" y="267931"/>
                  </a:lnTo>
                  <a:lnTo>
                    <a:pt x="367923" y="239603"/>
                  </a:lnTo>
                  <a:lnTo>
                    <a:pt x="388194" y="206483"/>
                  </a:lnTo>
                  <a:lnTo>
                    <a:pt x="398490" y="156776"/>
                  </a:lnTo>
                  <a:lnTo>
                    <a:pt x="397828" y="143872"/>
                  </a:lnTo>
                  <a:lnTo>
                    <a:pt x="382812" y="95537"/>
                  </a:lnTo>
                  <a:lnTo>
                    <a:pt x="360000" y="63864"/>
                  </a:lnTo>
                  <a:lnTo>
                    <a:pt x="328830" y="37329"/>
                  </a:lnTo>
                  <a:lnTo>
                    <a:pt x="290691" y="17025"/>
                  </a:lnTo>
                  <a:lnTo>
                    <a:pt x="246969" y="4045"/>
                  </a:lnTo>
                  <a:lnTo>
                    <a:pt x="215406" y="0"/>
                  </a:lnTo>
                  <a:close/>
                </a:path>
              </a:pathLst>
            </a:custGeom>
            <a:solidFill>
              <a:srgbClr val="F1F1F1"/>
            </a:solidFill>
          </p:spPr>
          <p:txBody>
            <a:bodyPr wrap="square" lIns="0" tIns="0" rIns="0" bIns="0" rtlCol="0">
              <a:noAutofit/>
            </a:bodyPr>
            <a:lstStyle/>
            <a:p>
              <a:endParaRPr/>
            </a:p>
          </p:txBody>
        </p:sp>
        <p:sp>
          <p:nvSpPr>
            <p:cNvPr id="41" name="object 41"/>
            <p:cNvSpPr/>
            <p:nvPr/>
          </p:nvSpPr>
          <p:spPr>
            <a:xfrm>
              <a:off x="7407326" y="4310922"/>
              <a:ext cx="253233" cy="199268"/>
            </a:xfrm>
            <a:custGeom>
              <a:avLst/>
              <a:gdLst/>
              <a:ahLst/>
              <a:cxnLst/>
              <a:rect l="l" t="t" r="r" b="b"/>
              <a:pathLst>
                <a:path w="398490" h="313570">
                  <a:moveTo>
                    <a:pt x="398490" y="156776"/>
                  </a:moveTo>
                  <a:lnTo>
                    <a:pt x="392692" y="118968"/>
                  </a:lnTo>
                  <a:lnTo>
                    <a:pt x="376223" y="84476"/>
                  </a:lnTo>
                  <a:lnTo>
                    <a:pt x="350470" y="54394"/>
                  </a:lnTo>
                  <a:lnTo>
                    <a:pt x="316823" y="29815"/>
                  </a:lnTo>
                  <a:lnTo>
                    <a:pt x="276669" y="11831"/>
                  </a:lnTo>
                  <a:lnTo>
                    <a:pt x="231395" y="1534"/>
                  </a:lnTo>
                  <a:lnTo>
                    <a:pt x="215406" y="0"/>
                  </a:lnTo>
                  <a:lnTo>
                    <a:pt x="196773" y="447"/>
                  </a:lnTo>
                  <a:lnTo>
                    <a:pt x="144580" y="7764"/>
                  </a:lnTo>
                  <a:lnTo>
                    <a:pt x="98772" y="23187"/>
                  </a:lnTo>
                  <a:lnTo>
                    <a:pt x="60413" y="45612"/>
                  </a:lnTo>
                  <a:lnTo>
                    <a:pt x="30567" y="73937"/>
                  </a:lnTo>
                  <a:lnTo>
                    <a:pt x="10296" y="107058"/>
                  </a:lnTo>
                  <a:lnTo>
                    <a:pt x="0" y="156776"/>
                  </a:lnTo>
                  <a:lnTo>
                    <a:pt x="662" y="169688"/>
                  </a:lnTo>
                  <a:lnTo>
                    <a:pt x="15700" y="218054"/>
                  </a:lnTo>
                  <a:lnTo>
                    <a:pt x="38536" y="249746"/>
                  </a:lnTo>
                  <a:lnTo>
                    <a:pt x="69726" y="276292"/>
                  </a:lnTo>
                  <a:lnTo>
                    <a:pt x="107872" y="296593"/>
                  </a:lnTo>
                  <a:lnTo>
                    <a:pt x="151576" y="309552"/>
                  </a:lnTo>
                  <a:lnTo>
                    <a:pt x="183110" y="313570"/>
                  </a:lnTo>
                  <a:lnTo>
                    <a:pt x="201739" y="313120"/>
                  </a:lnTo>
                  <a:lnTo>
                    <a:pt x="253923" y="305794"/>
                  </a:lnTo>
                  <a:lnTo>
                    <a:pt x="299725" y="290363"/>
                  </a:lnTo>
                  <a:lnTo>
                    <a:pt x="338079" y="267931"/>
                  </a:lnTo>
                  <a:lnTo>
                    <a:pt x="367923" y="239603"/>
                  </a:lnTo>
                  <a:lnTo>
                    <a:pt x="388194" y="206483"/>
                  </a:lnTo>
                  <a:lnTo>
                    <a:pt x="398490" y="156776"/>
                  </a:lnTo>
                  <a:close/>
                </a:path>
              </a:pathLst>
            </a:custGeom>
            <a:ln w="7015">
              <a:solidFill>
                <a:srgbClr val="000000"/>
              </a:solidFill>
            </a:ln>
          </p:spPr>
          <p:txBody>
            <a:bodyPr wrap="square" lIns="0" tIns="0" rIns="0" bIns="0" rtlCol="0">
              <a:noAutofit/>
            </a:bodyPr>
            <a:lstStyle/>
            <a:p>
              <a:endParaRPr/>
            </a:p>
          </p:txBody>
        </p:sp>
        <p:sp>
          <p:nvSpPr>
            <p:cNvPr id="42" name="object 42"/>
            <p:cNvSpPr/>
            <p:nvPr/>
          </p:nvSpPr>
          <p:spPr>
            <a:xfrm>
              <a:off x="7407326" y="4060326"/>
              <a:ext cx="0" cy="369377"/>
            </a:xfrm>
            <a:custGeom>
              <a:avLst/>
              <a:gdLst/>
              <a:ahLst/>
              <a:cxnLst/>
              <a:rect l="l" t="t" r="r" b="b"/>
              <a:pathLst>
                <a:path h="581256">
                  <a:moveTo>
                    <a:pt x="0" y="0"/>
                  </a:moveTo>
                  <a:lnTo>
                    <a:pt x="0" y="581256"/>
                  </a:lnTo>
                </a:path>
              </a:pathLst>
            </a:custGeom>
            <a:ln w="7027">
              <a:solidFill>
                <a:srgbClr val="000000"/>
              </a:solidFill>
            </a:ln>
          </p:spPr>
          <p:txBody>
            <a:bodyPr wrap="square" lIns="0" tIns="0" rIns="0" bIns="0" rtlCol="0">
              <a:noAutofit/>
            </a:bodyPr>
            <a:lstStyle/>
            <a:p>
              <a:endParaRPr/>
            </a:p>
          </p:txBody>
        </p:sp>
        <p:sp>
          <p:nvSpPr>
            <p:cNvPr id="43" name="object 43"/>
            <p:cNvSpPr/>
            <p:nvPr/>
          </p:nvSpPr>
          <p:spPr>
            <a:xfrm>
              <a:off x="7660187" y="4061032"/>
              <a:ext cx="0" cy="367169"/>
            </a:xfrm>
            <a:custGeom>
              <a:avLst/>
              <a:gdLst/>
              <a:ahLst/>
              <a:cxnLst/>
              <a:rect l="l" t="t" r="r" b="b"/>
              <a:pathLst>
                <a:path h="577781">
                  <a:moveTo>
                    <a:pt x="0" y="0"/>
                  </a:moveTo>
                  <a:lnTo>
                    <a:pt x="0" y="577781"/>
                  </a:lnTo>
                </a:path>
              </a:pathLst>
            </a:custGeom>
            <a:ln w="7027">
              <a:solidFill>
                <a:srgbClr val="000000"/>
              </a:solidFill>
            </a:ln>
          </p:spPr>
          <p:txBody>
            <a:bodyPr wrap="square" lIns="0" tIns="0" rIns="0" bIns="0" rtlCol="0">
              <a:noAutofit/>
            </a:bodyPr>
            <a:lstStyle/>
            <a:p>
              <a:endParaRPr/>
            </a:p>
          </p:txBody>
        </p:sp>
        <p:sp>
          <p:nvSpPr>
            <p:cNvPr id="44" name="object 44"/>
            <p:cNvSpPr/>
            <p:nvPr/>
          </p:nvSpPr>
          <p:spPr>
            <a:xfrm>
              <a:off x="7493288" y="3937077"/>
              <a:ext cx="0" cy="117236"/>
            </a:xfrm>
            <a:custGeom>
              <a:avLst/>
              <a:gdLst/>
              <a:ahLst/>
              <a:cxnLst/>
              <a:rect l="l" t="t" r="r" b="b"/>
              <a:pathLst>
                <a:path h="184484">
                  <a:moveTo>
                    <a:pt x="0" y="0"/>
                  </a:moveTo>
                  <a:lnTo>
                    <a:pt x="0" y="184484"/>
                  </a:lnTo>
                </a:path>
              </a:pathLst>
            </a:custGeom>
            <a:ln w="21081">
              <a:solidFill>
                <a:srgbClr val="000000"/>
              </a:solidFill>
            </a:ln>
          </p:spPr>
          <p:txBody>
            <a:bodyPr wrap="square" lIns="0" tIns="0" rIns="0" bIns="0" rtlCol="0">
              <a:noAutofit/>
            </a:bodyPr>
            <a:lstStyle/>
            <a:p>
              <a:endParaRPr/>
            </a:p>
          </p:txBody>
        </p:sp>
        <p:sp>
          <p:nvSpPr>
            <p:cNvPr id="45" name="object 45"/>
            <p:cNvSpPr/>
            <p:nvPr/>
          </p:nvSpPr>
          <p:spPr>
            <a:xfrm>
              <a:off x="7586692" y="3939192"/>
              <a:ext cx="0" cy="115121"/>
            </a:xfrm>
            <a:custGeom>
              <a:avLst/>
              <a:gdLst/>
              <a:ahLst/>
              <a:cxnLst/>
              <a:rect l="l" t="t" r="r" b="b"/>
              <a:pathLst>
                <a:path h="181155">
                  <a:moveTo>
                    <a:pt x="0" y="0"/>
                  </a:moveTo>
                  <a:lnTo>
                    <a:pt x="0" y="181155"/>
                  </a:lnTo>
                </a:path>
              </a:pathLst>
            </a:custGeom>
            <a:ln w="21081">
              <a:solidFill>
                <a:srgbClr val="000000"/>
              </a:solidFill>
            </a:ln>
          </p:spPr>
          <p:txBody>
            <a:bodyPr wrap="square" lIns="0" tIns="0" rIns="0" bIns="0" rtlCol="0">
              <a:noAutofit/>
            </a:bodyPr>
            <a:lstStyle/>
            <a:p>
              <a:endParaRPr/>
            </a:p>
          </p:txBody>
        </p:sp>
        <p:sp>
          <p:nvSpPr>
            <p:cNvPr id="46" name="object 46"/>
            <p:cNvSpPr/>
            <p:nvPr/>
          </p:nvSpPr>
          <p:spPr>
            <a:xfrm>
              <a:off x="7493288" y="4156535"/>
              <a:ext cx="0" cy="57106"/>
            </a:xfrm>
            <a:custGeom>
              <a:avLst/>
              <a:gdLst/>
              <a:ahLst/>
              <a:cxnLst/>
              <a:rect l="l" t="t" r="r" b="b"/>
              <a:pathLst>
                <a:path h="89862">
                  <a:moveTo>
                    <a:pt x="0" y="0"/>
                  </a:moveTo>
                  <a:lnTo>
                    <a:pt x="0" y="89862"/>
                  </a:lnTo>
                </a:path>
              </a:pathLst>
            </a:custGeom>
            <a:ln w="21081">
              <a:solidFill>
                <a:srgbClr val="0000FF"/>
              </a:solidFill>
            </a:ln>
          </p:spPr>
          <p:txBody>
            <a:bodyPr wrap="square" lIns="0" tIns="0" rIns="0" bIns="0" rtlCol="0">
              <a:noAutofit/>
            </a:bodyPr>
            <a:lstStyle/>
            <a:p>
              <a:endParaRPr/>
            </a:p>
          </p:txBody>
        </p:sp>
        <p:sp>
          <p:nvSpPr>
            <p:cNvPr id="47" name="object 47"/>
            <p:cNvSpPr/>
            <p:nvPr/>
          </p:nvSpPr>
          <p:spPr>
            <a:xfrm>
              <a:off x="7586692" y="4153529"/>
              <a:ext cx="0" cy="111223"/>
            </a:xfrm>
            <a:custGeom>
              <a:avLst/>
              <a:gdLst/>
              <a:ahLst/>
              <a:cxnLst/>
              <a:rect l="l" t="t" r="r" b="b"/>
              <a:pathLst>
                <a:path h="175022">
                  <a:moveTo>
                    <a:pt x="0" y="0"/>
                  </a:moveTo>
                  <a:lnTo>
                    <a:pt x="0" y="175022"/>
                  </a:lnTo>
                </a:path>
              </a:pathLst>
            </a:custGeom>
            <a:ln w="21081">
              <a:solidFill>
                <a:srgbClr val="0000FF"/>
              </a:solidFill>
            </a:ln>
          </p:spPr>
          <p:txBody>
            <a:bodyPr wrap="square" lIns="0" tIns="0" rIns="0" bIns="0" rtlCol="0">
              <a:noAutofit/>
            </a:bodyPr>
            <a:lstStyle/>
            <a:p>
              <a:endParaRPr/>
            </a:p>
          </p:txBody>
        </p:sp>
        <p:sp>
          <p:nvSpPr>
            <p:cNvPr id="48" name="object 48"/>
            <p:cNvSpPr/>
            <p:nvPr/>
          </p:nvSpPr>
          <p:spPr>
            <a:xfrm>
              <a:off x="7493288" y="4200112"/>
              <a:ext cx="57686" cy="105634"/>
            </a:xfrm>
            <a:custGeom>
              <a:avLst/>
              <a:gdLst/>
              <a:ahLst/>
              <a:cxnLst/>
              <a:rect l="l" t="t" r="r" b="b"/>
              <a:pathLst>
                <a:path w="90775" h="166227">
                  <a:moveTo>
                    <a:pt x="0" y="0"/>
                  </a:moveTo>
                  <a:lnTo>
                    <a:pt x="1179" y="42226"/>
                  </a:lnTo>
                  <a:lnTo>
                    <a:pt x="6992" y="94932"/>
                  </a:lnTo>
                  <a:lnTo>
                    <a:pt x="16928" y="133902"/>
                  </a:lnTo>
                  <a:lnTo>
                    <a:pt x="40422" y="165334"/>
                  </a:lnTo>
                  <a:lnTo>
                    <a:pt x="45887" y="166227"/>
                  </a:lnTo>
                  <a:lnTo>
                    <a:pt x="51551" y="164130"/>
                  </a:lnTo>
                  <a:lnTo>
                    <a:pt x="76841" y="132591"/>
                  </a:lnTo>
                  <a:lnTo>
                    <a:pt x="86932" y="95233"/>
                  </a:lnTo>
                  <a:lnTo>
                    <a:pt x="90775" y="42591"/>
                  </a:lnTo>
                  <a:lnTo>
                    <a:pt x="90323" y="21441"/>
                  </a:lnTo>
                </a:path>
              </a:pathLst>
            </a:custGeom>
            <a:ln w="21068">
              <a:solidFill>
                <a:srgbClr val="0000FF"/>
              </a:solidFill>
            </a:ln>
          </p:spPr>
          <p:txBody>
            <a:bodyPr wrap="square" lIns="0" tIns="0" rIns="0" bIns="0" rtlCol="0">
              <a:noAutofit/>
            </a:bodyPr>
            <a:lstStyle/>
            <a:p>
              <a:endParaRPr/>
            </a:p>
          </p:txBody>
        </p:sp>
        <p:sp>
          <p:nvSpPr>
            <p:cNvPr id="49" name="object 49"/>
            <p:cNvSpPr/>
            <p:nvPr/>
          </p:nvSpPr>
          <p:spPr>
            <a:xfrm>
              <a:off x="7586692" y="4052810"/>
              <a:ext cx="0" cy="88693"/>
            </a:xfrm>
            <a:custGeom>
              <a:avLst/>
              <a:gdLst/>
              <a:ahLst/>
              <a:cxnLst/>
              <a:rect l="l" t="t" r="r" b="b"/>
              <a:pathLst>
                <a:path h="139568">
                  <a:moveTo>
                    <a:pt x="0" y="0"/>
                  </a:moveTo>
                  <a:lnTo>
                    <a:pt x="0" y="139568"/>
                  </a:lnTo>
                </a:path>
              </a:pathLst>
            </a:custGeom>
            <a:ln w="7027">
              <a:solidFill>
                <a:srgbClr val="0000FF"/>
              </a:solidFill>
              <a:prstDash val="dash"/>
            </a:ln>
          </p:spPr>
          <p:txBody>
            <a:bodyPr wrap="square" lIns="0" tIns="0" rIns="0" bIns="0" rtlCol="0">
              <a:noAutofit/>
            </a:bodyPr>
            <a:lstStyle/>
            <a:p>
              <a:endParaRPr/>
            </a:p>
          </p:txBody>
        </p:sp>
        <p:sp>
          <p:nvSpPr>
            <p:cNvPr id="50" name="object 50"/>
            <p:cNvSpPr/>
            <p:nvPr/>
          </p:nvSpPr>
          <p:spPr>
            <a:xfrm>
              <a:off x="7491799" y="4052810"/>
              <a:ext cx="0" cy="88693"/>
            </a:xfrm>
            <a:custGeom>
              <a:avLst/>
              <a:gdLst/>
              <a:ahLst/>
              <a:cxnLst/>
              <a:rect l="l" t="t" r="r" b="b"/>
              <a:pathLst>
                <a:path h="139568">
                  <a:moveTo>
                    <a:pt x="0" y="0"/>
                  </a:moveTo>
                  <a:lnTo>
                    <a:pt x="0" y="139568"/>
                  </a:lnTo>
                </a:path>
              </a:pathLst>
            </a:custGeom>
            <a:ln w="7027">
              <a:solidFill>
                <a:srgbClr val="0000FF"/>
              </a:solidFill>
              <a:prstDash val="dash"/>
            </a:ln>
          </p:spPr>
          <p:txBody>
            <a:bodyPr wrap="square" lIns="0" tIns="0" rIns="0" bIns="0" rtlCol="0">
              <a:noAutofit/>
            </a:bodyPr>
            <a:lstStyle/>
            <a:p>
              <a:endParaRPr/>
            </a:p>
          </p:txBody>
        </p:sp>
        <p:sp>
          <p:nvSpPr>
            <p:cNvPr id="51" name="object 51"/>
            <p:cNvSpPr/>
            <p:nvPr/>
          </p:nvSpPr>
          <p:spPr>
            <a:xfrm>
              <a:off x="7493287" y="3658637"/>
              <a:ext cx="0" cy="278439"/>
            </a:xfrm>
            <a:custGeom>
              <a:avLst/>
              <a:gdLst/>
              <a:ahLst/>
              <a:cxnLst/>
              <a:rect l="l" t="t" r="r" b="b"/>
              <a:pathLst>
                <a:path h="438154">
                  <a:moveTo>
                    <a:pt x="0" y="438154"/>
                  </a:moveTo>
                  <a:lnTo>
                    <a:pt x="0" y="0"/>
                  </a:lnTo>
                </a:path>
              </a:pathLst>
            </a:custGeom>
            <a:ln w="7027">
              <a:solidFill>
                <a:srgbClr val="000000"/>
              </a:solidFill>
            </a:ln>
          </p:spPr>
          <p:txBody>
            <a:bodyPr wrap="square" lIns="0" tIns="0" rIns="0" bIns="0" rtlCol="0">
              <a:noAutofit/>
            </a:bodyPr>
            <a:lstStyle/>
            <a:p>
              <a:endParaRPr/>
            </a:p>
          </p:txBody>
        </p:sp>
        <p:sp>
          <p:nvSpPr>
            <p:cNvPr id="52" name="object 52"/>
            <p:cNvSpPr/>
            <p:nvPr/>
          </p:nvSpPr>
          <p:spPr>
            <a:xfrm>
              <a:off x="7588925" y="3864549"/>
              <a:ext cx="210996" cy="72528"/>
            </a:xfrm>
            <a:custGeom>
              <a:avLst/>
              <a:gdLst/>
              <a:ahLst/>
              <a:cxnLst/>
              <a:rect l="l" t="t" r="r" b="b"/>
              <a:pathLst>
                <a:path w="332026" h="114131">
                  <a:moveTo>
                    <a:pt x="0" y="114131"/>
                  </a:moveTo>
                  <a:lnTo>
                    <a:pt x="0" y="0"/>
                  </a:lnTo>
                  <a:lnTo>
                    <a:pt x="332026" y="0"/>
                  </a:lnTo>
                </a:path>
              </a:pathLst>
            </a:custGeom>
            <a:ln w="7010">
              <a:solidFill>
                <a:srgbClr val="000000"/>
              </a:solidFill>
            </a:ln>
          </p:spPr>
          <p:txBody>
            <a:bodyPr wrap="square" lIns="0" tIns="0" rIns="0" bIns="0" rtlCol="0">
              <a:noAutofit/>
            </a:bodyPr>
            <a:lstStyle/>
            <a:p>
              <a:endParaRPr/>
            </a:p>
          </p:txBody>
        </p:sp>
        <p:sp>
          <p:nvSpPr>
            <p:cNvPr id="53" name="object 53"/>
            <p:cNvSpPr/>
            <p:nvPr/>
          </p:nvSpPr>
          <p:spPr>
            <a:xfrm>
              <a:off x="7799921" y="3864549"/>
              <a:ext cx="0" cy="955964"/>
            </a:xfrm>
            <a:custGeom>
              <a:avLst/>
              <a:gdLst/>
              <a:ahLst/>
              <a:cxnLst/>
              <a:rect l="l" t="t" r="r" b="b"/>
              <a:pathLst>
                <a:path h="1504316">
                  <a:moveTo>
                    <a:pt x="0" y="1504316"/>
                  </a:moveTo>
                  <a:lnTo>
                    <a:pt x="0" y="0"/>
                  </a:lnTo>
                </a:path>
              </a:pathLst>
            </a:custGeom>
            <a:ln w="7027">
              <a:solidFill>
                <a:srgbClr val="000000"/>
              </a:solidFill>
            </a:ln>
          </p:spPr>
          <p:txBody>
            <a:bodyPr wrap="square" lIns="0" tIns="0" rIns="0" bIns="0" rtlCol="0">
              <a:noAutofit/>
            </a:bodyPr>
            <a:lstStyle/>
            <a:p>
              <a:endParaRPr/>
            </a:p>
          </p:txBody>
        </p:sp>
        <p:sp>
          <p:nvSpPr>
            <p:cNvPr id="54" name="object 54"/>
            <p:cNvSpPr/>
            <p:nvPr/>
          </p:nvSpPr>
          <p:spPr>
            <a:xfrm>
              <a:off x="6690794" y="3825482"/>
              <a:ext cx="0" cy="88674"/>
            </a:xfrm>
            <a:custGeom>
              <a:avLst/>
              <a:gdLst/>
              <a:ahLst/>
              <a:cxnLst/>
              <a:rect l="l" t="t" r="r" b="b"/>
              <a:pathLst>
                <a:path h="139538">
                  <a:moveTo>
                    <a:pt x="0" y="0"/>
                  </a:moveTo>
                  <a:lnTo>
                    <a:pt x="0" y="139538"/>
                  </a:lnTo>
                </a:path>
              </a:pathLst>
            </a:custGeom>
            <a:ln w="7027">
              <a:solidFill>
                <a:srgbClr val="0000FF"/>
              </a:solidFill>
              <a:prstDash val="dash"/>
            </a:ln>
          </p:spPr>
          <p:txBody>
            <a:bodyPr wrap="square" lIns="0" tIns="0" rIns="0" bIns="0" rtlCol="0">
              <a:noAutofit/>
            </a:bodyPr>
            <a:lstStyle/>
            <a:p>
              <a:endParaRPr/>
            </a:p>
          </p:txBody>
        </p:sp>
        <p:sp>
          <p:nvSpPr>
            <p:cNvPr id="55" name="object 55"/>
            <p:cNvSpPr/>
            <p:nvPr/>
          </p:nvSpPr>
          <p:spPr>
            <a:xfrm>
              <a:off x="6785686" y="3825482"/>
              <a:ext cx="0" cy="88674"/>
            </a:xfrm>
            <a:custGeom>
              <a:avLst/>
              <a:gdLst/>
              <a:ahLst/>
              <a:cxnLst/>
              <a:rect l="l" t="t" r="r" b="b"/>
              <a:pathLst>
                <a:path h="139538">
                  <a:moveTo>
                    <a:pt x="0" y="0"/>
                  </a:moveTo>
                  <a:lnTo>
                    <a:pt x="0" y="139538"/>
                  </a:lnTo>
                </a:path>
              </a:pathLst>
            </a:custGeom>
            <a:ln w="7027">
              <a:solidFill>
                <a:srgbClr val="0000FF"/>
              </a:solidFill>
              <a:prstDash val="dash"/>
            </a:ln>
          </p:spPr>
          <p:txBody>
            <a:bodyPr wrap="square" lIns="0" tIns="0" rIns="0" bIns="0" rtlCol="0">
              <a:noAutofit/>
            </a:bodyPr>
            <a:lstStyle/>
            <a:p>
              <a:endParaRPr/>
            </a:p>
          </p:txBody>
        </p:sp>
        <p:sp>
          <p:nvSpPr>
            <p:cNvPr id="56" name="object 56"/>
            <p:cNvSpPr/>
            <p:nvPr/>
          </p:nvSpPr>
          <p:spPr>
            <a:xfrm>
              <a:off x="7565294" y="4362057"/>
              <a:ext cx="0" cy="103725"/>
            </a:xfrm>
            <a:custGeom>
              <a:avLst/>
              <a:gdLst/>
              <a:ahLst/>
              <a:cxnLst/>
              <a:rect l="l" t="t" r="r" b="b"/>
              <a:pathLst>
                <a:path h="163223">
                  <a:moveTo>
                    <a:pt x="0" y="163223"/>
                  </a:moveTo>
                  <a:lnTo>
                    <a:pt x="0" y="0"/>
                  </a:lnTo>
                </a:path>
              </a:pathLst>
            </a:custGeom>
            <a:ln w="7027">
              <a:solidFill>
                <a:srgbClr val="737373"/>
              </a:solidFill>
            </a:ln>
          </p:spPr>
          <p:txBody>
            <a:bodyPr wrap="square" lIns="0" tIns="0" rIns="0" bIns="0" rtlCol="0">
              <a:noAutofit/>
            </a:bodyPr>
            <a:lstStyle/>
            <a:p>
              <a:endParaRPr/>
            </a:p>
          </p:txBody>
        </p:sp>
        <p:sp>
          <p:nvSpPr>
            <p:cNvPr id="57" name="object 57"/>
            <p:cNvSpPr/>
            <p:nvPr/>
          </p:nvSpPr>
          <p:spPr>
            <a:xfrm>
              <a:off x="7513196" y="4362057"/>
              <a:ext cx="0" cy="103725"/>
            </a:xfrm>
            <a:custGeom>
              <a:avLst/>
              <a:gdLst/>
              <a:ahLst/>
              <a:cxnLst/>
              <a:rect l="l" t="t" r="r" b="b"/>
              <a:pathLst>
                <a:path h="163223">
                  <a:moveTo>
                    <a:pt x="0" y="163223"/>
                  </a:moveTo>
                  <a:lnTo>
                    <a:pt x="0" y="0"/>
                  </a:lnTo>
                </a:path>
              </a:pathLst>
            </a:custGeom>
            <a:ln w="7027">
              <a:solidFill>
                <a:srgbClr val="737373"/>
              </a:solidFill>
            </a:ln>
          </p:spPr>
          <p:txBody>
            <a:bodyPr wrap="square" lIns="0" tIns="0" rIns="0" bIns="0" rtlCol="0">
              <a:noAutofit/>
            </a:bodyPr>
            <a:lstStyle/>
            <a:p>
              <a:endParaRPr/>
            </a:p>
          </p:txBody>
        </p:sp>
        <p:sp>
          <p:nvSpPr>
            <p:cNvPr id="58" name="object 58"/>
            <p:cNvSpPr/>
            <p:nvPr/>
          </p:nvSpPr>
          <p:spPr>
            <a:xfrm>
              <a:off x="7427909" y="4141503"/>
              <a:ext cx="87147" cy="271683"/>
            </a:xfrm>
            <a:custGeom>
              <a:avLst/>
              <a:gdLst/>
              <a:ahLst/>
              <a:cxnLst/>
              <a:rect l="l" t="t" r="r" b="b"/>
              <a:pathLst>
                <a:path w="137136" h="427524">
                  <a:moveTo>
                    <a:pt x="137136" y="427524"/>
                  </a:moveTo>
                  <a:lnTo>
                    <a:pt x="91438" y="424294"/>
                  </a:lnTo>
                  <a:lnTo>
                    <a:pt x="54880" y="409934"/>
                  </a:lnTo>
                  <a:lnTo>
                    <a:pt x="17347" y="369451"/>
                  </a:lnTo>
                  <a:lnTo>
                    <a:pt x="3971" y="331117"/>
                  </a:lnTo>
                  <a:lnTo>
                    <a:pt x="0" y="284734"/>
                  </a:lnTo>
                  <a:lnTo>
                    <a:pt x="1564" y="258799"/>
                  </a:lnTo>
                  <a:lnTo>
                    <a:pt x="11841" y="201992"/>
                  </a:lnTo>
                  <a:lnTo>
                    <a:pt x="31712" y="139337"/>
                  </a:lnTo>
                  <a:lnTo>
                    <a:pt x="61252" y="71712"/>
                  </a:lnTo>
                  <a:lnTo>
                    <a:pt x="79672" y="36312"/>
                  </a:lnTo>
                  <a:lnTo>
                    <a:pt x="100537" y="0"/>
                  </a:lnTo>
                </a:path>
              </a:pathLst>
            </a:custGeom>
            <a:ln w="7025">
              <a:solidFill>
                <a:srgbClr val="737373"/>
              </a:solidFill>
            </a:ln>
          </p:spPr>
          <p:txBody>
            <a:bodyPr wrap="square" lIns="0" tIns="0" rIns="0" bIns="0" rtlCol="0">
              <a:noAutofit/>
            </a:bodyPr>
            <a:lstStyle/>
            <a:p>
              <a:endParaRPr/>
            </a:p>
          </p:txBody>
        </p:sp>
        <p:sp>
          <p:nvSpPr>
            <p:cNvPr id="59" name="object 59"/>
            <p:cNvSpPr/>
            <p:nvPr/>
          </p:nvSpPr>
          <p:spPr>
            <a:xfrm>
              <a:off x="7565853" y="4150523"/>
              <a:ext cx="74959" cy="261160"/>
            </a:xfrm>
            <a:custGeom>
              <a:avLst/>
              <a:gdLst/>
              <a:ahLst/>
              <a:cxnLst/>
              <a:rect l="l" t="t" r="r" b="b"/>
              <a:pathLst>
                <a:path w="117957" h="410965">
                  <a:moveTo>
                    <a:pt x="0" y="410965"/>
                  </a:moveTo>
                  <a:lnTo>
                    <a:pt x="38882" y="407431"/>
                  </a:lnTo>
                  <a:lnTo>
                    <a:pt x="82814" y="382514"/>
                  </a:lnTo>
                  <a:lnTo>
                    <a:pt x="109256" y="336595"/>
                  </a:lnTo>
                  <a:lnTo>
                    <a:pt x="117043" y="295724"/>
                  </a:lnTo>
                  <a:lnTo>
                    <a:pt x="117957" y="272528"/>
                  </a:lnTo>
                  <a:lnTo>
                    <a:pt x="116873" y="247634"/>
                  </a:lnTo>
                  <a:lnTo>
                    <a:pt x="108670" y="193170"/>
                  </a:lnTo>
                  <a:lnTo>
                    <a:pt x="92363" y="133179"/>
                  </a:lnTo>
                  <a:lnTo>
                    <a:pt x="67875" y="68507"/>
                  </a:lnTo>
                  <a:lnTo>
                    <a:pt x="52541" y="34680"/>
                  </a:lnTo>
                  <a:lnTo>
                    <a:pt x="35134" y="0"/>
                  </a:lnTo>
                </a:path>
              </a:pathLst>
            </a:custGeom>
            <a:ln w="7025">
              <a:solidFill>
                <a:srgbClr val="737373"/>
              </a:solidFill>
            </a:ln>
          </p:spPr>
          <p:txBody>
            <a:bodyPr wrap="square" lIns="0" tIns="0" rIns="0" bIns="0" rtlCol="0">
              <a:noAutofit/>
            </a:bodyPr>
            <a:lstStyle/>
            <a:p>
              <a:endParaRPr/>
            </a:p>
          </p:txBody>
        </p:sp>
        <p:sp>
          <p:nvSpPr>
            <p:cNvPr id="60" name="object 60"/>
            <p:cNvSpPr/>
            <p:nvPr/>
          </p:nvSpPr>
          <p:spPr>
            <a:xfrm>
              <a:off x="7548549" y="4076491"/>
              <a:ext cx="438924" cy="184661"/>
            </a:xfrm>
            <a:custGeom>
              <a:avLst/>
              <a:gdLst/>
              <a:ahLst/>
              <a:cxnLst/>
              <a:rect l="l" t="t" r="r" b="b"/>
              <a:pathLst>
                <a:path w="690696" h="290584">
                  <a:moveTo>
                    <a:pt x="0" y="290584"/>
                  </a:moveTo>
                  <a:lnTo>
                    <a:pt x="690696" y="0"/>
                  </a:lnTo>
                </a:path>
              </a:pathLst>
            </a:custGeom>
            <a:ln w="7011">
              <a:solidFill>
                <a:srgbClr val="737373"/>
              </a:solidFill>
            </a:ln>
          </p:spPr>
          <p:txBody>
            <a:bodyPr wrap="square" lIns="0" tIns="0" rIns="0" bIns="0" rtlCol="0">
              <a:noAutofit/>
            </a:bodyPr>
            <a:lstStyle/>
            <a:p>
              <a:endParaRPr/>
            </a:p>
          </p:txBody>
        </p:sp>
        <p:sp>
          <p:nvSpPr>
            <p:cNvPr id="61" name="object 61"/>
            <p:cNvSpPr/>
            <p:nvPr/>
          </p:nvSpPr>
          <p:spPr>
            <a:xfrm>
              <a:off x="4542156" y="4094710"/>
              <a:ext cx="744024" cy="320081"/>
            </a:xfrm>
            <a:prstGeom prst="rect">
              <a:avLst/>
            </a:prstGeom>
            <a:blipFill>
              <a:blip r:embed="rId20" cstate="print"/>
              <a:stretch>
                <a:fillRect/>
              </a:stretch>
            </a:blipFill>
          </p:spPr>
          <p:txBody>
            <a:bodyPr wrap="square" lIns="0" tIns="0" rIns="0" bIns="0" rtlCol="0">
              <a:noAutofit/>
            </a:bodyPr>
            <a:lstStyle/>
            <a:p>
              <a:endParaRPr/>
            </a:p>
          </p:txBody>
        </p:sp>
        <p:sp>
          <p:nvSpPr>
            <p:cNvPr id="62" name="object 62"/>
            <p:cNvSpPr/>
            <p:nvPr/>
          </p:nvSpPr>
          <p:spPr>
            <a:xfrm>
              <a:off x="7671165" y="4316958"/>
              <a:ext cx="336961" cy="0"/>
            </a:xfrm>
            <a:custGeom>
              <a:avLst/>
              <a:gdLst/>
              <a:ahLst/>
              <a:cxnLst/>
              <a:rect l="l" t="t" r="r" b="b"/>
              <a:pathLst>
                <a:path w="530246">
                  <a:moveTo>
                    <a:pt x="0" y="0"/>
                  </a:moveTo>
                  <a:lnTo>
                    <a:pt x="530246" y="0"/>
                  </a:lnTo>
                </a:path>
              </a:pathLst>
            </a:custGeom>
            <a:ln w="7009">
              <a:solidFill>
                <a:srgbClr val="737373"/>
              </a:solidFill>
            </a:ln>
          </p:spPr>
          <p:txBody>
            <a:bodyPr wrap="square" lIns="0" tIns="0" rIns="0" bIns="0" rtlCol="0">
              <a:noAutofit/>
            </a:bodyPr>
            <a:lstStyle/>
            <a:p>
              <a:endParaRPr/>
            </a:p>
          </p:txBody>
        </p:sp>
        <p:sp>
          <p:nvSpPr>
            <p:cNvPr id="63" name="object 63"/>
            <p:cNvSpPr/>
            <p:nvPr/>
          </p:nvSpPr>
          <p:spPr>
            <a:xfrm>
              <a:off x="7565666" y="4444736"/>
              <a:ext cx="448228" cy="70617"/>
            </a:xfrm>
            <a:custGeom>
              <a:avLst/>
              <a:gdLst/>
              <a:ahLst/>
              <a:cxnLst/>
              <a:rect l="l" t="t" r="r" b="b"/>
              <a:pathLst>
                <a:path w="705336" h="111123">
                  <a:moveTo>
                    <a:pt x="0" y="0"/>
                  </a:moveTo>
                  <a:lnTo>
                    <a:pt x="705336" y="111123"/>
                  </a:lnTo>
                </a:path>
              </a:pathLst>
            </a:custGeom>
            <a:ln w="7009">
              <a:solidFill>
                <a:srgbClr val="737373"/>
              </a:solidFill>
            </a:ln>
          </p:spPr>
          <p:txBody>
            <a:bodyPr wrap="square" lIns="0" tIns="0" rIns="0" bIns="0" rtlCol="0">
              <a:noAutofit/>
            </a:bodyPr>
            <a:lstStyle/>
            <a:p>
              <a:endParaRPr/>
            </a:p>
          </p:txBody>
        </p:sp>
        <p:sp>
          <p:nvSpPr>
            <p:cNvPr id="64" name="object 64"/>
            <p:cNvSpPr txBox="1"/>
            <p:nvPr/>
          </p:nvSpPr>
          <p:spPr>
            <a:xfrm>
              <a:off x="8018476" y="3922605"/>
              <a:ext cx="464464" cy="671071"/>
            </a:xfrm>
            <a:prstGeom prst="rect">
              <a:avLst/>
            </a:prstGeom>
          </p:spPr>
          <p:txBody>
            <a:bodyPr vert="horz" wrap="square" lIns="0" tIns="0" rIns="0" bIns="0" rtlCol="0">
              <a:noAutofit/>
            </a:bodyPr>
            <a:lstStyle/>
            <a:p>
              <a:pPr marL="8071" marR="8071" indent="2018" algn="just">
                <a:lnSpc>
                  <a:spcPct val="128299"/>
                </a:lnSpc>
              </a:pPr>
              <a:r>
                <a:rPr sz="1144" spc="16" dirty="0">
                  <a:latin typeface="Times New Roman"/>
                  <a:cs typeface="Times New Roman"/>
                </a:rPr>
                <a:t>U</a:t>
              </a:r>
              <a:r>
                <a:rPr sz="1144" spc="22" dirty="0">
                  <a:latin typeface="Adobe 黑体 Std R"/>
                  <a:cs typeface="Adobe 黑体 Std R"/>
                </a:rPr>
                <a:t>形片</a:t>
              </a:r>
              <a:r>
                <a:rPr sz="1144" spc="16" dirty="0">
                  <a:latin typeface="Adobe 黑体 Std R"/>
                  <a:cs typeface="Adobe 黑体 Std R"/>
                </a:rPr>
                <a:t> 启辉器 电容器</a:t>
              </a:r>
              <a:endParaRPr sz="1144">
                <a:latin typeface="Adobe 黑体 Std R"/>
                <a:cs typeface="Adobe 黑体 Std R"/>
              </a:endParaRPr>
            </a:p>
          </p:txBody>
        </p:sp>
        <p:sp>
          <p:nvSpPr>
            <p:cNvPr id="65" name="object 65"/>
            <p:cNvSpPr txBox="1"/>
            <p:nvPr/>
          </p:nvSpPr>
          <p:spPr>
            <a:xfrm>
              <a:off x="4685823" y="4123131"/>
              <a:ext cx="432988" cy="230012"/>
            </a:xfrm>
            <a:prstGeom prst="rect">
              <a:avLst/>
            </a:prstGeom>
          </p:spPr>
          <p:txBody>
            <a:bodyPr vert="horz" wrap="square" lIns="0" tIns="0" rIns="0" bIns="0" rtlCol="0">
              <a:noAutofit/>
            </a:bodyPr>
            <a:lstStyle/>
            <a:p>
              <a:pPr marL="8071"/>
              <a:r>
                <a:rPr sz="1462" dirty="0">
                  <a:solidFill>
                    <a:srgbClr val="0000FF"/>
                  </a:solidFill>
                  <a:latin typeface="Times New Roman"/>
                  <a:cs typeface="Times New Roman"/>
                </a:rPr>
                <a:t>2</a:t>
              </a:r>
              <a:r>
                <a:rPr sz="1462" spc="-6" dirty="0">
                  <a:solidFill>
                    <a:srgbClr val="0000FF"/>
                  </a:solidFill>
                  <a:latin typeface="Times New Roman"/>
                  <a:cs typeface="Times New Roman"/>
                </a:rPr>
                <a:t>2</a:t>
              </a:r>
              <a:r>
                <a:rPr sz="1462" spc="19" dirty="0">
                  <a:solidFill>
                    <a:srgbClr val="0000FF"/>
                  </a:solidFill>
                  <a:latin typeface="Times New Roman"/>
                  <a:cs typeface="Times New Roman"/>
                </a:rPr>
                <a:t>0</a:t>
              </a:r>
              <a:r>
                <a:rPr sz="1462" dirty="0">
                  <a:solidFill>
                    <a:srgbClr val="0000FF"/>
                  </a:solidFill>
                  <a:latin typeface="Times New Roman"/>
                  <a:cs typeface="Times New Roman"/>
                </a:rPr>
                <a:t>V</a:t>
              </a:r>
              <a:endParaRPr sz="1462">
                <a:latin typeface="Times New Roman"/>
                <a:cs typeface="Times New Roman"/>
              </a:endParaRPr>
            </a:p>
          </p:txBody>
        </p:sp>
        <p:sp>
          <p:nvSpPr>
            <p:cNvPr id="66" name="object 66"/>
            <p:cNvSpPr txBox="1"/>
            <p:nvPr/>
          </p:nvSpPr>
          <p:spPr>
            <a:xfrm>
              <a:off x="6403255" y="3641214"/>
              <a:ext cx="127919" cy="261488"/>
            </a:xfrm>
            <a:prstGeom prst="rect">
              <a:avLst/>
            </a:prstGeom>
          </p:spPr>
          <p:txBody>
            <a:bodyPr vert="horz" wrap="square" lIns="0" tIns="0" rIns="0" bIns="0" rtlCol="0">
              <a:noAutofit/>
            </a:bodyPr>
            <a:lstStyle/>
            <a:p>
              <a:pPr marL="8071">
                <a:lnSpc>
                  <a:spcPts val="2059"/>
                </a:lnSpc>
              </a:pPr>
              <a:r>
                <a:rPr sz="1748" spc="-143" dirty="0">
                  <a:solidFill>
                    <a:srgbClr val="0000FF"/>
                  </a:solidFill>
                  <a:latin typeface="Arial"/>
                  <a:cs typeface="Arial"/>
                </a:rPr>
                <a:t>+</a:t>
              </a:r>
              <a:endParaRPr sz="1748">
                <a:latin typeface="Arial"/>
                <a:cs typeface="Arial"/>
              </a:endParaRPr>
            </a:p>
          </p:txBody>
        </p:sp>
        <p:sp>
          <p:nvSpPr>
            <p:cNvPr id="67" name="object 67"/>
            <p:cNvSpPr txBox="1"/>
            <p:nvPr/>
          </p:nvSpPr>
          <p:spPr>
            <a:xfrm>
              <a:off x="6403256" y="4552651"/>
              <a:ext cx="127919" cy="261488"/>
            </a:xfrm>
            <a:prstGeom prst="rect">
              <a:avLst/>
            </a:prstGeom>
          </p:spPr>
          <p:txBody>
            <a:bodyPr vert="horz" wrap="square" lIns="0" tIns="0" rIns="0" bIns="0" rtlCol="0">
              <a:noAutofit/>
            </a:bodyPr>
            <a:lstStyle/>
            <a:p>
              <a:pPr marL="8071">
                <a:lnSpc>
                  <a:spcPts val="2059"/>
                </a:lnSpc>
              </a:pPr>
              <a:r>
                <a:rPr sz="1748" spc="296" dirty="0">
                  <a:solidFill>
                    <a:srgbClr val="0000FF"/>
                  </a:solidFill>
                  <a:latin typeface="Arial"/>
                  <a:cs typeface="Arial"/>
                </a:rPr>
                <a:t>-</a:t>
              </a:r>
              <a:endParaRPr sz="1748">
                <a:latin typeface="Arial"/>
                <a:cs typeface="Arial"/>
              </a:endParaRPr>
            </a:p>
          </p:txBody>
        </p:sp>
        <p:sp>
          <p:nvSpPr>
            <p:cNvPr id="68" name="object 68"/>
            <p:cNvSpPr txBox="1"/>
            <p:nvPr/>
          </p:nvSpPr>
          <p:spPr>
            <a:xfrm>
              <a:off x="6385581" y="4068882"/>
              <a:ext cx="180378" cy="263102"/>
            </a:xfrm>
            <a:prstGeom prst="rect">
              <a:avLst/>
            </a:prstGeom>
          </p:spPr>
          <p:txBody>
            <a:bodyPr vert="horz" wrap="square" lIns="0" tIns="0" rIns="0" bIns="0" rtlCol="0">
              <a:noAutofit/>
            </a:bodyPr>
            <a:lstStyle/>
            <a:p>
              <a:pPr marL="8071"/>
              <a:r>
                <a:rPr sz="1462" i="1" spc="38" dirty="0">
                  <a:solidFill>
                    <a:srgbClr val="0000FF"/>
                  </a:solidFill>
                  <a:latin typeface="Times New Roman"/>
                  <a:cs typeface="Times New Roman"/>
                </a:rPr>
                <a:t>u</a:t>
              </a:r>
              <a:r>
                <a:rPr sz="1239" i="1" spc="14" baseline="-25641" dirty="0">
                  <a:solidFill>
                    <a:srgbClr val="0000FF"/>
                  </a:solidFill>
                  <a:latin typeface="Times New Roman"/>
                  <a:cs typeface="Times New Roman"/>
                </a:rPr>
                <a:t>R</a:t>
              </a:r>
              <a:endParaRPr sz="1239" baseline="-25641">
                <a:latin typeface="Times New Roman"/>
                <a:cs typeface="Times New Roman"/>
              </a:endParaRPr>
            </a:p>
          </p:txBody>
        </p:sp>
        <p:sp>
          <p:nvSpPr>
            <p:cNvPr id="69" name="object 69"/>
            <p:cNvSpPr txBox="1"/>
            <p:nvPr/>
          </p:nvSpPr>
          <p:spPr>
            <a:xfrm>
              <a:off x="5216632" y="3641214"/>
              <a:ext cx="127919" cy="261488"/>
            </a:xfrm>
            <a:prstGeom prst="rect">
              <a:avLst/>
            </a:prstGeom>
          </p:spPr>
          <p:txBody>
            <a:bodyPr vert="horz" wrap="square" lIns="0" tIns="0" rIns="0" bIns="0" rtlCol="0">
              <a:noAutofit/>
            </a:bodyPr>
            <a:lstStyle/>
            <a:p>
              <a:pPr marL="8071">
                <a:lnSpc>
                  <a:spcPts val="2059"/>
                </a:lnSpc>
              </a:pPr>
              <a:r>
                <a:rPr sz="1748" spc="-143" dirty="0">
                  <a:solidFill>
                    <a:srgbClr val="0000FF"/>
                  </a:solidFill>
                  <a:latin typeface="Arial"/>
                  <a:cs typeface="Arial"/>
                </a:rPr>
                <a:t>+</a:t>
              </a:r>
              <a:endParaRPr sz="1748">
                <a:latin typeface="Arial"/>
                <a:cs typeface="Arial"/>
              </a:endParaRPr>
            </a:p>
          </p:txBody>
        </p:sp>
        <p:sp>
          <p:nvSpPr>
            <p:cNvPr id="70" name="object 70"/>
            <p:cNvSpPr txBox="1"/>
            <p:nvPr/>
          </p:nvSpPr>
          <p:spPr>
            <a:xfrm>
              <a:off x="5972164" y="3649102"/>
              <a:ext cx="127919" cy="261488"/>
            </a:xfrm>
            <a:prstGeom prst="rect">
              <a:avLst/>
            </a:prstGeom>
          </p:spPr>
          <p:txBody>
            <a:bodyPr vert="horz" wrap="square" lIns="0" tIns="0" rIns="0" bIns="0" rtlCol="0">
              <a:noAutofit/>
            </a:bodyPr>
            <a:lstStyle/>
            <a:p>
              <a:pPr marL="8071">
                <a:lnSpc>
                  <a:spcPts val="2059"/>
                </a:lnSpc>
              </a:pPr>
              <a:r>
                <a:rPr sz="1748" spc="296" dirty="0">
                  <a:solidFill>
                    <a:srgbClr val="0000FF"/>
                  </a:solidFill>
                  <a:latin typeface="Arial"/>
                  <a:cs typeface="Arial"/>
                </a:rPr>
                <a:t>-</a:t>
              </a:r>
              <a:endParaRPr sz="1748">
                <a:latin typeface="Arial"/>
                <a:cs typeface="Arial"/>
              </a:endParaRPr>
            </a:p>
          </p:txBody>
        </p:sp>
        <p:sp>
          <p:nvSpPr>
            <p:cNvPr id="71" name="object 71"/>
            <p:cNvSpPr txBox="1"/>
            <p:nvPr/>
          </p:nvSpPr>
          <p:spPr>
            <a:xfrm>
              <a:off x="5596047" y="3640395"/>
              <a:ext cx="174325" cy="263102"/>
            </a:xfrm>
            <a:prstGeom prst="rect">
              <a:avLst/>
            </a:prstGeom>
          </p:spPr>
          <p:txBody>
            <a:bodyPr vert="horz" wrap="square" lIns="0" tIns="0" rIns="0" bIns="0" rtlCol="0">
              <a:noAutofit/>
            </a:bodyPr>
            <a:lstStyle/>
            <a:p>
              <a:pPr marL="8071"/>
              <a:r>
                <a:rPr sz="1462" i="1" spc="38" dirty="0">
                  <a:solidFill>
                    <a:srgbClr val="0000FF"/>
                  </a:solidFill>
                  <a:latin typeface="Times New Roman"/>
                  <a:cs typeface="Times New Roman"/>
                </a:rPr>
                <a:t>u</a:t>
              </a:r>
              <a:r>
                <a:rPr sz="1239" i="1" spc="10" baseline="-25641" dirty="0">
                  <a:solidFill>
                    <a:srgbClr val="0000FF"/>
                  </a:solidFill>
                  <a:latin typeface="Times New Roman"/>
                  <a:cs typeface="Times New Roman"/>
                </a:rPr>
                <a:t>L</a:t>
              </a:r>
              <a:endParaRPr sz="1239" baseline="-25641">
                <a:latin typeface="Times New Roman"/>
                <a:cs typeface="Times New Roman"/>
              </a:endParaRPr>
            </a:p>
          </p:txBody>
        </p:sp>
        <p:sp>
          <p:nvSpPr>
            <p:cNvPr id="73" name="object 73"/>
            <p:cNvSpPr/>
            <p:nvPr/>
          </p:nvSpPr>
          <p:spPr>
            <a:xfrm>
              <a:off x="6648567" y="3900646"/>
              <a:ext cx="214032" cy="214033"/>
            </a:xfrm>
            <a:prstGeom prst="rect">
              <a:avLst/>
            </a:prstGeom>
            <a:blipFill>
              <a:blip r:embed="rId4" cstate="print"/>
              <a:stretch>
                <a:fillRect/>
              </a:stretch>
            </a:blipFill>
          </p:spPr>
          <p:txBody>
            <a:bodyPr wrap="square" lIns="0" tIns="0" rIns="0" bIns="0" rtlCol="0">
              <a:noAutofit/>
            </a:bodyPr>
            <a:lstStyle/>
            <a:p>
              <a:endParaRPr/>
            </a:p>
          </p:txBody>
        </p:sp>
        <p:sp>
          <p:nvSpPr>
            <p:cNvPr id="74" name="object 74"/>
            <p:cNvSpPr/>
            <p:nvPr/>
          </p:nvSpPr>
          <p:spPr>
            <a:xfrm>
              <a:off x="6689292" y="3917364"/>
              <a:ext cx="132615" cy="132060"/>
            </a:xfrm>
            <a:prstGeom prst="rect">
              <a:avLst/>
            </a:prstGeom>
            <a:blipFill>
              <a:blip r:embed="rId21" cstate="print"/>
              <a:stretch>
                <a:fillRect/>
              </a:stretch>
            </a:blipFill>
          </p:spPr>
          <p:txBody>
            <a:bodyPr wrap="square" lIns="0" tIns="0" rIns="0" bIns="0" rtlCol="0">
              <a:noAutofit/>
            </a:bodyPr>
            <a:lstStyle/>
            <a:p>
              <a:endParaRPr/>
            </a:p>
          </p:txBody>
        </p:sp>
        <p:sp>
          <p:nvSpPr>
            <p:cNvPr id="75" name="object 75"/>
            <p:cNvSpPr/>
            <p:nvPr/>
          </p:nvSpPr>
          <p:spPr>
            <a:xfrm>
              <a:off x="6689244" y="3917364"/>
              <a:ext cx="132664" cy="132060"/>
            </a:xfrm>
            <a:custGeom>
              <a:avLst/>
              <a:gdLst/>
              <a:ahLst/>
              <a:cxnLst/>
              <a:rect l="l" t="t" r="r" b="b"/>
              <a:pathLst>
                <a:path w="208761" h="207811">
                  <a:moveTo>
                    <a:pt x="0" y="103994"/>
                  </a:moveTo>
                  <a:lnTo>
                    <a:pt x="8722" y="62153"/>
                  </a:lnTo>
                  <a:lnTo>
                    <a:pt x="32426" y="28369"/>
                  </a:lnTo>
                  <a:lnTo>
                    <a:pt x="67420" y="6336"/>
                  </a:lnTo>
                  <a:lnTo>
                    <a:pt x="95196" y="0"/>
                  </a:lnTo>
                  <a:lnTo>
                    <a:pt x="111256" y="836"/>
                  </a:lnTo>
                  <a:lnTo>
                    <a:pt x="153656" y="13598"/>
                  </a:lnTo>
                  <a:lnTo>
                    <a:pt x="185530" y="39207"/>
                  </a:lnTo>
                  <a:lnTo>
                    <a:pt x="204484" y="74409"/>
                  </a:lnTo>
                  <a:lnTo>
                    <a:pt x="208761" y="101598"/>
                  </a:lnTo>
                  <a:lnTo>
                    <a:pt x="207775" y="116608"/>
                  </a:lnTo>
                  <a:lnTo>
                    <a:pt x="193969" y="156938"/>
                  </a:lnTo>
                  <a:lnTo>
                    <a:pt x="166665" y="187631"/>
                  </a:lnTo>
                  <a:lnTo>
                    <a:pt x="129432" y="205358"/>
                  </a:lnTo>
                  <a:lnTo>
                    <a:pt x="115432" y="207811"/>
                  </a:lnTo>
                  <a:lnTo>
                    <a:pt x="99107" y="207031"/>
                  </a:lnTo>
                  <a:lnTo>
                    <a:pt x="56170" y="194584"/>
                  </a:lnTo>
                  <a:lnTo>
                    <a:pt x="23977" y="169448"/>
                  </a:lnTo>
                  <a:lnTo>
                    <a:pt x="4692" y="134803"/>
                  </a:lnTo>
                  <a:lnTo>
                    <a:pt x="0" y="103994"/>
                  </a:lnTo>
                  <a:close/>
                </a:path>
              </a:pathLst>
            </a:custGeom>
            <a:ln w="9144">
              <a:solidFill>
                <a:srgbClr val="0073A0"/>
              </a:solidFill>
            </a:ln>
          </p:spPr>
          <p:txBody>
            <a:bodyPr wrap="square" lIns="0" tIns="0" rIns="0" bIns="0" rtlCol="0">
              <a:noAutofit/>
            </a:bodyPr>
            <a:lstStyle/>
            <a:p>
              <a:endParaRPr/>
            </a:p>
          </p:txBody>
        </p:sp>
        <p:sp>
          <p:nvSpPr>
            <p:cNvPr id="76" name="object 76"/>
            <p:cNvSpPr txBox="1"/>
            <p:nvPr/>
          </p:nvSpPr>
          <p:spPr>
            <a:xfrm>
              <a:off x="6707353" y="3877027"/>
              <a:ext cx="94426" cy="175132"/>
            </a:xfrm>
            <a:prstGeom prst="rect">
              <a:avLst/>
            </a:prstGeom>
          </p:spPr>
          <p:txBody>
            <a:bodyPr vert="horz" wrap="square" lIns="0" tIns="0" rIns="0" bIns="0" rtlCol="0">
              <a:noAutofit/>
            </a:bodyPr>
            <a:lstStyle/>
            <a:p>
              <a:pPr marL="8071"/>
              <a:r>
                <a:rPr sz="1112" dirty="0">
                  <a:solidFill>
                    <a:srgbClr val="0000FF"/>
                  </a:solidFill>
                  <a:latin typeface="Symbol"/>
                  <a:cs typeface="Symbol"/>
                </a:rPr>
                <a:t></a:t>
              </a:r>
              <a:endParaRPr sz="1112">
                <a:latin typeface="Symbol"/>
                <a:cs typeface="Symbol"/>
              </a:endParaRPr>
            </a:p>
          </p:txBody>
        </p:sp>
        <p:sp>
          <p:nvSpPr>
            <p:cNvPr id="101" name="object 101"/>
            <p:cNvSpPr txBox="1"/>
            <p:nvPr/>
          </p:nvSpPr>
          <p:spPr>
            <a:xfrm>
              <a:off x="6523716" y="3261615"/>
              <a:ext cx="390214" cy="235662"/>
            </a:xfrm>
            <a:prstGeom prst="rect">
              <a:avLst/>
            </a:prstGeom>
          </p:spPr>
          <p:txBody>
            <a:bodyPr vert="horz" wrap="square" lIns="0" tIns="0" rIns="0" bIns="0" rtlCol="0">
              <a:noAutofit/>
            </a:bodyPr>
            <a:lstStyle/>
            <a:p>
              <a:pPr marL="8071"/>
              <a:r>
                <a:rPr sz="1462" dirty="0">
                  <a:solidFill>
                    <a:srgbClr val="C00000"/>
                  </a:solidFill>
                  <a:latin typeface="Adobe 黑体 Std R"/>
                  <a:cs typeface="Adobe 黑体 Std R"/>
                </a:rPr>
                <a:t>电子</a:t>
              </a:r>
              <a:endParaRPr sz="1462">
                <a:latin typeface="Adobe 黑体 Std R"/>
                <a:cs typeface="Adobe 黑体 Std R"/>
              </a:endParaRPr>
            </a:p>
          </p:txBody>
        </p:sp>
        <p:sp>
          <p:nvSpPr>
            <p:cNvPr id="132" name="object 132"/>
            <p:cNvSpPr/>
            <p:nvPr/>
          </p:nvSpPr>
          <p:spPr>
            <a:xfrm>
              <a:off x="4345539" y="3036769"/>
              <a:ext cx="4232227" cy="2476385"/>
            </a:xfrm>
            <a:prstGeom prst="rect">
              <a:avLst/>
            </a:prstGeom>
            <a:blipFill>
              <a:blip r:embed="rId22" cstate="print"/>
              <a:stretch>
                <a:fillRect/>
              </a:stretch>
            </a:blipFill>
          </p:spPr>
          <p:txBody>
            <a:bodyPr wrap="square" lIns="0" tIns="0" rIns="0" bIns="0" rtlCol="0">
              <a:noAutofit/>
            </a:bodyPr>
            <a:lstStyle/>
            <a:p>
              <a:endParaRPr/>
            </a:p>
          </p:txBody>
        </p:sp>
        <p:sp>
          <p:nvSpPr>
            <p:cNvPr id="146" name="object 146"/>
            <p:cNvSpPr txBox="1"/>
            <p:nvPr/>
          </p:nvSpPr>
          <p:spPr>
            <a:xfrm>
              <a:off x="6384659" y="5046285"/>
              <a:ext cx="763883" cy="235662"/>
            </a:xfrm>
            <a:prstGeom prst="rect">
              <a:avLst/>
            </a:prstGeom>
          </p:spPr>
          <p:txBody>
            <a:bodyPr vert="horz" wrap="square" lIns="0" tIns="0" rIns="0" bIns="0" rtlCol="0">
              <a:noAutofit/>
            </a:bodyPr>
            <a:lstStyle/>
            <a:p>
              <a:pPr marL="8071"/>
              <a:r>
                <a:rPr sz="1462" spc="-3" dirty="0">
                  <a:latin typeface="Adobe 黑体 Std R"/>
                  <a:cs typeface="Adobe 黑体 Std R"/>
                </a:rPr>
                <a:t>荧光灯管</a:t>
              </a:r>
              <a:endParaRPr sz="1462">
                <a:latin typeface="Adobe 黑体 Std R"/>
                <a:cs typeface="Adobe 黑体 Std R"/>
              </a:endParaRPr>
            </a:p>
          </p:txBody>
        </p:sp>
        <p:sp>
          <p:nvSpPr>
            <p:cNvPr id="152" name="object 152"/>
            <p:cNvSpPr/>
            <p:nvPr/>
          </p:nvSpPr>
          <p:spPr>
            <a:xfrm>
              <a:off x="6629199" y="4468171"/>
              <a:ext cx="213063" cy="214033"/>
            </a:xfrm>
            <a:prstGeom prst="rect">
              <a:avLst/>
            </a:prstGeom>
            <a:blipFill>
              <a:blip r:embed="rId23" cstate="print"/>
              <a:stretch>
                <a:fillRect/>
              </a:stretch>
            </a:blipFill>
          </p:spPr>
          <p:txBody>
            <a:bodyPr wrap="square" lIns="0" tIns="0" rIns="0" bIns="0" rtlCol="0">
              <a:noAutofit/>
            </a:bodyPr>
            <a:lstStyle/>
            <a:p>
              <a:endParaRPr/>
            </a:p>
          </p:txBody>
        </p:sp>
        <p:sp>
          <p:nvSpPr>
            <p:cNvPr id="153" name="object 153"/>
            <p:cNvSpPr/>
            <p:nvPr/>
          </p:nvSpPr>
          <p:spPr>
            <a:xfrm>
              <a:off x="6669887" y="4484858"/>
              <a:ext cx="131695" cy="132184"/>
            </a:xfrm>
            <a:prstGeom prst="rect">
              <a:avLst/>
            </a:prstGeom>
            <a:blipFill>
              <a:blip r:embed="rId12" cstate="print"/>
              <a:stretch>
                <a:fillRect/>
              </a:stretch>
            </a:blipFill>
          </p:spPr>
          <p:txBody>
            <a:bodyPr wrap="square" lIns="0" tIns="0" rIns="0" bIns="0" rtlCol="0">
              <a:noAutofit/>
            </a:bodyPr>
            <a:lstStyle/>
            <a:p>
              <a:endParaRPr/>
            </a:p>
          </p:txBody>
        </p:sp>
        <p:sp>
          <p:nvSpPr>
            <p:cNvPr id="154" name="object 154"/>
            <p:cNvSpPr/>
            <p:nvPr/>
          </p:nvSpPr>
          <p:spPr>
            <a:xfrm>
              <a:off x="6669874" y="4484858"/>
              <a:ext cx="131708" cy="132184"/>
            </a:xfrm>
            <a:custGeom>
              <a:avLst/>
              <a:gdLst/>
              <a:ahLst/>
              <a:cxnLst/>
              <a:rect l="l" t="t" r="r" b="b"/>
              <a:pathLst>
                <a:path w="207257" h="208006">
                  <a:moveTo>
                    <a:pt x="0" y="104043"/>
                  </a:moveTo>
                  <a:lnTo>
                    <a:pt x="8713" y="62062"/>
                  </a:lnTo>
                  <a:lnTo>
                    <a:pt x="32392" y="28210"/>
                  </a:lnTo>
                  <a:lnTo>
                    <a:pt x="67341" y="6223"/>
                  </a:lnTo>
                  <a:lnTo>
                    <a:pt x="95077" y="0"/>
                  </a:lnTo>
                  <a:lnTo>
                    <a:pt x="111004" y="859"/>
                  </a:lnTo>
                  <a:lnTo>
                    <a:pt x="153069" y="13815"/>
                  </a:lnTo>
                  <a:lnTo>
                    <a:pt x="184643" y="39755"/>
                  </a:lnTo>
                  <a:lnTo>
                    <a:pt x="203261" y="75359"/>
                  </a:lnTo>
                  <a:lnTo>
                    <a:pt x="207257" y="102825"/>
                  </a:lnTo>
                  <a:lnTo>
                    <a:pt x="206256" y="117694"/>
                  </a:lnTo>
                  <a:lnTo>
                    <a:pt x="192305" y="157771"/>
                  </a:lnTo>
                  <a:lnTo>
                    <a:pt x="164751" y="188294"/>
                  </a:lnTo>
                  <a:lnTo>
                    <a:pt x="127224" y="205720"/>
                  </a:lnTo>
                  <a:lnTo>
                    <a:pt x="113126" y="208006"/>
                  </a:lnTo>
                  <a:lnTo>
                    <a:pt x="97061" y="207173"/>
                  </a:lnTo>
                  <a:lnTo>
                    <a:pt x="54718" y="194375"/>
                  </a:lnTo>
                  <a:lnTo>
                    <a:pt x="22979" y="168678"/>
                  </a:lnTo>
                  <a:lnTo>
                    <a:pt x="4191" y="133360"/>
                  </a:lnTo>
                  <a:lnTo>
                    <a:pt x="0" y="104043"/>
                  </a:lnTo>
                  <a:close/>
                </a:path>
              </a:pathLst>
            </a:custGeom>
            <a:ln w="9144">
              <a:solidFill>
                <a:srgbClr val="0073A0"/>
              </a:solidFill>
            </a:ln>
          </p:spPr>
          <p:txBody>
            <a:bodyPr wrap="square" lIns="0" tIns="0" rIns="0" bIns="0" rtlCol="0">
              <a:noAutofit/>
            </a:bodyPr>
            <a:lstStyle/>
            <a:p>
              <a:endParaRPr/>
            </a:p>
          </p:txBody>
        </p:sp>
        <p:sp>
          <p:nvSpPr>
            <p:cNvPr id="155" name="object 155"/>
            <p:cNvSpPr txBox="1"/>
            <p:nvPr/>
          </p:nvSpPr>
          <p:spPr>
            <a:xfrm>
              <a:off x="6687785" y="4444552"/>
              <a:ext cx="93619" cy="175132"/>
            </a:xfrm>
            <a:prstGeom prst="rect">
              <a:avLst/>
            </a:prstGeom>
          </p:spPr>
          <p:txBody>
            <a:bodyPr vert="horz" wrap="square" lIns="0" tIns="0" rIns="0" bIns="0" rtlCol="0">
              <a:noAutofit/>
            </a:bodyPr>
            <a:lstStyle/>
            <a:p>
              <a:pPr marL="8071"/>
              <a:r>
                <a:rPr sz="1112" spc="-6" dirty="0">
                  <a:solidFill>
                    <a:srgbClr val="0000FF"/>
                  </a:solidFill>
                  <a:latin typeface="Symbol"/>
                  <a:cs typeface="Symbol"/>
                </a:rPr>
                <a:t></a:t>
              </a:r>
              <a:endParaRPr sz="1112">
                <a:latin typeface="Symbol"/>
                <a:cs typeface="Symbol"/>
              </a:endParaRPr>
            </a:p>
          </p:txBody>
        </p:sp>
      </p:grpSp>
      <p:sp>
        <p:nvSpPr>
          <p:cNvPr id="163" name="Rectangle 54"/>
          <p:cNvSpPr txBox="1">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a:solidFill>
                  <a:schemeClr val="tx1"/>
                </a:solidFill>
                <a:effectLst>
                  <a:outerShdw blurRad="38100" dist="38100" dir="2700000" algn="tl">
                    <a:srgbClr val="C0C0C0"/>
                  </a:outerShdw>
                </a:effectLst>
                <a:ea typeface="隶书" panose="02010509060101010101" pitchFamily="49" charset="-122"/>
              </a:rPr>
              <a:t>1.2   </a:t>
            </a:r>
            <a:r>
              <a:rPr lang="zh-CN" altLang="en-US" dirty="0">
                <a:solidFill>
                  <a:schemeClr val="tx1"/>
                </a:solidFill>
                <a:effectLst>
                  <a:outerShdw blurRad="38100" dist="38100" dir="2700000" algn="tl">
                    <a:srgbClr val="C0C0C0"/>
                  </a:outerShdw>
                </a:effectLst>
                <a:ea typeface="隶书" panose="02010509060101010101" pitchFamily="49" charset="-122"/>
              </a:rPr>
              <a:t>基本变量 </a:t>
            </a:r>
            <a:r>
              <a:rPr lang="en-US" altLang="zh-CN" dirty="0">
                <a:solidFill>
                  <a:schemeClr val="tx1"/>
                </a:solidFill>
                <a:effectLst>
                  <a:outerShdw blurRad="38100" dist="38100" dir="2700000" algn="tl">
                    <a:srgbClr val="C0C0C0"/>
                  </a:outerShdw>
                </a:effectLst>
                <a:ea typeface="隶书" panose="02010509060101010101" pitchFamily="49" charset="-122"/>
              </a:rPr>
              <a:t>Basic quantities</a:t>
            </a:r>
          </a:p>
        </p:txBody>
      </p:sp>
    </p:spTree>
    <p:extLst>
      <p:ext uri="{BB962C8B-B14F-4D97-AF65-F5344CB8AC3E}">
        <p14:creationId xmlns:p14="http://schemas.microsoft.com/office/powerpoint/2010/main" val="714929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5" name="Text Box 5"/>
          <p:cNvSpPr txBox="1">
            <a:spLocks noChangeArrowheads="1"/>
          </p:cNvSpPr>
          <p:nvPr/>
        </p:nvSpPr>
        <p:spPr bwMode="auto">
          <a:xfrm>
            <a:off x="323528" y="982663"/>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dirty="0">
                <a:solidFill>
                  <a:srgbClr val="CC0099"/>
                </a:solidFill>
                <a:latin typeface="隶书" panose="02010509060101010101" pitchFamily="49" charset="-122"/>
                <a:ea typeface="隶书" panose="02010509060101010101" pitchFamily="49" charset="-122"/>
              </a:rPr>
              <a:t>2. </a:t>
            </a:r>
            <a:r>
              <a:rPr kumimoji="1" lang="zh-CN" altLang="en-US" sz="2400" b="1" dirty="0">
                <a:solidFill>
                  <a:srgbClr val="CC0099"/>
                </a:solidFill>
                <a:latin typeface="隶书" panose="02010509060101010101" pitchFamily="49" charset="-122"/>
                <a:ea typeface="隶书" panose="02010509060101010101" pitchFamily="49" charset="-122"/>
              </a:rPr>
              <a:t>电流 （</a:t>
            </a:r>
            <a:r>
              <a:rPr kumimoji="1" lang="en-US" altLang="zh-CN" sz="2400" b="1" i="1" dirty="0">
                <a:solidFill>
                  <a:srgbClr val="CC0099"/>
                </a:solidFill>
                <a:latin typeface="隶书" panose="02010509060101010101" pitchFamily="49" charset="-122"/>
                <a:ea typeface="隶书" panose="02010509060101010101" pitchFamily="49" charset="-122"/>
              </a:rPr>
              <a:t>current</a:t>
            </a:r>
            <a:r>
              <a:rPr kumimoji="1" lang="zh-CN" altLang="en-US" sz="2400" b="1" dirty="0">
                <a:solidFill>
                  <a:srgbClr val="CC0099"/>
                </a:solidFill>
                <a:latin typeface="隶书" panose="02010509060101010101" pitchFamily="49" charset="-122"/>
                <a:ea typeface="隶书" panose="02010509060101010101" pitchFamily="49" charset="-122"/>
              </a:rPr>
              <a:t>）</a:t>
            </a:r>
          </a:p>
        </p:txBody>
      </p:sp>
      <p:sp>
        <p:nvSpPr>
          <p:cNvPr id="353287" name="Text Box 7"/>
          <p:cNvSpPr txBox="1">
            <a:spLocks noChangeArrowheads="1"/>
          </p:cNvSpPr>
          <p:nvPr/>
        </p:nvSpPr>
        <p:spPr bwMode="auto">
          <a:xfrm>
            <a:off x="898617" y="1766236"/>
            <a:ext cx="6108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sz="2400" b="1" dirty="0">
                <a:solidFill>
                  <a:schemeClr val="tx2"/>
                </a:solidFill>
                <a:latin typeface="隶书" panose="02010509060101010101" pitchFamily="49" charset="-122"/>
                <a:ea typeface="隶书" panose="02010509060101010101" pitchFamily="49" charset="-122"/>
              </a:rPr>
              <a:t>带电质点有规律的运动形成电流。</a:t>
            </a:r>
          </a:p>
        </p:txBody>
      </p:sp>
      <p:sp>
        <p:nvSpPr>
          <p:cNvPr id="353288" name="Text Box 8"/>
          <p:cNvSpPr txBox="1">
            <a:spLocks noChangeArrowheads="1"/>
          </p:cNvSpPr>
          <p:nvPr/>
        </p:nvSpPr>
        <p:spPr bwMode="auto">
          <a:xfrm>
            <a:off x="862104" y="2420888"/>
            <a:ext cx="7391400"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000500" indent="-4000500">
              <a:defRPr>
                <a:solidFill>
                  <a:schemeClr val="tx1"/>
                </a:solidFill>
                <a:latin typeface="Arial" panose="020B0604020202020204" pitchFamily="34" charset="0"/>
                <a:ea typeface="宋体" panose="02010600030101010101" pitchFamily="2" charset="-122"/>
              </a:defRPr>
            </a:lvl1pPr>
            <a:lvl2pPr marL="4191000">
              <a:defRPr>
                <a:solidFill>
                  <a:schemeClr val="tx1"/>
                </a:solidFill>
                <a:latin typeface="Arial" panose="020B0604020202020204" pitchFamily="34" charset="0"/>
                <a:ea typeface="宋体" panose="02010600030101010101" pitchFamily="2" charset="-122"/>
              </a:defRPr>
            </a:lvl2pPr>
            <a:lvl3pPr marL="4381500">
              <a:defRPr>
                <a:solidFill>
                  <a:schemeClr val="tx1"/>
                </a:solidFill>
                <a:latin typeface="Arial" panose="020B0604020202020204" pitchFamily="34" charset="0"/>
                <a:ea typeface="宋体" panose="02010600030101010101" pitchFamily="2" charset="-122"/>
              </a:defRPr>
            </a:lvl3pPr>
            <a:lvl4pPr marL="4572000">
              <a:defRPr>
                <a:solidFill>
                  <a:schemeClr val="tx1"/>
                </a:solidFill>
                <a:latin typeface="Arial" panose="020B0604020202020204" pitchFamily="34" charset="0"/>
                <a:ea typeface="宋体" panose="02010600030101010101" pitchFamily="2" charset="-122"/>
              </a:defRPr>
            </a:lvl4pPr>
            <a:lvl5pPr marL="4762500">
              <a:defRPr>
                <a:solidFill>
                  <a:schemeClr val="tx1"/>
                </a:solidFill>
                <a:latin typeface="Arial" panose="020B0604020202020204" pitchFamily="34" charset="0"/>
                <a:ea typeface="宋体" panose="02010600030101010101" pitchFamily="2" charset="-122"/>
              </a:defRPr>
            </a:lvl5pPr>
            <a:lvl6pPr marL="5219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5676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61341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65913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spcBef>
                <a:spcPct val="50000"/>
              </a:spcBef>
            </a:pPr>
            <a:r>
              <a:rPr kumimoji="1" lang="zh-CN" altLang="en-US" sz="2400" b="1" dirty="0">
                <a:solidFill>
                  <a:schemeClr val="tx2"/>
                </a:solidFill>
                <a:latin typeface="隶书" panose="02010509060101010101" pitchFamily="49" charset="-122"/>
                <a:ea typeface="隶书" panose="02010509060101010101" pitchFamily="49" charset="-122"/>
              </a:rPr>
              <a:t>电流的大小用</a:t>
            </a:r>
            <a:r>
              <a:rPr kumimoji="1" lang="zh-CN" altLang="en-US" sz="2400" b="1" dirty="0">
                <a:solidFill>
                  <a:srgbClr val="FF0000"/>
                </a:solidFill>
                <a:latin typeface="隶书" panose="02010509060101010101" pitchFamily="49" charset="-122"/>
                <a:ea typeface="隶书" panose="02010509060101010101" pitchFamily="49" charset="-122"/>
              </a:rPr>
              <a:t>电流强度</a:t>
            </a:r>
            <a:r>
              <a:rPr kumimoji="1" lang="zh-CN" altLang="en-US" sz="2400" b="1" dirty="0">
                <a:solidFill>
                  <a:schemeClr val="tx2"/>
                </a:solidFill>
                <a:latin typeface="隶书" panose="02010509060101010101" pitchFamily="49" charset="-122"/>
                <a:ea typeface="隶书" panose="02010509060101010101" pitchFamily="49" charset="-122"/>
              </a:rPr>
              <a:t>表示。</a:t>
            </a:r>
          </a:p>
          <a:p>
            <a:pPr algn="just" eaLnBrk="0" hangingPunct="0">
              <a:spcBef>
                <a:spcPct val="50000"/>
              </a:spcBef>
            </a:pPr>
            <a:r>
              <a:rPr kumimoji="1" lang="zh-CN" altLang="en-US" sz="2400" b="1" dirty="0">
                <a:solidFill>
                  <a:srgbClr val="FF0000"/>
                </a:solidFill>
                <a:latin typeface="隶书" panose="02010509060101010101" pitchFamily="49" charset="-122"/>
                <a:ea typeface="隶书" panose="02010509060101010101" pitchFamily="49" charset="-122"/>
              </a:rPr>
              <a:t>电流强度：</a:t>
            </a:r>
            <a:r>
              <a:rPr kumimoji="1" lang="zh-CN" altLang="en-US" sz="2400" b="1" dirty="0">
                <a:solidFill>
                  <a:schemeClr val="tx2"/>
                </a:solidFill>
                <a:latin typeface="隶书" panose="02010509060101010101" pitchFamily="49" charset="-122"/>
                <a:ea typeface="隶书" panose="02010509060101010101" pitchFamily="49" charset="-122"/>
              </a:rPr>
              <a:t>单位时间内通过导体横截面的电量。</a:t>
            </a:r>
          </a:p>
        </p:txBody>
      </p:sp>
      <p:graphicFrame>
        <p:nvGraphicFramePr>
          <p:cNvPr id="353289" name="Object 9" descr="羊皮纸"/>
          <p:cNvGraphicFramePr>
            <a:graphicFrameLocks noChangeAspect="1"/>
          </p:cNvGraphicFramePr>
          <p:nvPr>
            <p:extLst>
              <p:ext uri="{D42A27DB-BD31-4B8C-83A1-F6EECF244321}">
                <p14:modId xmlns:p14="http://schemas.microsoft.com/office/powerpoint/2010/main" val="3823738596"/>
              </p:ext>
            </p:extLst>
          </p:nvPr>
        </p:nvGraphicFramePr>
        <p:xfrm>
          <a:off x="2555776" y="3740125"/>
          <a:ext cx="3136900" cy="995363"/>
        </p:xfrm>
        <a:graphic>
          <a:graphicData uri="http://schemas.openxmlformats.org/presentationml/2006/ole">
            <mc:AlternateContent xmlns:mc="http://schemas.openxmlformats.org/markup-compatibility/2006">
              <mc:Choice xmlns:v="urn:schemas-microsoft-com:vml" Requires="v">
                <p:oleObj spid="_x0000_s55413" name="Equation" r:id="rId4" imgW="1231560" imgH="393480" progId="Equation.DSMT4">
                  <p:embed/>
                </p:oleObj>
              </mc:Choice>
              <mc:Fallback>
                <p:oleObj name="Equation" r:id="rId4" imgW="1231560" imgH="393480" progId="Equation.DSMT4">
                  <p:embed/>
                  <p:pic>
                    <p:nvPicPr>
                      <p:cNvPr id="353289" name="Object 9"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3740125"/>
                        <a:ext cx="3136900" cy="995363"/>
                      </a:xfrm>
                      <a:prstGeom prst="rect">
                        <a:avLst/>
                      </a:prstGeom>
                      <a:blipFill dpi="0" rotWithShape="0">
                        <a:blip r:embed="rId6"/>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3290" name="Text Box 10"/>
          <p:cNvSpPr txBox="1">
            <a:spLocks noChangeArrowheads="1"/>
          </p:cNvSpPr>
          <p:nvPr/>
        </p:nvSpPr>
        <p:spPr bwMode="auto">
          <a:xfrm>
            <a:off x="970054" y="5037448"/>
            <a:ext cx="7620000"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隶书" panose="02010509060101010101" pitchFamily="49" charset="-122"/>
                <a:ea typeface="隶书" panose="02010509060101010101" pitchFamily="49" charset="-122"/>
              </a:rPr>
              <a:t>单位名称：</a:t>
            </a:r>
            <a:r>
              <a:rPr kumimoji="1" lang="zh-CN" altLang="zh-CN" sz="2400" b="1">
                <a:solidFill>
                  <a:schemeClr val="tx2"/>
                </a:solidFill>
                <a:latin typeface="隶书" panose="02010509060101010101" pitchFamily="49" charset="-122"/>
                <a:ea typeface="隶书" panose="02010509060101010101" pitchFamily="49" charset="-122"/>
              </a:rPr>
              <a:t>安</a:t>
            </a:r>
            <a:r>
              <a:rPr kumimoji="1" lang="en-US" altLang="zh-CN" sz="2400" b="1">
                <a:solidFill>
                  <a:schemeClr val="tx2"/>
                </a:solidFill>
                <a:latin typeface="隶书" panose="02010509060101010101" pitchFamily="49" charset="-122"/>
                <a:ea typeface="隶书" panose="02010509060101010101" pitchFamily="49" charset="-122"/>
              </a:rPr>
              <a:t>[</a:t>
            </a:r>
            <a:r>
              <a:rPr kumimoji="1" lang="zh-CN" altLang="en-US" sz="2400" b="1">
                <a:solidFill>
                  <a:schemeClr val="tx2"/>
                </a:solidFill>
                <a:latin typeface="隶书" panose="02010509060101010101" pitchFamily="49" charset="-122"/>
                <a:ea typeface="隶书" panose="02010509060101010101" pitchFamily="49" charset="-122"/>
              </a:rPr>
              <a:t>培</a:t>
            </a:r>
            <a:r>
              <a:rPr kumimoji="1" lang="en-US" altLang="zh-CN" sz="2400" b="1">
                <a:solidFill>
                  <a:schemeClr val="tx2"/>
                </a:solidFill>
                <a:latin typeface="隶书" panose="02010509060101010101" pitchFamily="49" charset="-122"/>
                <a:ea typeface="隶书" panose="02010509060101010101" pitchFamily="49" charset="-122"/>
              </a:rPr>
              <a:t>]          </a:t>
            </a:r>
            <a:r>
              <a:rPr kumimoji="1" lang="zh-CN" altLang="en-US" sz="2400" b="1">
                <a:solidFill>
                  <a:schemeClr val="tx2"/>
                </a:solidFill>
                <a:latin typeface="隶书" panose="02010509060101010101" pitchFamily="49" charset="-122"/>
                <a:ea typeface="隶书" panose="02010509060101010101" pitchFamily="49" charset="-122"/>
              </a:rPr>
              <a:t>符号：</a:t>
            </a:r>
            <a:r>
              <a:rPr kumimoji="1" lang="en-US" altLang="zh-CN" sz="2400" b="1">
                <a:solidFill>
                  <a:schemeClr val="tx2"/>
                </a:solidFill>
                <a:latin typeface="隶书" panose="02010509060101010101" pitchFamily="49" charset="-122"/>
                <a:ea typeface="隶书" panose="02010509060101010101" pitchFamily="49" charset="-122"/>
              </a:rPr>
              <a:t>A  </a:t>
            </a:r>
          </a:p>
          <a:p>
            <a:pPr eaLnBrk="0" hangingPunct="0">
              <a:spcBef>
                <a:spcPct val="50000"/>
              </a:spcBef>
            </a:pPr>
            <a:r>
              <a:rPr kumimoji="1" lang="en-US" altLang="zh-CN" sz="2400" b="1">
                <a:solidFill>
                  <a:schemeClr val="tx2"/>
                </a:solidFill>
                <a:latin typeface="隶书" panose="02010509060101010101" pitchFamily="49" charset="-122"/>
                <a:ea typeface="隶书" panose="02010509060101010101" pitchFamily="49" charset="-122"/>
              </a:rPr>
              <a:t>  </a:t>
            </a:r>
            <a:r>
              <a:rPr kumimoji="1" lang="zh-CN" altLang="en-US" sz="2400" b="1">
                <a:solidFill>
                  <a:schemeClr val="tx2"/>
                </a:solidFill>
                <a:latin typeface="隶书" panose="02010509060101010101" pitchFamily="49" charset="-122"/>
                <a:ea typeface="隶书" panose="02010509060101010101" pitchFamily="49" charset="-122"/>
              </a:rPr>
              <a:t>（</a:t>
            </a:r>
            <a:r>
              <a:rPr kumimoji="1" lang="en-US" altLang="zh-CN" sz="2400" b="1">
                <a:solidFill>
                  <a:schemeClr val="tx2"/>
                </a:solidFill>
                <a:latin typeface="隶书" panose="02010509060101010101" pitchFamily="49" charset="-122"/>
                <a:ea typeface="隶书" panose="02010509060101010101" pitchFamily="49" charset="-122"/>
              </a:rPr>
              <a:t>Ampere</a:t>
            </a:r>
            <a:r>
              <a:rPr kumimoji="1" lang="zh-CN" altLang="en-US" sz="2400" b="1">
                <a:solidFill>
                  <a:schemeClr val="tx2"/>
                </a:solidFill>
                <a:latin typeface="隶书" panose="02010509060101010101" pitchFamily="49" charset="-122"/>
                <a:ea typeface="隶书" panose="02010509060101010101" pitchFamily="49" charset="-122"/>
              </a:rPr>
              <a:t>，安培；</a:t>
            </a:r>
            <a:r>
              <a:rPr kumimoji="1" lang="en-US" altLang="zh-CN" sz="2400" b="1">
                <a:solidFill>
                  <a:schemeClr val="tx2"/>
                </a:solidFill>
                <a:latin typeface="隶书" panose="02010509060101010101" pitchFamily="49" charset="-122"/>
                <a:ea typeface="隶书" panose="02010509060101010101" pitchFamily="49" charset="-122"/>
              </a:rPr>
              <a:t>1775 </a:t>
            </a:r>
            <a:r>
              <a:rPr kumimoji="1" lang="en-US" altLang="zh-CN" sz="2400" b="1">
                <a:solidFill>
                  <a:schemeClr val="tx2"/>
                </a:solidFill>
                <a:latin typeface="隶书" panose="02010509060101010101" pitchFamily="49" charset="-122"/>
                <a:ea typeface="隶书" panose="02010509060101010101" pitchFamily="49" charset="-122"/>
                <a:cs typeface="Times New Roman" panose="02020603050405020304" pitchFamily="18" charset="0"/>
              </a:rPr>
              <a:t>–</a:t>
            </a:r>
            <a:r>
              <a:rPr kumimoji="1" lang="en-US" altLang="zh-CN" sz="2400" b="1">
                <a:solidFill>
                  <a:schemeClr val="tx2"/>
                </a:solidFill>
                <a:latin typeface="隶书" panose="02010509060101010101" pitchFamily="49" charset="-122"/>
                <a:ea typeface="隶书" panose="02010509060101010101" pitchFamily="49" charset="-122"/>
              </a:rPr>
              <a:t>1836</a:t>
            </a:r>
            <a:r>
              <a:rPr kumimoji="1" lang="zh-CN" altLang="en-US" sz="2400" b="1">
                <a:solidFill>
                  <a:schemeClr val="tx2"/>
                </a:solidFill>
                <a:latin typeface="隶书" panose="02010509060101010101" pitchFamily="49" charset="-122"/>
                <a:ea typeface="隶书" panose="02010509060101010101" pitchFamily="49" charset="-122"/>
              </a:rPr>
              <a:t>，</a:t>
            </a:r>
            <a:r>
              <a:rPr kumimoji="1" lang="en-US" altLang="zh-CN" sz="2400" b="1">
                <a:solidFill>
                  <a:schemeClr val="tx2"/>
                </a:solidFill>
                <a:latin typeface="隶书" panose="02010509060101010101" pitchFamily="49" charset="-122"/>
                <a:ea typeface="隶书" panose="02010509060101010101" pitchFamily="49" charset="-122"/>
              </a:rPr>
              <a:t>France</a:t>
            </a:r>
            <a:r>
              <a:rPr kumimoji="1" lang="zh-CN" altLang="en-US" sz="2400" b="1">
                <a:solidFill>
                  <a:schemeClr val="tx2"/>
                </a:solidFill>
                <a:latin typeface="隶书" panose="02010509060101010101" pitchFamily="49" charset="-122"/>
                <a:ea typeface="隶书" panose="02010509060101010101" pitchFamily="49" charset="-122"/>
              </a:rPr>
              <a:t>）</a:t>
            </a:r>
          </a:p>
        </p:txBody>
      </p:sp>
      <p:sp>
        <p:nvSpPr>
          <p:cNvPr id="12" name="Rectangle 54"/>
          <p:cNvSpPr txBox="1">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a:solidFill>
                  <a:schemeClr val="tx1"/>
                </a:solidFill>
                <a:effectLst>
                  <a:outerShdw blurRad="38100" dist="38100" dir="2700000" algn="tl">
                    <a:srgbClr val="C0C0C0"/>
                  </a:outerShdw>
                </a:effectLst>
                <a:ea typeface="隶书" panose="02010509060101010101" pitchFamily="49" charset="-122"/>
              </a:rPr>
              <a:t>1.2   </a:t>
            </a:r>
            <a:r>
              <a:rPr lang="zh-CN" altLang="en-US" dirty="0">
                <a:solidFill>
                  <a:schemeClr val="tx1"/>
                </a:solidFill>
                <a:effectLst>
                  <a:outerShdw blurRad="38100" dist="38100" dir="2700000" algn="tl">
                    <a:srgbClr val="C0C0C0"/>
                  </a:outerShdw>
                </a:effectLst>
                <a:ea typeface="隶书" panose="02010509060101010101" pitchFamily="49" charset="-122"/>
              </a:rPr>
              <a:t>基本变量 </a:t>
            </a:r>
            <a:r>
              <a:rPr lang="en-US" altLang="zh-CN" dirty="0">
                <a:solidFill>
                  <a:schemeClr val="tx1"/>
                </a:solidFill>
                <a:effectLst>
                  <a:outerShdw blurRad="38100" dist="38100" dir="2700000" algn="tl">
                    <a:srgbClr val="C0C0C0"/>
                  </a:outerShdw>
                </a:effectLst>
                <a:ea typeface="隶书" panose="02010509060101010101" pitchFamily="49" charset="-122"/>
              </a:rPr>
              <a:t>Basic quantities</a:t>
            </a:r>
          </a:p>
        </p:txBody>
      </p:sp>
    </p:spTree>
    <p:extLst>
      <p:ext uri="{BB962C8B-B14F-4D97-AF65-F5344CB8AC3E}">
        <p14:creationId xmlns:p14="http://schemas.microsoft.com/office/powerpoint/2010/main" val="1946897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3285">
                                            <p:txEl>
                                              <p:pRg st="0" end="0"/>
                                            </p:txEl>
                                          </p:spTgt>
                                        </p:tgtEl>
                                        <p:attrNameLst>
                                          <p:attrName>style.visibility</p:attrName>
                                        </p:attrNameLst>
                                      </p:cBhvr>
                                      <p:to>
                                        <p:strVal val="visible"/>
                                      </p:to>
                                    </p:set>
                                    <p:animEffect transition="in" filter="wipe(left)">
                                      <p:cBhvr>
                                        <p:cTn id="7" dur="500"/>
                                        <p:tgtEl>
                                          <p:spTgt spid="3532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3287">
                                            <p:txEl>
                                              <p:pRg st="0" end="0"/>
                                            </p:txEl>
                                          </p:spTgt>
                                        </p:tgtEl>
                                        <p:attrNameLst>
                                          <p:attrName>style.visibility</p:attrName>
                                        </p:attrNameLst>
                                      </p:cBhvr>
                                      <p:to>
                                        <p:strVal val="visible"/>
                                      </p:to>
                                    </p:set>
                                    <p:animEffect transition="in" filter="wipe(left)">
                                      <p:cBhvr>
                                        <p:cTn id="12" dur="500"/>
                                        <p:tgtEl>
                                          <p:spTgt spid="3532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3288">
                                            <p:txEl>
                                              <p:pRg st="0" end="0"/>
                                            </p:txEl>
                                          </p:spTgt>
                                        </p:tgtEl>
                                        <p:attrNameLst>
                                          <p:attrName>style.visibility</p:attrName>
                                        </p:attrNameLst>
                                      </p:cBhvr>
                                      <p:to>
                                        <p:strVal val="visible"/>
                                      </p:to>
                                    </p:set>
                                    <p:animEffect transition="in" filter="wipe(left)">
                                      <p:cBhvr>
                                        <p:cTn id="17" dur="500"/>
                                        <p:tgtEl>
                                          <p:spTgt spid="35328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3288">
                                            <p:txEl>
                                              <p:pRg st="1" end="1"/>
                                            </p:txEl>
                                          </p:spTgt>
                                        </p:tgtEl>
                                        <p:attrNameLst>
                                          <p:attrName>style.visibility</p:attrName>
                                        </p:attrNameLst>
                                      </p:cBhvr>
                                      <p:to>
                                        <p:strVal val="visible"/>
                                      </p:to>
                                    </p:set>
                                    <p:animEffect transition="in" filter="wipe(left)">
                                      <p:cBhvr>
                                        <p:cTn id="22" dur="500"/>
                                        <p:tgtEl>
                                          <p:spTgt spid="35328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53289"/>
                                        </p:tgtEl>
                                        <p:attrNameLst>
                                          <p:attrName>style.visibility</p:attrName>
                                        </p:attrNameLst>
                                      </p:cBhvr>
                                      <p:to>
                                        <p:strVal val="visible"/>
                                      </p:to>
                                    </p:set>
                                    <p:animEffect transition="in" filter="dissolve">
                                      <p:cBhvr>
                                        <p:cTn id="27" dur="500"/>
                                        <p:tgtEl>
                                          <p:spTgt spid="353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3290">
                                            <p:txEl>
                                              <p:pRg st="0" end="0"/>
                                            </p:txEl>
                                          </p:spTgt>
                                        </p:tgtEl>
                                        <p:attrNameLst>
                                          <p:attrName>style.visibility</p:attrName>
                                        </p:attrNameLst>
                                      </p:cBhvr>
                                      <p:to>
                                        <p:strVal val="visible"/>
                                      </p:to>
                                    </p:set>
                                    <p:animEffect transition="in" filter="wipe(left)">
                                      <p:cBhvr>
                                        <p:cTn id="32" dur="500"/>
                                        <p:tgtEl>
                                          <p:spTgt spid="35329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3290">
                                            <p:txEl>
                                              <p:pRg st="1" end="1"/>
                                            </p:txEl>
                                          </p:spTgt>
                                        </p:tgtEl>
                                        <p:attrNameLst>
                                          <p:attrName>style.visibility</p:attrName>
                                        </p:attrNameLst>
                                      </p:cBhvr>
                                      <p:to>
                                        <p:strVal val="visible"/>
                                      </p:to>
                                    </p:set>
                                    <p:animEffect transition="in" filter="wipe(left)">
                                      <p:cBhvr>
                                        <p:cTn id="37" dur="500"/>
                                        <p:tgtEl>
                                          <p:spTgt spid="353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5" grpId="0" build="p" autoUpdateAnimBg="0"/>
      <p:bldP spid="353287" grpId="0" build="p" autoUpdateAnimBg="0"/>
      <p:bldP spid="353288" grpId="0" build="p" autoUpdateAnimBg="0"/>
      <p:bldP spid="35329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Rectangle 4"/>
          <p:cNvSpPr>
            <a:spLocks noChangeArrowheads="1"/>
          </p:cNvSpPr>
          <p:nvPr/>
        </p:nvSpPr>
        <p:spPr bwMode="auto">
          <a:xfrm>
            <a:off x="586271" y="850800"/>
            <a:ext cx="5075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zh-CN" altLang="en-US" sz="2400" b="1" dirty="0">
                <a:latin typeface="宋体" panose="02010600030101010101" pitchFamily="2" charset="-122"/>
              </a:rPr>
              <a:t>电流的实际方向</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净正电荷的流向</a:t>
            </a:r>
            <a:endParaRPr kumimoji="1" lang="en-US" altLang="zh-CN" sz="2400" b="1" dirty="0">
              <a:latin typeface="Times New Roman" panose="02020603050405020304" pitchFamily="18" charset="0"/>
            </a:endParaRPr>
          </a:p>
        </p:txBody>
      </p:sp>
      <p:sp>
        <p:nvSpPr>
          <p:cNvPr id="375813" name="Line 5"/>
          <p:cNvSpPr>
            <a:spLocks noChangeShapeType="1"/>
          </p:cNvSpPr>
          <p:nvPr/>
        </p:nvSpPr>
        <p:spPr bwMode="auto">
          <a:xfrm>
            <a:off x="1655763" y="2513013"/>
            <a:ext cx="4389437" cy="1587"/>
          </a:xfrm>
          <a:prstGeom prst="line">
            <a:avLst/>
          </a:prstGeom>
          <a:noFill/>
          <a:ln w="31750" cap="sq">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4" name="AutoShape 6"/>
          <p:cNvSpPr>
            <a:spLocks noChangeArrowheads="1"/>
          </p:cNvSpPr>
          <p:nvPr/>
        </p:nvSpPr>
        <p:spPr bwMode="auto">
          <a:xfrm>
            <a:off x="2159000" y="1979613"/>
            <a:ext cx="781050" cy="365125"/>
          </a:xfrm>
          <a:prstGeom prst="rightArrow">
            <a:avLst>
              <a:gd name="adj1" fmla="val 50000"/>
              <a:gd name="adj2" fmla="val 53478"/>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5" name="Text Box 7"/>
          <p:cNvSpPr txBox="1">
            <a:spLocks noChangeArrowheads="1"/>
          </p:cNvSpPr>
          <p:nvPr/>
        </p:nvSpPr>
        <p:spPr bwMode="auto">
          <a:xfrm>
            <a:off x="5359400" y="1870075"/>
            <a:ext cx="42862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3600">
                <a:latin typeface="Times New Roman" panose="02020603050405020304" pitchFamily="18" charset="0"/>
                <a:sym typeface="Symbol" panose="05050102010706020507" pitchFamily="18" charset="2"/>
              </a:rPr>
              <a:t></a:t>
            </a:r>
          </a:p>
        </p:txBody>
      </p:sp>
      <p:sp>
        <p:nvSpPr>
          <p:cNvPr id="375816" name="Text Box 8"/>
          <p:cNvSpPr txBox="1">
            <a:spLocks noChangeArrowheads="1"/>
          </p:cNvSpPr>
          <p:nvPr/>
        </p:nvSpPr>
        <p:spPr bwMode="auto">
          <a:xfrm>
            <a:off x="3073400" y="1947863"/>
            <a:ext cx="1828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kumimoji="1" lang="zh-CN" altLang="en-US" sz="2400" b="1">
                <a:latin typeface="Times New Roman" panose="02020603050405020304" pitchFamily="18" charset="0"/>
              </a:rPr>
              <a:t>实际方向</a:t>
            </a:r>
            <a:endParaRPr kumimoji="1" lang="zh-CN" altLang="en-US" sz="3600">
              <a:latin typeface="Times New Roman" panose="02020603050405020304" pitchFamily="18" charset="0"/>
            </a:endParaRPr>
          </a:p>
        </p:txBody>
      </p:sp>
      <p:sp>
        <p:nvSpPr>
          <p:cNvPr id="375817" name="Line 9"/>
          <p:cNvSpPr>
            <a:spLocks noChangeShapeType="1"/>
          </p:cNvSpPr>
          <p:nvPr/>
        </p:nvSpPr>
        <p:spPr bwMode="auto">
          <a:xfrm flipH="1">
            <a:off x="1655763" y="3370263"/>
            <a:ext cx="4389437" cy="0"/>
          </a:xfrm>
          <a:prstGeom prst="line">
            <a:avLst/>
          </a:prstGeom>
          <a:noFill/>
          <a:ln w="31750" cap="sq">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8" name="AutoShape 10"/>
          <p:cNvSpPr>
            <a:spLocks noChangeArrowheads="1"/>
          </p:cNvSpPr>
          <p:nvPr/>
        </p:nvSpPr>
        <p:spPr bwMode="auto">
          <a:xfrm flipH="1">
            <a:off x="4410075" y="2867025"/>
            <a:ext cx="781050" cy="366713"/>
          </a:xfrm>
          <a:prstGeom prst="rightArrow">
            <a:avLst>
              <a:gd name="adj1" fmla="val 50000"/>
              <a:gd name="adj2" fmla="val 53247"/>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9" name="Text Box 11"/>
          <p:cNvSpPr txBox="1">
            <a:spLocks noChangeArrowheads="1"/>
          </p:cNvSpPr>
          <p:nvPr/>
        </p:nvSpPr>
        <p:spPr bwMode="auto">
          <a:xfrm>
            <a:off x="2813050" y="2805113"/>
            <a:ext cx="14033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zh-CN" altLang="en-US" sz="2400" b="1">
                <a:latin typeface="Times New Roman" panose="02020603050405020304" pitchFamily="18" charset="0"/>
              </a:rPr>
              <a:t>实际方向</a:t>
            </a:r>
            <a:endParaRPr kumimoji="1" lang="zh-CN" altLang="en-US" sz="3600">
              <a:latin typeface="Times New Roman" panose="02020603050405020304" pitchFamily="18" charset="0"/>
            </a:endParaRPr>
          </a:p>
        </p:txBody>
      </p:sp>
      <p:sp>
        <p:nvSpPr>
          <p:cNvPr id="375820" name="Text Box 12"/>
          <p:cNvSpPr txBox="1">
            <a:spLocks noChangeArrowheads="1"/>
          </p:cNvSpPr>
          <p:nvPr/>
        </p:nvSpPr>
        <p:spPr bwMode="auto">
          <a:xfrm>
            <a:off x="1778000" y="2708275"/>
            <a:ext cx="56991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kumimoji="1" lang="en-US" altLang="zh-CN" sz="3600">
                <a:latin typeface="Times New Roman" panose="02020603050405020304" pitchFamily="18" charset="0"/>
                <a:sym typeface="Symbol" panose="05050102010706020507" pitchFamily="18" charset="2"/>
              </a:rPr>
              <a:t></a:t>
            </a:r>
          </a:p>
        </p:txBody>
      </p:sp>
      <p:sp>
        <p:nvSpPr>
          <p:cNvPr id="375822" name="Text Box 14"/>
          <p:cNvSpPr txBox="1">
            <a:spLocks noChangeArrowheads="1"/>
          </p:cNvSpPr>
          <p:nvPr/>
        </p:nvSpPr>
        <p:spPr bwMode="auto">
          <a:xfrm>
            <a:off x="638175" y="3848895"/>
            <a:ext cx="753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dirty="0">
                <a:latin typeface="Times New Roman" panose="02020603050405020304" pitchFamily="18" charset="0"/>
              </a:rPr>
              <a:t>参考方向：任意选定的一个方向即为电流的参考方向。</a:t>
            </a:r>
          </a:p>
        </p:txBody>
      </p:sp>
      <p:sp>
        <p:nvSpPr>
          <p:cNvPr id="375823" name="Text Box 15"/>
          <p:cNvSpPr txBox="1">
            <a:spLocks noChangeArrowheads="1"/>
          </p:cNvSpPr>
          <p:nvPr/>
        </p:nvSpPr>
        <p:spPr bwMode="auto">
          <a:xfrm>
            <a:off x="1793875" y="4513263"/>
            <a:ext cx="3382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b="1" i="1">
                <a:latin typeface="Times New Roman" panose="02020603050405020304" pitchFamily="18" charset="0"/>
              </a:rPr>
              <a:t>i </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ea typeface="楷体_GB2312" pitchFamily="49" charset="-122"/>
              </a:rPr>
              <a:t>参考方向</a:t>
            </a:r>
            <a:endParaRPr kumimoji="1" lang="zh-CN" altLang="en-US" sz="3200" b="1">
              <a:latin typeface="Times New Roman" panose="02020603050405020304" pitchFamily="18" charset="0"/>
              <a:ea typeface="楷体_GB2312" pitchFamily="49" charset="-122"/>
            </a:endParaRPr>
          </a:p>
        </p:txBody>
      </p:sp>
      <p:sp>
        <p:nvSpPr>
          <p:cNvPr id="375824" name="AutoShape 16"/>
          <p:cNvSpPr>
            <a:spLocks noChangeArrowheads="1"/>
          </p:cNvSpPr>
          <p:nvPr/>
        </p:nvSpPr>
        <p:spPr bwMode="auto">
          <a:xfrm>
            <a:off x="2387600" y="4551363"/>
            <a:ext cx="976313" cy="485775"/>
          </a:xfrm>
          <a:prstGeom prst="rightArrow">
            <a:avLst>
              <a:gd name="adj1" fmla="val 50000"/>
              <a:gd name="adj2" fmla="val 50245"/>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5825" name="Group 17"/>
          <p:cNvGrpSpPr>
            <a:grpSpLocks/>
          </p:cNvGrpSpPr>
          <p:nvPr/>
        </p:nvGrpSpPr>
        <p:grpSpPr bwMode="auto">
          <a:xfrm>
            <a:off x="1549400" y="5180013"/>
            <a:ext cx="5181600" cy="881062"/>
            <a:chOff x="1152" y="3669"/>
            <a:chExt cx="3264" cy="555"/>
          </a:xfrm>
        </p:grpSpPr>
        <p:sp>
          <p:nvSpPr>
            <p:cNvPr id="375826" name="Text Box 18"/>
            <p:cNvSpPr txBox="1">
              <a:spLocks noChangeArrowheads="1"/>
            </p:cNvSpPr>
            <p:nvPr/>
          </p:nvSpPr>
          <p:spPr bwMode="auto">
            <a:xfrm>
              <a:off x="1152" y="3897"/>
              <a:ext cx="4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375827" name="Text Box 19"/>
            <p:cNvSpPr txBox="1">
              <a:spLocks noChangeArrowheads="1"/>
            </p:cNvSpPr>
            <p:nvPr/>
          </p:nvSpPr>
          <p:spPr bwMode="auto">
            <a:xfrm>
              <a:off x="3961" y="3897"/>
              <a:ext cx="4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375828" name="Line 20"/>
            <p:cNvSpPr>
              <a:spLocks noChangeShapeType="1"/>
            </p:cNvSpPr>
            <p:nvPr/>
          </p:nvSpPr>
          <p:spPr bwMode="auto">
            <a:xfrm>
              <a:off x="1320" y="3780"/>
              <a:ext cx="267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9" name="Rectangle 21"/>
            <p:cNvSpPr>
              <a:spLocks noChangeArrowheads="1"/>
            </p:cNvSpPr>
            <p:nvPr/>
          </p:nvSpPr>
          <p:spPr bwMode="auto">
            <a:xfrm>
              <a:off x="2376" y="3669"/>
              <a:ext cx="576" cy="240"/>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endParaRPr kumimoji="1" lang="zh-CN" altLang="zh-CN" sz="2400" b="1">
                <a:latin typeface="Times New Roman" panose="02020603050405020304" pitchFamily="18" charset="0"/>
              </a:endParaRPr>
            </a:p>
          </p:txBody>
        </p:sp>
        <p:sp>
          <p:nvSpPr>
            <p:cNvPr id="375830" name="Oval 22"/>
            <p:cNvSpPr>
              <a:spLocks noChangeArrowheads="1"/>
            </p:cNvSpPr>
            <p:nvPr/>
          </p:nvSpPr>
          <p:spPr bwMode="auto">
            <a:xfrm>
              <a:off x="1236" y="3744"/>
              <a:ext cx="96"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31" name="Oval 23"/>
            <p:cNvSpPr>
              <a:spLocks noChangeArrowheads="1"/>
            </p:cNvSpPr>
            <p:nvPr/>
          </p:nvSpPr>
          <p:spPr bwMode="auto">
            <a:xfrm>
              <a:off x="3972" y="3732"/>
              <a:ext cx="96"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 name="Rectangle 54"/>
          <p:cNvSpPr txBox="1">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a:solidFill>
                  <a:schemeClr val="tx1"/>
                </a:solidFill>
                <a:effectLst>
                  <a:outerShdw blurRad="38100" dist="38100" dir="2700000" algn="tl">
                    <a:srgbClr val="C0C0C0"/>
                  </a:outerShdw>
                </a:effectLst>
                <a:ea typeface="隶书" panose="02010509060101010101" pitchFamily="49" charset="-122"/>
              </a:rPr>
              <a:t>1.2   </a:t>
            </a:r>
            <a:r>
              <a:rPr lang="zh-CN" altLang="en-US" dirty="0">
                <a:solidFill>
                  <a:schemeClr val="tx1"/>
                </a:solidFill>
                <a:effectLst>
                  <a:outerShdw blurRad="38100" dist="38100" dir="2700000" algn="tl">
                    <a:srgbClr val="C0C0C0"/>
                  </a:outerShdw>
                </a:effectLst>
                <a:ea typeface="隶书" panose="02010509060101010101" pitchFamily="49" charset="-122"/>
              </a:rPr>
              <a:t>基本变量 </a:t>
            </a:r>
            <a:r>
              <a:rPr lang="en-US" altLang="zh-CN" dirty="0">
                <a:solidFill>
                  <a:schemeClr val="tx1"/>
                </a:solidFill>
                <a:effectLst>
                  <a:outerShdw blurRad="38100" dist="38100" dir="2700000" algn="tl">
                    <a:srgbClr val="C0C0C0"/>
                  </a:outerShdw>
                </a:effectLst>
                <a:ea typeface="隶书" panose="02010509060101010101" pitchFamily="49" charset="-122"/>
              </a:rPr>
              <a:t>Basic quantities</a:t>
            </a:r>
          </a:p>
        </p:txBody>
      </p:sp>
    </p:spTree>
    <p:extLst>
      <p:ext uri="{BB962C8B-B14F-4D97-AF65-F5344CB8AC3E}">
        <p14:creationId xmlns:p14="http://schemas.microsoft.com/office/powerpoint/2010/main" val="1535918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5812">
                                            <p:txEl>
                                              <p:pRg st="0" end="0"/>
                                            </p:txEl>
                                          </p:spTgt>
                                        </p:tgtEl>
                                        <p:attrNameLst>
                                          <p:attrName>style.visibility</p:attrName>
                                        </p:attrNameLst>
                                      </p:cBhvr>
                                      <p:to>
                                        <p:strVal val="visible"/>
                                      </p:to>
                                    </p:set>
                                    <p:animEffect transition="in" filter="wipe(left)">
                                      <p:cBhvr>
                                        <p:cTn id="7" dur="500"/>
                                        <p:tgtEl>
                                          <p:spTgt spid="3758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75813"/>
                                        </p:tgtEl>
                                        <p:attrNameLst>
                                          <p:attrName>style.visibility</p:attrName>
                                        </p:attrNameLst>
                                      </p:cBhvr>
                                      <p:to>
                                        <p:strVal val="visible"/>
                                      </p:to>
                                    </p:set>
                                  </p:childTnLst>
                                </p:cTn>
                              </p:par>
                            </p:childTnLst>
                          </p:cTn>
                        </p:par>
                        <p:par>
                          <p:cTn id="12" fill="hold" nodeType="afterGroup">
                            <p:stCondLst>
                              <p:cond delay="500"/>
                            </p:stCondLst>
                            <p:childTnLst>
                              <p:par>
                                <p:cTn id="13" presetID="7" presetClass="entr" presetSubtype="8" fill="hold" grpId="0" nodeType="afterEffect">
                                  <p:stCondLst>
                                    <p:cond delay="0"/>
                                  </p:stCondLst>
                                  <p:childTnLst>
                                    <p:set>
                                      <p:cBhvr>
                                        <p:cTn id="14" dur="1" fill="hold">
                                          <p:stCondLst>
                                            <p:cond delay="0"/>
                                          </p:stCondLst>
                                        </p:cTn>
                                        <p:tgtEl>
                                          <p:spTgt spid="375815"/>
                                        </p:tgtEl>
                                        <p:attrNameLst>
                                          <p:attrName>style.visibility</p:attrName>
                                        </p:attrNameLst>
                                      </p:cBhvr>
                                      <p:to>
                                        <p:strVal val="visible"/>
                                      </p:to>
                                    </p:set>
                                    <p:anim calcmode="lin" valueType="num">
                                      <p:cBhvr additive="base">
                                        <p:cTn id="15" dur="5000" fill="hold"/>
                                        <p:tgtEl>
                                          <p:spTgt spid="375815"/>
                                        </p:tgtEl>
                                        <p:attrNameLst>
                                          <p:attrName>ppt_x</p:attrName>
                                        </p:attrNameLst>
                                      </p:cBhvr>
                                      <p:tavLst>
                                        <p:tav tm="0">
                                          <p:val>
                                            <p:strVal val="0-#ppt_w/2"/>
                                          </p:val>
                                        </p:tav>
                                        <p:tav tm="100000">
                                          <p:val>
                                            <p:strVal val="#ppt_x"/>
                                          </p:val>
                                        </p:tav>
                                      </p:tavLst>
                                    </p:anim>
                                    <p:anim calcmode="lin" valueType="num">
                                      <p:cBhvr additive="base">
                                        <p:cTn id="16" dur="5000" fill="hold"/>
                                        <p:tgtEl>
                                          <p:spTgt spid="375815"/>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500"/>
                            </p:stCondLst>
                            <p:childTnLst>
                              <p:par>
                                <p:cTn id="18" presetID="2" presetClass="entr" presetSubtype="8" fill="hold" nodeType="afterEffect">
                                  <p:stCondLst>
                                    <p:cond delay="0"/>
                                  </p:stCondLst>
                                  <p:childTnLst>
                                    <p:set>
                                      <p:cBhvr>
                                        <p:cTn id="19" dur="1" fill="hold">
                                          <p:stCondLst>
                                            <p:cond delay="0"/>
                                          </p:stCondLst>
                                        </p:cTn>
                                        <p:tgtEl>
                                          <p:spTgt spid="375814"/>
                                        </p:tgtEl>
                                        <p:attrNameLst>
                                          <p:attrName>style.visibility</p:attrName>
                                        </p:attrNameLst>
                                      </p:cBhvr>
                                      <p:to>
                                        <p:strVal val="visible"/>
                                      </p:to>
                                    </p:set>
                                    <p:anim calcmode="lin" valueType="num">
                                      <p:cBhvr additive="base">
                                        <p:cTn id="20" dur="500" fill="hold"/>
                                        <p:tgtEl>
                                          <p:spTgt spid="375814"/>
                                        </p:tgtEl>
                                        <p:attrNameLst>
                                          <p:attrName>ppt_x</p:attrName>
                                        </p:attrNameLst>
                                      </p:cBhvr>
                                      <p:tavLst>
                                        <p:tav tm="0">
                                          <p:val>
                                            <p:strVal val="0-#ppt_w/2"/>
                                          </p:val>
                                        </p:tav>
                                        <p:tav tm="100000">
                                          <p:val>
                                            <p:strVal val="#ppt_x"/>
                                          </p:val>
                                        </p:tav>
                                      </p:tavLst>
                                    </p:anim>
                                    <p:anim calcmode="lin" valueType="num">
                                      <p:cBhvr additive="base">
                                        <p:cTn id="21" dur="500" fill="hold"/>
                                        <p:tgtEl>
                                          <p:spTgt spid="375814"/>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6000"/>
                            </p:stCondLst>
                            <p:childTnLst>
                              <p:par>
                                <p:cTn id="23" presetID="1" presetClass="entr" presetSubtype="0" fill="hold" grpId="0" nodeType="afterEffect">
                                  <p:stCondLst>
                                    <p:cond delay="0"/>
                                  </p:stCondLst>
                                  <p:childTnLst>
                                    <p:set>
                                      <p:cBhvr>
                                        <p:cTn id="24" dur="1" fill="hold">
                                          <p:stCondLst>
                                            <p:cond delay="499"/>
                                          </p:stCondLst>
                                        </p:cTn>
                                        <p:tgtEl>
                                          <p:spTgt spid="3758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375817"/>
                                        </p:tgtEl>
                                        <p:attrNameLst>
                                          <p:attrName>style.visibility</p:attrName>
                                        </p:attrNameLst>
                                      </p:cBhvr>
                                      <p:to>
                                        <p:strVal val="visible"/>
                                      </p:to>
                                    </p:set>
                                    <p:anim calcmode="lin" valueType="num">
                                      <p:cBhvr additive="base">
                                        <p:cTn id="29" dur="500" fill="hold"/>
                                        <p:tgtEl>
                                          <p:spTgt spid="375817"/>
                                        </p:tgtEl>
                                        <p:attrNameLst>
                                          <p:attrName>ppt_x</p:attrName>
                                        </p:attrNameLst>
                                      </p:cBhvr>
                                      <p:tavLst>
                                        <p:tav tm="0">
                                          <p:val>
                                            <p:strVal val="0-#ppt_w/2"/>
                                          </p:val>
                                        </p:tav>
                                        <p:tav tm="100000">
                                          <p:val>
                                            <p:strVal val="#ppt_x"/>
                                          </p:val>
                                        </p:tav>
                                      </p:tavLst>
                                    </p:anim>
                                    <p:anim calcmode="lin" valueType="num">
                                      <p:cBhvr additive="base">
                                        <p:cTn id="30" dur="500" fill="hold"/>
                                        <p:tgtEl>
                                          <p:spTgt spid="375817"/>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7" presetClass="entr" presetSubtype="2" fill="hold" grpId="0" nodeType="afterEffect">
                                  <p:stCondLst>
                                    <p:cond delay="0"/>
                                  </p:stCondLst>
                                  <p:childTnLst>
                                    <p:set>
                                      <p:cBhvr>
                                        <p:cTn id="33" dur="1" fill="hold">
                                          <p:stCondLst>
                                            <p:cond delay="0"/>
                                          </p:stCondLst>
                                        </p:cTn>
                                        <p:tgtEl>
                                          <p:spTgt spid="375820"/>
                                        </p:tgtEl>
                                        <p:attrNameLst>
                                          <p:attrName>style.visibility</p:attrName>
                                        </p:attrNameLst>
                                      </p:cBhvr>
                                      <p:to>
                                        <p:strVal val="visible"/>
                                      </p:to>
                                    </p:set>
                                    <p:anim calcmode="lin" valueType="num">
                                      <p:cBhvr additive="base">
                                        <p:cTn id="34" dur="5000" fill="hold"/>
                                        <p:tgtEl>
                                          <p:spTgt spid="375820"/>
                                        </p:tgtEl>
                                        <p:attrNameLst>
                                          <p:attrName>ppt_x</p:attrName>
                                        </p:attrNameLst>
                                      </p:cBhvr>
                                      <p:tavLst>
                                        <p:tav tm="0">
                                          <p:val>
                                            <p:strVal val="1+#ppt_w/2"/>
                                          </p:val>
                                        </p:tav>
                                        <p:tav tm="100000">
                                          <p:val>
                                            <p:strVal val="#ppt_x"/>
                                          </p:val>
                                        </p:tav>
                                      </p:tavLst>
                                    </p:anim>
                                    <p:anim calcmode="lin" valueType="num">
                                      <p:cBhvr additive="base">
                                        <p:cTn id="35" dur="5000" fill="hold"/>
                                        <p:tgtEl>
                                          <p:spTgt spid="375820"/>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500"/>
                            </p:stCondLst>
                            <p:childTnLst>
                              <p:par>
                                <p:cTn id="37" presetID="22" presetClass="entr" presetSubtype="2" fill="hold" nodeType="afterEffect">
                                  <p:stCondLst>
                                    <p:cond delay="0"/>
                                  </p:stCondLst>
                                  <p:childTnLst>
                                    <p:set>
                                      <p:cBhvr>
                                        <p:cTn id="38" dur="1" fill="hold">
                                          <p:stCondLst>
                                            <p:cond delay="0"/>
                                          </p:stCondLst>
                                        </p:cTn>
                                        <p:tgtEl>
                                          <p:spTgt spid="375818"/>
                                        </p:tgtEl>
                                        <p:attrNameLst>
                                          <p:attrName>style.visibility</p:attrName>
                                        </p:attrNameLst>
                                      </p:cBhvr>
                                      <p:to>
                                        <p:strVal val="visible"/>
                                      </p:to>
                                    </p:set>
                                    <p:animEffect transition="in" filter="wipe(right)">
                                      <p:cBhvr>
                                        <p:cTn id="39" dur="500"/>
                                        <p:tgtEl>
                                          <p:spTgt spid="375818"/>
                                        </p:tgtEl>
                                      </p:cBhvr>
                                    </p:animEffect>
                                  </p:childTnLst>
                                </p:cTn>
                              </p:par>
                            </p:childTnLst>
                          </p:cTn>
                        </p:par>
                        <p:par>
                          <p:cTn id="40" fill="hold" nodeType="afterGroup">
                            <p:stCondLst>
                              <p:cond delay="6000"/>
                            </p:stCondLst>
                            <p:childTnLst>
                              <p:par>
                                <p:cTn id="41" presetID="1" presetClass="entr" presetSubtype="0" fill="hold" grpId="0" nodeType="afterEffect">
                                  <p:stCondLst>
                                    <p:cond delay="1000"/>
                                  </p:stCondLst>
                                  <p:childTnLst>
                                    <p:set>
                                      <p:cBhvr>
                                        <p:cTn id="42" dur="1" fill="hold">
                                          <p:stCondLst>
                                            <p:cond delay="499"/>
                                          </p:stCondLst>
                                        </p:cTn>
                                        <p:tgtEl>
                                          <p:spTgt spid="3758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75822"/>
                                        </p:tgtEl>
                                        <p:attrNameLst>
                                          <p:attrName>style.visibility</p:attrName>
                                        </p:attrNameLst>
                                      </p:cBhvr>
                                      <p:to>
                                        <p:strVal val="visible"/>
                                      </p:to>
                                    </p:set>
                                    <p:animEffect transition="in" filter="box(out)">
                                      <p:cBhvr>
                                        <p:cTn id="47" dur="500"/>
                                        <p:tgtEl>
                                          <p:spTgt spid="3758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75825"/>
                                        </p:tgtEl>
                                        <p:attrNameLst>
                                          <p:attrName>style.visibility</p:attrName>
                                        </p:attrNameLst>
                                      </p:cBhvr>
                                      <p:to>
                                        <p:strVal val="visible"/>
                                      </p:to>
                                    </p:set>
                                    <p:animEffect transition="in" filter="wipe(left)">
                                      <p:cBhvr>
                                        <p:cTn id="52" dur="500"/>
                                        <p:tgtEl>
                                          <p:spTgt spid="3758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75824"/>
                                        </p:tgtEl>
                                        <p:attrNameLst>
                                          <p:attrName>style.visibility</p:attrName>
                                        </p:attrNameLst>
                                      </p:cBhvr>
                                      <p:to>
                                        <p:strVal val="visible"/>
                                      </p:to>
                                    </p:set>
                                    <p:animEffect transition="in" filter="wipe(left)">
                                      <p:cBhvr>
                                        <p:cTn id="57" dur="500"/>
                                        <p:tgtEl>
                                          <p:spTgt spid="375824"/>
                                        </p:tgtEl>
                                      </p:cBhvr>
                                    </p:animEffect>
                                  </p:childTnLst>
                                </p:cTn>
                              </p:par>
                            </p:childTnLst>
                          </p:cTn>
                        </p:par>
                        <p:par>
                          <p:cTn id="58" fill="hold" nodeType="afterGroup">
                            <p:stCondLst>
                              <p:cond delay="500"/>
                            </p:stCondLst>
                            <p:childTnLst>
                              <p:par>
                                <p:cTn id="59" presetID="1" presetClass="entr" presetSubtype="0" fill="hold" grpId="0" nodeType="afterEffect">
                                  <p:stCondLst>
                                    <p:cond delay="1000"/>
                                  </p:stCondLst>
                                  <p:childTnLst>
                                    <p:set>
                                      <p:cBhvr>
                                        <p:cTn id="60" dur="1" fill="hold">
                                          <p:stCondLst>
                                            <p:cond delay="499"/>
                                          </p:stCondLst>
                                        </p:cTn>
                                        <p:tgtEl>
                                          <p:spTgt spid="375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build="p" autoUpdateAnimBg="0"/>
      <p:bldP spid="375815" grpId="0" autoUpdateAnimBg="0"/>
      <p:bldP spid="375816" grpId="0" autoUpdateAnimBg="0"/>
      <p:bldP spid="375819" grpId="0" autoUpdateAnimBg="0"/>
      <p:bldP spid="375820" grpId="0" autoUpdateAnimBg="0"/>
      <p:bldP spid="375822" grpId="0" autoUpdateAnimBg="0"/>
      <p:bldP spid="37582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2" name="Group 22"/>
          <p:cNvGrpSpPr>
            <a:grpSpLocks/>
          </p:cNvGrpSpPr>
          <p:nvPr/>
        </p:nvGrpSpPr>
        <p:grpSpPr bwMode="auto">
          <a:xfrm>
            <a:off x="251520" y="692696"/>
            <a:ext cx="7685088" cy="2133600"/>
            <a:chOff x="188" y="2528"/>
            <a:chExt cx="4841" cy="1344"/>
          </a:xfrm>
        </p:grpSpPr>
        <p:sp>
          <p:nvSpPr>
            <p:cNvPr id="204823" name="Text Box 23"/>
            <p:cNvSpPr txBox="1">
              <a:spLocks noChangeArrowheads="1"/>
            </p:cNvSpPr>
            <p:nvPr/>
          </p:nvSpPr>
          <p:spPr bwMode="auto">
            <a:xfrm>
              <a:off x="188" y="2528"/>
              <a:ext cx="29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lang="zh-CN" altLang="en-US" sz="2400" b="1" dirty="0">
                  <a:solidFill>
                    <a:srgbClr val="0000CC"/>
                  </a:solidFill>
                </a:rPr>
                <a:t>为什么要引入参考方向</a:t>
              </a:r>
              <a:r>
                <a:rPr lang="zh-CN" altLang="en-US" sz="2800" dirty="0">
                  <a:solidFill>
                    <a:srgbClr val="0000CC"/>
                  </a:solidFill>
                </a:rPr>
                <a:t>？</a:t>
              </a:r>
            </a:p>
          </p:txBody>
        </p:sp>
        <p:grpSp>
          <p:nvGrpSpPr>
            <p:cNvPr id="204824" name="Group 24"/>
            <p:cNvGrpSpPr>
              <a:grpSpLocks/>
            </p:cNvGrpSpPr>
            <p:nvPr/>
          </p:nvGrpSpPr>
          <p:grpSpPr bwMode="auto">
            <a:xfrm>
              <a:off x="3715" y="2695"/>
              <a:ext cx="1314" cy="1177"/>
              <a:chOff x="1795" y="3143"/>
              <a:chExt cx="1314" cy="1177"/>
            </a:xfrm>
          </p:grpSpPr>
          <p:sp>
            <p:nvSpPr>
              <p:cNvPr id="204825" name="Text Box 25"/>
              <p:cNvSpPr txBox="1">
                <a:spLocks noChangeArrowheads="1"/>
              </p:cNvSpPr>
              <p:nvPr/>
            </p:nvSpPr>
            <p:spPr bwMode="auto">
              <a:xfrm>
                <a:off x="2249" y="3280"/>
                <a:ext cx="40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3600">
                    <a:solidFill>
                      <a:srgbClr val="FF0000"/>
                    </a:solidFill>
                    <a:sym typeface="Symbol" panose="05050102010706020507" pitchFamily="18" charset="2"/>
                  </a:rPr>
                  <a:t>？</a:t>
                </a:r>
                <a:endParaRPr lang="zh-CN" altLang="en-US" sz="2800">
                  <a:solidFill>
                    <a:srgbClr val="000000"/>
                  </a:solidFill>
                  <a:sym typeface="Symbol" panose="05050102010706020507" pitchFamily="18" charset="2"/>
                </a:endParaRPr>
              </a:p>
            </p:txBody>
          </p:sp>
          <p:grpSp>
            <p:nvGrpSpPr>
              <p:cNvPr id="204826" name="Group 26"/>
              <p:cNvGrpSpPr>
                <a:grpSpLocks/>
              </p:cNvGrpSpPr>
              <p:nvPr/>
            </p:nvGrpSpPr>
            <p:grpSpPr bwMode="auto">
              <a:xfrm>
                <a:off x="1795" y="3143"/>
                <a:ext cx="1314" cy="1177"/>
                <a:chOff x="1939" y="875"/>
                <a:chExt cx="1314" cy="1177"/>
              </a:xfrm>
            </p:grpSpPr>
            <p:sp>
              <p:nvSpPr>
                <p:cNvPr id="204827" name="Line 27"/>
                <p:cNvSpPr>
                  <a:spLocks noChangeShapeType="1"/>
                </p:cNvSpPr>
                <p:nvPr/>
              </p:nvSpPr>
              <p:spPr bwMode="auto">
                <a:xfrm flipV="1">
                  <a:off x="1967" y="875"/>
                  <a:ext cx="637" cy="33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8" name="Line 28"/>
                <p:cNvSpPr>
                  <a:spLocks noChangeShapeType="1"/>
                </p:cNvSpPr>
                <p:nvPr/>
              </p:nvSpPr>
              <p:spPr bwMode="auto">
                <a:xfrm flipV="1">
                  <a:off x="2604" y="1272"/>
                  <a:ext cx="637" cy="3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9" name="Line 29"/>
                <p:cNvSpPr>
                  <a:spLocks noChangeShapeType="1"/>
                </p:cNvSpPr>
                <p:nvPr/>
              </p:nvSpPr>
              <p:spPr bwMode="auto">
                <a:xfrm rot="5400000">
                  <a:off x="2235" y="1244"/>
                  <a:ext cx="737"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0" name="Line 30"/>
                <p:cNvSpPr>
                  <a:spLocks noChangeShapeType="1"/>
                </p:cNvSpPr>
                <p:nvPr/>
              </p:nvSpPr>
              <p:spPr bwMode="auto">
                <a:xfrm>
                  <a:off x="1967" y="1214"/>
                  <a:ext cx="637" cy="39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1" name="Line 31"/>
                <p:cNvSpPr>
                  <a:spLocks noChangeShapeType="1"/>
                </p:cNvSpPr>
                <p:nvPr/>
              </p:nvSpPr>
              <p:spPr bwMode="auto">
                <a:xfrm>
                  <a:off x="2616" y="897"/>
                  <a:ext cx="637" cy="39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2" name="Arc 32"/>
                <p:cNvSpPr>
                  <a:spLocks/>
                </p:cNvSpPr>
                <p:nvPr/>
              </p:nvSpPr>
              <p:spPr bwMode="auto">
                <a:xfrm flipV="1">
                  <a:off x="1985" y="1219"/>
                  <a:ext cx="628" cy="656"/>
                </a:xfrm>
                <a:custGeom>
                  <a:avLst/>
                  <a:gdLst>
                    <a:gd name="G0" fmla="+- 21600 0 0"/>
                    <a:gd name="G1" fmla="+- 21503 0 0"/>
                    <a:gd name="G2" fmla="+- 21600 0 0"/>
                    <a:gd name="T0" fmla="*/ 67 w 21600"/>
                    <a:gd name="T1" fmla="*/ 23199 h 23199"/>
                    <a:gd name="T2" fmla="*/ 19554 w 21600"/>
                    <a:gd name="T3" fmla="*/ 0 h 23199"/>
                    <a:gd name="T4" fmla="*/ 21600 w 21600"/>
                    <a:gd name="T5" fmla="*/ 21503 h 23199"/>
                  </a:gdLst>
                  <a:ahLst/>
                  <a:cxnLst>
                    <a:cxn ang="0">
                      <a:pos x="T0" y="T1"/>
                    </a:cxn>
                    <a:cxn ang="0">
                      <a:pos x="T2" y="T3"/>
                    </a:cxn>
                    <a:cxn ang="0">
                      <a:pos x="T4" y="T5"/>
                    </a:cxn>
                  </a:cxnLst>
                  <a:rect l="0" t="0" r="r" b="b"/>
                  <a:pathLst>
                    <a:path w="21600" h="23199" fill="none" extrusionOk="0">
                      <a:moveTo>
                        <a:pt x="66" y="23199"/>
                      </a:moveTo>
                      <a:cubicBezTo>
                        <a:pt x="22" y="22634"/>
                        <a:pt x="0" y="22068"/>
                        <a:pt x="0" y="21503"/>
                      </a:cubicBezTo>
                      <a:cubicBezTo>
                        <a:pt x="0" y="10366"/>
                        <a:pt x="8467" y="1055"/>
                        <a:pt x="19554" y="0"/>
                      </a:cubicBezTo>
                    </a:path>
                    <a:path w="21600" h="23199" stroke="0" extrusionOk="0">
                      <a:moveTo>
                        <a:pt x="66" y="23199"/>
                      </a:moveTo>
                      <a:cubicBezTo>
                        <a:pt x="22" y="22634"/>
                        <a:pt x="0" y="22068"/>
                        <a:pt x="0" y="21503"/>
                      </a:cubicBezTo>
                      <a:cubicBezTo>
                        <a:pt x="0" y="10366"/>
                        <a:pt x="8467" y="1055"/>
                        <a:pt x="19554" y="0"/>
                      </a:cubicBezTo>
                      <a:lnTo>
                        <a:pt x="21600" y="21503"/>
                      </a:lnTo>
                      <a:close/>
                    </a:path>
                  </a:pathLst>
                </a:cu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3" name="Arc 33"/>
                <p:cNvSpPr>
                  <a:spLocks/>
                </p:cNvSpPr>
                <p:nvPr/>
              </p:nvSpPr>
              <p:spPr bwMode="auto">
                <a:xfrm rot="2180007">
                  <a:off x="2294" y="1037"/>
                  <a:ext cx="895" cy="837"/>
                </a:xfrm>
                <a:custGeom>
                  <a:avLst/>
                  <a:gdLst>
                    <a:gd name="G0" fmla="+- 0 0 0"/>
                    <a:gd name="G1" fmla="+- 12724 0 0"/>
                    <a:gd name="G2" fmla="+- 21600 0 0"/>
                    <a:gd name="T0" fmla="*/ 17455 w 21600"/>
                    <a:gd name="T1" fmla="*/ 0 h 27781"/>
                    <a:gd name="T2" fmla="*/ 15487 w 21600"/>
                    <a:gd name="T3" fmla="*/ 27781 h 27781"/>
                    <a:gd name="T4" fmla="*/ 0 w 21600"/>
                    <a:gd name="T5" fmla="*/ 12724 h 27781"/>
                  </a:gdLst>
                  <a:ahLst/>
                  <a:cxnLst>
                    <a:cxn ang="0">
                      <a:pos x="T0" y="T1"/>
                    </a:cxn>
                    <a:cxn ang="0">
                      <a:pos x="T2" y="T3"/>
                    </a:cxn>
                    <a:cxn ang="0">
                      <a:pos x="T4" y="T5"/>
                    </a:cxn>
                  </a:cxnLst>
                  <a:rect l="0" t="0" r="r" b="b"/>
                  <a:pathLst>
                    <a:path w="21600" h="27781" fill="none" extrusionOk="0">
                      <a:moveTo>
                        <a:pt x="17454" y="0"/>
                      </a:moveTo>
                      <a:cubicBezTo>
                        <a:pt x="20148" y="3695"/>
                        <a:pt x="21600" y="8150"/>
                        <a:pt x="21600" y="12724"/>
                      </a:cubicBezTo>
                      <a:cubicBezTo>
                        <a:pt x="21600" y="18347"/>
                        <a:pt x="19406" y="23749"/>
                        <a:pt x="15486" y="27780"/>
                      </a:cubicBezTo>
                    </a:path>
                    <a:path w="21600" h="27781" stroke="0" extrusionOk="0">
                      <a:moveTo>
                        <a:pt x="17454" y="0"/>
                      </a:moveTo>
                      <a:cubicBezTo>
                        <a:pt x="20148" y="3695"/>
                        <a:pt x="21600" y="8150"/>
                        <a:pt x="21600" y="12724"/>
                      </a:cubicBezTo>
                      <a:cubicBezTo>
                        <a:pt x="21600" y="18347"/>
                        <a:pt x="19406" y="23749"/>
                        <a:pt x="15486" y="27780"/>
                      </a:cubicBezTo>
                      <a:lnTo>
                        <a:pt x="0" y="12724"/>
                      </a:lnTo>
                      <a:close/>
                    </a:path>
                  </a:pathLst>
                </a:cu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4" name="Line 34"/>
                <p:cNvSpPr>
                  <a:spLocks noChangeShapeType="1"/>
                </p:cNvSpPr>
                <p:nvPr/>
              </p:nvSpPr>
              <p:spPr bwMode="auto">
                <a:xfrm>
                  <a:off x="2564" y="1775"/>
                  <a:ext cx="0" cy="27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5" name="Line 35"/>
                <p:cNvSpPr>
                  <a:spLocks noChangeShapeType="1"/>
                </p:cNvSpPr>
                <p:nvPr/>
              </p:nvSpPr>
              <p:spPr bwMode="auto">
                <a:xfrm flipH="1" flipV="1">
                  <a:off x="1939" y="1501"/>
                  <a:ext cx="185" cy="276"/>
                </a:xfrm>
                <a:prstGeom prst="line">
                  <a:avLst/>
                </a:prstGeom>
                <a:noFill/>
                <a:ln w="38100">
                  <a:solidFill>
                    <a:srgbClr val="800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6" name="Line 36"/>
                <p:cNvSpPr>
                  <a:spLocks noChangeShapeType="1"/>
                </p:cNvSpPr>
                <p:nvPr/>
              </p:nvSpPr>
              <p:spPr bwMode="auto">
                <a:xfrm rot="-335138">
                  <a:off x="2116" y="1373"/>
                  <a:ext cx="249" cy="192"/>
                </a:xfrm>
                <a:prstGeom prst="line">
                  <a:avLst/>
                </a:prstGeom>
                <a:noFill/>
                <a:ln w="38100">
                  <a:solidFill>
                    <a:srgbClr val="800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7" name="Line 37"/>
                <p:cNvSpPr>
                  <a:spLocks noChangeShapeType="1"/>
                </p:cNvSpPr>
                <p:nvPr/>
              </p:nvSpPr>
              <p:spPr bwMode="auto">
                <a:xfrm>
                  <a:off x="2860" y="931"/>
                  <a:ext cx="249" cy="192"/>
                </a:xfrm>
                <a:prstGeom prst="line">
                  <a:avLst/>
                </a:prstGeom>
                <a:noFill/>
                <a:ln w="38100">
                  <a:solidFill>
                    <a:srgbClr val="800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8" name="Line 38"/>
                <p:cNvSpPr>
                  <a:spLocks noChangeShapeType="1"/>
                </p:cNvSpPr>
                <p:nvPr/>
              </p:nvSpPr>
              <p:spPr bwMode="auto">
                <a:xfrm flipV="1">
                  <a:off x="2100" y="891"/>
                  <a:ext cx="257" cy="181"/>
                </a:xfrm>
                <a:prstGeom prst="line">
                  <a:avLst/>
                </a:prstGeom>
                <a:noFill/>
                <a:ln w="38100">
                  <a:solidFill>
                    <a:srgbClr val="800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9" name="Line 39"/>
                <p:cNvSpPr>
                  <a:spLocks noChangeShapeType="1"/>
                </p:cNvSpPr>
                <p:nvPr/>
              </p:nvSpPr>
              <p:spPr bwMode="auto">
                <a:xfrm rot="643354" flipV="1">
                  <a:off x="2757" y="1289"/>
                  <a:ext cx="257" cy="181"/>
                </a:xfrm>
                <a:prstGeom prst="line">
                  <a:avLst/>
                </a:prstGeom>
                <a:noFill/>
                <a:ln w="38100">
                  <a:solidFill>
                    <a:srgbClr val="800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0" name="Line 40"/>
                <p:cNvSpPr>
                  <a:spLocks noChangeShapeType="1"/>
                </p:cNvSpPr>
                <p:nvPr/>
              </p:nvSpPr>
              <p:spPr bwMode="auto">
                <a:xfrm flipH="1">
                  <a:off x="2648" y="1836"/>
                  <a:ext cx="0" cy="1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4841" name="Text Box 41"/>
            <p:cNvSpPr txBox="1">
              <a:spLocks noChangeArrowheads="1"/>
            </p:cNvSpPr>
            <p:nvPr/>
          </p:nvSpPr>
          <p:spPr bwMode="auto">
            <a:xfrm>
              <a:off x="444" y="3033"/>
              <a:ext cx="2863"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80000"/>
                </a:lnSpc>
                <a:spcBef>
                  <a:spcPct val="50000"/>
                </a:spcBef>
                <a:buFontTx/>
                <a:buAutoNum type="alphaLcParenBoth"/>
              </a:pPr>
              <a:r>
                <a:rPr lang="zh-CN" altLang="en-US" dirty="0">
                  <a:solidFill>
                    <a:schemeClr val="tx2"/>
                  </a:solidFill>
                  <a:sym typeface="Symbol" panose="05050102010706020507" pitchFamily="18" charset="2"/>
                </a:rPr>
                <a:t>复杂电路的某些支路</a:t>
              </a:r>
            </a:p>
            <a:p>
              <a:pPr eaLnBrk="0" hangingPunct="0">
                <a:lnSpc>
                  <a:spcPct val="80000"/>
                </a:lnSpc>
                <a:spcBef>
                  <a:spcPct val="50000"/>
                </a:spcBef>
              </a:pPr>
              <a:r>
                <a:rPr lang="zh-CN" altLang="en-US" dirty="0">
                  <a:solidFill>
                    <a:schemeClr val="tx2"/>
                  </a:solidFill>
                  <a:sym typeface="Symbol" panose="05050102010706020507" pitchFamily="18" charset="2"/>
                </a:rPr>
                <a:t>      事先无法确定实际方向。       </a:t>
              </a:r>
            </a:p>
          </p:txBody>
        </p:sp>
      </p:grpSp>
      <p:grpSp>
        <p:nvGrpSpPr>
          <p:cNvPr id="42" name="Group 2"/>
          <p:cNvGrpSpPr>
            <a:grpSpLocks/>
          </p:cNvGrpSpPr>
          <p:nvPr/>
        </p:nvGrpSpPr>
        <p:grpSpPr bwMode="auto">
          <a:xfrm>
            <a:off x="781449" y="5478736"/>
            <a:ext cx="7189788" cy="1119188"/>
            <a:chOff x="654" y="2456"/>
            <a:chExt cx="4529" cy="705"/>
          </a:xfrm>
        </p:grpSpPr>
        <p:grpSp>
          <p:nvGrpSpPr>
            <p:cNvPr id="43" name="Group 3"/>
            <p:cNvGrpSpPr>
              <a:grpSpLocks/>
            </p:cNvGrpSpPr>
            <p:nvPr/>
          </p:nvGrpSpPr>
          <p:grpSpPr bwMode="auto">
            <a:xfrm>
              <a:off x="666" y="2456"/>
              <a:ext cx="4517" cy="328"/>
              <a:chOff x="618" y="1904"/>
              <a:chExt cx="4517" cy="328"/>
            </a:xfrm>
          </p:grpSpPr>
          <p:sp>
            <p:nvSpPr>
              <p:cNvPr id="48" name="Text Box 4"/>
              <p:cNvSpPr txBox="1">
                <a:spLocks noChangeArrowheads="1"/>
              </p:cNvSpPr>
              <p:nvPr/>
            </p:nvSpPr>
            <p:spPr bwMode="auto">
              <a:xfrm>
                <a:off x="618" y="1920"/>
                <a:ext cx="3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a:solidFill>
                      <a:srgbClr val="000000"/>
                    </a:solidFill>
                    <a:sym typeface="Symbol" panose="05050102010706020507" pitchFamily="18" charset="2"/>
                  </a:rPr>
                  <a:t>当</a:t>
                </a:r>
              </a:p>
            </p:txBody>
          </p:sp>
          <p:graphicFrame>
            <p:nvGraphicFramePr>
              <p:cNvPr id="49" name="Object 5"/>
              <p:cNvGraphicFramePr>
                <a:graphicFrameLocks noChangeAspect="1"/>
              </p:cNvGraphicFramePr>
              <p:nvPr/>
            </p:nvGraphicFramePr>
            <p:xfrm>
              <a:off x="1048" y="1905"/>
              <a:ext cx="1274" cy="327"/>
            </p:xfrm>
            <a:graphic>
              <a:graphicData uri="http://schemas.openxmlformats.org/presentationml/2006/ole">
                <mc:AlternateContent xmlns:mc="http://schemas.openxmlformats.org/markup-compatibility/2006">
                  <mc:Choice xmlns:v="urn:schemas-microsoft-com:vml" Requires="v">
                    <p:oleObj spid="_x0000_s57682" name="公式" r:id="rId3" imgW="1180800" imgH="304560" progId="Equation.3">
                      <p:embed/>
                    </p:oleObj>
                  </mc:Choice>
                  <mc:Fallback>
                    <p:oleObj name="公式" r:id="rId3" imgW="1180800" imgH="304560" progId="Equation.3">
                      <p:embed/>
                      <p:pic>
                        <p:nvPicPr>
                          <p:cNvPr id="2058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 y="1905"/>
                            <a:ext cx="127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6"/>
              <p:cNvSpPr txBox="1">
                <a:spLocks noChangeArrowheads="1"/>
              </p:cNvSpPr>
              <p:nvPr/>
            </p:nvSpPr>
            <p:spPr bwMode="auto">
              <a:xfrm>
                <a:off x="2510" y="1904"/>
                <a:ext cx="26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0" hangingPunct="0"/>
                <a:r>
                  <a:rPr lang="zh-CN" altLang="en-US" dirty="0">
                    <a:solidFill>
                      <a:srgbClr val="000000"/>
                    </a:solidFill>
                    <a:sym typeface="Symbol" panose="05050102010706020507" pitchFamily="18" charset="2"/>
                  </a:rPr>
                  <a:t>电流实际方向与参考方向相同</a:t>
                </a:r>
              </a:p>
            </p:txBody>
          </p:sp>
        </p:grpSp>
        <p:grpSp>
          <p:nvGrpSpPr>
            <p:cNvPr id="44" name="Group 7"/>
            <p:cNvGrpSpPr>
              <a:grpSpLocks/>
            </p:cNvGrpSpPr>
            <p:nvPr/>
          </p:nvGrpSpPr>
          <p:grpSpPr bwMode="auto">
            <a:xfrm>
              <a:off x="654" y="2763"/>
              <a:ext cx="4529" cy="398"/>
              <a:chOff x="606" y="1963"/>
              <a:chExt cx="4529" cy="398"/>
            </a:xfrm>
          </p:grpSpPr>
          <p:sp>
            <p:nvSpPr>
              <p:cNvPr id="45" name="Text Box 8"/>
              <p:cNvSpPr txBox="1">
                <a:spLocks noChangeArrowheads="1"/>
              </p:cNvSpPr>
              <p:nvPr/>
            </p:nvSpPr>
            <p:spPr bwMode="auto">
              <a:xfrm>
                <a:off x="606" y="1963"/>
                <a:ext cx="3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a:solidFill>
                      <a:srgbClr val="000000"/>
                    </a:solidFill>
                    <a:sym typeface="Symbol" panose="05050102010706020507" pitchFamily="18" charset="2"/>
                  </a:rPr>
                  <a:t>当</a:t>
                </a:r>
                <a:endParaRPr lang="zh-CN" altLang="en-US" sz="2800">
                  <a:solidFill>
                    <a:srgbClr val="000000"/>
                  </a:solidFill>
                  <a:sym typeface="Symbol" panose="05050102010706020507" pitchFamily="18" charset="2"/>
                </a:endParaRPr>
              </a:p>
            </p:txBody>
          </p:sp>
          <p:graphicFrame>
            <p:nvGraphicFramePr>
              <p:cNvPr id="46" name="Object 9"/>
              <p:cNvGraphicFramePr>
                <a:graphicFrameLocks noChangeAspect="1"/>
              </p:cNvGraphicFramePr>
              <p:nvPr>
                <p:extLst>
                  <p:ext uri="{D42A27DB-BD31-4B8C-83A1-F6EECF244321}">
                    <p14:modId xmlns:p14="http://schemas.microsoft.com/office/powerpoint/2010/main" val="3116158892"/>
                  </p:ext>
                </p:extLst>
              </p:nvPr>
            </p:nvGraphicFramePr>
            <p:xfrm>
              <a:off x="1048" y="2026"/>
              <a:ext cx="1291" cy="335"/>
            </p:xfrm>
            <a:graphic>
              <a:graphicData uri="http://schemas.openxmlformats.org/presentationml/2006/ole">
                <mc:AlternateContent xmlns:mc="http://schemas.openxmlformats.org/markup-compatibility/2006">
                  <mc:Choice xmlns:v="urn:schemas-microsoft-com:vml" Requires="v">
                    <p:oleObj spid="_x0000_s57683" name="公式" r:id="rId5" imgW="1168200" imgH="304560" progId="Equation.3">
                      <p:embed/>
                    </p:oleObj>
                  </mc:Choice>
                  <mc:Fallback>
                    <p:oleObj name="公式" r:id="rId5" imgW="1168200" imgH="304560" progId="Equation.3">
                      <p:embed/>
                      <p:pic>
                        <p:nvPicPr>
                          <p:cNvPr id="20583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8" y="2026"/>
                            <a:ext cx="1291"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Text Box 10"/>
              <p:cNvSpPr txBox="1">
                <a:spLocks noChangeArrowheads="1"/>
              </p:cNvSpPr>
              <p:nvPr/>
            </p:nvSpPr>
            <p:spPr bwMode="auto">
              <a:xfrm>
                <a:off x="2510" y="2025"/>
                <a:ext cx="26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0" hangingPunct="0"/>
                <a:r>
                  <a:rPr lang="zh-CN" altLang="en-US">
                    <a:solidFill>
                      <a:srgbClr val="000000"/>
                    </a:solidFill>
                    <a:sym typeface="Symbol" panose="05050102010706020507" pitchFamily="18" charset="2"/>
                  </a:rPr>
                  <a:t>电流实际方向与参考方向相反</a:t>
                </a:r>
                <a:endParaRPr lang="zh-CN" altLang="en-US" sz="2800">
                  <a:solidFill>
                    <a:srgbClr val="000000"/>
                  </a:solidFill>
                  <a:sym typeface="Symbol" panose="05050102010706020507" pitchFamily="18" charset="2"/>
                </a:endParaRPr>
              </a:p>
            </p:txBody>
          </p:sp>
        </p:grpSp>
      </p:grpSp>
      <p:grpSp>
        <p:nvGrpSpPr>
          <p:cNvPr id="51" name="Group 11"/>
          <p:cNvGrpSpPr>
            <a:grpSpLocks/>
          </p:cNvGrpSpPr>
          <p:nvPr/>
        </p:nvGrpSpPr>
        <p:grpSpPr bwMode="auto">
          <a:xfrm>
            <a:off x="678261" y="2607741"/>
            <a:ext cx="7837488" cy="2709863"/>
            <a:chOff x="488" y="310"/>
            <a:chExt cx="4937" cy="1707"/>
          </a:xfrm>
        </p:grpSpPr>
        <p:grpSp>
          <p:nvGrpSpPr>
            <p:cNvPr id="52" name="Group 12"/>
            <p:cNvGrpSpPr>
              <a:grpSpLocks/>
            </p:cNvGrpSpPr>
            <p:nvPr/>
          </p:nvGrpSpPr>
          <p:grpSpPr bwMode="auto">
            <a:xfrm>
              <a:off x="846" y="992"/>
              <a:ext cx="1415" cy="908"/>
              <a:chOff x="534" y="520"/>
              <a:chExt cx="1415" cy="908"/>
            </a:xfrm>
          </p:grpSpPr>
          <p:sp>
            <p:nvSpPr>
              <p:cNvPr id="65" name="Line 13"/>
              <p:cNvSpPr>
                <a:spLocks noChangeShapeType="1"/>
              </p:cNvSpPr>
              <p:nvPr/>
            </p:nvSpPr>
            <p:spPr bwMode="auto">
              <a:xfrm rot="16200000" flipV="1">
                <a:off x="1242" y="267"/>
                <a:ext cx="0" cy="132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14"/>
              <p:cNvSpPr>
                <a:spLocks noChangeArrowheads="1"/>
              </p:cNvSpPr>
              <p:nvPr/>
            </p:nvSpPr>
            <p:spPr bwMode="auto">
              <a:xfrm rot="-5400000">
                <a:off x="1206" y="808"/>
                <a:ext cx="120" cy="268"/>
              </a:xfrm>
              <a:prstGeom prst="rect">
                <a:avLst/>
              </a:prstGeom>
              <a:solidFill>
                <a:srgbClr val="00FF00"/>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5"/>
              <p:cNvSpPr>
                <a:spLocks noChangeShapeType="1"/>
              </p:cNvSpPr>
              <p:nvPr/>
            </p:nvSpPr>
            <p:spPr bwMode="auto">
              <a:xfrm>
                <a:off x="1094" y="704"/>
                <a:ext cx="26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Text Box 16"/>
              <p:cNvSpPr txBox="1">
                <a:spLocks noChangeArrowheads="1"/>
              </p:cNvSpPr>
              <p:nvPr/>
            </p:nvSpPr>
            <p:spPr bwMode="auto">
              <a:xfrm>
                <a:off x="931" y="520"/>
                <a:ext cx="1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i="1">
                    <a:solidFill>
                      <a:srgbClr val="000000"/>
                    </a:solidFill>
                    <a:sym typeface="Symbol" panose="05050102010706020507" pitchFamily="18" charset="2"/>
                  </a:rPr>
                  <a:t>i</a:t>
                </a:r>
                <a:endParaRPr lang="en-US" altLang="zh-CN" sz="2800" b="0" i="1">
                  <a:solidFill>
                    <a:srgbClr val="000000"/>
                  </a:solidFill>
                  <a:sym typeface="Symbol" panose="05050102010706020507" pitchFamily="18" charset="2"/>
                </a:endParaRPr>
              </a:p>
            </p:txBody>
          </p:sp>
          <p:graphicFrame>
            <p:nvGraphicFramePr>
              <p:cNvPr id="69" name="Object 17"/>
              <p:cNvGraphicFramePr>
                <a:graphicFrameLocks noChangeAspect="1"/>
              </p:cNvGraphicFramePr>
              <p:nvPr/>
            </p:nvGraphicFramePr>
            <p:xfrm>
              <a:off x="780" y="1149"/>
              <a:ext cx="1056" cy="279"/>
            </p:xfrm>
            <a:graphic>
              <a:graphicData uri="http://schemas.openxmlformats.org/presentationml/2006/ole">
                <mc:AlternateContent xmlns:mc="http://schemas.openxmlformats.org/markup-compatibility/2006">
                  <mc:Choice xmlns:v="urn:schemas-microsoft-com:vml" Requires="v">
                    <p:oleObj spid="_x0000_s57684" name="公式" r:id="rId7" imgW="812520" imgH="215640" progId="Equation.3">
                      <p:embed/>
                    </p:oleObj>
                  </mc:Choice>
                  <mc:Fallback>
                    <p:oleObj name="公式" r:id="rId7" imgW="812520" imgH="215640" progId="Equation.3">
                      <p:embed/>
                      <p:pic>
                        <p:nvPicPr>
                          <p:cNvPr id="205841"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 y="1149"/>
                            <a:ext cx="1056"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 name="Oval 18"/>
              <p:cNvSpPr>
                <a:spLocks noChangeArrowheads="1"/>
              </p:cNvSpPr>
              <p:nvPr/>
            </p:nvSpPr>
            <p:spPr bwMode="auto">
              <a:xfrm>
                <a:off x="1902" y="912"/>
                <a:ext cx="47"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Oval 19"/>
              <p:cNvSpPr>
                <a:spLocks noChangeArrowheads="1"/>
              </p:cNvSpPr>
              <p:nvPr/>
            </p:nvSpPr>
            <p:spPr bwMode="auto">
              <a:xfrm>
                <a:off x="534" y="900"/>
                <a:ext cx="47"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 name="Group 20"/>
            <p:cNvGrpSpPr>
              <a:grpSpLocks/>
            </p:cNvGrpSpPr>
            <p:nvPr/>
          </p:nvGrpSpPr>
          <p:grpSpPr bwMode="auto">
            <a:xfrm>
              <a:off x="2733" y="516"/>
              <a:ext cx="2692" cy="1501"/>
              <a:chOff x="2701" y="284"/>
              <a:chExt cx="2692" cy="1501"/>
            </a:xfrm>
          </p:grpSpPr>
          <p:sp>
            <p:nvSpPr>
              <p:cNvPr id="55" name="Line 21"/>
              <p:cNvSpPr>
                <a:spLocks noChangeShapeType="1"/>
              </p:cNvSpPr>
              <p:nvPr/>
            </p:nvSpPr>
            <p:spPr bwMode="auto">
              <a:xfrm flipV="1">
                <a:off x="2721" y="1166"/>
                <a:ext cx="2672" cy="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22"/>
              <p:cNvSpPr>
                <a:spLocks noChangeShapeType="1"/>
              </p:cNvSpPr>
              <p:nvPr/>
            </p:nvSpPr>
            <p:spPr bwMode="auto">
              <a:xfrm flipV="1">
                <a:off x="2937" y="349"/>
                <a:ext cx="0" cy="143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Text Box 23"/>
              <p:cNvSpPr txBox="1">
                <a:spLocks noChangeArrowheads="1"/>
              </p:cNvSpPr>
              <p:nvPr/>
            </p:nvSpPr>
            <p:spPr bwMode="auto">
              <a:xfrm>
                <a:off x="2701" y="284"/>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i="1">
                    <a:solidFill>
                      <a:srgbClr val="000000"/>
                    </a:solidFill>
                    <a:sym typeface="Symbol" panose="05050102010706020507" pitchFamily="18" charset="2"/>
                  </a:rPr>
                  <a:t>i</a:t>
                </a:r>
                <a:endParaRPr lang="en-US" altLang="zh-CN" sz="2800">
                  <a:solidFill>
                    <a:srgbClr val="000000"/>
                  </a:solidFill>
                  <a:sym typeface="Symbol" panose="05050102010706020507" pitchFamily="18" charset="2"/>
                </a:endParaRPr>
              </a:p>
            </p:txBody>
          </p:sp>
          <p:sp>
            <p:nvSpPr>
              <p:cNvPr id="58" name="Text Box 24"/>
              <p:cNvSpPr txBox="1">
                <a:spLocks noChangeArrowheads="1"/>
              </p:cNvSpPr>
              <p:nvPr/>
            </p:nvSpPr>
            <p:spPr bwMode="auto">
              <a:xfrm>
                <a:off x="2743" y="1167"/>
                <a:ext cx="2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lang="en-US" altLang="zh-CN">
                    <a:solidFill>
                      <a:srgbClr val="000000"/>
                    </a:solidFill>
                    <a:sym typeface="Symbol" panose="05050102010706020507" pitchFamily="18" charset="2"/>
                  </a:rPr>
                  <a:t>0</a:t>
                </a:r>
                <a:endParaRPr lang="en-US" altLang="zh-CN" sz="2800">
                  <a:solidFill>
                    <a:srgbClr val="000000"/>
                  </a:solidFill>
                  <a:sym typeface="Symbol" panose="05050102010706020507" pitchFamily="18" charset="2"/>
                </a:endParaRPr>
              </a:p>
            </p:txBody>
          </p:sp>
          <p:sp>
            <p:nvSpPr>
              <p:cNvPr id="59" name="Text Box 25"/>
              <p:cNvSpPr txBox="1">
                <a:spLocks noChangeArrowheads="1"/>
              </p:cNvSpPr>
              <p:nvPr/>
            </p:nvSpPr>
            <p:spPr bwMode="auto">
              <a:xfrm>
                <a:off x="5193" y="77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2800" i="1">
                    <a:solidFill>
                      <a:srgbClr val="000000"/>
                    </a:solidFill>
                    <a:sym typeface="Symbol" panose="05050102010706020507" pitchFamily="18" charset="2"/>
                  </a:rPr>
                  <a:t>t</a:t>
                </a:r>
                <a:endParaRPr lang="en-US" altLang="zh-CN" sz="2800">
                  <a:solidFill>
                    <a:srgbClr val="000000"/>
                  </a:solidFill>
                  <a:sym typeface="Symbol" panose="05050102010706020507" pitchFamily="18" charset="2"/>
                </a:endParaRPr>
              </a:p>
            </p:txBody>
          </p:sp>
          <p:sp>
            <p:nvSpPr>
              <p:cNvPr id="60" name="Text Box 26"/>
              <p:cNvSpPr txBox="1">
                <a:spLocks noChangeArrowheads="1"/>
              </p:cNvSpPr>
              <p:nvPr/>
            </p:nvSpPr>
            <p:spPr bwMode="auto">
              <a:xfrm>
                <a:off x="3360" y="1176"/>
                <a:ext cx="3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i="1">
                    <a:solidFill>
                      <a:srgbClr val="000000"/>
                    </a:solidFill>
                    <a:sym typeface="Symbol" panose="05050102010706020507" pitchFamily="18" charset="2"/>
                  </a:rPr>
                  <a:t>T</a:t>
                </a:r>
                <a:r>
                  <a:rPr lang="en-US" altLang="zh-CN">
                    <a:solidFill>
                      <a:srgbClr val="000000"/>
                    </a:solidFill>
                    <a:sym typeface="Symbol" panose="05050102010706020507" pitchFamily="18" charset="2"/>
                  </a:rPr>
                  <a:t>/2</a:t>
                </a:r>
                <a:endParaRPr lang="en-US" altLang="zh-CN" b="0">
                  <a:solidFill>
                    <a:srgbClr val="000000"/>
                  </a:solidFill>
                  <a:sym typeface="Symbol" panose="05050102010706020507" pitchFamily="18" charset="2"/>
                </a:endParaRPr>
              </a:p>
            </p:txBody>
          </p:sp>
          <p:sp>
            <p:nvSpPr>
              <p:cNvPr id="61" name="Text Box 27"/>
              <p:cNvSpPr txBox="1">
                <a:spLocks noChangeArrowheads="1"/>
              </p:cNvSpPr>
              <p:nvPr/>
            </p:nvSpPr>
            <p:spPr bwMode="auto">
              <a:xfrm>
                <a:off x="4057" y="1146"/>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i="1">
                    <a:solidFill>
                      <a:srgbClr val="000000"/>
                    </a:solidFill>
                    <a:sym typeface="Symbol" panose="05050102010706020507" pitchFamily="18" charset="2"/>
                  </a:rPr>
                  <a:t>T</a:t>
                </a:r>
                <a:endParaRPr lang="en-US" altLang="zh-CN" b="0">
                  <a:solidFill>
                    <a:srgbClr val="000000"/>
                  </a:solidFill>
                  <a:sym typeface="Symbol" panose="05050102010706020507" pitchFamily="18" charset="2"/>
                </a:endParaRPr>
              </a:p>
            </p:txBody>
          </p:sp>
          <p:sp>
            <p:nvSpPr>
              <p:cNvPr id="62" name="Freeform 28"/>
              <p:cNvSpPr>
                <a:spLocks/>
              </p:cNvSpPr>
              <p:nvPr/>
            </p:nvSpPr>
            <p:spPr bwMode="auto">
              <a:xfrm>
                <a:off x="2947" y="681"/>
                <a:ext cx="721" cy="512"/>
              </a:xfrm>
              <a:custGeom>
                <a:avLst/>
                <a:gdLst>
                  <a:gd name="T0" fmla="*/ 0 w 1290"/>
                  <a:gd name="T1" fmla="*/ 1215 h 1263"/>
                  <a:gd name="T2" fmla="*/ 377 w 1290"/>
                  <a:gd name="T3" fmla="*/ 308 h 1263"/>
                  <a:gd name="T4" fmla="*/ 672 w 1290"/>
                  <a:gd name="T5" fmla="*/ 0 h 1263"/>
                  <a:gd name="T6" fmla="*/ 914 w 1290"/>
                  <a:gd name="T7" fmla="*/ 308 h 1263"/>
                  <a:gd name="T8" fmla="*/ 1290 w 1290"/>
                  <a:gd name="T9" fmla="*/ 1263 h 1263"/>
                </a:gdLst>
                <a:ahLst/>
                <a:cxnLst>
                  <a:cxn ang="0">
                    <a:pos x="T0" y="T1"/>
                  </a:cxn>
                  <a:cxn ang="0">
                    <a:pos x="T2" y="T3"/>
                  </a:cxn>
                  <a:cxn ang="0">
                    <a:pos x="T4" y="T5"/>
                  </a:cxn>
                  <a:cxn ang="0">
                    <a:pos x="T6" y="T7"/>
                  </a:cxn>
                  <a:cxn ang="0">
                    <a:pos x="T8" y="T9"/>
                  </a:cxn>
                </a:cxnLst>
                <a:rect l="0" t="0" r="r" b="b"/>
                <a:pathLst>
                  <a:path w="1290" h="1263">
                    <a:moveTo>
                      <a:pt x="0" y="1215"/>
                    </a:moveTo>
                    <a:cubicBezTo>
                      <a:pt x="63" y="1064"/>
                      <a:pt x="266" y="510"/>
                      <a:pt x="377" y="308"/>
                    </a:cubicBezTo>
                    <a:cubicBezTo>
                      <a:pt x="489" y="106"/>
                      <a:pt x="582" y="0"/>
                      <a:pt x="672" y="0"/>
                    </a:cubicBezTo>
                    <a:cubicBezTo>
                      <a:pt x="761" y="0"/>
                      <a:pt x="811" y="98"/>
                      <a:pt x="914" y="308"/>
                    </a:cubicBezTo>
                    <a:cubicBezTo>
                      <a:pt x="1017" y="518"/>
                      <a:pt x="1212" y="1064"/>
                      <a:pt x="1290" y="1263"/>
                    </a:cubicBezTo>
                  </a:path>
                </a:pathLst>
              </a:custGeom>
              <a:noFill/>
              <a:ln w="317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 name="Freeform 29"/>
              <p:cNvSpPr>
                <a:spLocks/>
              </p:cNvSpPr>
              <p:nvPr/>
            </p:nvSpPr>
            <p:spPr bwMode="auto">
              <a:xfrm flipV="1">
                <a:off x="3651" y="1141"/>
                <a:ext cx="721" cy="511"/>
              </a:xfrm>
              <a:custGeom>
                <a:avLst/>
                <a:gdLst>
                  <a:gd name="T0" fmla="*/ 0 w 1290"/>
                  <a:gd name="T1" fmla="*/ 1215 h 1263"/>
                  <a:gd name="T2" fmla="*/ 377 w 1290"/>
                  <a:gd name="T3" fmla="*/ 308 h 1263"/>
                  <a:gd name="T4" fmla="*/ 672 w 1290"/>
                  <a:gd name="T5" fmla="*/ 0 h 1263"/>
                  <a:gd name="T6" fmla="*/ 914 w 1290"/>
                  <a:gd name="T7" fmla="*/ 308 h 1263"/>
                  <a:gd name="T8" fmla="*/ 1290 w 1290"/>
                  <a:gd name="T9" fmla="*/ 1263 h 1263"/>
                </a:gdLst>
                <a:ahLst/>
                <a:cxnLst>
                  <a:cxn ang="0">
                    <a:pos x="T0" y="T1"/>
                  </a:cxn>
                  <a:cxn ang="0">
                    <a:pos x="T2" y="T3"/>
                  </a:cxn>
                  <a:cxn ang="0">
                    <a:pos x="T4" y="T5"/>
                  </a:cxn>
                  <a:cxn ang="0">
                    <a:pos x="T6" y="T7"/>
                  </a:cxn>
                  <a:cxn ang="0">
                    <a:pos x="T8" y="T9"/>
                  </a:cxn>
                </a:cxnLst>
                <a:rect l="0" t="0" r="r" b="b"/>
                <a:pathLst>
                  <a:path w="1290" h="1263">
                    <a:moveTo>
                      <a:pt x="0" y="1215"/>
                    </a:moveTo>
                    <a:cubicBezTo>
                      <a:pt x="63" y="1064"/>
                      <a:pt x="266" y="510"/>
                      <a:pt x="377" y="308"/>
                    </a:cubicBezTo>
                    <a:cubicBezTo>
                      <a:pt x="489" y="106"/>
                      <a:pt x="582" y="0"/>
                      <a:pt x="672" y="0"/>
                    </a:cubicBezTo>
                    <a:cubicBezTo>
                      <a:pt x="761" y="0"/>
                      <a:pt x="811" y="98"/>
                      <a:pt x="914" y="308"/>
                    </a:cubicBezTo>
                    <a:cubicBezTo>
                      <a:pt x="1017" y="518"/>
                      <a:pt x="1212" y="1064"/>
                      <a:pt x="1290" y="1263"/>
                    </a:cubicBezTo>
                  </a:path>
                </a:pathLst>
              </a:custGeom>
              <a:noFill/>
              <a:ln w="317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 name="Freeform 30"/>
              <p:cNvSpPr>
                <a:spLocks/>
              </p:cNvSpPr>
              <p:nvPr/>
            </p:nvSpPr>
            <p:spPr bwMode="auto">
              <a:xfrm>
                <a:off x="4359" y="676"/>
                <a:ext cx="843" cy="732"/>
              </a:xfrm>
              <a:custGeom>
                <a:avLst/>
                <a:gdLst>
                  <a:gd name="T0" fmla="*/ 0 w 843"/>
                  <a:gd name="T1" fmla="*/ 493 h 732"/>
                  <a:gd name="T2" fmla="*/ 211 w 843"/>
                  <a:gd name="T3" fmla="*/ 125 h 732"/>
                  <a:gd name="T4" fmla="*/ 376 w 843"/>
                  <a:gd name="T5" fmla="*/ 0 h 732"/>
                  <a:gd name="T6" fmla="*/ 511 w 843"/>
                  <a:gd name="T7" fmla="*/ 125 h 732"/>
                  <a:gd name="T8" fmla="*/ 843 w 843"/>
                  <a:gd name="T9" fmla="*/ 732 h 732"/>
                </a:gdLst>
                <a:ahLst/>
                <a:cxnLst>
                  <a:cxn ang="0">
                    <a:pos x="T0" y="T1"/>
                  </a:cxn>
                  <a:cxn ang="0">
                    <a:pos x="T2" y="T3"/>
                  </a:cxn>
                  <a:cxn ang="0">
                    <a:pos x="T4" y="T5"/>
                  </a:cxn>
                  <a:cxn ang="0">
                    <a:pos x="T6" y="T7"/>
                  </a:cxn>
                  <a:cxn ang="0">
                    <a:pos x="T8" y="T9"/>
                  </a:cxn>
                </a:cxnLst>
                <a:rect l="0" t="0" r="r" b="b"/>
                <a:pathLst>
                  <a:path w="843" h="732">
                    <a:moveTo>
                      <a:pt x="0" y="493"/>
                    </a:moveTo>
                    <a:cubicBezTo>
                      <a:pt x="35" y="431"/>
                      <a:pt x="149" y="207"/>
                      <a:pt x="211" y="125"/>
                    </a:cubicBezTo>
                    <a:cubicBezTo>
                      <a:pt x="273" y="43"/>
                      <a:pt x="325" y="0"/>
                      <a:pt x="376" y="0"/>
                    </a:cubicBezTo>
                    <a:cubicBezTo>
                      <a:pt x="425" y="0"/>
                      <a:pt x="433" y="3"/>
                      <a:pt x="511" y="125"/>
                    </a:cubicBezTo>
                    <a:cubicBezTo>
                      <a:pt x="589" y="247"/>
                      <a:pt x="774" y="606"/>
                      <a:pt x="843" y="732"/>
                    </a:cubicBezTo>
                  </a:path>
                </a:pathLst>
              </a:custGeom>
              <a:noFill/>
              <a:ln w="317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4" name="Text Box 31"/>
            <p:cNvSpPr txBox="1">
              <a:spLocks noChangeArrowheads="1"/>
            </p:cNvSpPr>
            <p:nvPr/>
          </p:nvSpPr>
          <p:spPr bwMode="auto">
            <a:xfrm>
              <a:off x="488" y="310"/>
              <a:ext cx="2190"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571500" indent="-571500" algn="l">
                <a:defRPr kumimoji="1" sz="2400">
                  <a:solidFill>
                    <a:schemeClr val="tx1"/>
                  </a:solidFill>
                  <a:latin typeface="Times New Roman" panose="02020603050405020304" pitchFamily="18" charset="0"/>
                  <a:ea typeface="宋体" panose="02010600030101010101" pitchFamily="2" charset="-122"/>
                </a:defRPr>
              </a:lvl1pPr>
              <a:lvl2pPr marL="762000" algn="l">
                <a:defRPr kumimoji="1" sz="2400">
                  <a:solidFill>
                    <a:schemeClr val="tx1"/>
                  </a:solidFill>
                  <a:latin typeface="Times New Roman" panose="02020603050405020304" pitchFamily="18" charset="0"/>
                  <a:ea typeface="宋体" panose="02010600030101010101" pitchFamily="2" charset="-122"/>
                </a:defRPr>
              </a:lvl2pPr>
              <a:lvl3pPr marL="95250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lnSpc>
                  <a:spcPct val="120000"/>
                </a:lnSpc>
                <a:spcBef>
                  <a:spcPct val="50000"/>
                </a:spcBef>
              </a:pPr>
              <a:r>
                <a:rPr lang="en-US" altLang="zh-CN" dirty="0">
                  <a:solidFill>
                    <a:schemeClr val="tx2"/>
                  </a:solidFill>
                  <a:sym typeface="Symbol" panose="05050102010706020507" pitchFamily="18" charset="2"/>
                </a:rPr>
                <a:t>(b) </a:t>
              </a:r>
              <a:r>
                <a:rPr lang="zh-CN" altLang="en-US" dirty="0">
                  <a:solidFill>
                    <a:schemeClr val="tx2"/>
                  </a:solidFill>
                  <a:sym typeface="Symbol" panose="05050102010706020507" pitchFamily="18" charset="2"/>
                </a:rPr>
                <a:t>电流是交变的</a:t>
              </a:r>
              <a:endParaRPr lang="zh-CN" altLang="en-US" dirty="0">
                <a:solidFill>
                  <a:schemeClr val="tx2"/>
                </a:solidFill>
              </a:endParaRPr>
            </a:p>
          </p:txBody>
        </p:sp>
      </p:grpSp>
    </p:spTree>
    <p:extLst>
      <p:ext uri="{BB962C8B-B14F-4D97-AF65-F5344CB8AC3E}">
        <p14:creationId xmlns:p14="http://schemas.microsoft.com/office/powerpoint/2010/main" val="38821141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22"/>
                                        </p:tgtEl>
                                        <p:attrNameLst>
                                          <p:attrName>style.visibility</p:attrName>
                                        </p:attrNameLst>
                                      </p:cBhvr>
                                      <p:to>
                                        <p:strVal val="visible"/>
                                      </p:to>
                                    </p:set>
                                    <p:animEffect transition="in" filter="wipe(left)">
                                      <p:cBhvr>
                                        <p:cTn id="7" dur="500"/>
                                        <p:tgtEl>
                                          <p:spTgt spid="2048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5482BF-23F1-438A-9414-223B15DBBE8C}"/>
              </a:ext>
            </a:extLst>
          </p:cNvPr>
          <p:cNvSpPr>
            <a:spLocks noGrp="1"/>
          </p:cNvSpPr>
          <p:nvPr>
            <p:ph type="dt" sz="half" idx="10"/>
          </p:nvPr>
        </p:nvSpPr>
        <p:spPr/>
        <p:txBody>
          <a:bodyPr/>
          <a:lstStyle/>
          <a:p>
            <a:pPr>
              <a:defRPr/>
            </a:pPr>
            <a:fld id="{3804426A-4060-4257-B5A2-26584D8502EA}" type="datetime1">
              <a:rPr lang="zh-CN" altLang="en-US" smtClean="0"/>
              <a:pPr>
                <a:defRPr/>
              </a:pPr>
              <a:t>2021/3/3</a:t>
            </a:fld>
            <a:endParaRPr lang="en-US" altLang="zh-CN"/>
          </a:p>
        </p:txBody>
      </p:sp>
      <p:sp>
        <p:nvSpPr>
          <p:cNvPr id="3" name="页脚占位符 2">
            <a:extLst>
              <a:ext uri="{FF2B5EF4-FFF2-40B4-BE49-F238E27FC236}">
                <a16:creationId xmlns:a16="http://schemas.microsoft.com/office/drawing/2014/main" id="{1EEEF61B-B1BA-43B0-A336-8D476508944E}"/>
              </a:ext>
            </a:extLst>
          </p:cNvPr>
          <p:cNvSpPr>
            <a:spLocks noGrp="1"/>
          </p:cNvSpPr>
          <p:nvPr>
            <p:ph type="ftr" sz="quarter" idx="11"/>
          </p:nvPr>
        </p:nvSpPr>
        <p:spPr/>
        <p:txBody>
          <a:bodyPr/>
          <a:lstStyle/>
          <a:p>
            <a:pPr>
              <a:defRPr/>
            </a:pPr>
            <a:r>
              <a:rPr lang="zh-CN" altLang="en-US"/>
              <a:t>电路理论</a:t>
            </a:r>
            <a:endParaRPr lang="en-US" altLang="zh-CN"/>
          </a:p>
        </p:txBody>
      </p:sp>
      <p:sp>
        <p:nvSpPr>
          <p:cNvPr id="4" name="灯片编号占位符 3">
            <a:extLst>
              <a:ext uri="{FF2B5EF4-FFF2-40B4-BE49-F238E27FC236}">
                <a16:creationId xmlns:a16="http://schemas.microsoft.com/office/drawing/2014/main" id="{69744C30-A2F6-42AF-B7F4-F5255298782F}"/>
              </a:ext>
            </a:extLst>
          </p:cNvPr>
          <p:cNvSpPr>
            <a:spLocks noGrp="1"/>
          </p:cNvSpPr>
          <p:nvPr>
            <p:ph type="sldNum" sz="quarter" idx="12"/>
          </p:nvPr>
        </p:nvSpPr>
        <p:spPr/>
        <p:txBody>
          <a:bodyPr/>
          <a:lstStyle/>
          <a:p>
            <a:pPr>
              <a:defRPr/>
            </a:pPr>
            <a:fld id="{E0F857F6-7025-4682-A966-3EA984379F32}" type="slidenum">
              <a:rPr lang="en-US" altLang="zh-CN" smtClean="0"/>
              <a:pPr>
                <a:defRPr/>
              </a:pPr>
              <a:t>2</a:t>
            </a:fld>
            <a:endParaRPr lang="en-US" altLang="zh-CN"/>
          </a:p>
        </p:txBody>
      </p:sp>
      <p:sp>
        <p:nvSpPr>
          <p:cNvPr id="5" name="文本框 4">
            <a:extLst>
              <a:ext uri="{FF2B5EF4-FFF2-40B4-BE49-F238E27FC236}">
                <a16:creationId xmlns:a16="http://schemas.microsoft.com/office/drawing/2014/main" id="{78F06223-B700-47E0-97F3-3CBC0FCA235D}"/>
              </a:ext>
            </a:extLst>
          </p:cNvPr>
          <p:cNvSpPr txBox="1"/>
          <p:nvPr/>
        </p:nvSpPr>
        <p:spPr>
          <a:xfrm>
            <a:off x="827584" y="908720"/>
            <a:ext cx="7344816" cy="5601533"/>
          </a:xfrm>
          <a:prstGeom prst="rect">
            <a:avLst/>
          </a:prstGeom>
          <a:noFill/>
        </p:spPr>
        <p:txBody>
          <a:bodyPr wrap="square" rtlCol="0">
            <a:spAutoFit/>
          </a:bodyPr>
          <a:lstStyle/>
          <a:p>
            <a:r>
              <a:rPr lang="zh-CN" altLang="en-US" sz="4000" dirty="0"/>
              <a:t>学习安排：</a:t>
            </a:r>
            <a:endParaRPr lang="en-US" altLang="zh-CN" sz="4000" dirty="0"/>
          </a:p>
          <a:p>
            <a:endParaRPr lang="en-US" altLang="zh-CN" dirty="0"/>
          </a:p>
          <a:p>
            <a:endParaRPr lang="en-US" altLang="zh-CN" dirty="0"/>
          </a:p>
          <a:p>
            <a:pPr marL="285750" indent="-285750">
              <a:buFont typeface="Arial" panose="020B0604020202020204" pitchFamily="34" charset="0"/>
              <a:buChar char="•"/>
            </a:pPr>
            <a:r>
              <a:rPr lang="zh-CN" altLang="en-US" sz="2400" dirty="0"/>
              <a:t>上课时间：周</a:t>
            </a:r>
            <a:r>
              <a:rPr lang="en-US" altLang="zh-CN" sz="2400" dirty="0"/>
              <a:t>3</a:t>
            </a:r>
            <a:r>
              <a:rPr lang="zh-CN" altLang="en-US" sz="2400" dirty="0"/>
              <a:t>，周</a:t>
            </a:r>
            <a:r>
              <a:rPr lang="en-US" altLang="zh-CN" sz="2400" dirty="0"/>
              <a:t>5</a:t>
            </a:r>
            <a:r>
              <a:rPr lang="zh-CN" altLang="en-US" sz="2400" dirty="0"/>
              <a:t>下午（</a:t>
            </a:r>
            <a:r>
              <a:rPr lang="en-US" altLang="zh-CN" sz="2400" dirty="0"/>
              <a:t>1-16</a:t>
            </a:r>
            <a:r>
              <a:rPr lang="zh-CN" altLang="en-US" sz="2400" dirty="0"/>
              <a:t>周）；</a:t>
            </a:r>
            <a:endParaRPr lang="en-US" altLang="zh-CN" sz="2400" dirty="0"/>
          </a:p>
          <a:p>
            <a:pPr marL="285750" indent="-285750">
              <a:buFont typeface="Arial" panose="020B0604020202020204" pitchFamily="34" charset="0"/>
              <a:buChar char="•"/>
            </a:pPr>
            <a:r>
              <a:rPr lang="en-US" altLang="zh-CN" sz="2400" dirty="0"/>
              <a:t>MOC</a:t>
            </a:r>
            <a:r>
              <a:rPr lang="zh-CN" altLang="en-US" sz="2400" dirty="0"/>
              <a:t>；</a:t>
            </a:r>
            <a:endParaRPr lang="en-US" altLang="zh-CN" sz="2400" dirty="0"/>
          </a:p>
          <a:p>
            <a:pPr marL="285750" indent="-285750">
              <a:buFont typeface="Arial" panose="020B0604020202020204" pitchFamily="34" charset="0"/>
              <a:buChar char="•"/>
            </a:pPr>
            <a:r>
              <a:rPr lang="zh-CN" altLang="en-US" sz="2400" dirty="0"/>
              <a:t>欢迎学生随时在</a:t>
            </a:r>
            <a:r>
              <a:rPr lang="en-US" altLang="zh-CN" sz="2400" dirty="0"/>
              <a:t>QQ</a:t>
            </a:r>
            <a:r>
              <a:rPr lang="zh-CN" altLang="en-US" sz="2400" dirty="0"/>
              <a:t>群中问问题，我尽快答复；</a:t>
            </a:r>
            <a:endParaRPr lang="en-US" altLang="zh-CN" sz="2400" dirty="0"/>
          </a:p>
          <a:p>
            <a:pPr marL="285750" indent="-285750">
              <a:buFont typeface="Arial" panose="020B0604020202020204" pitchFamily="34" charset="0"/>
              <a:buChar char="•"/>
            </a:pPr>
            <a:r>
              <a:rPr lang="zh-CN" altLang="en-US" sz="2400" dirty="0"/>
              <a:t>教学日历，注意每周交作业时间；</a:t>
            </a:r>
            <a:endParaRPr lang="en-US" altLang="zh-CN" sz="2400" dirty="0"/>
          </a:p>
          <a:p>
            <a:pPr marL="285750" indent="-285750">
              <a:buFont typeface="Arial" panose="020B0604020202020204" pitchFamily="34" charset="0"/>
              <a:buChar char="•"/>
            </a:pPr>
            <a:r>
              <a:rPr lang="zh-CN" altLang="en-US" sz="2400" dirty="0"/>
              <a:t>答疑时间；</a:t>
            </a:r>
            <a:endParaRPr lang="en-US" altLang="zh-CN" sz="2400" dirty="0"/>
          </a:p>
          <a:p>
            <a:pPr marL="285750" indent="-285750">
              <a:buFont typeface="Arial" panose="020B0604020202020204" pitchFamily="34" charset="0"/>
              <a:buChar char="•"/>
            </a:pPr>
            <a:r>
              <a:rPr lang="zh-CN" altLang="en-US" sz="2400" dirty="0"/>
              <a:t>期末考试时间；</a:t>
            </a:r>
            <a:endParaRPr lang="en-US" altLang="zh-CN" sz="2400" dirty="0"/>
          </a:p>
          <a:p>
            <a:pPr marL="285750" indent="-285750">
              <a:buFont typeface="Arial" panose="020B0604020202020204" pitchFamily="34" charset="0"/>
              <a:buChar char="•"/>
            </a:pPr>
            <a:r>
              <a:rPr lang="zh-CN" altLang="en-US" sz="2400" dirty="0"/>
              <a:t>课程成绩 </a:t>
            </a:r>
            <a:r>
              <a:rPr lang="en-US" altLang="zh-CN" sz="2400" dirty="0"/>
              <a:t>= </a:t>
            </a:r>
            <a:r>
              <a:rPr lang="zh-CN" altLang="en-US" sz="2400" dirty="0"/>
              <a:t>终结性考试（</a:t>
            </a:r>
            <a:r>
              <a:rPr lang="en-US" altLang="zh-CN" sz="2400" dirty="0"/>
              <a:t>70%</a:t>
            </a:r>
            <a:r>
              <a:rPr lang="zh-CN" altLang="en-US" sz="2400" dirty="0"/>
              <a:t>）</a:t>
            </a:r>
            <a:r>
              <a:rPr lang="en-US" altLang="zh-CN" sz="2400" dirty="0"/>
              <a:t>+ </a:t>
            </a:r>
            <a:r>
              <a:rPr lang="zh-CN" altLang="en-US" sz="2400" dirty="0"/>
              <a:t>课后作业（</a:t>
            </a:r>
            <a:r>
              <a:rPr lang="en-US" altLang="zh-CN" sz="2400" dirty="0"/>
              <a:t>20%</a:t>
            </a:r>
            <a:r>
              <a:rPr lang="zh-CN" altLang="en-US" sz="2400" dirty="0"/>
              <a:t>）</a:t>
            </a:r>
            <a:r>
              <a:rPr lang="en-US" altLang="zh-CN" sz="2400" dirty="0"/>
              <a:t>+ MOOC</a:t>
            </a:r>
            <a:r>
              <a:rPr lang="zh-CN" altLang="en-US" sz="2400" dirty="0"/>
              <a:t>（</a:t>
            </a:r>
            <a:r>
              <a:rPr lang="en-US" altLang="zh-CN" sz="2400" dirty="0"/>
              <a:t>10%</a:t>
            </a:r>
            <a:r>
              <a:rPr lang="zh-CN" altLang="en-US" sz="2400" dirty="0"/>
              <a:t>）</a:t>
            </a:r>
            <a:endParaRPr lang="en-US" altLang="zh-CN" sz="2400" dirty="0"/>
          </a:p>
          <a:p>
            <a:pPr marL="285750" indent="-285750">
              <a:buFont typeface="Arial" panose="020B0604020202020204" pitchFamily="34" charset="0"/>
              <a:buChar char="•"/>
            </a:pPr>
            <a:r>
              <a:rPr lang="zh-CN" altLang="en-US" sz="2400" dirty="0"/>
              <a:t>对暂不返校的学生？？？</a:t>
            </a:r>
            <a:endParaRPr lang="en-US" altLang="zh-CN" sz="2400" dirty="0"/>
          </a:p>
          <a:p>
            <a:pPr marL="285750" indent="-285750">
              <a:buFont typeface="Arial" panose="020B0604020202020204" pitchFamily="34" charset="0"/>
              <a:buChar char="•"/>
            </a:pPr>
            <a:endParaRPr lang="zh-CN" altLang="en-US" sz="2400" dirty="0"/>
          </a:p>
          <a:p>
            <a:r>
              <a:rPr lang="zh-CN" altLang="en-US" sz="2400" dirty="0"/>
              <a:t>有任何学习上的问题和困难，请及时联系老师。</a:t>
            </a:r>
            <a:endParaRPr lang="en-US" altLang="zh-CN" sz="2400" dirty="0"/>
          </a:p>
          <a:p>
            <a:endParaRPr lang="zh-CN" altLang="en-US" dirty="0"/>
          </a:p>
        </p:txBody>
      </p:sp>
    </p:spTree>
    <p:extLst>
      <p:ext uri="{BB962C8B-B14F-4D97-AF65-F5344CB8AC3E}">
        <p14:creationId xmlns:p14="http://schemas.microsoft.com/office/powerpoint/2010/main" val="72509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Text Box 4"/>
          <p:cNvSpPr txBox="1">
            <a:spLocks noChangeArrowheads="1"/>
          </p:cNvSpPr>
          <p:nvPr/>
        </p:nvSpPr>
        <p:spPr bwMode="auto">
          <a:xfrm>
            <a:off x="431800" y="4041775"/>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电流参考方向的</a:t>
            </a:r>
            <a:r>
              <a:rPr kumimoji="1" lang="zh-CN" altLang="en-US" sz="2400" b="1">
                <a:solidFill>
                  <a:srgbClr val="0000FF"/>
                </a:solidFill>
                <a:latin typeface="Times New Roman" panose="02020603050405020304" pitchFamily="18" charset="0"/>
              </a:rPr>
              <a:t>两种表示</a:t>
            </a:r>
            <a:r>
              <a:rPr kumimoji="1" lang="zh-CN" altLang="en-US" sz="2400" b="1">
                <a:solidFill>
                  <a:schemeClr val="tx2"/>
                </a:solidFill>
                <a:latin typeface="Times New Roman" panose="02020603050405020304" pitchFamily="18" charset="0"/>
              </a:rPr>
              <a:t>：</a:t>
            </a:r>
          </a:p>
        </p:txBody>
      </p:sp>
      <p:sp>
        <p:nvSpPr>
          <p:cNvPr id="377861" name="Text Box 5"/>
          <p:cNvSpPr txBox="1">
            <a:spLocks noChangeArrowheads="1"/>
          </p:cNvSpPr>
          <p:nvPr/>
        </p:nvSpPr>
        <p:spPr bwMode="auto">
          <a:xfrm>
            <a:off x="890588" y="4797425"/>
            <a:ext cx="652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Monotype Sorts" pitchFamily="2" charset="2"/>
              </a:rPr>
              <a:t>用箭头表示：箭头的指向为</a:t>
            </a:r>
            <a:r>
              <a:rPr kumimoji="1" lang="zh-CN" altLang="en-US" sz="2400" b="1">
                <a:solidFill>
                  <a:schemeClr val="tx2"/>
                </a:solidFill>
                <a:latin typeface="Times New Roman" panose="02020603050405020304" pitchFamily="18" charset="0"/>
              </a:rPr>
              <a:t>电流的参考方向；</a:t>
            </a:r>
          </a:p>
        </p:txBody>
      </p:sp>
      <p:sp>
        <p:nvSpPr>
          <p:cNvPr id="377862" name="Text Box 6"/>
          <p:cNvSpPr txBox="1">
            <a:spLocks noChangeArrowheads="1"/>
          </p:cNvSpPr>
          <p:nvPr/>
        </p:nvSpPr>
        <p:spPr bwMode="auto">
          <a:xfrm>
            <a:off x="860425" y="5410200"/>
            <a:ext cx="754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Monotype Sorts" pitchFamily="2" charset="2"/>
              </a:rPr>
              <a:t>用双下标表示：如 </a:t>
            </a:r>
            <a:r>
              <a:rPr kumimoji="1" lang="en-US" altLang="zh-CN" sz="2400" b="1" i="1">
                <a:solidFill>
                  <a:schemeClr val="tx2"/>
                </a:solidFill>
                <a:latin typeface="Times New Roman" panose="02020603050405020304" pitchFamily="18" charset="0"/>
                <a:sym typeface="Monotype Sorts" pitchFamily="2" charset="2"/>
              </a:rPr>
              <a:t>i</a:t>
            </a:r>
            <a:r>
              <a:rPr kumimoji="1" lang="en-US" altLang="zh-CN" sz="2400" b="1" baseline="-25000">
                <a:solidFill>
                  <a:schemeClr val="tx2"/>
                </a:solidFill>
                <a:latin typeface="Times New Roman" panose="02020603050405020304" pitchFamily="18" charset="0"/>
                <a:sym typeface="Monotype Sorts" pitchFamily="2" charset="2"/>
              </a:rPr>
              <a:t>AB</a:t>
            </a:r>
            <a:r>
              <a:rPr kumimoji="1" lang="en-US" altLang="zh-CN" sz="2400" b="1">
                <a:solidFill>
                  <a:schemeClr val="tx2"/>
                </a:solidFill>
                <a:latin typeface="Times New Roman" panose="02020603050405020304" pitchFamily="18" charset="0"/>
                <a:sym typeface="Monotype Sorts" pitchFamily="2" charset="2"/>
              </a:rPr>
              <a:t> </a:t>
            </a:r>
            <a:r>
              <a:rPr kumimoji="1" lang="zh-CN" altLang="en-US" sz="2400" b="1">
                <a:solidFill>
                  <a:schemeClr val="tx2"/>
                </a:solidFill>
                <a:latin typeface="Times New Roman" panose="02020603050405020304" pitchFamily="18" charset="0"/>
                <a:sym typeface="Monotype Sorts" pitchFamily="2" charset="2"/>
              </a:rPr>
              <a:t>，</a:t>
            </a:r>
            <a:r>
              <a:rPr kumimoji="1" lang="zh-CN" altLang="en-US" sz="2400" b="1">
                <a:solidFill>
                  <a:schemeClr val="tx2"/>
                </a:solidFill>
                <a:latin typeface="Times New Roman" panose="02020603050405020304" pitchFamily="18" charset="0"/>
              </a:rPr>
              <a:t>电流的参考方向由</a:t>
            </a:r>
            <a:r>
              <a:rPr kumimoji="1" lang="en-US" altLang="zh-CN" sz="2400" b="1">
                <a:solidFill>
                  <a:schemeClr val="tx2"/>
                </a:solidFill>
                <a:latin typeface="Times New Roman" panose="02020603050405020304" pitchFamily="18" charset="0"/>
              </a:rPr>
              <a:t>A</a:t>
            </a:r>
            <a:r>
              <a:rPr kumimoji="1" lang="zh-CN" altLang="en-US" sz="2400" b="1">
                <a:solidFill>
                  <a:schemeClr val="tx2"/>
                </a:solidFill>
                <a:latin typeface="Times New Roman" panose="02020603050405020304" pitchFamily="18" charset="0"/>
              </a:rPr>
              <a:t>指向</a:t>
            </a:r>
            <a:r>
              <a:rPr kumimoji="1" lang="en-US" altLang="zh-CN" sz="2400" b="1">
                <a:solidFill>
                  <a:schemeClr val="tx2"/>
                </a:solidFill>
                <a:latin typeface="Times New Roman" panose="02020603050405020304" pitchFamily="18" charset="0"/>
              </a:rPr>
              <a:t>B</a:t>
            </a:r>
            <a:r>
              <a:rPr kumimoji="1" lang="zh-CN" altLang="en-US" sz="2400" b="1">
                <a:solidFill>
                  <a:schemeClr val="tx2"/>
                </a:solidFill>
                <a:latin typeface="Times New Roman" panose="02020603050405020304" pitchFamily="18" charset="0"/>
              </a:rPr>
              <a:t>。</a:t>
            </a:r>
          </a:p>
        </p:txBody>
      </p:sp>
      <p:sp>
        <p:nvSpPr>
          <p:cNvPr id="377863" name="Text Box 7"/>
          <p:cNvSpPr txBox="1">
            <a:spLocks noChangeArrowheads="1"/>
          </p:cNvSpPr>
          <p:nvPr/>
        </p:nvSpPr>
        <p:spPr bwMode="auto">
          <a:xfrm>
            <a:off x="625475" y="1335088"/>
            <a:ext cx="358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3200" b="1" i="1">
                <a:solidFill>
                  <a:schemeClr val="tx2"/>
                </a:solidFill>
                <a:latin typeface="Times New Roman" panose="02020603050405020304" pitchFamily="18" charset="0"/>
              </a:rPr>
              <a:t>i</a:t>
            </a:r>
            <a:r>
              <a:rPr kumimoji="1" lang="en-US" altLang="zh-CN" sz="32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ea typeface="楷体_GB2312" pitchFamily="49" charset="-122"/>
              </a:rPr>
              <a:t>参考方向</a:t>
            </a:r>
          </a:p>
        </p:txBody>
      </p:sp>
      <p:sp>
        <p:nvSpPr>
          <p:cNvPr id="377864" name="Text Box 8"/>
          <p:cNvSpPr txBox="1">
            <a:spLocks noChangeArrowheads="1"/>
          </p:cNvSpPr>
          <p:nvPr/>
        </p:nvSpPr>
        <p:spPr bwMode="auto">
          <a:xfrm>
            <a:off x="5427663" y="1346200"/>
            <a:ext cx="2713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ea typeface="楷体_GB2312" pitchFamily="49" charset="-122"/>
              </a:rPr>
              <a:t>参考方向</a:t>
            </a:r>
          </a:p>
        </p:txBody>
      </p:sp>
      <p:sp>
        <p:nvSpPr>
          <p:cNvPr id="377865" name="Text Box 9"/>
          <p:cNvSpPr txBox="1">
            <a:spLocks noChangeArrowheads="1"/>
          </p:cNvSpPr>
          <p:nvPr/>
        </p:nvSpPr>
        <p:spPr bwMode="auto">
          <a:xfrm>
            <a:off x="2181225" y="3032125"/>
            <a:ext cx="1028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600" b="1" i="1">
                <a:solidFill>
                  <a:schemeClr val="tx2"/>
                </a:solidFill>
                <a:latin typeface="Times New Roman" panose="02020603050405020304" pitchFamily="18" charset="0"/>
              </a:rPr>
              <a:t>i</a:t>
            </a:r>
            <a:r>
              <a:rPr kumimoji="1" lang="en-US" altLang="zh-CN" sz="3600" b="1">
                <a:solidFill>
                  <a:schemeClr val="tx2"/>
                </a:solidFill>
                <a:latin typeface="Times New Roman" panose="02020603050405020304" pitchFamily="18" charset="0"/>
              </a:rPr>
              <a:t> &gt; 0</a:t>
            </a:r>
          </a:p>
        </p:txBody>
      </p:sp>
      <p:sp>
        <p:nvSpPr>
          <p:cNvPr id="377866" name="Text Box 10"/>
          <p:cNvSpPr txBox="1">
            <a:spLocks noChangeArrowheads="1"/>
          </p:cNvSpPr>
          <p:nvPr/>
        </p:nvSpPr>
        <p:spPr bwMode="auto">
          <a:xfrm>
            <a:off x="6524625" y="2955925"/>
            <a:ext cx="1028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600" b="1" i="1">
                <a:solidFill>
                  <a:schemeClr val="tx2"/>
                </a:solidFill>
                <a:latin typeface="Times New Roman" panose="02020603050405020304" pitchFamily="18" charset="0"/>
              </a:rPr>
              <a:t>i</a:t>
            </a:r>
            <a:r>
              <a:rPr kumimoji="1" lang="en-US" altLang="zh-CN" sz="3600" b="1">
                <a:solidFill>
                  <a:schemeClr val="tx2"/>
                </a:solidFill>
                <a:latin typeface="Times New Roman" panose="02020603050405020304" pitchFamily="18" charset="0"/>
              </a:rPr>
              <a:t> &lt; 0</a:t>
            </a:r>
          </a:p>
        </p:txBody>
      </p:sp>
      <p:sp>
        <p:nvSpPr>
          <p:cNvPr id="377867" name="Text Box 11"/>
          <p:cNvSpPr txBox="1">
            <a:spLocks noChangeArrowheads="1"/>
          </p:cNvSpPr>
          <p:nvPr/>
        </p:nvSpPr>
        <p:spPr bwMode="auto">
          <a:xfrm>
            <a:off x="6784975" y="238442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sp>
        <p:nvSpPr>
          <p:cNvPr id="377868" name="Text Box 12"/>
          <p:cNvSpPr txBox="1">
            <a:spLocks noChangeArrowheads="1"/>
          </p:cNvSpPr>
          <p:nvPr/>
        </p:nvSpPr>
        <p:spPr bwMode="auto">
          <a:xfrm>
            <a:off x="503238" y="476250"/>
            <a:ext cx="4881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电流的参考方向与实际方向的关系</a:t>
            </a:r>
            <a:r>
              <a:rPr kumimoji="1" lang="en-US" altLang="zh-CN" sz="2400" b="1">
                <a:solidFill>
                  <a:schemeClr val="tx2"/>
                </a:solidFill>
                <a:latin typeface="Times New Roman" panose="02020603050405020304" pitchFamily="18" charset="0"/>
              </a:rPr>
              <a:t>:</a:t>
            </a:r>
          </a:p>
        </p:txBody>
      </p:sp>
      <p:grpSp>
        <p:nvGrpSpPr>
          <p:cNvPr id="377869" name="Group 13"/>
          <p:cNvGrpSpPr>
            <a:grpSpLocks/>
          </p:cNvGrpSpPr>
          <p:nvPr/>
        </p:nvGrpSpPr>
        <p:grpSpPr bwMode="auto">
          <a:xfrm>
            <a:off x="5429250" y="1384300"/>
            <a:ext cx="2857500" cy="1458913"/>
            <a:chOff x="3420" y="872"/>
            <a:chExt cx="1800" cy="919"/>
          </a:xfrm>
        </p:grpSpPr>
        <p:sp>
          <p:nvSpPr>
            <p:cNvPr id="377870" name="AutoShape 14"/>
            <p:cNvSpPr>
              <a:spLocks noChangeArrowheads="1"/>
            </p:cNvSpPr>
            <p:nvPr/>
          </p:nvSpPr>
          <p:spPr bwMode="auto">
            <a:xfrm>
              <a:off x="3691" y="872"/>
              <a:ext cx="461" cy="301"/>
            </a:xfrm>
            <a:prstGeom prst="rightArrow">
              <a:avLst>
                <a:gd name="adj1" fmla="val 50000"/>
                <a:gd name="adj2" fmla="val 38289"/>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1" name="AutoShape 15"/>
            <p:cNvSpPr>
              <a:spLocks noChangeArrowheads="1"/>
            </p:cNvSpPr>
            <p:nvPr/>
          </p:nvSpPr>
          <p:spPr bwMode="auto">
            <a:xfrm>
              <a:off x="3715" y="1491"/>
              <a:ext cx="407" cy="300"/>
            </a:xfrm>
            <a:prstGeom prst="leftArrow">
              <a:avLst>
                <a:gd name="adj1" fmla="val 50000"/>
                <a:gd name="adj2" fmla="val 33917"/>
              </a:avLst>
            </a:prstGeom>
            <a:solidFill>
              <a:schemeClr val="hlink"/>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2" name="Oval 16"/>
            <p:cNvSpPr>
              <a:spLocks noChangeArrowheads="1"/>
            </p:cNvSpPr>
            <p:nvPr/>
          </p:nvSpPr>
          <p:spPr bwMode="auto">
            <a:xfrm>
              <a:off x="5124" y="1332"/>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3" name="Oval 17"/>
            <p:cNvSpPr>
              <a:spLocks noChangeArrowheads="1"/>
            </p:cNvSpPr>
            <p:nvPr/>
          </p:nvSpPr>
          <p:spPr bwMode="auto">
            <a:xfrm>
              <a:off x="3420" y="1344"/>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4" name="Line 18"/>
            <p:cNvSpPr>
              <a:spLocks noChangeShapeType="1"/>
            </p:cNvSpPr>
            <p:nvPr/>
          </p:nvSpPr>
          <p:spPr bwMode="auto">
            <a:xfrm>
              <a:off x="3522" y="1380"/>
              <a:ext cx="160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5" name="Rectangle 19"/>
            <p:cNvSpPr>
              <a:spLocks noChangeArrowheads="1"/>
            </p:cNvSpPr>
            <p:nvPr/>
          </p:nvSpPr>
          <p:spPr bwMode="auto">
            <a:xfrm>
              <a:off x="4141" y="1254"/>
              <a:ext cx="433" cy="236"/>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76" name="Group 20"/>
          <p:cNvGrpSpPr>
            <a:grpSpLocks/>
          </p:cNvGrpSpPr>
          <p:nvPr/>
        </p:nvGrpSpPr>
        <p:grpSpPr bwMode="auto">
          <a:xfrm>
            <a:off x="876300" y="1455738"/>
            <a:ext cx="3352800" cy="1481137"/>
            <a:chOff x="552" y="917"/>
            <a:chExt cx="2112" cy="933"/>
          </a:xfrm>
        </p:grpSpPr>
        <p:sp>
          <p:nvSpPr>
            <p:cNvPr id="377877" name="AutoShape 21"/>
            <p:cNvSpPr>
              <a:spLocks noChangeArrowheads="1"/>
            </p:cNvSpPr>
            <p:nvPr/>
          </p:nvSpPr>
          <p:spPr bwMode="auto">
            <a:xfrm>
              <a:off x="961" y="917"/>
              <a:ext cx="461" cy="301"/>
            </a:xfrm>
            <a:prstGeom prst="rightArrow">
              <a:avLst>
                <a:gd name="adj1" fmla="val 50000"/>
                <a:gd name="adj2" fmla="val 38289"/>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8" name="AutoShape 22"/>
            <p:cNvSpPr>
              <a:spLocks noChangeArrowheads="1"/>
            </p:cNvSpPr>
            <p:nvPr/>
          </p:nvSpPr>
          <p:spPr bwMode="auto">
            <a:xfrm flipH="1">
              <a:off x="985" y="1536"/>
              <a:ext cx="407" cy="300"/>
            </a:xfrm>
            <a:prstGeom prst="leftArrow">
              <a:avLst>
                <a:gd name="adj1" fmla="val 50000"/>
                <a:gd name="adj2" fmla="val 33917"/>
              </a:avLst>
            </a:prstGeom>
            <a:solidFill>
              <a:schemeClr val="hlink"/>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9" name="Text Box 23"/>
            <p:cNvSpPr txBox="1">
              <a:spLocks noChangeArrowheads="1"/>
            </p:cNvSpPr>
            <p:nvPr/>
          </p:nvSpPr>
          <p:spPr bwMode="auto">
            <a:xfrm>
              <a:off x="1618" y="156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grpSp>
          <p:nvGrpSpPr>
            <p:cNvPr id="377880" name="Group 24"/>
            <p:cNvGrpSpPr>
              <a:grpSpLocks/>
            </p:cNvGrpSpPr>
            <p:nvPr/>
          </p:nvGrpSpPr>
          <p:grpSpPr bwMode="auto">
            <a:xfrm>
              <a:off x="552" y="1287"/>
              <a:ext cx="2112" cy="236"/>
              <a:chOff x="552" y="1287"/>
              <a:chExt cx="2112" cy="236"/>
            </a:xfrm>
          </p:grpSpPr>
          <p:sp>
            <p:nvSpPr>
              <p:cNvPr id="377881" name="Line 25"/>
              <p:cNvSpPr>
                <a:spLocks noChangeShapeType="1"/>
              </p:cNvSpPr>
              <p:nvPr/>
            </p:nvSpPr>
            <p:spPr bwMode="auto">
              <a:xfrm flipH="1">
                <a:off x="660" y="1406"/>
                <a:ext cx="1897"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2" name="Oval 26"/>
              <p:cNvSpPr>
                <a:spLocks noChangeArrowheads="1"/>
              </p:cNvSpPr>
              <p:nvPr/>
            </p:nvSpPr>
            <p:spPr bwMode="auto">
              <a:xfrm>
                <a:off x="552" y="1344"/>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3" name="Oval 27"/>
              <p:cNvSpPr>
                <a:spLocks noChangeArrowheads="1"/>
              </p:cNvSpPr>
              <p:nvPr/>
            </p:nvSpPr>
            <p:spPr bwMode="auto">
              <a:xfrm>
                <a:off x="2568" y="1356"/>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4" name="Rectangle 28"/>
              <p:cNvSpPr>
                <a:spLocks noChangeArrowheads="1"/>
              </p:cNvSpPr>
              <p:nvPr/>
            </p:nvSpPr>
            <p:spPr bwMode="auto">
              <a:xfrm>
                <a:off x="1411" y="1287"/>
                <a:ext cx="433" cy="236"/>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2262979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7868"/>
                                        </p:tgtEl>
                                        <p:attrNameLst>
                                          <p:attrName>style.visibility</p:attrName>
                                        </p:attrNameLst>
                                      </p:cBhvr>
                                      <p:to>
                                        <p:strVal val="visible"/>
                                      </p:to>
                                    </p:set>
                                    <p:animEffect transition="in" filter="blinds(horizontal)">
                                      <p:cBhvr>
                                        <p:cTn id="7" dur="500"/>
                                        <p:tgtEl>
                                          <p:spTgt spid="377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7876"/>
                                        </p:tgtEl>
                                        <p:attrNameLst>
                                          <p:attrName>style.visibility</p:attrName>
                                        </p:attrNameLst>
                                      </p:cBhvr>
                                      <p:to>
                                        <p:strVal val="visible"/>
                                      </p:to>
                                    </p:set>
                                    <p:animEffect transition="in" filter="wipe(left)">
                                      <p:cBhvr>
                                        <p:cTn id="12" dur="500"/>
                                        <p:tgtEl>
                                          <p:spTgt spid="377876"/>
                                        </p:tgtEl>
                                      </p:cBhvr>
                                    </p:animEffect>
                                  </p:childTnLst>
                                </p:cTn>
                              </p:par>
                            </p:childTnLst>
                          </p:cTn>
                        </p:par>
                        <p:par>
                          <p:cTn id="13" fill="hold" nodeType="afterGroup">
                            <p:stCondLst>
                              <p:cond delay="500"/>
                            </p:stCondLst>
                            <p:childTnLst>
                              <p:par>
                                <p:cTn id="14" presetID="17" presetClass="entr" presetSubtype="4" fill="hold" grpId="0" nodeType="afterEffect">
                                  <p:stCondLst>
                                    <p:cond delay="0"/>
                                  </p:stCondLst>
                                  <p:iterate type="wd">
                                    <p:tmPct val="100000"/>
                                  </p:iterate>
                                  <p:childTnLst>
                                    <p:set>
                                      <p:cBhvr>
                                        <p:cTn id="15" dur="1" fill="hold">
                                          <p:stCondLst>
                                            <p:cond delay="0"/>
                                          </p:stCondLst>
                                        </p:cTn>
                                        <p:tgtEl>
                                          <p:spTgt spid="377863"/>
                                        </p:tgtEl>
                                        <p:attrNameLst>
                                          <p:attrName>style.visibility</p:attrName>
                                        </p:attrNameLst>
                                      </p:cBhvr>
                                      <p:to>
                                        <p:strVal val="visible"/>
                                      </p:to>
                                    </p:set>
                                    <p:anim calcmode="lin" valueType="num">
                                      <p:cBhvr>
                                        <p:cTn id="16" dur="300" fill="hold"/>
                                        <p:tgtEl>
                                          <p:spTgt spid="377863"/>
                                        </p:tgtEl>
                                        <p:attrNameLst>
                                          <p:attrName>ppt_x</p:attrName>
                                        </p:attrNameLst>
                                      </p:cBhvr>
                                      <p:tavLst>
                                        <p:tav tm="0">
                                          <p:val>
                                            <p:strVal val="#ppt_x"/>
                                          </p:val>
                                        </p:tav>
                                        <p:tav tm="100000">
                                          <p:val>
                                            <p:strVal val="#ppt_x"/>
                                          </p:val>
                                        </p:tav>
                                      </p:tavLst>
                                    </p:anim>
                                    <p:anim calcmode="lin" valueType="num">
                                      <p:cBhvr>
                                        <p:cTn id="17" dur="300" fill="hold"/>
                                        <p:tgtEl>
                                          <p:spTgt spid="377863"/>
                                        </p:tgtEl>
                                        <p:attrNameLst>
                                          <p:attrName>ppt_y</p:attrName>
                                        </p:attrNameLst>
                                      </p:cBhvr>
                                      <p:tavLst>
                                        <p:tav tm="0">
                                          <p:val>
                                            <p:strVal val="#ppt_y+#ppt_h/2"/>
                                          </p:val>
                                        </p:tav>
                                        <p:tav tm="100000">
                                          <p:val>
                                            <p:strVal val="#ppt_y"/>
                                          </p:val>
                                        </p:tav>
                                      </p:tavLst>
                                    </p:anim>
                                    <p:anim calcmode="lin" valueType="num">
                                      <p:cBhvr>
                                        <p:cTn id="18" dur="300" fill="hold"/>
                                        <p:tgtEl>
                                          <p:spTgt spid="377863"/>
                                        </p:tgtEl>
                                        <p:attrNameLst>
                                          <p:attrName>ppt_w</p:attrName>
                                        </p:attrNameLst>
                                      </p:cBhvr>
                                      <p:tavLst>
                                        <p:tav tm="0">
                                          <p:val>
                                            <p:strVal val="#ppt_w"/>
                                          </p:val>
                                        </p:tav>
                                        <p:tav tm="100000">
                                          <p:val>
                                            <p:strVal val="#ppt_w"/>
                                          </p:val>
                                        </p:tav>
                                      </p:tavLst>
                                    </p:anim>
                                    <p:anim calcmode="lin" valueType="num">
                                      <p:cBhvr>
                                        <p:cTn id="19" dur="300" fill="hold"/>
                                        <p:tgtEl>
                                          <p:spTgt spid="37786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iterate type="lt">
                                    <p:tmPct val="100000"/>
                                  </p:iterate>
                                  <p:childTnLst>
                                    <p:set>
                                      <p:cBhvr>
                                        <p:cTn id="23" dur="1" fill="hold">
                                          <p:stCondLst>
                                            <p:cond delay="0"/>
                                          </p:stCondLst>
                                        </p:cTn>
                                        <p:tgtEl>
                                          <p:spTgt spid="377865"/>
                                        </p:tgtEl>
                                        <p:attrNameLst>
                                          <p:attrName>style.visibility</p:attrName>
                                        </p:attrNameLst>
                                      </p:cBhvr>
                                      <p:to>
                                        <p:strVal val="visible"/>
                                      </p:to>
                                    </p:set>
                                    <p:anim calcmode="lin" valueType="num">
                                      <p:cBhvr additive="base">
                                        <p:cTn id="24" dur="75" fill="hold"/>
                                        <p:tgtEl>
                                          <p:spTgt spid="377865"/>
                                        </p:tgtEl>
                                        <p:attrNameLst>
                                          <p:attrName>ppt_x</p:attrName>
                                        </p:attrNameLst>
                                      </p:cBhvr>
                                      <p:tavLst>
                                        <p:tav tm="0">
                                          <p:val>
                                            <p:strVal val="0-#ppt_w/2"/>
                                          </p:val>
                                        </p:tav>
                                        <p:tav tm="100000">
                                          <p:val>
                                            <p:strVal val="#ppt_x"/>
                                          </p:val>
                                        </p:tav>
                                      </p:tavLst>
                                    </p:anim>
                                    <p:anim calcmode="lin" valueType="num">
                                      <p:cBhvr additive="base">
                                        <p:cTn id="25" dur="75" fill="hold"/>
                                        <p:tgtEl>
                                          <p:spTgt spid="37786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77869"/>
                                        </p:tgtEl>
                                        <p:attrNameLst>
                                          <p:attrName>style.visibility</p:attrName>
                                        </p:attrNameLst>
                                      </p:cBhvr>
                                      <p:to>
                                        <p:strVal val="visible"/>
                                      </p:to>
                                    </p:set>
                                    <p:animEffect transition="in" filter="wipe(left)">
                                      <p:cBhvr>
                                        <p:cTn id="30" dur="500"/>
                                        <p:tgtEl>
                                          <p:spTgt spid="377869"/>
                                        </p:tgtEl>
                                      </p:cBhvr>
                                    </p:animEffect>
                                  </p:childTnLst>
                                </p:cTn>
                              </p:par>
                            </p:childTnLst>
                          </p:cTn>
                        </p:par>
                        <p:par>
                          <p:cTn id="31" fill="hold" nodeType="afterGroup">
                            <p:stCondLst>
                              <p:cond delay="500"/>
                            </p:stCondLst>
                            <p:childTnLst>
                              <p:par>
                                <p:cTn id="32" presetID="17" presetClass="entr" presetSubtype="4" fill="hold" grpId="0" nodeType="afterEffect">
                                  <p:stCondLst>
                                    <p:cond delay="0"/>
                                  </p:stCondLst>
                                  <p:childTnLst>
                                    <p:set>
                                      <p:cBhvr>
                                        <p:cTn id="33" dur="1" fill="hold">
                                          <p:stCondLst>
                                            <p:cond delay="0"/>
                                          </p:stCondLst>
                                        </p:cTn>
                                        <p:tgtEl>
                                          <p:spTgt spid="377864"/>
                                        </p:tgtEl>
                                        <p:attrNameLst>
                                          <p:attrName>style.visibility</p:attrName>
                                        </p:attrNameLst>
                                      </p:cBhvr>
                                      <p:to>
                                        <p:strVal val="visible"/>
                                      </p:to>
                                    </p:set>
                                    <p:anim calcmode="lin" valueType="num">
                                      <p:cBhvr>
                                        <p:cTn id="34" dur="500" fill="hold"/>
                                        <p:tgtEl>
                                          <p:spTgt spid="377864"/>
                                        </p:tgtEl>
                                        <p:attrNameLst>
                                          <p:attrName>ppt_x</p:attrName>
                                        </p:attrNameLst>
                                      </p:cBhvr>
                                      <p:tavLst>
                                        <p:tav tm="0">
                                          <p:val>
                                            <p:strVal val="#ppt_x"/>
                                          </p:val>
                                        </p:tav>
                                        <p:tav tm="100000">
                                          <p:val>
                                            <p:strVal val="#ppt_x"/>
                                          </p:val>
                                        </p:tav>
                                      </p:tavLst>
                                    </p:anim>
                                    <p:anim calcmode="lin" valueType="num">
                                      <p:cBhvr>
                                        <p:cTn id="35" dur="500" fill="hold"/>
                                        <p:tgtEl>
                                          <p:spTgt spid="377864"/>
                                        </p:tgtEl>
                                        <p:attrNameLst>
                                          <p:attrName>ppt_y</p:attrName>
                                        </p:attrNameLst>
                                      </p:cBhvr>
                                      <p:tavLst>
                                        <p:tav tm="0">
                                          <p:val>
                                            <p:strVal val="#ppt_y+#ppt_h/2"/>
                                          </p:val>
                                        </p:tav>
                                        <p:tav tm="100000">
                                          <p:val>
                                            <p:strVal val="#ppt_y"/>
                                          </p:val>
                                        </p:tav>
                                      </p:tavLst>
                                    </p:anim>
                                    <p:anim calcmode="lin" valueType="num">
                                      <p:cBhvr>
                                        <p:cTn id="36" dur="500" fill="hold"/>
                                        <p:tgtEl>
                                          <p:spTgt spid="377864"/>
                                        </p:tgtEl>
                                        <p:attrNameLst>
                                          <p:attrName>ppt_w</p:attrName>
                                        </p:attrNameLst>
                                      </p:cBhvr>
                                      <p:tavLst>
                                        <p:tav tm="0">
                                          <p:val>
                                            <p:strVal val="#ppt_w"/>
                                          </p:val>
                                        </p:tav>
                                        <p:tav tm="100000">
                                          <p:val>
                                            <p:strVal val="#ppt_w"/>
                                          </p:val>
                                        </p:tav>
                                      </p:tavLst>
                                    </p:anim>
                                    <p:anim calcmode="lin" valueType="num">
                                      <p:cBhvr>
                                        <p:cTn id="37" dur="500" fill="hold"/>
                                        <p:tgtEl>
                                          <p:spTgt spid="377864"/>
                                        </p:tgtEl>
                                        <p:attrNameLst>
                                          <p:attrName>ppt_h</p:attrName>
                                        </p:attrNameLst>
                                      </p:cBhvr>
                                      <p:tavLst>
                                        <p:tav tm="0">
                                          <p:val>
                                            <p:fltVal val="0"/>
                                          </p:val>
                                        </p:tav>
                                        <p:tav tm="100000">
                                          <p:val>
                                            <p:strVal val="#ppt_h"/>
                                          </p:val>
                                        </p:tav>
                                      </p:tavLst>
                                    </p:anim>
                                  </p:childTnLst>
                                </p:cTn>
                              </p:par>
                            </p:childTnLst>
                          </p:cTn>
                        </p:par>
                        <p:par>
                          <p:cTn id="38" fill="hold" nodeType="afterGroup">
                            <p:stCondLst>
                              <p:cond delay="1000"/>
                            </p:stCondLst>
                            <p:childTnLst>
                              <p:par>
                                <p:cTn id="39" presetID="17" presetClass="entr" presetSubtype="1" fill="hold" grpId="0" nodeType="afterEffect">
                                  <p:stCondLst>
                                    <p:cond delay="0"/>
                                  </p:stCondLst>
                                  <p:childTnLst>
                                    <p:set>
                                      <p:cBhvr>
                                        <p:cTn id="40" dur="1" fill="hold">
                                          <p:stCondLst>
                                            <p:cond delay="0"/>
                                          </p:stCondLst>
                                        </p:cTn>
                                        <p:tgtEl>
                                          <p:spTgt spid="377867"/>
                                        </p:tgtEl>
                                        <p:attrNameLst>
                                          <p:attrName>style.visibility</p:attrName>
                                        </p:attrNameLst>
                                      </p:cBhvr>
                                      <p:to>
                                        <p:strVal val="visible"/>
                                      </p:to>
                                    </p:set>
                                    <p:anim calcmode="lin" valueType="num">
                                      <p:cBhvr>
                                        <p:cTn id="41" dur="500" fill="hold"/>
                                        <p:tgtEl>
                                          <p:spTgt spid="377867"/>
                                        </p:tgtEl>
                                        <p:attrNameLst>
                                          <p:attrName>ppt_x</p:attrName>
                                        </p:attrNameLst>
                                      </p:cBhvr>
                                      <p:tavLst>
                                        <p:tav tm="0">
                                          <p:val>
                                            <p:strVal val="#ppt_x"/>
                                          </p:val>
                                        </p:tav>
                                        <p:tav tm="100000">
                                          <p:val>
                                            <p:strVal val="#ppt_x"/>
                                          </p:val>
                                        </p:tav>
                                      </p:tavLst>
                                    </p:anim>
                                    <p:anim calcmode="lin" valueType="num">
                                      <p:cBhvr>
                                        <p:cTn id="42" dur="500" fill="hold"/>
                                        <p:tgtEl>
                                          <p:spTgt spid="377867"/>
                                        </p:tgtEl>
                                        <p:attrNameLst>
                                          <p:attrName>ppt_y</p:attrName>
                                        </p:attrNameLst>
                                      </p:cBhvr>
                                      <p:tavLst>
                                        <p:tav tm="0">
                                          <p:val>
                                            <p:strVal val="#ppt_y-#ppt_h/2"/>
                                          </p:val>
                                        </p:tav>
                                        <p:tav tm="100000">
                                          <p:val>
                                            <p:strVal val="#ppt_y"/>
                                          </p:val>
                                        </p:tav>
                                      </p:tavLst>
                                    </p:anim>
                                    <p:anim calcmode="lin" valueType="num">
                                      <p:cBhvr>
                                        <p:cTn id="43" dur="500" fill="hold"/>
                                        <p:tgtEl>
                                          <p:spTgt spid="377867"/>
                                        </p:tgtEl>
                                        <p:attrNameLst>
                                          <p:attrName>ppt_w</p:attrName>
                                        </p:attrNameLst>
                                      </p:cBhvr>
                                      <p:tavLst>
                                        <p:tav tm="0">
                                          <p:val>
                                            <p:strVal val="#ppt_w"/>
                                          </p:val>
                                        </p:tav>
                                        <p:tav tm="100000">
                                          <p:val>
                                            <p:strVal val="#ppt_w"/>
                                          </p:val>
                                        </p:tav>
                                      </p:tavLst>
                                    </p:anim>
                                    <p:anim calcmode="lin" valueType="num">
                                      <p:cBhvr>
                                        <p:cTn id="44" dur="500" fill="hold"/>
                                        <p:tgtEl>
                                          <p:spTgt spid="377867"/>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iterate type="lt">
                                    <p:tmPct val="100000"/>
                                  </p:iterate>
                                  <p:childTnLst>
                                    <p:set>
                                      <p:cBhvr>
                                        <p:cTn id="48" dur="1" fill="hold">
                                          <p:stCondLst>
                                            <p:cond delay="0"/>
                                          </p:stCondLst>
                                        </p:cTn>
                                        <p:tgtEl>
                                          <p:spTgt spid="377866"/>
                                        </p:tgtEl>
                                        <p:attrNameLst>
                                          <p:attrName>style.visibility</p:attrName>
                                        </p:attrNameLst>
                                      </p:cBhvr>
                                      <p:to>
                                        <p:strVal val="visible"/>
                                      </p:to>
                                    </p:set>
                                    <p:anim calcmode="lin" valueType="num">
                                      <p:cBhvr additive="base">
                                        <p:cTn id="49" dur="75" fill="hold"/>
                                        <p:tgtEl>
                                          <p:spTgt spid="377866"/>
                                        </p:tgtEl>
                                        <p:attrNameLst>
                                          <p:attrName>ppt_x</p:attrName>
                                        </p:attrNameLst>
                                      </p:cBhvr>
                                      <p:tavLst>
                                        <p:tav tm="0">
                                          <p:val>
                                            <p:strVal val="1+#ppt_w/2"/>
                                          </p:val>
                                        </p:tav>
                                        <p:tav tm="100000">
                                          <p:val>
                                            <p:strVal val="#ppt_x"/>
                                          </p:val>
                                        </p:tav>
                                      </p:tavLst>
                                    </p:anim>
                                    <p:anim calcmode="lin" valueType="num">
                                      <p:cBhvr additive="base">
                                        <p:cTn id="50" dur="75" fill="hold"/>
                                        <p:tgtEl>
                                          <p:spTgt spid="37786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77860"/>
                                        </p:tgtEl>
                                        <p:attrNameLst>
                                          <p:attrName>style.visibility</p:attrName>
                                        </p:attrNameLst>
                                      </p:cBhvr>
                                      <p:to>
                                        <p:strVal val="visible"/>
                                      </p:to>
                                    </p:set>
                                    <p:animEffect transition="in" filter="blinds(horizontal)">
                                      <p:cBhvr>
                                        <p:cTn id="55" dur="500"/>
                                        <p:tgtEl>
                                          <p:spTgt spid="377860"/>
                                        </p:tgtEl>
                                      </p:cBhvr>
                                    </p:animEffect>
                                  </p:childTnLst>
                                </p:cTn>
                              </p:par>
                            </p:childTnLst>
                          </p:cTn>
                        </p:par>
                        <p:par>
                          <p:cTn id="56" fill="hold" nodeType="afterGroup">
                            <p:stCondLst>
                              <p:cond delay="500"/>
                            </p:stCondLst>
                            <p:childTnLst>
                              <p:par>
                                <p:cTn id="57" presetID="2" presetClass="entr" presetSubtype="4" fill="hold" grpId="0" nodeType="afterEffect">
                                  <p:stCondLst>
                                    <p:cond delay="1000"/>
                                  </p:stCondLst>
                                  <p:childTnLst>
                                    <p:set>
                                      <p:cBhvr>
                                        <p:cTn id="58" dur="1" fill="hold">
                                          <p:stCondLst>
                                            <p:cond delay="0"/>
                                          </p:stCondLst>
                                        </p:cTn>
                                        <p:tgtEl>
                                          <p:spTgt spid="377861"/>
                                        </p:tgtEl>
                                        <p:attrNameLst>
                                          <p:attrName>style.visibility</p:attrName>
                                        </p:attrNameLst>
                                      </p:cBhvr>
                                      <p:to>
                                        <p:strVal val="visible"/>
                                      </p:to>
                                    </p:set>
                                    <p:anim calcmode="lin" valueType="num">
                                      <p:cBhvr additive="base">
                                        <p:cTn id="59" dur="500" fill="hold"/>
                                        <p:tgtEl>
                                          <p:spTgt spid="377861"/>
                                        </p:tgtEl>
                                        <p:attrNameLst>
                                          <p:attrName>ppt_x</p:attrName>
                                        </p:attrNameLst>
                                      </p:cBhvr>
                                      <p:tavLst>
                                        <p:tav tm="0">
                                          <p:val>
                                            <p:strVal val="#ppt_x"/>
                                          </p:val>
                                        </p:tav>
                                        <p:tav tm="100000">
                                          <p:val>
                                            <p:strVal val="#ppt_x"/>
                                          </p:val>
                                        </p:tav>
                                      </p:tavLst>
                                    </p:anim>
                                    <p:anim calcmode="lin" valueType="num">
                                      <p:cBhvr additive="base">
                                        <p:cTn id="60" dur="500" fill="hold"/>
                                        <p:tgtEl>
                                          <p:spTgt spid="377861"/>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2000"/>
                            </p:stCondLst>
                            <p:childTnLst>
                              <p:par>
                                <p:cTn id="62" presetID="2" presetClass="entr" presetSubtype="4" fill="hold" grpId="0" nodeType="afterEffect">
                                  <p:stCondLst>
                                    <p:cond delay="1000"/>
                                  </p:stCondLst>
                                  <p:childTnLst>
                                    <p:set>
                                      <p:cBhvr>
                                        <p:cTn id="63" dur="1" fill="hold">
                                          <p:stCondLst>
                                            <p:cond delay="0"/>
                                          </p:stCondLst>
                                        </p:cTn>
                                        <p:tgtEl>
                                          <p:spTgt spid="377862"/>
                                        </p:tgtEl>
                                        <p:attrNameLst>
                                          <p:attrName>style.visibility</p:attrName>
                                        </p:attrNameLst>
                                      </p:cBhvr>
                                      <p:to>
                                        <p:strVal val="visible"/>
                                      </p:to>
                                    </p:set>
                                    <p:anim calcmode="lin" valueType="num">
                                      <p:cBhvr additive="base">
                                        <p:cTn id="64" dur="500" fill="hold"/>
                                        <p:tgtEl>
                                          <p:spTgt spid="377862"/>
                                        </p:tgtEl>
                                        <p:attrNameLst>
                                          <p:attrName>ppt_x</p:attrName>
                                        </p:attrNameLst>
                                      </p:cBhvr>
                                      <p:tavLst>
                                        <p:tav tm="0">
                                          <p:val>
                                            <p:strVal val="#ppt_x"/>
                                          </p:val>
                                        </p:tav>
                                        <p:tav tm="100000">
                                          <p:val>
                                            <p:strVal val="#ppt_x"/>
                                          </p:val>
                                        </p:tav>
                                      </p:tavLst>
                                    </p:anim>
                                    <p:anim calcmode="lin" valueType="num">
                                      <p:cBhvr additive="base">
                                        <p:cTn id="65" dur="500" fill="hold"/>
                                        <p:tgtEl>
                                          <p:spTgt spid="3778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autoUpdateAnimBg="0"/>
      <p:bldP spid="377861" grpId="0" autoUpdateAnimBg="0"/>
      <p:bldP spid="377862" grpId="0" autoUpdateAnimBg="0"/>
      <p:bldP spid="377863" grpId="0" autoUpdateAnimBg="0"/>
      <p:bldP spid="377864" grpId="0" autoUpdateAnimBg="0"/>
      <p:bldP spid="377865" grpId="0" autoUpdateAnimBg="0"/>
      <p:bldP spid="377866" grpId="0" autoUpdateAnimBg="0"/>
      <p:bldP spid="377867" grpId="0" autoUpdateAnimBg="0"/>
      <p:bldP spid="37786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Text Box 4"/>
          <p:cNvSpPr txBox="1">
            <a:spLocks noChangeArrowheads="1"/>
          </p:cNvSpPr>
          <p:nvPr/>
        </p:nvSpPr>
        <p:spPr bwMode="auto">
          <a:xfrm>
            <a:off x="636588" y="773113"/>
            <a:ext cx="731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zh-CN" altLang="en-US" sz="2400" b="1" dirty="0">
                <a:solidFill>
                  <a:srgbClr val="FF0066"/>
                </a:solidFill>
                <a:latin typeface="Times New Roman" panose="02020603050405020304" pitchFamily="18" charset="0"/>
                <a:sym typeface="Symbol" panose="05050102010706020507" pitchFamily="18" charset="2"/>
              </a:rPr>
              <a:t>例</a:t>
            </a:r>
            <a:r>
              <a:rPr kumimoji="1" lang="en-US" altLang="zh-CN" sz="2400" b="1" dirty="0">
                <a:solidFill>
                  <a:srgbClr val="FF0066"/>
                </a:solidFill>
                <a:latin typeface="Times New Roman" panose="02020603050405020304" pitchFamily="18" charset="0"/>
                <a:sym typeface="Symbol" panose="05050102010706020507" pitchFamily="18" charset="2"/>
              </a:rPr>
              <a:t>2</a:t>
            </a:r>
            <a:endParaRPr kumimoji="1" lang="zh-CN" altLang="en-US" sz="2400" b="1" dirty="0">
              <a:solidFill>
                <a:srgbClr val="FF0066"/>
              </a:solidFill>
              <a:latin typeface="Times New Roman" panose="02020603050405020304" pitchFamily="18" charset="0"/>
              <a:sym typeface="Symbol" panose="05050102010706020507" pitchFamily="18" charset="2"/>
            </a:endParaRPr>
          </a:p>
        </p:txBody>
      </p:sp>
      <p:grpSp>
        <p:nvGrpSpPr>
          <p:cNvPr id="379909" name="Group 5"/>
          <p:cNvGrpSpPr>
            <a:grpSpLocks/>
          </p:cNvGrpSpPr>
          <p:nvPr/>
        </p:nvGrpSpPr>
        <p:grpSpPr bwMode="auto">
          <a:xfrm>
            <a:off x="1143000" y="914400"/>
            <a:ext cx="3084513" cy="2325688"/>
            <a:chOff x="4416" y="1680"/>
            <a:chExt cx="1943" cy="1465"/>
          </a:xfrm>
        </p:grpSpPr>
        <p:sp>
          <p:nvSpPr>
            <p:cNvPr id="379910" name="Line 6"/>
            <p:cNvSpPr>
              <a:spLocks noChangeShapeType="1"/>
            </p:cNvSpPr>
            <p:nvPr/>
          </p:nvSpPr>
          <p:spPr bwMode="auto">
            <a:xfrm>
              <a:off x="4553" y="2820"/>
              <a:ext cx="125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9911" name="Group 7"/>
            <p:cNvGrpSpPr>
              <a:grpSpLocks/>
            </p:cNvGrpSpPr>
            <p:nvPr/>
          </p:nvGrpSpPr>
          <p:grpSpPr bwMode="auto">
            <a:xfrm>
              <a:off x="4416" y="1680"/>
              <a:ext cx="1943" cy="1465"/>
              <a:chOff x="672" y="-480"/>
              <a:chExt cx="1943" cy="1465"/>
            </a:xfrm>
          </p:grpSpPr>
          <p:sp>
            <p:nvSpPr>
              <p:cNvPr id="379912" name="Line 8"/>
              <p:cNvSpPr>
                <a:spLocks noChangeShapeType="1"/>
              </p:cNvSpPr>
              <p:nvPr/>
            </p:nvSpPr>
            <p:spPr bwMode="auto">
              <a:xfrm>
                <a:off x="756" y="370"/>
                <a:ext cx="120"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3" name="Line 9"/>
              <p:cNvSpPr>
                <a:spLocks noChangeShapeType="1"/>
              </p:cNvSpPr>
              <p:nvPr/>
            </p:nvSpPr>
            <p:spPr bwMode="auto">
              <a:xfrm>
                <a:off x="672" y="262"/>
                <a:ext cx="300"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4" name="Line 10"/>
              <p:cNvSpPr>
                <a:spLocks noChangeShapeType="1"/>
              </p:cNvSpPr>
              <p:nvPr/>
            </p:nvSpPr>
            <p:spPr bwMode="auto">
              <a:xfrm>
                <a:off x="804" y="10"/>
                <a:ext cx="0" cy="25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5" name="Line 11"/>
              <p:cNvSpPr>
                <a:spLocks noChangeShapeType="1"/>
              </p:cNvSpPr>
              <p:nvPr/>
            </p:nvSpPr>
            <p:spPr bwMode="auto">
              <a:xfrm>
                <a:off x="804" y="370"/>
                <a:ext cx="0" cy="21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6" name="Line 12"/>
              <p:cNvSpPr>
                <a:spLocks noChangeShapeType="1"/>
              </p:cNvSpPr>
              <p:nvPr/>
            </p:nvSpPr>
            <p:spPr bwMode="auto">
              <a:xfrm flipV="1">
                <a:off x="2059" y="-139"/>
                <a:ext cx="0" cy="81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7" name="Rectangle 13"/>
              <p:cNvSpPr>
                <a:spLocks noChangeArrowheads="1"/>
              </p:cNvSpPr>
              <p:nvPr/>
            </p:nvSpPr>
            <p:spPr bwMode="auto">
              <a:xfrm>
                <a:off x="1999" y="114"/>
                <a:ext cx="120" cy="268"/>
              </a:xfrm>
              <a:prstGeom prst="rect">
                <a:avLst/>
              </a:prstGeom>
              <a:solidFill>
                <a:srgbClr val="00FF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8" name="Line 14"/>
              <p:cNvSpPr>
                <a:spLocks noChangeShapeType="1"/>
              </p:cNvSpPr>
              <p:nvPr/>
            </p:nvSpPr>
            <p:spPr bwMode="auto">
              <a:xfrm flipV="1">
                <a:off x="804" y="-146"/>
                <a:ext cx="0" cy="27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9" name="Line 15"/>
              <p:cNvSpPr>
                <a:spLocks noChangeShapeType="1"/>
              </p:cNvSpPr>
              <p:nvPr/>
            </p:nvSpPr>
            <p:spPr bwMode="auto">
              <a:xfrm>
                <a:off x="804" y="-146"/>
                <a:ext cx="125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20" name="Line 16"/>
              <p:cNvSpPr>
                <a:spLocks noChangeShapeType="1"/>
              </p:cNvSpPr>
              <p:nvPr/>
            </p:nvSpPr>
            <p:spPr bwMode="auto">
              <a:xfrm>
                <a:off x="804" y="490"/>
                <a:ext cx="0" cy="1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21" name="Text Box 17"/>
              <p:cNvSpPr txBox="1">
                <a:spLocks noChangeArrowheads="1"/>
              </p:cNvSpPr>
              <p:nvPr/>
            </p:nvSpPr>
            <p:spPr bwMode="auto">
              <a:xfrm>
                <a:off x="876" y="259"/>
                <a:ext cx="5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olidFill>
                      <a:srgbClr val="000000"/>
                    </a:solidFill>
                    <a:latin typeface="Times New Roman" panose="02020603050405020304" pitchFamily="18" charset="0"/>
                    <a:sym typeface="Symbol" panose="05050102010706020507" pitchFamily="18" charset="2"/>
                  </a:rPr>
                  <a:t>10V</a:t>
                </a:r>
                <a:endParaRPr kumimoji="1" lang="en-US" altLang="zh-CN" sz="2800" b="1">
                  <a:solidFill>
                    <a:srgbClr val="000000"/>
                  </a:solidFill>
                  <a:latin typeface="Times New Roman" panose="02020603050405020304" pitchFamily="18" charset="0"/>
                  <a:sym typeface="Symbol" panose="05050102010706020507" pitchFamily="18" charset="2"/>
                </a:endParaRPr>
              </a:p>
            </p:txBody>
          </p:sp>
          <p:sp>
            <p:nvSpPr>
              <p:cNvPr id="379922" name="Text Box 18"/>
              <p:cNvSpPr txBox="1">
                <a:spLocks noChangeArrowheads="1"/>
              </p:cNvSpPr>
              <p:nvPr/>
            </p:nvSpPr>
            <p:spPr bwMode="auto">
              <a:xfrm>
                <a:off x="2103" y="96"/>
                <a:ext cx="5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a:solidFill>
                      <a:srgbClr val="000000"/>
                    </a:solidFill>
                    <a:latin typeface="Times New Roman" panose="02020603050405020304" pitchFamily="18" charset="0"/>
                    <a:sym typeface="Symbol" panose="05050102010706020507" pitchFamily="18" charset="2"/>
                  </a:rPr>
                  <a:t>10</a:t>
                </a:r>
                <a:endParaRPr kumimoji="1" lang="en-US" altLang="zh-CN" sz="2800" b="1">
                  <a:solidFill>
                    <a:srgbClr val="000000"/>
                  </a:solidFill>
                  <a:latin typeface="Times New Roman" panose="02020603050405020304" pitchFamily="18" charset="0"/>
                  <a:sym typeface="Symbol" panose="05050102010706020507" pitchFamily="18" charset="2"/>
                </a:endParaRPr>
              </a:p>
            </p:txBody>
          </p:sp>
          <p:sp>
            <p:nvSpPr>
              <p:cNvPr id="379923" name="Text Box 19"/>
              <p:cNvSpPr txBox="1">
                <a:spLocks noChangeArrowheads="1"/>
              </p:cNvSpPr>
              <p:nvPr/>
            </p:nvSpPr>
            <p:spPr bwMode="auto">
              <a:xfrm>
                <a:off x="1841" y="-48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a:solidFill>
                      <a:srgbClr val="000000"/>
                    </a:solidFill>
                    <a:latin typeface="Times New Roman" panose="02020603050405020304" pitchFamily="18" charset="0"/>
                    <a:sym typeface="Symbol" panose="05050102010706020507" pitchFamily="18" charset="2"/>
                  </a:rPr>
                  <a:t>A</a:t>
                </a:r>
                <a:endParaRPr kumimoji="1" lang="en-US" altLang="zh-CN" sz="2800" b="1">
                  <a:solidFill>
                    <a:srgbClr val="000000"/>
                  </a:solidFill>
                  <a:latin typeface="Times New Roman" panose="02020603050405020304" pitchFamily="18" charset="0"/>
                  <a:sym typeface="Symbol" panose="05050102010706020507" pitchFamily="18" charset="2"/>
                </a:endParaRPr>
              </a:p>
            </p:txBody>
          </p:sp>
          <p:sp>
            <p:nvSpPr>
              <p:cNvPr id="379924" name="Text Box 20"/>
              <p:cNvSpPr txBox="1">
                <a:spLocks noChangeArrowheads="1"/>
              </p:cNvSpPr>
              <p:nvPr/>
            </p:nvSpPr>
            <p:spPr bwMode="auto">
              <a:xfrm>
                <a:off x="1854" y="65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a:solidFill>
                      <a:srgbClr val="000000"/>
                    </a:solidFill>
                    <a:latin typeface="Times New Roman" panose="02020603050405020304" pitchFamily="18" charset="0"/>
                    <a:sym typeface="Symbol" panose="05050102010706020507" pitchFamily="18" charset="2"/>
                  </a:rPr>
                  <a:t>B</a:t>
                </a:r>
                <a:endParaRPr kumimoji="1" lang="en-US" altLang="zh-CN" sz="2800" b="1">
                  <a:solidFill>
                    <a:srgbClr val="000000"/>
                  </a:solidFill>
                  <a:latin typeface="Times New Roman" panose="02020603050405020304" pitchFamily="18" charset="0"/>
                  <a:sym typeface="Symbol" panose="05050102010706020507" pitchFamily="18" charset="2"/>
                </a:endParaRPr>
              </a:p>
            </p:txBody>
          </p:sp>
        </p:grpSp>
      </p:grpSp>
      <p:grpSp>
        <p:nvGrpSpPr>
          <p:cNvPr id="379925" name="Group 21"/>
          <p:cNvGrpSpPr>
            <a:grpSpLocks/>
          </p:cNvGrpSpPr>
          <p:nvPr/>
        </p:nvGrpSpPr>
        <p:grpSpPr bwMode="auto">
          <a:xfrm>
            <a:off x="3429000" y="1255713"/>
            <a:ext cx="423863" cy="519112"/>
            <a:chOff x="2723" y="707"/>
            <a:chExt cx="267" cy="327"/>
          </a:xfrm>
        </p:grpSpPr>
        <p:sp>
          <p:nvSpPr>
            <p:cNvPr id="379926" name="Line 22"/>
            <p:cNvSpPr>
              <a:spLocks noChangeShapeType="1"/>
            </p:cNvSpPr>
            <p:nvPr/>
          </p:nvSpPr>
          <p:spPr bwMode="auto">
            <a:xfrm>
              <a:off x="2748" y="809"/>
              <a:ext cx="1" cy="223"/>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27" name="Text Box 23"/>
            <p:cNvSpPr txBox="1">
              <a:spLocks noChangeArrowheads="1"/>
            </p:cNvSpPr>
            <p:nvPr/>
          </p:nvSpPr>
          <p:spPr bwMode="auto">
            <a:xfrm>
              <a:off x="2723" y="707"/>
              <a:ext cx="2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i="1">
                  <a:solidFill>
                    <a:srgbClr val="2306F6"/>
                  </a:solidFill>
                  <a:latin typeface="Times New Roman" panose="02020603050405020304" pitchFamily="18" charset="0"/>
                  <a:sym typeface="Symbol" panose="05050102010706020507" pitchFamily="18" charset="2"/>
                </a:rPr>
                <a:t>I</a:t>
              </a:r>
              <a:r>
                <a:rPr kumimoji="1" lang="en-US" altLang="zh-CN" sz="1600" b="1">
                  <a:solidFill>
                    <a:srgbClr val="2306F6"/>
                  </a:solidFill>
                  <a:latin typeface="Times New Roman" panose="02020603050405020304" pitchFamily="18" charset="0"/>
                  <a:sym typeface="Symbol" panose="05050102010706020507" pitchFamily="18" charset="2"/>
                </a:rPr>
                <a:t>1</a:t>
              </a:r>
              <a:endParaRPr kumimoji="1" lang="en-US" altLang="zh-CN" sz="2800" b="1">
                <a:solidFill>
                  <a:srgbClr val="2306F6"/>
                </a:solidFill>
                <a:latin typeface="Times New Roman" panose="02020603050405020304" pitchFamily="18" charset="0"/>
                <a:sym typeface="Symbol" panose="05050102010706020507" pitchFamily="18" charset="2"/>
              </a:endParaRPr>
            </a:p>
          </p:txBody>
        </p:sp>
      </p:grpSp>
      <p:grpSp>
        <p:nvGrpSpPr>
          <p:cNvPr id="379928" name="Group 24"/>
          <p:cNvGrpSpPr>
            <a:grpSpLocks/>
          </p:cNvGrpSpPr>
          <p:nvPr/>
        </p:nvGrpSpPr>
        <p:grpSpPr bwMode="auto">
          <a:xfrm>
            <a:off x="1654175" y="1577975"/>
            <a:ext cx="1441450" cy="936625"/>
            <a:chOff x="1318" y="2050"/>
            <a:chExt cx="908" cy="590"/>
          </a:xfrm>
        </p:grpSpPr>
        <p:sp>
          <p:nvSpPr>
            <p:cNvPr id="379929" name="Arc 25"/>
            <p:cNvSpPr>
              <a:spLocks/>
            </p:cNvSpPr>
            <p:nvPr/>
          </p:nvSpPr>
          <p:spPr bwMode="auto">
            <a:xfrm>
              <a:off x="1318" y="2050"/>
              <a:ext cx="908" cy="590"/>
            </a:xfrm>
            <a:custGeom>
              <a:avLst/>
              <a:gdLst>
                <a:gd name="G0" fmla="+- 21600 0 0"/>
                <a:gd name="G1" fmla="+- 21128 0 0"/>
                <a:gd name="G2" fmla="+- 21600 0 0"/>
                <a:gd name="T0" fmla="*/ 26091 w 43200"/>
                <a:gd name="T1" fmla="*/ 0 h 42728"/>
                <a:gd name="T2" fmla="*/ 583 w 43200"/>
                <a:gd name="T3" fmla="*/ 16143 h 42728"/>
                <a:gd name="T4" fmla="*/ 21600 w 43200"/>
                <a:gd name="T5" fmla="*/ 21128 h 42728"/>
              </a:gdLst>
              <a:ahLst/>
              <a:cxnLst>
                <a:cxn ang="0">
                  <a:pos x="T0" y="T1"/>
                </a:cxn>
                <a:cxn ang="0">
                  <a:pos x="T2" y="T3"/>
                </a:cxn>
                <a:cxn ang="0">
                  <a:pos x="T4" y="T5"/>
                </a:cxn>
              </a:cxnLst>
              <a:rect l="0" t="0" r="r" b="b"/>
              <a:pathLst>
                <a:path w="43200" h="42728" fill="none" extrusionOk="0">
                  <a:moveTo>
                    <a:pt x="26090" y="0"/>
                  </a:moveTo>
                  <a:cubicBezTo>
                    <a:pt x="36066" y="2120"/>
                    <a:pt x="43200" y="10929"/>
                    <a:pt x="43200" y="21128"/>
                  </a:cubicBezTo>
                  <a:cubicBezTo>
                    <a:pt x="43200" y="33057"/>
                    <a:pt x="33529" y="42728"/>
                    <a:pt x="21600" y="42728"/>
                  </a:cubicBezTo>
                  <a:cubicBezTo>
                    <a:pt x="9670" y="42728"/>
                    <a:pt x="0" y="33057"/>
                    <a:pt x="0" y="21128"/>
                  </a:cubicBezTo>
                  <a:cubicBezTo>
                    <a:pt x="0" y="19449"/>
                    <a:pt x="195" y="17776"/>
                    <a:pt x="583" y="16143"/>
                  </a:cubicBezTo>
                </a:path>
                <a:path w="43200" h="42728" stroke="0" extrusionOk="0">
                  <a:moveTo>
                    <a:pt x="26090" y="0"/>
                  </a:moveTo>
                  <a:cubicBezTo>
                    <a:pt x="36066" y="2120"/>
                    <a:pt x="43200" y="10929"/>
                    <a:pt x="43200" y="21128"/>
                  </a:cubicBezTo>
                  <a:cubicBezTo>
                    <a:pt x="43200" y="33057"/>
                    <a:pt x="33529" y="42728"/>
                    <a:pt x="21600" y="42728"/>
                  </a:cubicBezTo>
                  <a:cubicBezTo>
                    <a:pt x="9670" y="42728"/>
                    <a:pt x="0" y="33057"/>
                    <a:pt x="0" y="21128"/>
                  </a:cubicBezTo>
                  <a:cubicBezTo>
                    <a:pt x="0" y="19449"/>
                    <a:pt x="195" y="17776"/>
                    <a:pt x="583" y="16143"/>
                  </a:cubicBezTo>
                  <a:lnTo>
                    <a:pt x="21600" y="21128"/>
                  </a:lnTo>
                  <a:close/>
                </a:path>
              </a:pathLst>
            </a:custGeom>
            <a:noFill/>
            <a:ln w="1905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0" name="Line 26"/>
            <p:cNvSpPr>
              <a:spLocks noChangeShapeType="1"/>
            </p:cNvSpPr>
            <p:nvPr/>
          </p:nvSpPr>
          <p:spPr bwMode="auto">
            <a:xfrm flipV="1">
              <a:off x="1323" y="2268"/>
              <a:ext cx="0" cy="10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1" name="Text Box 27"/>
            <p:cNvSpPr txBox="1">
              <a:spLocks noChangeArrowheads="1"/>
            </p:cNvSpPr>
            <p:nvPr/>
          </p:nvSpPr>
          <p:spPr bwMode="auto">
            <a:xfrm>
              <a:off x="1638" y="2164"/>
              <a:ext cx="25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i="1" dirty="0">
                  <a:solidFill>
                    <a:srgbClr val="FF0000"/>
                  </a:solidFill>
                  <a:latin typeface="Times New Roman" panose="02020603050405020304" pitchFamily="18" charset="0"/>
                  <a:sym typeface="Symbol" panose="05050102010706020507" pitchFamily="18" charset="2"/>
                </a:rPr>
                <a:t>I</a:t>
              </a:r>
              <a:r>
                <a:rPr kumimoji="1" lang="en-US" altLang="zh-CN" sz="1200" b="1" i="1" dirty="0">
                  <a:solidFill>
                    <a:srgbClr val="FF0000"/>
                  </a:solidFill>
                  <a:latin typeface="Times New Roman" panose="02020603050405020304" pitchFamily="18" charset="0"/>
                  <a:sym typeface="Symbol" panose="05050102010706020507" pitchFamily="18" charset="2"/>
                </a:rPr>
                <a:t>1</a:t>
              </a:r>
              <a:endParaRPr kumimoji="1" lang="en-US" altLang="zh-CN" sz="2800" b="1" dirty="0">
                <a:solidFill>
                  <a:srgbClr val="FF0000"/>
                </a:solidFill>
                <a:latin typeface="Times New Roman" panose="02020603050405020304" pitchFamily="18" charset="0"/>
                <a:sym typeface="Symbol" panose="05050102010706020507" pitchFamily="18" charset="2"/>
              </a:endParaRPr>
            </a:p>
          </p:txBody>
        </p:sp>
      </p:grpSp>
      <p:grpSp>
        <p:nvGrpSpPr>
          <p:cNvPr id="379932" name="Group 28"/>
          <p:cNvGrpSpPr>
            <a:grpSpLocks/>
          </p:cNvGrpSpPr>
          <p:nvPr/>
        </p:nvGrpSpPr>
        <p:grpSpPr bwMode="auto">
          <a:xfrm>
            <a:off x="3429000" y="2438400"/>
            <a:ext cx="423863" cy="519113"/>
            <a:chOff x="3431" y="766"/>
            <a:chExt cx="267" cy="327"/>
          </a:xfrm>
        </p:grpSpPr>
        <p:sp>
          <p:nvSpPr>
            <p:cNvPr id="379933" name="Line 29"/>
            <p:cNvSpPr>
              <a:spLocks noChangeShapeType="1"/>
            </p:cNvSpPr>
            <p:nvPr/>
          </p:nvSpPr>
          <p:spPr bwMode="auto">
            <a:xfrm flipV="1">
              <a:off x="3444" y="780"/>
              <a:ext cx="0" cy="28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4" name="Text Box 30"/>
            <p:cNvSpPr txBox="1">
              <a:spLocks noChangeArrowheads="1"/>
            </p:cNvSpPr>
            <p:nvPr/>
          </p:nvSpPr>
          <p:spPr bwMode="auto">
            <a:xfrm>
              <a:off x="3431" y="766"/>
              <a:ext cx="2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i="1">
                  <a:solidFill>
                    <a:srgbClr val="2306F6"/>
                  </a:solidFill>
                  <a:latin typeface="Times New Roman" panose="02020603050405020304" pitchFamily="18" charset="0"/>
                  <a:sym typeface="Symbol" panose="05050102010706020507" pitchFamily="18" charset="2"/>
                </a:rPr>
                <a:t>I</a:t>
              </a:r>
              <a:r>
                <a:rPr kumimoji="1" lang="en-US" altLang="zh-CN" sz="2400" b="1" baseline="-25000">
                  <a:solidFill>
                    <a:srgbClr val="2306F6"/>
                  </a:solidFill>
                  <a:latin typeface="Times New Roman" panose="02020603050405020304" pitchFamily="18" charset="0"/>
                  <a:sym typeface="Symbol" panose="05050102010706020507" pitchFamily="18" charset="2"/>
                </a:rPr>
                <a:t>2</a:t>
              </a:r>
            </a:p>
          </p:txBody>
        </p:sp>
      </p:grpSp>
      <p:sp useBgFill="1">
        <p:nvSpPr>
          <p:cNvPr id="379935" name="Text Box 31"/>
          <p:cNvSpPr txBox="1">
            <a:spLocks noChangeArrowheads="1"/>
          </p:cNvSpPr>
          <p:nvPr/>
        </p:nvSpPr>
        <p:spPr bwMode="auto">
          <a:xfrm>
            <a:off x="3390900" y="1290638"/>
            <a:ext cx="628650" cy="519112"/>
          </a:xfrm>
          <a:prstGeom prst="rect">
            <a:avLst/>
          </a:prstGeom>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800" b="1">
                <a:solidFill>
                  <a:srgbClr val="000000"/>
                </a:solidFill>
                <a:latin typeface="Times New Roman" panose="02020603050405020304" pitchFamily="18" charset="0"/>
                <a:sym typeface="Symbol" panose="05050102010706020507" pitchFamily="18" charset="2"/>
              </a:rPr>
              <a:t>     </a:t>
            </a:r>
          </a:p>
        </p:txBody>
      </p:sp>
      <p:sp>
        <p:nvSpPr>
          <p:cNvPr id="379936" name="Text Box 32"/>
          <p:cNvSpPr txBox="1">
            <a:spLocks noChangeArrowheads="1"/>
          </p:cNvSpPr>
          <p:nvPr/>
        </p:nvSpPr>
        <p:spPr bwMode="auto">
          <a:xfrm>
            <a:off x="4462463" y="1490663"/>
            <a:ext cx="36480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电路中电流 </a:t>
            </a:r>
            <a:r>
              <a:rPr kumimoji="1" lang="en-US" altLang="zh-CN" sz="2400" b="1" i="1">
                <a:solidFill>
                  <a:srgbClr val="000000"/>
                </a:solidFill>
                <a:latin typeface="Times New Roman" panose="02020603050405020304" pitchFamily="18" charset="0"/>
                <a:sym typeface="Symbol" panose="05050102010706020507" pitchFamily="18" charset="2"/>
              </a:rPr>
              <a:t>I </a:t>
            </a:r>
            <a:r>
              <a:rPr kumimoji="1" lang="zh-CN" altLang="en-US" sz="2400" b="1">
                <a:solidFill>
                  <a:srgbClr val="000000"/>
                </a:solidFill>
                <a:latin typeface="Times New Roman" panose="02020603050405020304" pitchFamily="18" charset="0"/>
                <a:sym typeface="Symbol" panose="05050102010706020507" pitchFamily="18" charset="2"/>
              </a:rPr>
              <a:t>的大小为</a:t>
            </a:r>
            <a:r>
              <a:rPr kumimoji="1" lang="en-US" altLang="zh-CN" sz="2400" b="1">
                <a:solidFill>
                  <a:srgbClr val="000000"/>
                </a:solidFill>
                <a:latin typeface="Times New Roman" panose="02020603050405020304" pitchFamily="18" charset="0"/>
                <a:sym typeface="Symbol" panose="05050102010706020507" pitchFamily="18" charset="2"/>
              </a:rPr>
              <a:t>1A,</a:t>
            </a:r>
          </a:p>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其方向为从</a:t>
            </a:r>
            <a:r>
              <a:rPr kumimoji="1" lang="en-US" altLang="zh-CN" sz="2400" b="1">
                <a:solidFill>
                  <a:srgbClr val="000000"/>
                </a:solidFill>
                <a:latin typeface="Times New Roman" panose="02020603050405020304" pitchFamily="18" charset="0"/>
                <a:sym typeface="Symbol" panose="05050102010706020507" pitchFamily="18" charset="2"/>
              </a:rPr>
              <a:t>A</a:t>
            </a:r>
            <a:r>
              <a:rPr kumimoji="1" lang="zh-CN" altLang="en-US" sz="2400" b="1">
                <a:solidFill>
                  <a:srgbClr val="000000"/>
                </a:solidFill>
                <a:latin typeface="Times New Roman" panose="02020603050405020304" pitchFamily="18" charset="0"/>
                <a:sym typeface="Symbol" panose="05050102010706020507" pitchFamily="18" charset="2"/>
              </a:rPr>
              <a:t>流向</a:t>
            </a:r>
            <a:r>
              <a:rPr kumimoji="1" lang="en-US" altLang="zh-CN" sz="2400" b="1">
                <a:solidFill>
                  <a:srgbClr val="000000"/>
                </a:solidFill>
                <a:latin typeface="Times New Roman" panose="02020603050405020304" pitchFamily="18" charset="0"/>
                <a:sym typeface="Symbol" panose="05050102010706020507" pitchFamily="18" charset="2"/>
              </a:rPr>
              <a:t>B</a:t>
            </a:r>
            <a:r>
              <a:rPr kumimoji="1" lang="zh-CN" altLang="en-US" sz="2400" b="1">
                <a:solidFill>
                  <a:srgbClr val="000000"/>
                </a:solidFill>
                <a:latin typeface="Times New Roman" panose="02020603050405020304" pitchFamily="18" charset="0"/>
                <a:sym typeface="Symbol" panose="05050102010706020507" pitchFamily="18" charset="2"/>
              </a:rPr>
              <a:t>。</a:t>
            </a:r>
          </a:p>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（此为电流的实际方向）</a:t>
            </a:r>
            <a:endParaRPr kumimoji="1" lang="zh-CN" altLang="en-US" sz="2800" b="1">
              <a:solidFill>
                <a:srgbClr val="000000"/>
              </a:solidFill>
              <a:latin typeface="Times New Roman" panose="02020603050405020304" pitchFamily="18" charset="0"/>
              <a:sym typeface="Symbol" panose="05050102010706020507" pitchFamily="18" charset="2"/>
            </a:endParaRPr>
          </a:p>
        </p:txBody>
      </p:sp>
      <p:sp>
        <p:nvSpPr>
          <p:cNvPr id="379937" name="Text Box 33"/>
          <p:cNvSpPr txBox="1">
            <a:spLocks noChangeArrowheads="1"/>
          </p:cNvSpPr>
          <p:nvPr/>
        </p:nvSpPr>
        <p:spPr bwMode="auto">
          <a:xfrm>
            <a:off x="1535113" y="3314700"/>
            <a:ext cx="4365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若参考方向如 </a:t>
            </a:r>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1</a:t>
            </a:r>
            <a:r>
              <a:rPr kumimoji="1" lang="en-US" altLang="zh-CN" sz="1600" b="1">
                <a:solidFill>
                  <a:srgbClr val="000000"/>
                </a:solidFill>
                <a:latin typeface="Times New Roman" panose="02020603050405020304" pitchFamily="18" charset="0"/>
                <a:sym typeface="Symbol" panose="05050102010706020507" pitchFamily="18" charset="2"/>
              </a:rPr>
              <a:t> </a:t>
            </a:r>
            <a:r>
              <a:rPr kumimoji="1" lang="zh-CN" altLang="en-US" sz="2400" b="1">
                <a:solidFill>
                  <a:srgbClr val="000000"/>
                </a:solidFill>
                <a:latin typeface="Times New Roman" panose="02020603050405020304" pitchFamily="18" charset="0"/>
                <a:sym typeface="Symbol" panose="05050102010706020507" pitchFamily="18" charset="2"/>
              </a:rPr>
              <a:t>所示，则</a:t>
            </a:r>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1</a:t>
            </a:r>
            <a:r>
              <a:rPr kumimoji="1" lang="en-US" altLang="zh-CN" sz="2400" b="1">
                <a:solidFill>
                  <a:srgbClr val="000000"/>
                </a:solidFill>
                <a:latin typeface="Times New Roman" panose="02020603050405020304" pitchFamily="18" charset="0"/>
                <a:sym typeface="Symbol" panose="05050102010706020507" pitchFamily="18" charset="2"/>
              </a:rPr>
              <a:t>=1A</a:t>
            </a:r>
          </a:p>
        </p:txBody>
      </p:sp>
      <p:sp>
        <p:nvSpPr>
          <p:cNvPr id="379938" name="Text Box 34"/>
          <p:cNvSpPr txBox="1">
            <a:spLocks noChangeArrowheads="1"/>
          </p:cNvSpPr>
          <p:nvPr/>
        </p:nvSpPr>
        <p:spPr bwMode="auto">
          <a:xfrm>
            <a:off x="1533525" y="3905250"/>
            <a:ext cx="4905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若参考方向如 </a:t>
            </a:r>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2</a:t>
            </a:r>
            <a:r>
              <a:rPr kumimoji="1" lang="en-US" altLang="zh-CN" sz="1600" b="1">
                <a:solidFill>
                  <a:srgbClr val="000000"/>
                </a:solidFill>
                <a:latin typeface="Times New Roman" panose="02020603050405020304" pitchFamily="18" charset="0"/>
                <a:sym typeface="Symbol" panose="05050102010706020507" pitchFamily="18" charset="2"/>
              </a:rPr>
              <a:t> </a:t>
            </a:r>
            <a:r>
              <a:rPr kumimoji="1" lang="zh-CN" altLang="en-US" sz="2400" b="1">
                <a:solidFill>
                  <a:srgbClr val="000000"/>
                </a:solidFill>
                <a:latin typeface="Times New Roman" panose="02020603050405020304" pitchFamily="18" charset="0"/>
                <a:sym typeface="Symbol" panose="05050102010706020507" pitchFamily="18" charset="2"/>
              </a:rPr>
              <a:t>所示，则</a:t>
            </a:r>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2</a:t>
            </a:r>
            <a:r>
              <a:rPr kumimoji="1" lang="en-US" altLang="zh-CN" sz="2400" b="1">
                <a:solidFill>
                  <a:srgbClr val="000000"/>
                </a:solidFill>
                <a:latin typeface="Times New Roman" panose="02020603050405020304" pitchFamily="18" charset="0"/>
                <a:sym typeface="Symbol" panose="05050102010706020507" pitchFamily="18" charset="2"/>
              </a:rPr>
              <a:t>= </a:t>
            </a: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a:solidFill>
                  <a:srgbClr val="000000"/>
                </a:solidFill>
                <a:latin typeface="Times New Roman" panose="02020603050405020304" pitchFamily="18" charset="0"/>
                <a:sym typeface="Symbol" panose="05050102010706020507" pitchFamily="18" charset="2"/>
              </a:rPr>
              <a:t>1A</a:t>
            </a:r>
          </a:p>
        </p:txBody>
      </p:sp>
      <p:sp>
        <p:nvSpPr>
          <p:cNvPr id="379939" name="Text Box 35"/>
          <p:cNvSpPr txBox="1">
            <a:spLocks noChangeArrowheads="1"/>
          </p:cNvSpPr>
          <p:nvPr/>
        </p:nvSpPr>
        <p:spPr bwMode="auto">
          <a:xfrm>
            <a:off x="1038225" y="4857750"/>
            <a:ext cx="6005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因此，同一支路的电流可用两种方法表示。</a:t>
            </a:r>
          </a:p>
        </p:txBody>
      </p:sp>
    </p:spTree>
    <p:extLst>
      <p:ext uri="{BB962C8B-B14F-4D97-AF65-F5344CB8AC3E}">
        <p14:creationId xmlns:p14="http://schemas.microsoft.com/office/powerpoint/2010/main" val="2291331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9908"/>
                                        </p:tgtEl>
                                        <p:attrNameLst>
                                          <p:attrName>style.visibility</p:attrName>
                                        </p:attrNameLst>
                                      </p:cBhvr>
                                      <p:to>
                                        <p:strVal val="visible"/>
                                      </p:to>
                                    </p:set>
                                    <p:anim calcmode="lin" valueType="num">
                                      <p:cBhvr additive="base">
                                        <p:cTn id="7" dur="500" fill="hold"/>
                                        <p:tgtEl>
                                          <p:spTgt spid="379908"/>
                                        </p:tgtEl>
                                        <p:attrNameLst>
                                          <p:attrName>ppt_x</p:attrName>
                                        </p:attrNameLst>
                                      </p:cBhvr>
                                      <p:tavLst>
                                        <p:tav tm="0">
                                          <p:val>
                                            <p:strVal val="0-#ppt_w/2"/>
                                          </p:val>
                                        </p:tav>
                                        <p:tav tm="100000">
                                          <p:val>
                                            <p:strVal val="#ppt_x"/>
                                          </p:val>
                                        </p:tav>
                                      </p:tavLst>
                                    </p:anim>
                                    <p:anim calcmode="lin" valueType="num">
                                      <p:cBhvr additive="base">
                                        <p:cTn id="8" dur="500" fill="hold"/>
                                        <p:tgtEl>
                                          <p:spTgt spid="3799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79909"/>
                                        </p:tgtEl>
                                        <p:attrNameLst>
                                          <p:attrName>style.visibility</p:attrName>
                                        </p:attrNameLst>
                                      </p:cBhvr>
                                      <p:to>
                                        <p:strVal val="visible"/>
                                      </p:to>
                                    </p:set>
                                    <p:animEffect transition="in" filter="dissolve">
                                      <p:cBhvr>
                                        <p:cTn id="13" dur="500"/>
                                        <p:tgtEl>
                                          <p:spTgt spid="3799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79928"/>
                                        </p:tgtEl>
                                        <p:attrNameLst>
                                          <p:attrName>style.visibility</p:attrName>
                                        </p:attrNameLst>
                                      </p:cBhvr>
                                      <p:to>
                                        <p:strVal val="visible"/>
                                      </p:to>
                                    </p:set>
                                    <p:animEffect transition="in" filter="dissolve">
                                      <p:cBhvr>
                                        <p:cTn id="18" dur="500"/>
                                        <p:tgtEl>
                                          <p:spTgt spid="3799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79936"/>
                                        </p:tgtEl>
                                        <p:attrNameLst>
                                          <p:attrName>style.visibility</p:attrName>
                                        </p:attrNameLst>
                                      </p:cBhvr>
                                      <p:to>
                                        <p:strVal val="visible"/>
                                      </p:to>
                                    </p:set>
                                    <p:animEffect transition="in" filter="dissolve">
                                      <p:cBhvr>
                                        <p:cTn id="23" dur="500"/>
                                        <p:tgtEl>
                                          <p:spTgt spid="3799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nodeType="clickEffect">
                                  <p:stCondLst>
                                    <p:cond delay="0"/>
                                  </p:stCondLst>
                                  <p:childTnLst>
                                    <p:set>
                                      <p:cBhvr>
                                        <p:cTn id="27" dur="1" fill="hold">
                                          <p:stCondLst>
                                            <p:cond delay="0"/>
                                          </p:stCondLst>
                                        </p:cTn>
                                        <p:tgtEl>
                                          <p:spTgt spid="379925"/>
                                        </p:tgtEl>
                                        <p:attrNameLst>
                                          <p:attrName>style.visibility</p:attrName>
                                        </p:attrNameLst>
                                      </p:cBhvr>
                                      <p:to>
                                        <p:strVal val="visible"/>
                                      </p:to>
                                    </p:set>
                                    <p:animEffect transition="in" filter="barn(outVertical)">
                                      <p:cBhvr>
                                        <p:cTn id="28" dur="500"/>
                                        <p:tgtEl>
                                          <p:spTgt spid="3799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379937"/>
                                        </p:tgtEl>
                                        <p:attrNameLst>
                                          <p:attrName>style.visibility</p:attrName>
                                        </p:attrNameLst>
                                      </p:cBhvr>
                                      <p:to>
                                        <p:strVal val="visible"/>
                                      </p:to>
                                    </p:set>
                                    <p:animEffect transition="in" filter="box(out)">
                                      <p:cBhvr>
                                        <p:cTn id="33" dur="500"/>
                                        <p:tgtEl>
                                          <p:spTgt spid="37993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79935"/>
                                        </p:tgtEl>
                                        <p:attrNameLst>
                                          <p:attrName>style.visibility</p:attrName>
                                        </p:attrNameLst>
                                      </p:cBhvr>
                                      <p:to>
                                        <p:strVal val="visible"/>
                                      </p:to>
                                    </p:set>
                                    <p:animEffect transition="in" filter="dissolve">
                                      <p:cBhvr>
                                        <p:cTn id="38" dur="500"/>
                                        <p:tgtEl>
                                          <p:spTgt spid="379935"/>
                                        </p:tgtEl>
                                      </p:cBhvr>
                                    </p:animEffect>
                                  </p:childTnLst>
                                </p:cTn>
                              </p:par>
                            </p:childTnLst>
                          </p:cTn>
                        </p:par>
                        <p:par>
                          <p:cTn id="39" fill="hold" nodeType="afterGroup">
                            <p:stCondLst>
                              <p:cond delay="500"/>
                            </p:stCondLst>
                            <p:childTnLst>
                              <p:par>
                                <p:cTn id="40" presetID="16" presetClass="entr" presetSubtype="37" fill="hold" nodeType="afterEffect">
                                  <p:stCondLst>
                                    <p:cond delay="0"/>
                                  </p:stCondLst>
                                  <p:childTnLst>
                                    <p:set>
                                      <p:cBhvr>
                                        <p:cTn id="41" dur="1" fill="hold">
                                          <p:stCondLst>
                                            <p:cond delay="0"/>
                                          </p:stCondLst>
                                        </p:cTn>
                                        <p:tgtEl>
                                          <p:spTgt spid="379932"/>
                                        </p:tgtEl>
                                        <p:attrNameLst>
                                          <p:attrName>style.visibility</p:attrName>
                                        </p:attrNameLst>
                                      </p:cBhvr>
                                      <p:to>
                                        <p:strVal val="visible"/>
                                      </p:to>
                                    </p:set>
                                    <p:animEffect transition="in" filter="barn(outVertical)">
                                      <p:cBhvr>
                                        <p:cTn id="42" dur="500"/>
                                        <p:tgtEl>
                                          <p:spTgt spid="3799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79938"/>
                                        </p:tgtEl>
                                        <p:attrNameLst>
                                          <p:attrName>style.visibility</p:attrName>
                                        </p:attrNameLst>
                                      </p:cBhvr>
                                      <p:to>
                                        <p:strVal val="visible"/>
                                      </p:to>
                                    </p:set>
                                    <p:animEffect transition="in" filter="box(out)">
                                      <p:cBhvr>
                                        <p:cTn id="47" dur="500"/>
                                        <p:tgtEl>
                                          <p:spTgt spid="3799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379939"/>
                                        </p:tgtEl>
                                        <p:attrNameLst>
                                          <p:attrName>style.visibility</p:attrName>
                                        </p:attrNameLst>
                                      </p:cBhvr>
                                      <p:to>
                                        <p:strVal val="visible"/>
                                      </p:to>
                                    </p:set>
                                    <p:animEffect transition="in" filter="barn(outVertical)">
                                      <p:cBhvr>
                                        <p:cTn id="52" dur="500"/>
                                        <p:tgtEl>
                                          <p:spTgt spid="37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autoUpdateAnimBg="0"/>
      <p:bldP spid="379935" grpId="0" animBg="1" autoUpdateAnimBg="0"/>
      <p:bldP spid="379936" grpId="0" autoUpdateAnimBg="0"/>
      <p:bldP spid="379937" grpId="0" autoUpdateAnimBg="0"/>
      <p:bldP spid="379938" grpId="0" autoUpdateAnimBg="0"/>
      <p:bldP spid="37993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079217" y="2132856"/>
            <a:ext cx="2320597" cy="780490"/>
            <a:chOff x="4212641" y="2769545"/>
            <a:chExt cx="1517871" cy="510508"/>
          </a:xfrm>
        </p:grpSpPr>
        <p:sp>
          <p:nvSpPr>
            <p:cNvPr id="2" name="object 2"/>
            <p:cNvSpPr/>
            <p:nvPr/>
          </p:nvSpPr>
          <p:spPr>
            <a:xfrm>
              <a:off x="4774981" y="2989516"/>
              <a:ext cx="334357" cy="103889"/>
            </a:xfrm>
            <a:custGeom>
              <a:avLst/>
              <a:gdLst/>
              <a:ahLst/>
              <a:cxnLst/>
              <a:rect l="l" t="t" r="r" b="b"/>
              <a:pathLst>
                <a:path w="526148" h="163481">
                  <a:moveTo>
                    <a:pt x="0" y="163481"/>
                  </a:moveTo>
                  <a:lnTo>
                    <a:pt x="526148" y="163481"/>
                  </a:lnTo>
                  <a:lnTo>
                    <a:pt x="526148" y="0"/>
                  </a:lnTo>
                  <a:lnTo>
                    <a:pt x="0" y="0"/>
                  </a:lnTo>
                  <a:lnTo>
                    <a:pt x="0" y="163481"/>
                  </a:lnTo>
                  <a:close/>
                </a:path>
              </a:pathLst>
            </a:custGeom>
            <a:ln w="6978">
              <a:solidFill>
                <a:srgbClr val="000000"/>
              </a:solidFill>
            </a:ln>
          </p:spPr>
          <p:txBody>
            <a:bodyPr wrap="square" lIns="0" tIns="0" rIns="0" bIns="0" rtlCol="0">
              <a:noAutofit/>
            </a:bodyPr>
            <a:lstStyle/>
            <a:p>
              <a:endParaRPr/>
            </a:p>
          </p:txBody>
        </p:sp>
        <p:sp>
          <p:nvSpPr>
            <p:cNvPr id="3" name="object 3"/>
            <p:cNvSpPr/>
            <p:nvPr/>
          </p:nvSpPr>
          <p:spPr>
            <a:xfrm>
              <a:off x="4403472" y="3041470"/>
              <a:ext cx="371507" cy="0"/>
            </a:xfrm>
            <a:custGeom>
              <a:avLst/>
              <a:gdLst/>
              <a:ahLst/>
              <a:cxnLst/>
              <a:rect l="l" t="t" r="r" b="b"/>
              <a:pathLst>
                <a:path w="584608">
                  <a:moveTo>
                    <a:pt x="584608" y="0"/>
                  </a:moveTo>
                  <a:lnTo>
                    <a:pt x="0" y="0"/>
                  </a:lnTo>
                </a:path>
              </a:pathLst>
            </a:custGeom>
            <a:ln w="6975">
              <a:solidFill>
                <a:srgbClr val="000000"/>
              </a:solidFill>
            </a:ln>
          </p:spPr>
          <p:txBody>
            <a:bodyPr wrap="square" lIns="0" tIns="0" rIns="0" bIns="0" rtlCol="0">
              <a:noAutofit/>
            </a:bodyPr>
            <a:lstStyle/>
            <a:p>
              <a:endParaRPr/>
            </a:p>
          </p:txBody>
        </p:sp>
        <p:sp>
          <p:nvSpPr>
            <p:cNvPr id="4" name="object 4"/>
            <p:cNvSpPr/>
            <p:nvPr/>
          </p:nvSpPr>
          <p:spPr>
            <a:xfrm>
              <a:off x="4356663" y="3018214"/>
              <a:ext cx="46810" cy="46512"/>
            </a:xfrm>
            <a:custGeom>
              <a:avLst/>
              <a:gdLst/>
              <a:ahLst/>
              <a:cxnLst/>
              <a:rect l="l" t="t" r="r" b="b"/>
              <a:pathLst>
                <a:path w="73660" h="73192">
                  <a:moveTo>
                    <a:pt x="73660" y="36596"/>
                  </a:moveTo>
                  <a:lnTo>
                    <a:pt x="70888" y="22629"/>
                  </a:lnTo>
                  <a:lnTo>
                    <a:pt x="63308" y="11139"/>
                  </a:lnTo>
                  <a:lnTo>
                    <a:pt x="52030" y="3229"/>
                  </a:lnTo>
                  <a:lnTo>
                    <a:pt x="38161" y="0"/>
                  </a:lnTo>
                  <a:lnTo>
                    <a:pt x="23605" y="2646"/>
                  </a:lnTo>
                  <a:lnTo>
                    <a:pt x="11780" y="9925"/>
                  </a:lnTo>
                  <a:lnTo>
                    <a:pt x="3625" y="20790"/>
                  </a:lnTo>
                  <a:lnTo>
                    <a:pt x="77" y="34200"/>
                  </a:lnTo>
                  <a:lnTo>
                    <a:pt x="0" y="36596"/>
                  </a:lnTo>
                  <a:lnTo>
                    <a:pt x="2772" y="50563"/>
                  </a:lnTo>
                  <a:lnTo>
                    <a:pt x="10351" y="62052"/>
                  </a:lnTo>
                  <a:lnTo>
                    <a:pt x="21630" y="69962"/>
                  </a:lnTo>
                  <a:lnTo>
                    <a:pt x="35499" y="73192"/>
                  </a:lnTo>
                  <a:lnTo>
                    <a:pt x="50055" y="70545"/>
                  </a:lnTo>
                  <a:lnTo>
                    <a:pt x="61880" y="63267"/>
                  </a:lnTo>
                  <a:lnTo>
                    <a:pt x="70035" y="52401"/>
                  </a:lnTo>
                  <a:lnTo>
                    <a:pt x="73583" y="38992"/>
                  </a:lnTo>
                  <a:lnTo>
                    <a:pt x="73660" y="36596"/>
                  </a:lnTo>
                  <a:close/>
                </a:path>
              </a:pathLst>
            </a:custGeom>
            <a:ln w="6995">
              <a:solidFill>
                <a:srgbClr val="000000"/>
              </a:solidFill>
            </a:ln>
          </p:spPr>
          <p:txBody>
            <a:bodyPr wrap="square" lIns="0" tIns="0" rIns="0" bIns="0" rtlCol="0">
              <a:noAutofit/>
            </a:bodyPr>
            <a:lstStyle/>
            <a:p>
              <a:endParaRPr/>
            </a:p>
          </p:txBody>
        </p:sp>
        <p:sp>
          <p:nvSpPr>
            <p:cNvPr id="5" name="object 5"/>
            <p:cNvSpPr txBox="1"/>
            <p:nvPr/>
          </p:nvSpPr>
          <p:spPr>
            <a:xfrm>
              <a:off x="4862188" y="2769545"/>
              <a:ext cx="129937" cy="230012"/>
            </a:xfrm>
            <a:prstGeom prst="rect">
              <a:avLst/>
            </a:prstGeom>
          </p:spPr>
          <p:txBody>
            <a:bodyPr vert="horz" wrap="square" lIns="0" tIns="0" rIns="0" bIns="0" rtlCol="0">
              <a:noAutofit/>
            </a:bodyPr>
            <a:lstStyle/>
            <a:p>
              <a:pPr marL="8071"/>
              <a:r>
                <a:rPr sz="1462" i="1" dirty="0">
                  <a:latin typeface="Times New Roman"/>
                  <a:cs typeface="Times New Roman"/>
                </a:rPr>
                <a:t>R</a:t>
              </a:r>
              <a:endParaRPr sz="1462">
                <a:latin typeface="Times New Roman"/>
                <a:cs typeface="Times New Roman"/>
              </a:endParaRPr>
            </a:p>
          </p:txBody>
        </p:sp>
        <p:sp>
          <p:nvSpPr>
            <p:cNvPr id="6" name="object 6"/>
            <p:cNvSpPr/>
            <p:nvPr/>
          </p:nvSpPr>
          <p:spPr>
            <a:xfrm>
              <a:off x="5117233" y="3041470"/>
              <a:ext cx="371507" cy="0"/>
            </a:xfrm>
            <a:custGeom>
              <a:avLst/>
              <a:gdLst/>
              <a:ahLst/>
              <a:cxnLst/>
              <a:rect l="l" t="t" r="r" b="b"/>
              <a:pathLst>
                <a:path w="584608">
                  <a:moveTo>
                    <a:pt x="0" y="0"/>
                  </a:moveTo>
                  <a:lnTo>
                    <a:pt x="584608" y="0"/>
                  </a:lnTo>
                </a:path>
              </a:pathLst>
            </a:custGeom>
            <a:ln w="6975">
              <a:solidFill>
                <a:srgbClr val="000000"/>
              </a:solidFill>
            </a:ln>
          </p:spPr>
          <p:txBody>
            <a:bodyPr wrap="square" lIns="0" tIns="0" rIns="0" bIns="0" rtlCol="0">
              <a:noAutofit/>
            </a:bodyPr>
            <a:lstStyle/>
            <a:p>
              <a:endParaRPr/>
            </a:p>
          </p:txBody>
        </p:sp>
        <p:sp>
          <p:nvSpPr>
            <p:cNvPr id="7" name="object 7"/>
            <p:cNvSpPr/>
            <p:nvPr/>
          </p:nvSpPr>
          <p:spPr>
            <a:xfrm>
              <a:off x="5488740" y="3018214"/>
              <a:ext cx="46810" cy="46512"/>
            </a:xfrm>
            <a:custGeom>
              <a:avLst/>
              <a:gdLst/>
              <a:ahLst/>
              <a:cxnLst/>
              <a:rect l="l" t="t" r="r" b="b"/>
              <a:pathLst>
                <a:path w="73660" h="73192">
                  <a:moveTo>
                    <a:pt x="0" y="36596"/>
                  </a:moveTo>
                  <a:lnTo>
                    <a:pt x="2772" y="50563"/>
                  </a:lnTo>
                  <a:lnTo>
                    <a:pt x="10351" y="62052"/>
                  </a:lnTo>
                  <a:lnTo>
                    <a:pt x="21630" y="69962"/>
                  </a:lnTo>
                  <a:lnTo>
                    <a:pt x="35499" y="73192"/>
                  </a:lnTo>
                  <a:lnTo>
                    <a:pt x="50055" y="70545"/>
                  </a:lnTo>
                  <a:lnTo>
                    <a:pt x="61880" y="63267"/>
                  </a:lnTo>
                  <a:lnTo>
                    <a:pt x="70035" y="52401"/>
                  </a:lnTo>
                  <a:lnTo>
                    <a:pt x="73583" y="38992"/>
                  </a:lnTo>
                  <a:lnTo>
                    <a:pt x="73660" y="36596"/>
                  </a:lnTo>
                  <a:lnTo>
                    <a:pt x="70888" y="22629"/>
                  </a:lnTo>
                  <a:lnTo>
                    <a:pt x="63308" y="11139"/>
                  </a:lnTo>
                  <a:lnTo>
                    <a:pt x="52030" y="3229"/>
                  </a:lnTo>
                  <a:lnTo>
                    <a:pt x="38161" y="0"/>
                  </a:lnTo>
                  <a:lnTo>
                    <a:pt x="23605" y="2646"/>
                  </a:lnTo>
                  <a:lnTo>
                    <a:pt x="11780" y="9925"/>
                  </a:lnTo>
                  <a:lnTo>
                    <a:pt x="3625" y="20790"/>
                  </a:lnTo>
                  <a:lnTo>
                    <a:pt x="77" y="34200"/>
                  </a:lnTo>
                  <a:lnTo>
                    <a:pt x="0" y="36596"/>
                  </a:lnTo>
                  <a:close/>
                </a:path>
              </a:pathLst>
            </a:custGeom>
            <a:ln w="6995">
              <a:solidFill>
                <a:srgbClr val="000000"/>
              </a:solidFill>
            </a:ln>
          </p:spPr>
          <p:txBody>
            <a:bodyPr wrap="square" lIns="0" tIns="0" rIns="0" bIns="0" rtlCol="0">
              <a:noAutofit/>
            </a:bodyPr>
            <a:lstStyle/>
            <a:p>
              <a:endParaRPr/>
            </a:p>
          </p:txBody>
        </p:sp>
        <p:sp>
          <p:nvSpPr>
            <p:cNvPr id="8" name="object 8"/>
            <p:cNvSpPr/>
            <p:nvPr/>
          </p:nvSpPr>
          <p:spPr>
            <a:xfrm>
              <a:off x="4567643" y="3041470"/>
              <a:ext cx="12910" cy="0"/>
            </a:xfrm>
            <a:custGeom>
              <a:avLst/>
              <a:gdLst/>
              <a:ahLst/>
              <a:cxnLst/>
              <a:rect l="l" t="t" r="r" b="b"/>
              <a:pathLst>
                <a:path w="20315">
                  <a:moveTo>
                    <a:pt x="0" y="0"/>
                  </a:moveTo>
                  <a:lnTo>
                    <a:pt x="20315" y="0"/>
                  </a:lnTo>
                </a:path>
              </a:pathLst>
            </a:custGeom>
            <a:ln w="6975">
              <a:solidFill>
                <a:srgbClr val="0000FF"/>
              </a:solidFill>
            </a:ln>
          </p:spPr>
          <p:txBody>
            <a:bodyPr wrap="square" lIns="0" tIns="0" rIns="0" bIns="0" rtlCol="0">
              <a:noAutofit/>
            </a:bodyPr>
            <a:lstStyle/>
            <a:p>
              <a:endParaRPr/>
            </a:p>
          </p:txBody>
        </p:sp>
        <p:sp>
          <p:nvSpPr>
            <p:cNvPr id="9" name="object 9"/>
            <p:cNvSpPr/>
            <p:nvPr/>
          </p:nvSpPr>
          <p:spPr>
            <a:xfrm>
              <a:off x="4572751" y="3010442"/>
              <a:ext cx="93620" cy="62056"/>
            </a:xfrm>
            <a:custGeom>
              <a:avLst/>
              <a:gdLst/>
              <a:ahLst/>
              <a:cxnLst/>
              <a:rect l="l" t="t" r="r" b="b"/>
              <a:pathLst>
                <a:path w="147321" h="97652">
                  <a:moveTo>
                    <a:pt x="0" y="0"/>
                  </a:moveTo>
                  <a:lnTo>
                    <a:pt x="0" y="97652"/>
                  </a:lnTo>
                  <a:lnTo>
                    <a:pt x="147321" y="48826"/>
                  </a:lnTo>
                  <a:lnTo>
                    <a:pt x="0" y="0"/>
                  </a:lnTo>
                  <a:close/>
                </a:path>
              </a:pathLst>
            </a:custGeom>
            <a:solidFill>
              <a:srgbClr val="0000FF"/>
            </a:solidFill>
          </p:spPr>
          <p:txBody>
            <a:bodyPr wrap="square" lIns="0" tIns="0" rIns="0" bIns="0" rtlCol="0">
              <a:noAutofit/>
            </a:bodyPr>
            <a:lstStyle/>
            <a:p>
              <a:endParaRPr/>
            </a:p>
          </p:txBody>
        </p:sp>
        <p:sp>
          <p:nvSpPr>
            <p:cNvPr id="10" name="object 10"/>
            <p:cNvSpPr txBox="1"/>
            <p:nvPr/>
          </p:nvSpPr>
          <p:spPr>
            <a:xfrm>
              <a:off x="4212641" y="2904004"/>
              <a:ext cx="98865" cy="225977"/>
            </a:xfrm>
            <a:prstGeom prst="rect">
              <a:avLst/>
            </a:prstGeom>
          </p:spPr>
          <p:txBody>
            <a:bodyPr vert="horz" wrap="square" lIns="0" tIns="0" rIns="0" bIns="0" rtlCol="0">
              <a:noAutofit/>
            </a:bodyPr>
            <a:lstStyle/>
            <a:p>
              <a:pPr marL="8071"/>
              <a:r>
                <a:rPr sz="1430" spc="13" dirty="0">
                  <a:latin typeface="Times New Roman"/>
                  <a:cs typeface="Times New Roman"/>
                </a:rPr>
                <a:t>a</a:t>
              </a:r>
              <a:endParaRPr sz="1430">
                <a:latin typeface="Times New Roman"/>
                <a:cs typeface="Times New Roman"/>
              </a:endParaRPr>
            </a:p>
          </p:txBody>
        </p:sp>
        <p:sp>
          <p:nvSpPr>
            <p:cNvPr id="11" name="object 11"/>
            <p:cNvSpPr txBox="1"/>
            <p:nvPr/>
          </p:nvSpPr>
          <p:spPr>
            <a:xfrm>
              <a:off x="5621155" y="2910561"/>
              <a:ext cx="109357" cy="225977"/>
            </a:xfrm>
            <a:prstGeom prst="rect">
              <a:avLst/>
            </a:prstGeom>
          </p:spPr>
          <p:txBody>
            <a:bodyPr vert="horz" wrap="square" lIns="0" tIns="0" rIns="0" bIns="0" rtlCol="0">
              <a:noAutofit/>
            </a:bodyPr>
            <a:lstStyle/>
            <a:p>
              <a:pPr marL="8071"/>
              <a:r>
                <a:rPr sz="1430" spc="13" dirty="0">
                  <a:latin typeface="Times New Roman"/>
                  <a:cs typeface="Times New Roman"/>
                </a:rPr>
                <a:t>b</a:t>
              </a:r>
              <a:endParaRPr sz="1430">
                <a:latin typeface="Times New Roman"/>
                <a:cs typeface="Times New Roman"/>
              </a:endParaRPr>
            </a:p>
          </p:txBody>
        </p:sp>
        <p:sp>
          <p:nvSpPr>
            <p:cNvPr id="12" name="object 12"/>
            <p:cNvSpPr txBox="1"/>
            <p:nvPr/>
          </p:nvSpPr>
          <p:spPr>
            <a:xfrm>
              <a:off x="4557092" y="3050041"/>
              <a:ext cx="68196" cy="230012"/>
            </a:xfrm>
            <a:prstGeom prst="rect">
              <a:avLst/>
            </a:prstGeom>
          </p:spPr>
          <p:txBody>
            <a:bodyPr vert="horz" wrap="square" lIns="0" tIns="0" rIns="0" bIns="0" rtlCol="0">
              <a:noAutofit/>
            </a:bodyPr>
            <a:lstStyle/>
            <a:p>
              <a:pPr marL="8071"/>
              <a:r>
                <a:rPr sz="1462" i="1" dirty="0">
                  <a:solidFill>
                    <a:srgbClr val="0000FF"/>
                  </a:solidFill>
                  <a:latin typeface="Times New Roman"/>
                  <a:cs typeface="Times New Roman"/>
                </a:rPr>
                <a:t>i</a:t>
              </a:r>
              <a:endParaRPr sz="1462">
                <a:latin typeface="Times New Roman"/>
                <a:cs typeface="Times New Roman"/>
              </a:endParaRPr>
            </a:p>
          </p:txBody>
        </p:sp>
      </p:grpSp>
      <p:sp>
        <p:nvSpPr>
          <p:cNvPr id="13" name="object 13"/>
          <p:cNvSpPr txBox="1"/>
          <p:nvPr/>
        </p:nvSpPr>
        <p:spPr>
          <a:xfrm>
            <a:off x="-61811" y="752331"/>
            <a:ext cx="7344816" cy="780428"/>
          </a:xfrm>
          <a:prstGeom prst="rect">
            <a:avLst/>
          </a:prstGeom>
        </p:spPr>
        <p:txBody>
          <a:bodyPr vert="horz" wrap="square" lIns="0" tIns="0" rIns="0" bIns="0" rtlCol="0">
            <a:noAutofit/>
          </a:bodyPr>
          <a:lstStyle/>
          <a:p>
            <a:pPr algn="ctr">
              <a:tabLst>
                <a:tab pos="3210584" algn="l"/>
              </a:tabLst>
            </a:pPr>
            <a:r>
              <a:rPr sz="2800" spc="10" baseline="1207" dirty="0">
                <a:solidFill>
                  <a:srgbClr val="0000FF"/>
                </a:solidFill>
                <a:latin typeface="Adobe 黑体 Std R"/>
                <a:cs typeface="Adobe 黑体 Std R"/>
              </a:rPr>
              <a:t>【</a:t>
            </a:r>
            <a:r>
              <a:rPr sz="2800" baseline="1207" dirty="0">
                <a:solidFill>
                  <a:srgbClr val="0000FF"/>
                </a:solidFill>
                <a:latin typeface="Adobe 黑体 Std R"/>
                <a:cs typeface="Adobe 黑体 Std R"/>
              </a:rPr>
              <a:t>例</a:t>
            </a:r>
            <a:r>
              <a:rPr lang="en-US" altLang="zh-CN" sz="2800" spc="33" baseline="1207" dirty="0">
                <a:solidFill>
                  <a:srgbClr val="0000FF"/>
                </a:solidFill>
                <a:latin typeface="Adobe 黑体 Std R"/>
                <a:cs typeface="Adobe 黑体 Std R"/>
              </a:rPr>
              <a:t>3</a:t>
            </a:r>
            <a:r>
              <a:rPr sz="2800" spc="10" baseline="1207" dirty="0">
                <a:solidFill>
                  <a:srgbClr val="0000FF"/>
                </a:solidFill>
                <a:latin typeface="Adobe 黑体 Std R"/>
                <a:cs typeface="Adobe 黑体 Std R"/>
              </a:rPr>
              <a:t>】</a:t>
            </a:r>
            <a:r>
              <a:rPr sz="2800" baseline="1207" dirty="0">
                <a:latin typeface="Adobe 黑体 Std R"/>
                <a:cs typeface="Adobe 黑体 Std R"/>
              </a:rPr>
              <a:t>净正电荷流</a:t>
            </a:r>
            <a:r>
              <a:rPr sz="2800" spc="43" baseline="1207" dirty="0">
                <a:latin typeface="Adobe 黑体 Std R"/>
                <a:cs typeface="Adobe 黑体 Std R"/>
              </a:rPr>
              <a:t> </a:t>
            </a:r>
            <a:r>
              <a:rPr sz="2000" i="1" spc="44" dirty="0">
                <a:latin typeface="Times New Roman"/>
                <a:cs typeface="Times New Roman"/>
              </a:rPr>
              <a:t>q</a:t>
            </a:r>
            <a:r>
              <a:rPr sz="2000" spc="-13" dirty="0">
                <a:latin typeface="Times New Roman"/>
                <a:cs typeface="Times New Roman"/>
              </a:rPr>
              <a:t>(</a:t>
            </a:r>
            <a:r>
              <a:rPr sz="2000" i="1" spc="102" dirty="0">
                <a:latin typeface="Times New Roman"/>
                <a:cs typeface="Times New Roman"/>
              </a:rPr>
              <a:t>t</a:t>
            </a:r>
            <a:r>
              <a:rPr sz="2000" dirty="0">
                <a:latin typeface="Times New Roman"/>
                <a:cs typeface="Times New Roman"/>
              </a:rPr>
              <a:t>)</a:t>
            </a:r>
            <a:r>
              <a:rPr sz="2000" spc="-3" dirty="0">
                <a:latin typeface="Times New Roman"/>
                <a:cs typeface="Times New Roman"/>
              </a:rPr>
              <a:t> </a:t>
            </a:r>
            <a:r>
              <a:rPr sz="2000" dirty="0">
                <a:latin typeface="Symbol"/>
                <a:cs typeface="Symbol"/>
              </a:rPr>
              <a:t></a:t>
            </a:r>
            <a:r>
              <a:rPr sz="2000" spc="-57" dirty="0">
                <a:latin typeface="Times New Roman"/>
                <a:cs typeface="Times New Roman"/>
              </a:rPr>
              <a:t> </a:t>
            </a:r>
            <a:r>
              <a:rPr sz="2000" spc="121" dirty="0">
                <a:latin typeface="Times New Roman"/>
                <a:cs typeface="Times New Roman"/>
              </a:rPr>
              <a:t>5</a:t>
            </a:r>
            <a:r>
              <a:rPr sz="2000" dirty="0">
                <a:latin typeface="Times New Roman"/>
                <a:cs typeface="Times New Roman"/>
              </a:rPr>
              <a:t>sin</a:t>
            </a:r>
            <a:r>
              <a:rPr sz="2000" spc="-95" dirty="0">
                <a:latin typeface="Times New Roman"/>
                <a:cs typeface="Times New Roman"/>
              </a:rPr>
              <a:t> </a:t>
            </a:r>
            <a:r>
              <a:rPr sz="2000" spc="-16" dirty="0">
                <a:latin typeface="Times New Roman"/>
                <a:cs typeface="Times New Roman"/>
              </a:rPr>
              <a:t>π</a:t>
            </a:r>
            <a:r>
              <a:rPr sz="2000" i="1" dirty="0">
                <a:latin typeface="Times New Roman"/>
                <a:cs typeface="Times New Roman"/>
              </a:rPr>
              <a:t>t</a:t>
            </a:r>
            <a:r>
              <a:rPr sz="2000" i="1" spc="159" dirty="0">
                <a:latin typeface="Times New Roman"/>
                <a:cs typeface="Times New Roman"/>
              </a:rPr>
              <a:t> </a:t>
            </a:r>
            <a:r>
              <a:rPr sz="2000" spc="-29" dirty="0" err="1">
                <a:latin typeface="Times New Roman"/>
                <a:cs typeface="Times New Roman"/>
              </a:rPr>
              <a:t>m</a:t>
            </a:r>
            <a:r>
              <a:rPr sz="2000" dirty="0" err="1">
                <a:latin typeface="Times New Roman"/>
                <a:cs typeface="Times New Roman"/>
              </a:rPr>
              <a:t>C</a:t>
            </a:r>
            <a:r>
              <a:rPr lang="en-US" sz="2000" dirty="0">
                <a:latin typeface="Times New Roman"/>
                <a:cs typeface="Times New Roman"/>
              </a:rPr>
              <a:t>	</a:t>
            </a:r>
            <a:r>
              <a:rPr sz="2800" baseline="1207" dirty="0">
                <a:latin typeface="Adobe 黑体 Std R"/>
                <a:cs typeface="Adobe 黑体 Std R"/>
              </a:rPr>
              <a:t>从</a:t>
            </a:r>
            <a:r>
              <a:rPr sz="2800" spc="43" baseline="1207" dirty="0">
                <a:latin typeface="Adobe 黑体 Std R"/>
                <a:cs typeface="Adobe 黑体 Std R"/>
              </a:rPr>
              <a:t> </a:t>
            </a:r>
            <a:r>
              <a:rPr sz="2800" baseline="1207" dirty="0">
                <a:latin typeface="Times New Roman"/>
                <a:cs typeface="Times New Roman"/>
              </a:rPr>
              <a:t>b</a:t>
            </a:r>
            <a:r>
              <a:rPr sz="2800" spc="-4" baseline="1207" dirty="0">
                <a:latin typeface="Times New Roman"/>
                <a:cs typeface="Times New Roman"/>
              </a:rPr>
              <a:t> </a:t>
            </a:r>
            <a:r>
              <a:rPr sz="2800" baseline="1207" dirty="0">
                <a:latin typeface="Adobe 黑体 Std R"/>
                <a:cs typeface="Adobe 黑体 Std R"/>
              </a:rPr>
              <a:t>向</a:t>
            </a:r>
            <a:r>
              <a:rPr sz="2800" spc="57" baseline="1207" dirty="0">
                <a:latin typeface="Adobe 黑体 Std R"/>
                <a:cs typeface="Adobe 黑体 Std R"/>
              </a:rPr>
              <a:t> </a:t>
            </a:r>
            <a:r>
              <a:rPr sz="2800" baseline="1207" dirty="0">
                <a:latin typeface="Times New Roman"/>
                <a:cs typeface="Times New Roman"/>
              </a:rPr>
              <a:t>a</a:t>
            </a:r>
            <a:r>
              <a:rPr sz="2800" spc="-10" baseline="1207" dirty="0">
                <a:latin typeface="Times New Roman"/>
                <a:cs typeface="Times New Roman"/>
              </a:rPr>
              <a:t> </a:t>
            </a:r>
            <a:r>
              <a:rPr sz="2800" baseline="1207" dirty="0">
                <a:latin typeface="Adobe 黑体 Std R"/>
                <a:cs typeface="Adobe 黑体 Std R"/>
              </a:rPr>
              <a:t>流动。</a:t>
            </a:r>
          </a:p>
          <a:p>
            <a:pPr marL="564960">
              <a:spcBef>
                <a:spcPts val="296"/>
              </a:spcBef>
            </a:pPr>
            <a:r>
              <a:rPr sz="2000" dirty="0">
                <a:latin typeface="Adobe 黑体 Std R"/>
                <a:cs typeface="Adobe 黑体 Std R"/>
              </a:rPr>
              <a:t>（</a:t>
            </a:r>
            <a:r>
              <a:rPr sz="2000" spc="3" dirty="0">
                <a:latin typeface="Times New Roman"/>
                <a:cs typeface="Times New Roman"/>
              </a:rPr>
              <a:t>1</a:t>
            </a:r>
            <a:r>
              <a:rPr sz="2000" dirty="0">
                <a:latin typeface="Adobe 黑体 Std R"/>
                <a:cs typeface="Adobe 黑体 Std R"/>
              </a:rPr>
              <a:t>）计算电流</a:t>
            </a:r>
            <a:r>
              <a:rPr sz="2000" spc="10" dirty="0">
                <a:latin typeface="Adobe 黑体 Std R"/>
                <a:cs typeface="Adobe 黑体 Std R"/>
              </a:rPr>
              <a:t> </a:t>
            </a:r>
            <a:r>
              <a:rPr sz="2000" i="1" dirty="0">
                <a:latin typeface="Times New Roman"/>
                <a:cs typeface="Times New Roman"/>
              </a:rPr>
              <a:t>i</a:t>
            </a:r>
            <a:r>
              <a:rPr sz="2000" i="1" spc="-6" dirty="0">
                <a:latin typeface="Times New Roman"/>
                <a:cs typeface="Times New Roman"/>
              </a:rPr>
              <a:t> </a:t>
            </a:r>
            <a:r>
              <a:rPr sz="2000" dirty="0">
                <a:latin typeface="Adobe 黑体 Std R"/>
                <a:cs typeface="Adobe 黑体 Std R"/>
              </a:rPr>
              <a:t>。</a:t>
            </a:r>
          </a:p>
          <a:p>
            <a:pPr>
              <a:lnSpc>
                <a:spcPts val="350"/>
              </a:lnSpc>
              <a:spcBef>
                <a:spcPts val="9"/>
              </a:spcBef>
            </a:pPr>
            <a:endParaRPr sz="2000" dirty="0"/>
          </a:p>
          <a:p>
            <a:pPr marL="564960"/>
            <a:r>
              <a:rPr sz="2000" spc="-3" dirty="0">
                <a:latin typeface="Adobe 黑体 Std R"/>
                <a:cs typeface="Adobe 黑体 Std R"/>
              </a:rPr>
              <a:t>（</a:t>
            </a:r>
            <a:r>
              <a:rPr sz="2000" dirty="0">
                <a:latin typeface="Times New Roman"/>
                <a:cs typeface="Times New Roman"/>
              </a:rPr>
              <a:t>2</a:t>
            </a:r>
            <a:r>
              <a:rPr sz="2000" dirty="0">
                <a:latin typeface="Adobe 黑体 Std R"/>
                <a:cs typeface="Adobe 黑体 Std R"/>
              </a:rPr>
              <a:t>）计算</a:t>
            </a:r>
            <a:r>
              <a:rPr sz="2000" spc="19" dirty="0">
                <a:latin typeface="Adobe 黑体 Std R"/>
                <a:cs typeface="Adobe 黑体 Std R"/>
              </a:rPr>
              <a:t> </a:t>
            </a:r>
            <a:r>
              <a:rPr sz="2000" dirty="0">
                <a:latin typeface="Times New Roman"/>
                <a:cs typeface="Times New Roman"/>
              </a:rPr>
              <a:t>1s</a:t>
            </a:r>
            <a:r>
              <a:rPr sz="2000" spc="-13" dirty="0">
                <a:latin typeface="Times New Roman"/>
                <a:cs typeface="Times New Roman"/>
              </a:rPr>
              <a:t> </a:t>
            </a:r>
            <a:r>
              <a:rPr sz="2000" dirty="0">
                <a:latin typeface="Adobe 黑体 Std R"/>
                <a:cs typeface="Adobe 黑体 Std R"/>
              </a:rPr>
              <a:t>到</a:t>
            </a:r>
            <a:r>
              <a:rPr sz="2000" spc="35" dirty="0">
                <a:latin typeface="Adobe 黑体 Std R"/>
                <a:cs typeface="Adobe 黑体 Std R"/>
              </a:rPr>
              <a:t> </a:t>
            </a:r>
            <a:r>
              <a:rPr sz="2000" dirty="0">
                <a:latin typeface="Times New Roman"/>
                <a:cs typeface="Times New Roman"/>
              </a:rPr>
              <a:t>2s</a:t>
            </a:r>
            <a:r>
              <a:rPr sz="2000" spc="-6" dirty="0">
                <a:latin typeface="Times New Roman"/>
                <a:cs typeface="Times New Roman"/>
              </a:rPr>
              <a:t> </a:t>
            </a:r>
            <a:r>
              <a:rPr sz="2000" spc="-3" dirty="0">
                <a:latin typeface="Adobe 黑体 Std R"/>
                <a:cs typeface="Adobe 黑体 Std R"/>
              </a:rPr>
              <a:t>之间流过电阻的电荷。</a:t>
            </a:r>
            <a:endParaRPr sz="2000" dirty="0">
              <a:latin typeface="Adobe 黑体 Std R"/>
              <a:cs typeface="Adobe 黑体 Std R"/>
            </a:endParaRPr>
          </a:p>
        </p:txBody>
      </p:sp>
      <p:pic>
        <p:nvPicPr>
          <p:cNvPr id="36" name="图片 35"/>
          <p:cNvPicPr>
            <a:picLocks noChangeAspect="1"/>
          </p:cNvPicPr>
          <p:nvPr/>
        </p:nvPicPr>
        <p:blipFill>
          <a:blip r:embed="rId2"/>
          <a:stretch>
            <a:fillRect/>
          </a:stretch>
        </p:blipFill>
        <p:spPr>
          <a:xfrm>
            <a:off x="812219" y="3300690"/>
            <a:ext cx="5175189" cy="863751"/>
          </a:xfrm>
          <a:prstGeom prst="rect">
            <a:avLst/>
          </a:prstGeom>
        </p:spPr>
      </p:pic>
      <p:pic>
        <p:nvPicPr>
          <p:cNvPr id="37" name="图片 36"/>
          <p:cNvPicPr>
            <a:picLocks noChangeAspect="1"/>
          </p:cNvPicPr>
          <p:nvPr/>
        </p:nvPicPr>
        <p:blipFill>
          <a:blip r:embed="rId3"/>
          <a:stretch>
            <a:fillRect/>
          </a:stretch>
        </p:blipFill>
        <p:spPr>
          <a:xfrm>
            <a:off x="812219" y="4327993"/>
            <a:ext cx="4715518" cy="824071"/>
          </a:xfrm>
          <a:prstGeom prst="rect">
            <a:avLst/>
          </a:prstGeom>
        </p:spPr>
      </p:pic>
    </p:spTree>
    <p:extLst>
      <p:ext uri="{BB962C8B-B14F-4D97-AF65-F5344CB8AC3E}">
        <p14:creationId xmlns:p14="http://schemas.microsoft.com/office/powerpoint/2010/main" val="336601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4" name="Text Box 4"/>
          <p:cNvSpPr txBox="1">
            <a:spLocks noChangeArrowheads="1"/>
          </p:cNvSpPr>
          <p:nvPr/>
        </p:nvSpPr>
        <p:spPr bwMode="auto">
          <a:xfrm>
            <a:off x="272470" y="941388"/>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dirty="0">
                <a:solidFill>
                  <a:srgbClr val="CC0099"/>
                </a:solidFill>
                <a:latin typeface="Times New Roman" panose="02020603050405020304" pitchFamily="18" charset="0"/>
              </a:rPr>
              <a:t>3</a:t>
            </a:r>
            <a:r>
              <a:rPr kumimoji="1" lang="zh-CN" altLang="en-US" sz="2400" b="1" dirty="0">
                <a:solidFill>
                  <a:srgbClr val="CC0099"/>
                </a:solidFill>
                <a:latin typeface="Times New Roman" panose="02020603050405020304" pitchFamily="18" charset="0"/>
              </a:rPr>
              <a:t>、 电压 </a:t>
            </a:r>
            <a:r>
              <a:rPr kumimoji="1" lang="zh-CN" altLang="en-US" sz="2400" b="1" dirty="0">
                <a:solidFill>
                  <a:srgbClr val="CC0099"/>
                </a:solidFill>
                <a:latin typeface="宋体" panose="02010600030101010101" pitchFamily="2" charset="-122"/>
              </a:rPr>
              <a:t>（</a:t>
            </a:r>
            <a:r>
              <a:rPr kumimoji="1" lang="en-US" altLang="zh-CN" sz="2400" b="1" i="1" dirty="0">
                <a:solidFill>
                  <a:srgbClr val="CC0099"/>
                </a:solidFill>
                <a:latin typeface="Times New Roman" panose="02020603050405020304" pitchFamily="18" charset="0"/>
              </a:rPr>
              <a:t>voltage</a:t>
            </a:r>
            <a:r>
              <a:rPr kumimoji="1" lang="zh-CN" altLang="en-US" sz="2400" b="1" dirty="0">
                <a:solidFill>
                  <a:srgbClr val="CC0099"/>
                </a:solidFill>
                <a:latin typeface="宋体" panose="02010600030101010101" pitchFamily="2" charset="-122"/>
              </a:rPr>
              <a:t>）</a:t>
            </a:r>
          </a:p>
        </p:txBody>
      </p:sp>
      <p:sp>
        <p:nvSpPr>
          <p:cNvPr id="363529" name="Text Box 9"/>
          <p:cNvSpPr txBox="1">
            <a:spLocks noChangeArrowheads="1"/>
          </p:cNvSpPr>
          <p:nvPr/>
        </p:nvSpPr>
        <p:spPr bwMode="auto">
          <a:xfrm>
            <a:off x="250825" y="1398588"/>
            <a:ext cx="8570913"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57150" indent="-571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50000"/>
              </a:lnSpc>
            </a:pPr>
            <a:r>
              <a:rPr kumimoji="1" lang="en-US" altLang="zh-CN" sz="2400" b="1">
                <a:solidFill>
                  <a:srgbClr val="0000F0"/>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电场中某两点</a:t>
            </a:r>
            <a:r>
              <a:rPr kumimoji="1" lang="en-US" altLang="zh-CN" sz="2400" b="1">
                <a:solidFill>
                  <a:schemeClr val="tx2"/>
                </a:solidFill>
                <a:latin typeface="Times New Roman" panose="02020603050405020304" pitchFamily="18" charset="0"/>
              </a:rPr>
              <a:t>A</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B</a:t>
            </a:r>
            <a:r>
              <a:rPr kumimoji="1" lang="zh-CN" altLang="en-US" sz="2400" b="1">
                <a:solidFill>
                  <a:schemeClr val="tx2"/>
                </a:solidFill>
                <a:latin typeface="Times New Roman" panose="02020603050405020304" pitchFamily="18" charset="0"/>
              </a:rPr>
              <a:t>间的电压（</a:t>
            </a:r>
            <a:r>
              <a:rPr kumimoji="1" lang="zh-CN" altLang="zh-CN" sz="2400" b="1">
                <a:solidFill>
                  <a:schemeClr val="tx2"/>
                </a:solidFill>
                <a:latin typeface="Times New Roman" panose="02020603050405020304" pitchFamily="18" charset="0"/>
              </a:rPr>
              <a:t>降</a:t>
            </a:r>
            <a:r>
              <a:rPr kumimoji="1" lang="zh-CN" altLang="en-US"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U</a:t>
            </a:r>
            <a:r>
              <a:rPr kumimoji="1" lang="en-US" altLang="zh-CN" sz="2400" b="1" baseline="-25000">
                <a:solidFill>
                  <a:schemeClr val="tx2"/>
                </a:solidFill>
                <a:latin typeface="Times New Roman" panose="02020603050405020304" pitchFamily="18" charset="0"/>
              </a:rPr>
              <a:t>AB</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等于将点电荷</a:t>
            </a:r>
            <a:r>
              <a:rPr kumimoji="1" lang="en-US" altLang="zh-CN" sz="2400" b="1" i="1">
                <a:solidFill>
                  <a:schemeClr val="tx2"/>
                </a:solidFill>
                <a:latin typeface="Times New Roman" panose="02020603050405020304" pitchFamily="18" charset="0"/>
              </a:rPr>
              <a:t>q</a:t>
            </a:r>
            <a:r>
              <a:rPr kumimoji="1" lang="zh-CN" altLang="en-US" sz="2400" b="1">
                <a:solidFill>
                  <a:schemeClr val="tx2"/>
                </a:solidFill>
                <a:latin typeface="Times New Roman" panose="02020603050405020304" pitchFamily="18" charset="0"/>
              </a:rPr>
              <a:t>从</a:t>
            </a:r>
            <a:r>
              <a:rPr kumimoji="1" lang="en-US" altLang="zh-CN" sz="2400" b="1">
                <a:solidFill>
                  <a:schemeClr val="tx2"/>
                </a:solidFill>
                <a:latin typeface="Times New Roman" panose="02020603050405020304" pitchFamily="18" charset="0"/>
              </a:rPr>
              <a:t>A</a:t>
            </a:r>
            <a:r>
              <a:rPr kumimoji="1" lang="zh-CN" altLang="en-US" sz="2400" b="1">
                <a:solidFill>
                  <a:schemeClr val="tx2"/>
                </a:solidFill>
                <a:latin typeface="Times New Roman" panose="02020603050405020304" pitchFamily="18" charset="0"/>
              </a:rPr>
              <a:t>点移至</a:t>
            </a:r>
            <a:r>
              <a:rPr kumimoji="1" lang="en-US" altLang="zh-CN" sz="2400" b="1">
                <a:solidFill>
                  <a:schemeClr val="tx2"/>
                </a:solidFill>
                <a:latin typeface="Times New Roman" panose="02020603050405020304" pitchFamily="18" charset="0"/>
              </a:rPr>
              <a:t>B</a:t>
            </a:r>
            <a:r>
              <a:rPr kumimoji="1" lang="zh-CN" altLang="en-US" sz="2400" b="1">
                <a:solidFill>
                  <a:schemeClr val="tx2"/>
                </a:solidFill>
                <a:latin typeface="Times New Roman" panose="02020603050405020304" pitchFamily="18" charset="0"/>
              </a:rPr>
              <a:t>点电场力所做的功</a:t>
            </a:r>
            <a:r>
              <a:rPr kumimoji="1" lang="en-US" altLang="zh-CN" sz="2400" b="1" i="1">
                <a:solidFill>
                  <a:schemeClr val="tx2"/>
                </a:solidFill>
                <a:latin typeface="Times New Roman" panose="02020603050405020304" pitchFamily="18" charset="0"/>
              </a:rPr>
              <a:t>W</a:t>
            </a:r>
            <a:r>
              <a:rPr kumimoji="1" lang="en-US" altLang="zh-CN" sz="2400" b="1" baseline="-25000">
                <a:solidFill>
                  <a:schemeClr val="tx2"/>
                </a:solidFill>
                <a:latin typeface="Times New Roman" panose="02020603050405020304" pitchFamily="18" charset="0"/>
              </a:rPr>
              <a:t>AB</a:t>
            </a:r>
            <a:r>
              <a:rPr kumimoji="1" lang="zh-CN" altLang="en-US" sz="2400" b="1">
                <a:solidFill>
                  <a:schemeClr val="tx2"/>
                </a:solidFill>
                <a:latin typeface="Times New Roman" panose="02020603050405020304" pitchFamily="18" charset="0"/>
              </a:rPr>
              <a:t>与该点电荷</a:t>
            </a:r>
            <a:r>
              <a:rPr kumimoji="1" lang="en-US" altLang="zh-CN" sz="2400" b="1" i="1">
                <a:solidFill>
                  <a:schemeClr val="tx2"/>
                </a:solidFill>
                <a:latin typeface="Times New Roman" panose="02020603050405020304" pitchFamily="18" charset="0"/>
              </a:rPr>
              <a:t>q</a:t>
            </a:r>
            <a:r>
              <a:rPr kumimoji="1" lang="zh-CN" altLang="en-US" sz="2400" b="1">
                <a:solidFill>
                  <a:schemeClr val="tx2"/>
                </a:solidFill>
                <a:latin typeface="Times New Roman" panose="02020603050405020304" pitchFamily="18" charset="0"/>
              </a:rPr>
              <a:t>的比值，即</a:t>
            </a:r>
          </a:p>
        </p:txBody>
      </p:sp>
      <p:graphicFrame>
        <p:nvGraphicFramePr>
          <p:cNvPr id="363530" name="Object 10"/>
          <p:cNvGraphicFramePr>
            <a:graphicFrameLocks noChangeAspect="1"/>
          </p:cNvGraphicFramePr>
          <p:nvPr/>
        </p:nvGraphicFramePr>
        <p:xfrm>
          <a:off x="2425700" y="3238500"/>
          <a:ext cx="1939925" cy="1066800"/>
        </p:xfrm>
        <a:graphic>
          <a:graphicData uri="http://schemas.openxmlformats.org/presentationml/2006/ole">
            <mc:AlternateContent xmlns:mc="http://schemas.openxmlformats.org/markup-compatibility/2006">
              <mc:Choice xmlns:v="urn:schemas-microsoft-com:vml" Requires="v">
                <p:oleObj spid="_x0000_s58479" name="Equation" r:id="rId4" imgW="787320" imgH="431640" progId="Equation.DSMT4">
                  <p:embed/>
                </p:oleObj>
              </mc:Choice>
              <mc:Fallback>
                <p:oleObj name="Equation" r:id="rId4" imgW="787320" imgH="431640" progId="Equation.DSMT4">
                  <p:embed/>
                  <p:pic>
                    <p:nvPicPr>
                      <p:cNvPr id="36353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5700" y="3238500"/>
                        <a:ext cx="1939925" cy="1066800"/>
                      </a:xfrm>
                      <a:prstGeom prst="rect">
                        <a:avLst/>
                      </a:prstGeom>
                      <a:solidFill>
                        <a:srgbClr val="00FFFF"/>
                      </a:solidFill>
                      <a:ln>
                        <a:noFill/>
                      </a:ln>
                      <a:effectLst>
                        <a:prstShdw prst="shdw17" dist="17961" dir="2700000">
                          <a:srgbClr val="00FFFF">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3531" name="Text Box 11"/>
          <p:cNvSpPr txBox="1">
            <a:spLocks noChangeArrowheads="1"/>
          </p:cNvSpPr>
          <p:nvPr/>
        </p:nvSpPr>
        <p:spPr bwMode="auto">
          <a:xfrm>
            <a:off x="965200" y="4951413"/>
            <a:ext cx="656590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rPr>
              <a:t>单位名称： 伏</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特</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符号：</a:t>
            </a:r>
            <a:r>
              <a:rPr kumimoji="1" lang="en-US" altLang="zh-CN" sz="2400" b="1">
                <a:solidFill>
                  <a:schemeClr val="tx2"/>
                </a:solidFill>
                <a:latin typeface="Times New Roman" panose="02020603050405020304" pitchFamily="18" charset="0"/>
              </a:rPr>
              <a:t>V</a:t>
            </a:r>
            <a:r>
              <a:rPr kumimoji="1" lang="en-US" altLang="en-US"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 </a:t>
            </a:r>
          </a:p>
          <a:p>
            <a:pPr eaLnBrk="0" hangingPunct="0">
              <a:spcBef>
                <a:spcPct val="50000"/>
              </a:spcBef>
            </a:pP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Volt</a:t>
            </a:r>
            <a:r>
              <a:rPr kumimoji="1" lang="zh-CN" altLang="en-US" sz="2400" b="1">
                <a:solidFill>
                  <a:schemeClr val="tx2"/>
                </a:solidFill>
                <a:latin typeface="Times New Roman" panose="02020603050405020304" pitchFamily="18" charset="0"/>
              </a:rPr>
              <a:t>，伏特；</a:t>
            </a:r>
            <a:r>
              <a:rPr kumimoji="1" lang="en-US" altLang="zh-CN" sz="2400" b="1">
                <a:solidFill>
                  <a:schemeClr val="tx2"/>
                </a:solidFill>
                <a:latin typeface="Times New Roman" panose="02020603050405020304" pitchFamily="18" charset="0"/>
              </a:rPr>
              <a:t>1745 </a:t>
            </a:r>
            <a:r>
              <a:rPr kumimoji="1" lang="en-US" altLang="zh-CN" sz="2400" b="1">
                <a:solidFill>
                  <a:schemeClr val="tx2"/>
                </a:solidFill>
                <a:latin typeface="Times New Roman" panose="02020603050405020304" pitchFamily="18" charset="0"/>
                <a:cs typeface="Times New Roman" panose="02020603050405020304" pitchFamily="18" charset="0"/>
              </a:rPr>
              <a:t>– </a:t>
            </a:r>
            <a:r>
              <a:rPr kumimoji="1" lang="en-US" altLang="zh-CN" sz="2400" b="1">
                <a:solidFill>
                  <a:schemeClr val="tx2"/>
                </a:solidFill>
                <a:latin typeface="Times New Roman" panose="02020603050405020304" pitchFamily="18" charset="0"/>
              </a:rPr>
              <a:t>1827</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Italian</a:t>
            </a:r>
            <a:r>
              <a:rPr kumimoji="1" lang="zh-CN" altLang="en-US" sz="2400" b="1">
                <a:solidFill>
                  <a:schemeClr val="tx2"/>
                </a:solidFill>
                <a:latin typeface="Times New Roman" panose="02020603050405020304" pitchFamily="18" charset="0"/>
              </a:rPr>
              <a:t>）</a:t>
            </a:r>
          </a:p>
        </p:txBody>
      </p:sp>
      <p:grpSp>
        <p:nvGrpSpPr>
          <p:cNvPr id="363534" name="Group 14"/>
          <p:cNvGrpSpPr>
            <a:grpSpLocks/>
          </p:cNvGrpSpPr>
          <p:nvPr/>
        </p:nvGrpSpPr>
        <p:grpSpPr bwMode="auto">
          <a:xfrm>
            <a:off x="5527675" y="3079750"/>
            <a:ext cx="2508250" cy="665163"/>
            <a:chOff x="3506" y="1020"/>
            <a:chExt cx="1580" cy="419"/>
          </a:xfrm>
        </p:grpSpPr>
        <p:sp>
          <p:nvSpPr>
            <p:cNvPr id="363535" name="Line 15"/>
            <p:cNvSpPr>
              <a:spLocks noChangeShapeType="1"/>
            </p:cNvSpPr>
            <p:nvPr/>
          </p:nvSpPr>
          <p:spPr bwMode="auto">
            <a:xfrm>
              <a:off x="3801" y="1366"/>
              <a:ext cx="103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6" name="Rectangle 16"/>
            <p:cNvSpPr>
              <a:spLocks noChangeArrowheads="1"/>
            </p:cNvSpPr>
            <p:nvPr/>
          </p:nvSpPr>
          <p:spPr bwMode="auto">
            <a:xfrm>
              <a:off x="4137" y="1296"/>
              <a:ext cx="384" cy="135"/>
            </a:xfrm>
            <a:prstGeom prst="rect">
              <a:avLst/>
            </a:prstGeom>
            <a:solidFill>
              <a:srgbClr val="FFFF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7" name="Text Box 17"/>
            <p:cNvSpPr txBox="1">
              <a:spLocks noChangeArrowheads="1"/>
            </p:cNvSpPr>
            <p:nvPr/>
          </p:nvSpPr>
          <p:spPr bwMode="auto">
            <a:xfrm>
              <a:off x="3506" y="11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solidFill>
                    <a:srgbClr val="000000"/>
                  </a:solidFill>
                  <a:latin typeface="Times New Roman" panose="02020603050405020304" pitchFamily="18" charset="0"/>
                  <a:sym typeface="Symbol" panose="05050102010706020507" pitchFamily="18" charset="2"/>
                </a:rPr>
                <a:t>A</a:t>
              </a:r>
            </a:p>
          </p:txBody>
        </p:sp>
        <p:sp>
          <p:nvSpPr>
            <p:cNvPr id="363538" name="Text Box 18"/>
            <p:cNvSpPr txBox="1">
              <a:spLocks noChangeArrowheads="1"/>
            </p:cNvSpPr>
            <p:nvPr/>
          </p:nvSpPr>
          <p:spPr bwMode="auto">
            <a:xfrm>
              <a:off x="4821" y="109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solidFill>
                    <a:srgbClr val="000000"/>
                  </a:solidFill>
                  <a:latin typeface="Times New Roman" panose="02020603050405020304" pitchFamily="18" charset="0"/>
                  <a:sym typeface="Symbol" panose="05050102010706020507" pitchFamily="18" charset="2"/>
                </a:rPr>
                <a:t>B</a:t>
              </a:r>
            </a:p>
          </p:txBody>
        </p:sp>
        <p:sp>
          <p:nvSpPr>
            <p:cNvPr id="363539" name="AutoShape 19"/>
            <p:cNvSpPr>
              <a:spLocks noChangeArrowheads="1"/>
            </p:cNvSpPr>
            <p:nvPr/>
          </p:nvSpPr>
          <p:spPr bwMode="auto">
            <a:xfrm>
              <a:off x="4137" y="1096"/>
              <a:ext cx="480" cy="107"/>
            </a:xfrm>
            <a:prstGeom prst="rightArrow">
              <a:avLst>
                <a:gd name="adj1" fmla="val 50000"/>
                <a:gd name="adj2" fmla="val 11215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0" name="AutoShape 20"/>
            <p:cNvSpPr>
              <a:spLocks noChangeArrowheads="1"/>
            </p:cNvSpPr>
            <p:nvPr/>
          </p:nvSpPr>
          <p:spPr bwMode="auto">
            <a:xfrm>
              <a:off x="3801" y="1020"/>
              <a:ext cx="226" cy="235"/>
            </a:xfrm>
            <a:prstGeom prst="flowChartOr">
              <a:avLst/>
            </a:prstGeom>
            <a:solidFill>
              <a:srgbClr val="CCFF33"/>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1" name="Oval 21"/>
            <p:cNvSpPr>
              <a:spLocks noChangeArrowheads="1"/>
            </p:cNvSpPr>
            <p:nvPr/>
          </p:nvSpPr>
          <p:spPr bwMode="auto">
            <a:xfrm>
              <a:off x="4830" y="133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2" name="Oval 22"/>
            <p:cNvSpPr>
              <a:spLocks noChangeArrowheads="1"/>
            </p:cNvSpPr>
            <p:nvPr/>
          </p:nvSpPr>
          <p:spPr bwMode="auto">
            <a:xfrm>
              <a:off x="3744" y="134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Rectangle 98"/>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a:solidFill>
                  <a:schemeClr val="tx1"/>
                </a:solidFill>
                <a:effectLst>
                  <a:outerShdw blurRad="38100" dist="38100" dir="2700000" algn="tl">
                    <a:srgbClr val="C0C0C0"/>
                  </a:outerShdw>
                </a:effectLst>
                <a:ea typeface="隶书" panose="02010509060101010101" pitchFamily="49" charset="-122"/>
              </a:rPr>
              <a:t>1.2   </a:t>
            </a:r>
            <a:r>
              <a:rPr lang="zh-CN" altLang="en-US" dirty="0">
                <a:solidFill>
                  <a:schemeClr val="tx1"/>
                </a:solidFill>
                <a:effectLst>
                  <a:outerShdw blurRad="38100" dist="38100" dir="2700000" algn="tl">
                    <a:srgbClr val="C0C0C0"/>
                  </a:outerShdw>
                </a:effectLst>
                <a:ea typeface="隶书" panose="02010509060101010101" pitchFamily="49" charset="-122"/>
              </a:rPr>
              <a:t>基本变量 </a:t>
            </a:r>
            <a:r>
              <a:rPr lang="en-US" altLang="zh-CN" dirty="0">
                <a:solidFill>
                  <a:schemeClr val="tx1"/>
                </a:solidFill>
                <a:effectLst>
                  <a:outerShdw blurRad="38100" dist="38100" dir="2700000" algn="tl">
                    <a:srgbClr val="C0C0C0"/>
                  </a:outerShdw>
                </a:effectLst>
                <a:ea typeface="隶书" panose="02010509060101010101" pitchFamily="49" charset="-122"/>
              </a:rPr>
              <a:t>Basic quantities</a:t>
            </a:r>
          </a:p>
        </p:txBody>
      </p:sp>
    </p:spTree>
    <p:extLst>
      <p:ext uri="{BB962C8B-B14F-4D97-AF65-F5344CB8AC3E}">
        <p14:creationId xmlns:p14="http://schemas.microsoft.com/office/powerpoint/2010/main" val="927942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3524">
                                            <p:txEl>
                                              <p:pRg st="0" end="0"/>
                                            </p:txEl>
                                          </p:spTgt>
                                        </p:tgtEl>
                                        <p:attrNameLst>
                                          <p:attrName>style.visibility</p:attrName>
                                        </p:attrNameLst>
                                      </p:cBhvr>
                                      <p:to>
                                        <p:strVal val="visible"/>
                                      </p:to>
                                    </p:set>
                                    <p:animEffect transition="in" filter="wipe(left)">
                                      <p:cBhvr>
                                        <p:cTn id="7" dur="500"/>
                                        <p:tgtEl>
                                          <p:spTgt spid="363524">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3529"/>
                                        </p:tgtEl>
                                        <p:attrNameLst>
                                          <p:attrName>style.visibility</p:attrName>
                                        </p:attrNameLst>
                                      </p:cBhvr>
                                      <p:to>
                                        <p:strVal val="visible"/>
                                      </p:to>
                                    </p:set>
                                    <p:animEffect transition="in" filter="wipe(left)">
                                      <p:cBhvr>
                                        <p:cTn id="11" dur="500"/>
                                        <p:tgtEl>
                                          <p:spTgt spid="3635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63534"/>
                                        </p:tgtEl>
                                        <p:attrNameLst>
                                          <p:attrName>style.visibility</p:attrName>
                                        </p:attrNameLst>
                                      </p:cBhvr>
                                      <p:to>
                                        <p:strVal val="visible"/>
                                      </p:to>
                                    </p:set>
                                    <p:animEffect transition="in" filter="wipe(left)">
                                      <p:cBhvr>
                                        <p:cTn id="16" dur="500"/>
                                        <p:tgtEl>
                                          <p:spTgt spid="3635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363530"/>
                                        </p:tgtEl>
                                        <p:attrNameLst>
                                          <p:attrName>style.visibility</p:attrName>
                                        </p:attrNameLst>
                                      </p:cBhvr>
                                      <p:to>
                                        <p:strVal val="visible"/>
                                      </p:to>
                                    </p:set>
                                    <p:animEffect transition="in" filter="dissolve">
                                      <p:cBhvr>
                                        <p:cTn id="21" dur="500"/>
                                        <p:tgtEl>
                                          <p:spTgt spid="3635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63531">
                                            <p:txEl>
                                              <p:pRg st="0" end="0"/>
                                            </p:txEl>
                                          </p:spTgt>
                                        </p:tgtEl>
                                        <p:attrNameLst>
                                          <p:attrName>style.visibility</p:attrName>
                                        </p:attrNameLst>
                                      </p:cBhvr>
                                      <p:to>
                                        <p:strVal val="visible"/>
                                      </p:to>
                                    </p:set>
                                    <p:animEffect transition="in" filter="wipe(left)">
                                      <p:cBhvr>
                                        <p:cTn id="26" dur="500"/>
                                        <p:tgtEl>
                                          <p:spTgt spid="363531">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63531">
                                            <p:txEl>
                                              <p:pRg st="1" end="1"/>
                                            </p:txEl>
                                          </p:spTgt>
                                        </p:tgtEl>
                                        <p:attrNameLst>
                                          <p:attrName>style.visibility</p:attrName>
                                        </p:attrNameLst>
                                      </p:cBhvr>
                                      <p:to>
                                        <p:strVal val="visible"/>
                                      </p:to>
                                    </p:set>
                                    <p:animEffect transition="in" filter="wipe(left)">
                                      <p:cBhvr>
                                        <p:cTn id="31" dur="500"/>
                                        <p:tgtEl>
                                          <p:spTgt spid="363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build="p" autoUpdateAnimBg="0"/>
      <p:bldP spid="363529" grpId="0" autoUpdateAnimBg="0"/>
      <p:bldP spid="36353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Text Box 4"/>
          <p:cNvSpPr txBox="1">
            <a:spLocks noChangeArrowheads="1"/>
          </p:cNvSpPr>
          <p:nvPr/>
        </p:nvSpPr>
        <p:spPr bwMode="auto">
          <a:xfrm>
            <a:off x="431800" y="404813"/>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latin typeface="Times New Roman" panose="02020603050405020304" pitchFamily="18" charset="0"/>
              </a:rPr>
              <a:t>电压（降）的参考方向：</a:t>
            </a:r>
          </a:p>
        </p:txBody>
      </p:sp>
      <p:grpSp>
        <p:nvGrpSpPr>
          <p:cNvPr id="381957" name="Group 5"/>
          <p:cNvGrpSpPr>
            <a:grpSpLocks/>
          </p:cNvGrpSpPr>
          <p:nvPr/>
        </p:nvGrpSpPr>
        <p:grpSpPr bwMode="auto">
          <a:xfrm>
            <a:off x="2239963" y="5195888"/>
            <a:ext cx="1087437" cy="581025"/>
            <a:chOff x="1411" y="3273"/>
            <a:chExt cx="685" cy="366"/>
          </a:xfrm>
        </p:grpSpPr>
        <p:sp>
          <p:nvSpPr>
            <p:cNvPr id="381958" name="Text Box 6"/>
            <p:cNvSpPr txBox="1">
              <a:spLocks noChangeArrowheads="1"/>
            </p:cNvSpPr>
            <p:nvPr/>
          </p:nvSpPr>
          <p:spPr bwMode="auto">
            <a:xfrm>
              <a:off x="1411" y="3273"/>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i="1">
                  <a:solidFill>
                    <a:schemeClr val="tx2"/>
                  </a:solidFill>
                  <a:latin typeface="Times New Roman" panose="02020603050405020304" pitchFamily="18" charset="0"/>
                </a:rPr>
                <a:t>U</a:t>
              </a:r>
              <a:endParaRPr kumimoji="1" lang="en-US" altLang="zh-CN" sz="3200" b="1">
                <a:solidFill>
                  <a:schemeClr val="tx2"/>
                </a:solidFill>
                <a:latin typeface="Times New Roman" panose="02020603050405020304" pitchFamily="18" charset="0"/>
              </a:endParaRPr>
            </a:p>
          </p:txBody>
        </p:sp>
        <p:sp>
          <p:nvSpPr>
            <p:cNvPr id="381959" name="Text Box 7"/>
            <p:cNvSpPr txBox="1">
              <a:spLocks noChangeArrowheads="1"/>
            </p:cNvSpPr>
            <p:nvPr/>
          </p:nvSpPr>
          <p:spPr bwMode="auto">
            <a:xfrm>
              <a:off x="1642" y="3274"/>
              <a:ext cx="45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solidFill>
                    <a:schemeClr val="tx2"/>
                  </a:solidFill>
                  <a:latin typeface="Times New Roman" panose="02020603050405020304" pitchFamily="18" charset="0"/>
                </a:rPr>
                <a:t>&gt; 0</a:t>
              </a:r>
            </a:p>
          </p:txBody>
        </p:sp>
      </p:grpSp>
      <p:grpSp>
        <p:nvGrpSpPr>
          <p:cNvPr id="381960" name="Group 8"/>
          <p:cNvGrpSpPr>
            <a:grpSpLocks/>
          </p:cNvGrpSpPr>
          <p:nvPr/>
        </p:nvGrpSpPr>
        <p:grpSpPr bwMode="auto">
          <a:xfrm>
            <a:off x="738188" y="2976563"/>
            <a:ext cx="3833812" cy="1169987"/>
            <a:chOff x="465" y="1731"/>
            <a:chExt cx="2415" cy="737"/>
          </a:xfrm>
        </p:grpSpPr>
        <p:sp>
          <p:nvSpPr>
            <p:cNvPr id="381961" name="Text Box 9"/>
            <p:cNvSpPr txBox="1">
              <a:spLocks noChangeArrowheads="1"/>
            </p:cNvSpPr>
            <p:nvPr/>
          </p:nvSpPr>
          <p:spPr bwMode="auto">
            <a:xfrm>
              <a:off x="1190" y="1731"/>
              <a:ext cx="888" cy="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参考方向</a:t>
              </a:r>
            </a:p>
            <a:p>
              <a:pPr algn="ctr" eaLnBrk="0" hangingPunct="0"/>
              <a:r>
                <a:rPr kumimoji="1" lang="en-US" altLang="zh-CN" sz="3200" b="1" i="1">
                  <a:solidFill>
                    <a:schemeClr val="tx2"/>
                  </a:solidFill>
                  <a:latin typeface="Times New Roman" panose="02020603050405020304" pitchFamily="18" charset="0"/>
                  <a:ea typeface="楷体_GB2312" pitchFamily="49" charset="-122"/>
                </a:rPr>
                <a:t>U</a:t>
              </a:r>
            </a:p>
          </p:txBody>
        </p:sp>
        <p:sp>
          <p:nvSpPr>
            <p:cNvPr id="381962" name="Text Box 10"/>
            <p:cNvSpPr txBox="1">
              <a:spLocks noChangeArrowheads="1"/>
            </p:cNvSpPr>
            <p:nvPr/>
          </p:nvSpPr>
          <p:spPr bwMode="auto">
            <a:xfrm>
              <a:off x="465" y="2064"/>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3600" b="1">
                  <a:solidFill>
                    <a:srgbClr val="0000F0"/>
                  </a:solidFill>
                  <a:latin typeface="Times New Roman" panose="02020603050405020304" pitchFamily="18" charset="0"/>
                  <a:sym typeface="CommonBullets" pitchFamily="34" charset="2"/>
                </a:rPr>
                <a:t>+</a:t>
              </a:r>
            </a:p>
          </p:txBody>
        </p:sp>
        <p:sp>
          <p:nvSpPr>
            <p:cNvPr id="381963" name="Text Box 11"/>
            <p:cNvSpPr txBox="1">
              <a:spLocks noChangeArrowheads="1"/>
            </p:cNvSpPr>
            <p:nvPr/>
          </p:nvSpPr>
          <p:spPr bwMode="auto">
            <a:xfrm>
              <a:off x="2400" y="2045"/>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3600" b="1">
                  <a:solidFill>
                    <a:srgbClr val="0000F0"/>
                  </a:solidFill>
                  <a:latin typeface="Times New Roman" panose="02020603050405020304" pitchFamily="18" charset="0"/>
                  <a:ea typeface="黑体" panose="02010609060101010101" pitchFamily="49" charset="-122"/>
                </a:rPr>
                <a:t>–</a:t>
              </a:r>
            </a:p>
          </p:txBody>
        </p:sp>
      </p:grpSp>
      <p:grpSp>
        <p:nvGrpSpPr>
          <p:cNvPr id="381964" name="Group 12"/>
          <p:cNvGrpSpPr>
            <a:grpSpLocks/>
          </p:cNvGrpSpPr>
          <p:nvPr/>
        </p:nvGrpSpPr>
        <p:grpSpPr bwMode="auto">
          <a:xfrm>
            <a:off x="5005388" y="2976563"/>
            <a:ext cx="3833812" cy="1169987"/>
            <a:chOff x="3153" y="1731"/>
            <a:chExt cx="2415" cy="737"/>
          </a:xfrm>
        </p:grpSpPr>
        <p:sp>
          <p:nvSpPr>
            <p:cNvPr id="381965" name="Text Box 13"/>
            <p:cNvSpPr txBox="1">
              <a:spLocks noChangeArrowheads="1"/>
            </p:cNvSpPr>
            <p:nvPr/>
          </p:nvSpPr>
          <p:spPr bwMode="auto">
            <a:xfrm>
              <a:off x="3878" y="1731"/>
              <a:ext cx="888" cy="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参考方向</a:t>
              </a:r>
            </a:p>
            <a:p>
              <a:pPr algn="ctr" eaLnBrk="0" hangingPunct="0"/>
              <a:r>
                <a:rPr kumimoji="1" lang="en-US" altLang="zh-CN" sz="3200" b="1" i="1">
                  <a:solidFill>
                    <a:schemeClr val="tx2"/>
                  </a:solidFill>
                  <a:latin typeface="Times New Roman" panose="02020603050405020304" pitchFamily="18" charset="0"/>
                  <a:ea typeface="楷体_GB2312" pitchFamily="49" charset="-122"/>
                </a:rPr>
                <a:t>U</a:t>
              </a:r>
            </a:p>
          </p:txBody>
        </p:sp>
        <p:sp>
          <p:nvSpPr>
            <p:cNvPr id="381966" name="Text Box 14"/>
            <p:cNvSpPr txBox="1">
              <a:spLocks noChangeArrowheads="1"/>
            </p:cNvSpPr>
            <p:nvPr/>
          </p:nvSpPr>
          <p:spPr bwMode="auto">
            <a:xfrm>
              <a:off x="3153" y="2064"/>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3600" b="1">
                  <a:solidFill>
                    <a:srgbClr val="0000F0"/>
                  </a:solidFill>
                  <a:latin typeface="Times New Roman" panose="02020603050405020304" pitchFamily="18" charset="0"/>
                  <a:sym typeface="CommonBullets" pitchFamily="34" charset="2"/>
                </a:rPr>
                <a:t>+</a:t>
              </a:r>
            </a:p>
          </p:txBody>
        </p:sp>
        <p:sp>
          <p:nvSpPr>
            <p:cNvPr id="381967" name="Text Box 15"/>
            <p:cNvSpPr txBox="1">
              <a:spLocks noChangeArrowheads="1"/>
            </p:cNvSpPr>
            <p:nvPr/>
          </p:nvSpPr>
          <p:spPr bwMode="auto">
            <a:xfrm>
              <a:off x="5088" y="2045"/>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3600" b="1">
                  <a:solidFill>
                    <a:srgbClr val="0000F0"/>
                  </a:solidFill>
                  <a:latin typeface="Times New Roman" panose="02020603050405020304" pitchFamily="18" charset="0"/>
                  <a:ea typeface="黑体" panose="02010609060101010101" pitchFamily="49" charset="-122"/>
                </a:rPr>
                <a:t>–</a:t>
              </a:r>
            </a:p>
          </p:txBody>
        </p:sp>
      </p:grpSp>
      <p:grpSp>
        <p:nvGrpSpPr>
          <p:cNvPr id="381968" name="Group 16"/>
          <p:cNvGrpSpPr>
            <a:grpSpLocks/>
          </p:cNvGrpSpPr>
          <p:nvPr/>
        </p:nvGrpSpPr>
        <p:grpSpPr bwMode="auto">
          <a:xfrm>
            <a:off x="6430963" y="5197475"/>
            <a:ext cx="1144587" cy="579438"/>
            <a:chOff x="4051" y="3274"/>
            <a:chExt cx="721" cy="365"/>
          </a:xfrm>
        </p:grpSpPr>
        <p:sp>
          <p:nvSpPr>
            <p:cNvPr id="381969" name="Text Box 17"/>
            <p:cNvSpPr txBox="1">
              <a:spLocks noChangeArrowheads="1"/>
            </p:cNvSpPr>
            <p:nvPr/>
          </p:nvSpPr>
          <p:spPr bwMode="auto">
            <a:xfrm>
              <a:off x="4254" y="3274"/>
              <a:ext cx="51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solidFill>
                    <a:schemeClr val="tx2"/>
                  </a:solidFill>
                  <a:latin typeface="Times New Roman" panose="02020603050405020304" pitchFamily="18" charset="0"/>
                </a:rPr>
                <a:t> &lt; 0</a:t>
              </a:r>
              <a:endParaRPr kumimoji="1" lang="en-US" altLang="zh-CN" sz="4400" b="1">
                <a:solidFill>
                  <a:schemeClr val="tx2"/>
                </a:solidFill>
                <a:latin typeface="Times New Roman" panose="02020603050405020304" pitchFamily="18" charset="0"/>
              </a:endParaRPr>
            </a:p>
          </p:txBody>
        </p:sp>
        <p:sp>
          <p:nvSpPr>
            <p:cNvPr id="381970" name="Text Box 18"/>
            <p:cNvSpPr txBox="1">
              <a:spLocks noChangeArrowheads="1"/>
            </p:cNvSpPr>
            <p:nvPr/>
          </p:nvSpPr>
          <p:spPr bwMode="auto">
            <a:xfrm>
              <a:off x="4051" y="3274"/>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3200" b="1" i="1">
                  <a:solidFill>
                    <a:schemeClr val="tx2"/>
                  </a:solidFill>
                  <a:latin typeface="Times New Roman" panose="02020603050405020304" pitchFamily="18" charset="0"/>
                </a:rPr>
                <a:t>U</a:t>
              </a:r>
            </a:p>
          </p:txBody>
        </p:sp>
      </p:grpSp>
      <p:grpSp>
        <p:nvGrpSpPr>
          <p:cNvPr id="381971" name="Group 19"/>
          <p:cNvGrpSpPr>
            <a:grpSpLocks/>
          </p:cNvGrpSpPr>
          <p:nvPr/>
        </p:nvGrpSpPr>
        <p:grpSpPr bwMode="auto">
          <a:xfrm>
            <a:off x="457200" y="1089025"/>
            <a:ext cx="4083050" cy="1273175"/>
            <a:chOff x="288" y="686"/>
            <a:chExt cx="2572" cy="802"/>
          </a:xfrm>
        </p:grpSpPr>
        <p:sp>
          <p:nvSpPr>
            <p:cNvPr id="381972" name="Rectangle 20"/>
            <p:cNvSpPr>
              <a:spLocks noChangeArrowheads="1"/>
            </p:cNvSpPr>
            <p:nvPr/>
          </p:nvSpPr>
          <p:spPr bwMode="auto">
            <a:xfrm>
              <a:off x="1411" y="1104"/>
              <a:ext cx="460" cy="384"/>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73" name="Line 21"/>
            <p:cNvSpPr>
              <a:spLocks noChangeShapeType="1"/>
            </p:cNvSpPr>
            <p:nvPr/>
          </p:nvSpPr>
          <p:spPr bwMode="auto">
            <a:xfrm flipH="1">
              <a:off x="561" y="1294"/>
              <a:ext cx="844"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74" name="Line 22"/>
            <p:cNvSpPr>
              <a:spLocks noChangeShapeType="1"/>
            </p:cNvSpPr>
            <p:nvPr/>
          </p:nvSpPr>
          <p:spPr bwMode="auto">
            <a:xfrm>
              <a:off x="1871" y="1294"/>
              <a:ext cx="913"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75" name="Text Box 23"/>
            <p:cNvSpPr txBox="1">
              <a:spLocks noChangeArrowheads="1"/>
            </p:cNvSpPr>
            <p:nvPr/>
          </p:nvSpPr>
          <p:spPr bwMode="auto">
            <a:xfrm>
              <a:off x="288" y="758"/>
              <a:ext cx="65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3600" b="1">
                  <a:solidFill>
                    <a:srgbClr val="FF0066"/>
                  </a:solidFill>
                  <a:latin typeface="Times New Roman" panose="02020603050405020304" pitchFamily="18" charset="0"/>
                  <a:sym typeface="CommonBullets" pitchFamily="34" charset="2"/>
                </a:rPr>
                <a:t>+</a:t>
              </a:r>
            </a:p>
          </p:txBody>
        </p:sp>
        <p:sp>
          <p:nvSpPr>
            <p:cNvPr id="381976" name="Text Box 24"/>
            <p:cNvSpPr txBox="1">
              <a:spLocks noChangeArrowheads="1"/>
            </p:cNvSpPr>
            <p:nvPr/>
          </p:nvSpPr>
          <p:spPr bwMode="auto">
            <a:xfrm>
              <a:off x="1190" y="75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sp>
          <p:nvSpPr>
            <p:cNvPr id="381977" name="Rectangle 25"/>
            <p:cNvSpPr>
              <a:spLocks noChangeArrowheads="1"/>
            </p:cNvSpPr>
            <p:nvPr/>
          </p:nvSpPr>
          <p:spPr bwMode="auto">
            <a:xfrm>
              <a:off x="2522" y="686"/>
              <a:ext cx="260" cy="404"/>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600" b="1">
                  <a:solidFill>
                    <a:srgbClr val="FF0066"/>
                  </a:solidFill>
                  <a:latin typeface="Times New Roman" panose="02020603050405020304" pitchFamily="18" charset="0"/>
                  <a:ea typeface="黑体" panose="02010609060101010101" pitchFamily="49" charset="-122"/>
                </a:rPr>
                <a:t>–</a:t>
              </a:r>
            </a:p>
          </p:txBody>
        </p:sp>
        <p:sp>
          <p:nvSpPr>
            <p:cNvPr id="381978" name="Oval 26"/>
            <p:cNvSpPr>
              <a:spLocks noChangeArrowheads="1"/>
            </p:cNvSpPr>
            <p:nvPr/>
          </p:nvSpPr>
          <p:spPr bwMode="auto">
            <a:xfrm>
              <a:off x="492" y="1248"/>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79" name="Oval 27"/>
            <p:cNvSpPr>
              <a:spLocks noChangeArrowheads="1"/>
            </p:cNvSpPr>
            <p:nvPr/>
          </p:nvSpPr>
          <p:spPr bwMode="auto">
            <a:xfrm>
              <a:off x="2776" y="1256"/>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1980" name="Group 28"/>
          <p:cNvGrpSpPr>
            <a:grpSpLocks/>
          </p:cNvGrpSpPr>
          <p:nvPr/>
        </p:nvGrpSpPr>
        <p:grpSpPr bwMode="auto">
          <a:xfrm>
            <a:off x="4991100" y="1089025"/>
            <a:ext cx="3900488" cy="1292225"/>
            <a:chOff x="3144" y="686"/>
            <a:chExt cx="2457" cy="814"/>
          </a:xfrm>
        </p:grpSpPr>
        <p:sp>
          <p:nvSpPr>
            <p:cNvPr id="381981" name="Text Box 29"/>
            <p:cNvSpPr txBox="1">
              <a:spLocks noChangeArrowheads="1"/>
            </p:cNvSpPr>
            <p:nvPr/>
          </p:nvSpPr>
          <p:spPr bwMode="auto">
            <a:xfrm>
              <a:off x="4944" y="710"/>
              <a:ext cx="65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3600" b="1">
                  <a:solidFill>
                    <a:srgbClr val="FF0066"/>
                  </a:solidFill>
                  <a:latin typeface="Times New Roman" panose="02020603050405020304" pitchFamily="18" charset="0"/>
                  <a:sym typeface="CommonBullets" pitchFamily="34" charset="2"/>
                </a:rPr>
                <a:t>+</a:t>
              </a:r>
            </a:p>
          </p:txBody>
        </p:sp>
        <p:sp>
          <p:nvSpPr>
            <p:cNvPr id="381982" name="Text Box 30"/>
            <p:cNvSpPr txBox="1">
              <a:spLocks noChangeArrowheads="1"/>
            </p:cNvSpPr>
            <p:nvPr/>
          </p:nvSpPr>
          <p:spPr bwMode="auto">
            <a:xfrm>
              <a:off x="3826" y="710"/>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grpSp>
          <p:nvGrpSpPr>
            <p:cNvPr id="381983" name="Group 31"/>
            <p:cNvGrpSpPr>
              <a:grpSpLocks/>
            </p:cNvGrpSpPr>
            <p:nvPr/>
          </p:nvGrpSpPr>
          <p:grpSpPr bwMode="auto">
            <a:xfrm>
              <a:off x="3249" y="1116"/>
              <a:ext cx="2223" cy="384"/>
              <a:chOff x="561" y="1104"/>
              <a:chExt cx="2223" cy="384"/>
            </a:xfrm>
          </p:grpSpPr>
          <p:sp>
            <p:nvSpPr>
              <p:cNvPr id="381984" name="Rectangle 32"/>
              <p:cNvSpPr>
                <a:spLocks noChangeArrowheads="1"/>
              </p:cNvSpPr>
              <p:nvPr/>
            </p:nvSpPr>
            <p:spPr bwMode="auto">
              <a:xfrm>
                <a:off x="1411" y="1104"/>
                <a:ext cx="460" cy="384"/>
              </a:xfrm>
              <a:prstGeom prst="rect">
                <a:avLst/>
              </a:prstGeom>
              <a:solidFill>
                <a:srgbClr val="00FF00"/>
              </a:solidFill>
              <a:ln w="2857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85" name="Line 33"/>
              <p:cNvSpPr>
                <a:spLocks noChangeShapeType="1"/>
              </p:cNvSpPr>
              <p:nvPr/>
            </p:nvSpPr>
            <p:spPr bwMode="auto">
              <a:xfrm flipH="1">
                <a:off x="561" y="1294"/>
                <a:ext cx="844"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86" name="Line 34"/>
              <p:cNvSpPr>
                <a:spLocks noChangeShapeType="1"/>
              </p:cNvSpPr>
              <p:nvPr/>
            </p:nvSpPr>
            <p:spPr bwMode="auto">
              <a:xfrm>
                <a:off x="1871" y="1294"/>
                <a:ext cx="913"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1987" name="Rectangle 35"/>
            <p:cNvSpPr>
              <a:spLocks noChangeArrowheads="1"/>
            </p:cNvSpPr>
            <p:nvPr/>
          </p:nvSpPr>
          <p:spPr bwMode="auto">
            <a:xfrm>
              <a:off x="3182" y="686"/>
              <a:ext cx="260" cy="404"/>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600" b="1">
                  <a:solidFill>
                    <a:srgbClr val="FF0066"/>
                  </a:solidFill>
                  <a:latin typeface="Times New Roman" panose="02020603050405020304" pitchFamily="18" charset="0"/>
                  <a:ea typeface="黑体" panose="02010609060101010101" pitchFamily="49" charset="-122"/>
                </a:rPr>
                <a:t>–</a:t>
              </a:r>
            </a:p>
          </p:txBody>
        </p:sp>
        <p:sp>
          <p:nvSpPr>
            <p:cNvPr id="381988" name="Oval 36"/>
            <p:cNvSpPr>
              <a:spLocks noChangeArrowheads="1"/>
            </p:cNvSpPr>
            <p:nvPr/>
          </p:nvSpPr>
          <p:spPr bwMode="auto">
            <a:xfrm>
              <a:off x="3144" y="1256"/>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89" name="Oval 37"/>
            <p:cNvSpPr>
              <a:spLocks noChangeArrowheads="1"/>
            </p:cNvSpPr>
            <p:nvPr/>
          </p:nvSpPr>
          <p:spPr bwMode="auto">
            <a:xfrm>
              <a:off x="5456" y="1256"/>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1990" name="Group 38"/>
          <p:cNvGrpSpPr>
            <a:grpSpLocks/>
          </p:cNvGrpSpPr>
          <p:nvPr/>
        </p:nvGrpSpPr>
        <p:grpSpPr bwMode="auto">
          <a:xfrm>
            <a:off x="609600" y="3981450"/>
            <a:ext cx="3943350" cy="1208088"/>
            <a:chOff x="384" y="2508"/>
            <a:chExt cx="2484" cy="761"/>
          </a:xfrm>
        </p:grpSpPr>
        <p:grpSp>
          <p:nvGrpSpPr>
            <p:cNvPr id="381991" name="Group 39"/>
            <p:cNvGrpSpPr>
              <a:grpSpLocks/>
            </p:cNvGrpSpPr>
            <p:nvPr/>
          </p:nvGrpSpPr>
          <p:grpSpPr bwMode="auto">
            <a:xfrm>
              <a:off x="384" y="2846"/>
              <a:ext cx="2314" cy="423"/>
              <a:chOff x="384" y="2846"/>
              <a:chExt cx="2314" cy="423"/>
            </a:xfrm>
          </p:grpSpPr>
          <p:sp>
            <p:nvSpPr>
              <p:cNvPr id="381992" name="Text Box 40"/>
              <p:cNvSpPr txBox="1">
                <a:spLocks noChangeArrowheads="1"/>
              </p:cNvSpPr>
              <p:nvPr/>
            </p:nvSpPr>
            <p:spPr bwMode="auto">
              <a:xfrm>
                <a:off x="384" y="2865"/>
                <a:ext cx="65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3600" b="1">
                    <a:solidFill>
                      <a:srgbClr val="FF0066"/>
                    </a:solidFill>
                    <a:latin typeface="Times New Roman" panose="02020603050405020304" pitchFamily="18" charset="0"/>
                    <a:sym typeface="CommonBullets" pitchFamily="34" charset="2"/>
                  </a:rPr>
                  <a:t>+</a:t>
                </a:r>
                <a:endParaRPr kumimoji="1" lang="en-US" altLang="zh-CN" sz="3600" b="1">
                  <a:solidFill>
                    <a:srgbClr val="FF0066"/>
                  </a:solidFill>
                  <a:latin typeface="Times New Roman" panose="02020603050405020304" pitchFamily="18" charset="0"/>
                </a:endParaRPr>
              </a:p>
            </p:txBody>
          </p:sp>
          <p:sp>
            <p:nvSpPr>
              <p:cNvPr id="381993" name="Text Box 41"/>
              <p:cNvSpPr txBox="1">
                <a:spLocks noChangeArrowheads="1"/>
              </p:cNvSpPr>
              <p:nvPr/>
            </p:nvSpPr>
            <p:spPr bwMode="auto">
              <a:xfrm>
                <a:off x="1286" y="290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sp>
            <p:nvSpPr>
              <p:cNvPr id="381994" name="Rectangle 42"/>
              <p:cNvSpPr>
                <a:spLocks noChangeArrowheads="1"/>
              </p:cNvSpPr>
              <p:nvPr/>
            </p:nvSpPr>
            <p:spPr bwMode="auto">
              <a:xfrm>
                <a:off x="2438" y="2846"/>
                <a:ext cx="260" cy="404"/>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600" b="1">
                    <a:solidFill>
                      <a:srgbClr val="FF0066"/>
                    </a:solidFill>
                    <a:latin typeface="Times New Roman" panose="02020603050405020304" pitchFamily="18" charset="0"/>
                    <a:ea typeface="黑体" panose="02010609060101010101" pitchFamily="49" charset="-122"/>
                  </a:rPr>
                  <a:t>–</a:t>
                </a:r>
              </a:p>
            </p:txBody>
          </p:sp>
        </p:grpSp>
        <p:grpSp>
          <p:nvGrpSpPr>
            <p:cNvPr id="381995" name="Group 43"/>
            <p:cNvGrpSpPr>
              <a:grpSpLocks/>
            </p:cNvGrpSpPr>
            <p:nvPr/>
          </p:nvGrpSpPr>
          <p:grpSpPr bwMode="auto">
            <a:xfrm>
              <a:off x="480" y="2508"/>
              <a:ext cx="2388" cy="384"/>
              <a:chOff x="480" y="2508"/>
              <a:chExt cx="2388" cy="384"/>
            </a:xfrm>
          </p:grpSpPr>
          <p:sp>
            <p:nvSpPr>
              <p:cNvPr id="381996" name="Rectangle 44"/>
              <p:cNvSpPr>
                <a:spLocks noChangeArrowheads="1"/>
              </p:cNvSpPr>
              <p:nvPr/>
            </p:nvSpPr>
            <p:spPr bwMode="auto">
              <a:xfrm>
                <a:off x="1411" y="2508"/>
                <a:ext cx="460" cy="384"/>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97" name="Line 45"/>
              <p:cNvSpPr>
                <a:spLocks noChangeShapeType="1"/>
              </p:cNvSpPr>
              <p:nvPr/>
            </p:nvSpPr>
            <p:spPr bwMode="auto">
              <a:xfrm flipH="1">
                <a:off x="561" y="2698"/>
                <a:ext cx="844"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98" name="Line 46"/>
              <p:cNvSpPr>
                <a:spLocks noChangeShapeType="1"/>
              </p:cNvSpPr>
              <p:nvPr/>
            </p:nvSpPr>
            <p:spPr bwMode="auto">
              <a:xfrm>
                <a:off x="1871" y="2698"/>
                <a:ext cx="913"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99" name="Oval 47"/>
              <p:cNvSpPr>
                <a:spLocks noChangeArrowheads="1"/>
              </p:cNvSpPr>
              <p:nvPr/>
            </p:nvSpPr>
            <p:spPr bwMode="auto">
              <a:xfrm>
                <a:off x="480" y="2648"/>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000" name="Oval 48"/>
              <p:cNvSpPr>
                <a:spLocks noChangeArrowheads="1"/>
              </p:cNvSpPr>
              <p:nvPr/>
            </p:nvSpPr>
            <p:spPr bwMode="auto">
              <a:xfrm>
                <a:off x="2784" y="2648"/>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82001" name="Group 49"/>
          <p:cNvGrpSpPr>
            <a:grpSpLocks/>
          </p:cNvGrpSpPr>
          <p:nvPr/>
        </p:nvGrpSpPr>
        <p:grpSpPr bwMode="auto">
          <a:xfrm>
            <a:off x="5016500" y="4000500"/>
            <a:ext cx="4127500" cy="1249363"/>
            <a:chOff x="3160" y="2520"/>
            <a:chExt cx="2600" cy="787"/>
          </a:xfrm>
        </p:grpSpPr>
        <p:grpSp>
          <p:nvGrpSpPr>
            <p:cNvPr id="382002" name="Group 50"/>
            <p:cNvGrpSpPr>
              <a:grpSpLocks/>
            </p:cNvGrpSpPr>
            <p:nvPr/>
          </p:nvGrpSpPr>
          <p:grpSpPr bwMode="auto">
            <a:xfrm>
              <a:off x="3278" y="2827"/>
              <a:ext cx="2482" cy="480"/>
              <a:chOff x="3278" y="2827"/>
              <a:chExt cx="2482" cy="480"/>
            </a:xfrm>
          </p:grpSpPr>
          <p:sp>
            <p:nvSpPr>
              <p:cNvPr id="382003" name="Text Box 51"/>
              <p:cNvSpPr txBox="1">
                <a:spLocks noChangeArrowheads="1"/>
              </p:cNvSpPr>
              <p:nvPr/>
            </p:nvSpPr>
            <p:spPr bwMode="auto">
              <a:xfrm>
                <a:off x="5103" y="2827"/>
                <a:ext cx="65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4400" b="1">
                    <a:solidFill>
                      <a:srgbClr val="FF0066"/>
                    </a:solidFill>
                    <a:latin typeface="Times New Roman" panose="02020603050405020304" pitchFamily="18" charset="0"/>
                    <a:sym typeface="CommonBullets" pitchFamily="34" charset="2"/>
                  </a:rPr>
                  <a:t>+</a:t>
                </a:r>
                <a:endParaRPr kumimoji="1" lang="en-US" altLang="zh-CN" sz="3200" b="1">
                  <a:solidFill>
                    <a:srgbClr val="FF0066"/>
                  </a:solidFill>
                  <a:latin typeface="Times New Roman" panose="02020603050405020304" pitchFamily="18" charset="0"/>
                </a:endParaRPr>
              </a:p>
            </p:txBody>
          </p:sp>
          <p:sp>
            <p:nvSpPr>
              <p:cNvPr id="382004" name="Text Box 52"/>
              <p:cNvSpPr txBox="1">
                <a:spLocks noChangeArrowheads="1"/>
              </p:cNvSpPr>
              <p:nvPr/>
            </p:nvSpPr>
            <p:spPr bwMode="auto">
              <a:xfrm>
                <a:off x="3984" y="290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sp>
            <p:nvSpPr>
              <p:cNvPr id="382005" name="Rectangle 53"/>
              <p:cNvSpPr>
                <a:spLocks noChangeArrowheads="1"/>
              </p:cNvSpPr>
              <p:nvPr/>
            </p:nvSpPr>
            <p:spPr bwMode="auto">
              <a:xfrm>
                <a:off x="3278" y="2834"/>
                <a:ext cx="260" cy="404"/>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600" b="1">
                    <a:solidFill>
                      <a:srgbClr val="FF0066"/>
                    </a:solidFill>
                    <a:latin typeface="Times New Roman" panose="02020603050405020304" pitchFamily="18" charset="0"/>
                    <a:ea typeface="黑体" panose="02010609060101010101" pitchFamily="49" charset="-122"/>
                  </a:rPr>
                  <a:t>–</a:t>
                </a:r>
              </a:p>
            </p:txBody>
          </p:sp>
        </p:grpSp>
        <p:grpSp>
          <p:nvGrpSpPr>
            <p:cNvPr id="382006" name="Group 54"/>
            <p:cNvGrpSpPr>
              <a:grpSpLocks/>
            </p:cNvGrpSpPr>
            <p:nvPr/>
          </p:nvGrpSpPr>
          <p:grpSpPr bwMode="auto">
            <a:xfrm>
              <a:off x="3160" y="2520"/>
              <a:ext cx="2364" cy="384"/>
              <a:chOff x="3160" y="2520"/>
              <a:chExt cx="2364" cy="384"/>
            </a:xfrm>
          </p:grpSpPr>
          <p:sp>
            <p:nvSpPr>
              <p:cNvPr id="382007" name="Rectangle 55"/>
              <p:cNvSpPr>
                <a:spLocks noChangeArrowheads="1"/>
              </p:cNvSpPr>
              <p:nvPr/>
            </p:nvSpPr>
            <p:spPr bwMode="auto">
              <a:xfrm>
                <a:off x="4087" y="2520"/>
                <a:ext cx="460" cy="384"/>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008" name="Line 56"/>
              <p:cNvSpPr>
                <a:spLocks noChangeShapeType="1"/>
              </p:cNvSpPr>
              <p:nvPr/>
            </p:nvSpPr>
            <p:spPr bwMode="auto">
              <a:xfrm flipH="1">
                <a:off x="3237" y="2710"/>
                <a:ext cx="844"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009" name="Line 57"/>
              <p:cNvSpPr>
                <a:spLocks noChangeShapeType="1"/>
              </p:cNvSpPr>
              <p:nvPr/>
            </p:nvSpPr>
            <p:spPr bwMode="auto">
              <a:xfrm>
                <a:off x="4547" y="2710"/>
                <a:ext cx="913"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010" name="Oval 58"/>
              <p:cNvSpPr>
                <a:spLocks noChangeArrowheads="1"/>
              </p:cNvSpPr>
              <p:nvPr/>
            </p:nvSpPr>
            <p:spPr bwMode="auto">
              <a:xfrm>
                <a:off x="3160" y="2664"/>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011" name="Oval 59"/>
              <p:cNvSpPr>
                <a:spLocks noChangeArrowheads="1"/>
              </p:cNvSpPr>
              <p:nvPr/>
            </p:nvSpPr>
            <p:spPr bwMode="auto">
              <a:xfrm>
                <a:off x="5440" y="2664"/>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560987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1956">
                                            <p:txEl>
                                              <p:pRg st="0" end="0"/>
                                            </p:txEl>
                                          </p:spTgt>
                                        </p:tgtEl>
                                        <p:attrNameLst>
                                          <p:attrName>style.visibility</p:attrName>
                                        </p:attrNameLst>
                                      </p:cBhvr>
                                      <p:to>
                                        <p:strVal val="visible"/>
                                      </p:to>
                                    </p:set>
                                    <p:animEffect transition="in" filter="wipe(left)">
                                      <p:cBhvr>
                                        <p:cTn id="7" dur="500"/>
                                        <p:tgtEl>
                                          <p:spTgt spid="3819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1971"/>
                                        </p:tgtEl>
                                        <p:attrNameLst>
                                          <p:attrName>style.visibility</p:attrName>
                                        </p:attrNameLst>
                                      </p:cBhvr>
                                      <p:to>
                                        <p:strVal val="visible"/>
                                      </p:to>
                                    </p:set>
                                    <p:animEffect transition="in" filter="wipe(left)">
                                      <p:cBhvr>
                                        <p:cTn id="12" dur="500"/>
                                        <p:tgtEl>
                                          <p:spTgt spid="381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1990"/>
                                        </p:tgtEl>
                                        <p:attrNameLst>
                                          <p:attrName>style.visibility</p:attrName>
                                        </p:attrNameLst>
                                      </p:cBhvr>
                                      <p:to>
                                        <p:strVal val="visible"/>
                                      </p:to>
                                    </p:set>
                                    <p:animEffect transition="in" filter="wipe(left)">
                                      <p:cBhvr>
                                        <p:cTn id="17" dur="500"/>
                                        <p:tgtEl>
                                          <p:spTgt spid="381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81960"/>
                                        </p:tgtEl>
                                        <p:attrNameLst>
                                          <p:attrName>style.visibility</p:attrName>
                                        </p:attrNameLst>
                                      </p:cBhvr>
                                      <p:to>
                                        <p:strVal val="visible"/>
                                      </p:to>
                                    </p:set>
                                    <p:animEffect transition="in" filter="box(out)">
                                      <p:cBhvr>
                                        <p:cTn id="22" dur="500"/>
                                        <p:tgtEl>
                                          <p:spTgt spid="3819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1957"/>
                                        </p:tgtEl>
                                        <p:attrNameLst>
                                          <p:attrName>style.visibility</p:attrName>
                                        </p:attrNameLst>
                                      </p:cBhvr>
                                      <p:to>
                                        <p:strVal val="visible"/>
                                      </p:to>
                                    </p:set>
                                    <p:animEffect transition="in" filter="wipe(left)">
                                      <p:cBhvr>
                                        <p:cTn id="27" dur="500"/>
                                        <p:tgtEl>
                                          <p:spTgt spid="3819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81980"/>
                                        </p:tgtEl>
                                        <p:attrNameLst>
                                          <p:attrName>style.visibility</p:attrName>
                                        </p:attrNameLst>
                                      </p:cBhvr>
                                      <p:to>
                                        <p:strVal val="visible"/>
                                      </p:to>
                                    </p:set>
                                    <p:animEffect transition="in" filter="wipe(left)">
                                      <p:cBhvr>
                                        <p:cTn id="32" dur="500"/>
                                        <p:tgtEl>
                                          <p:spTgt spid="3819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82001"/>
                                        </p:tgtEl>
                                        <p:attrNameLst>
                                          <p:attrName>style.visibility</p:attrName>
                                        </p:attrNameLst>
                                      </p:cBhvr>
                                      <p:to>
                                        <p:strVal val="visible"/>
                                      </p:to>
                                    </p:set>
                                    <p:animEffect transition="in" filter="wipe(left)">
                                      <p:cBhvr>
                                        <p:cTn id="37" dur="500"/>
                                        <p:tgtEl>
                                          <p:spTgt spid="3820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381964"/>
                                        </p:tgtEl>
                                        <p:attrNameLst>
                                          <p:attrName>style.visibility</p:attrName>
                                        </p:attrNameLst>
                                      </p:cBhvr>
                                      <p:to>
                                        <p:strVal val="visible"/>
                                      </p:to>
                                    </p:set>
                                    <p:animEffect transition="in" filter="dissolve">
                                      <p:cBhvr>
                                        <p:cTn id="42" dur="500"/>
                                        <p:tgtEl>
                                          <p:spTgt spid="3819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81968"/>
                                        </p:tgtEl>
                                        <p:attrNameLst>
                                          <p:attrName>style.visibility</p:attrName>
                                        </p:attrNameLst>
                                      </p:cBhvr>
                                      <p:to>
                                        <p:strVal val="visible"/>
                                      </p:to>
                                    </p:set>
                                    <p:animEffect transition="in" filter="wipe(left)">
                                      <p:cBhvr>
                                        <p:cTn id="47" dur="500"/>
                                        <p:tgtEl>
                                          <p:spTgt spid="381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6"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Text Box 4"/>
          <p:cNvSpPr txBox="1">
            <a:spLocks noChangeArrowheads="1"/>
          </p:cNvSpPr>
          <p:nvPr/>
        </p:nvSpPr>
        <p:spPr bwMode="auto">
          <a:xfrm>
            <a:off x="4392613" y="1160463"/>
            <a:ext cx="3838575"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电路中电压</a:t>
            </a:r>
            <a:r>
              <a:rPr kumimoji="1" lang="en-US" altLang="zh-CN" sz="28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AB</a:t>
            </a:r>
            <a:r>
              <a:rPr kumimoji="1" lang="en-US" altLang="zh-CN" sz="2400" b="1" i="1">
                <a:solidFill>
                  <a:srgbClr val="000000"/>
                </a:solidFill>
                <a:latin typeface="Times New Roman" panose="02020603050405020304" pitchFamily="18" charset="0"/>
                <a:sym typeface="Symbol" panose="05050102010706020507" pitchFamily="18" charset="2"/>
              </a:rPr>
              <a:t>=</a:t>
            </a:r>
            <a:r>
              <a:rPr kumimoji="1" lang="en-US" altLang="zh-CN" sz="2400" b="1">
                <a:solidFill>
                  <a:srgbClr val="000000"/>
                </a:solidFill>
                <a:latin typeface="Times New Roman" panose="02020603050405020304" pitchFamily="18" charset="0"/>
                <a:sym typeface="Symbol" panose="05050102010706020507" pitchFamily="18" charset="2"/>
              </a:rPr>
              <a:t>10V</a:t>
            </a:r>
            <a:r>
              <a:rPr kumimoji="1" lang="zh-CN" altLang="en-US" sz="2400" b="1">
                <a:solidFill>
                  <a:srgbClr val="000000"/>
                </a:solidFill>
                <a:latin typeface="Times New Roman" panose="02020603050405020304" pitchFamily="18" charset="0"/>
                <a:sym typeface="Symbol" panose="05050102010706020507" pitchFamily="18" charset="2"/>
              </a:rPr>
              <a:t>，方向</a:t>
            </a:r>
          </a:p>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从</a:t>
            </a:r>
            <a:r>
              <a:rPr kumimoji="1" lang="en-US" altLang="zh-CN" sz="2400" b="1">
                <a:solidFill>
                  <a:srgbClr val="000000"/>
                </a:solidFill>
                <a:latin typeface="Times New Roman" panose="02020603050405020304" pitchFamily="18" charset="0"/>
                <a:sym typeface="Symbol" panose="05050102010706020507" pitchFamily="18" charset="2"/>
              </a:rPr>
              <a:t>A</a:t>
            </a:r>
            <a:r>
              <a:rPr kumimoji="1" lang="zh-CN" altLang="en-US" sz="2400" b="1">
                <a:solidFill>
                  <a:srgbClr val="000000"/>
                </a:solidFill>
                <a:latin typeface="Times New Roman" panose="02020603050405020304" pitchFamily="18" charset="0"/>
                <a:sym typeface="Symbol" panose="05050102010706020507" pitchFamily="18" charset="2"/>
              </a:rPr>
              <a:t>指向</a:t>
            </a:r>
            <a:r>
              <a:rPr kumimoji="1" lang="en-US" altLang="zh-CN" sz="2400" b="1">
                <a:solidFill>
                  <a:srgbClr val="000000"/>
                </a:solidFill>
                <a:latin typeface="Times New Roman" panose="02020603050405020304" pitchFamily="18" charset="0"/>
                <a:sym typeface="Symbol" panose="05050102010706020507" pitchFamily="18" charset="2"/>
              </a:rPr>
              <a:t>B</a:t>
            </a:r>
            <a:r>
              <a:rPr kumimoji="1" lang="zh-CN" altLang="en-US" sz="2400" b="1">
                <a:solidFill>
                  <a:srgbClr val="000000"/>
                </a:solidFill>
                <a:latin typeface="Times New Roman" panose="02020603050405020304" pitchFamily="18" charset="0"/>
                <a:sym typeface="Symbol" panose="05050102010706020507" pitchFamily="18" charset="2"/>
              </a:rPr>
              <a:t>（实际方向）。</a:t>
            </a:r>
          </a:p>
        </p:txBody>
      </p:sp>
      <p:sp>
        <p:nvSpPr>
          <p:cNvPr id="384005" name="Text Box 5"/>
          <p:cNvSpPr txBox="1">
            <a:spLocks noChangeArrowheads="1"/>
          </p:cNvSpPr>
          <p:nvPr/>
        </p:nvSpPr>
        <p:spPr bwMode="auto">
          <a:xfrm>
            <a:off x="1187450" y="3213100"/>
            <a:ext cx="72374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400" b="1">
                <a:solidFill>
                  <a:srgbClr val="000000"/>
                </a:solidFill>
                <a:latin typeface="Times New Roman" panose="02020603050405020304" pitchFamily="18" charset="0"/>
                <a:sym typeface="Symbol" panose="05050102010706020507" pitchFamily="18" charset="2"/>
              </a:rPr>
              <a:t>        </a:t>
            </a:r>
            <a:r>
              <a:rPr kumimoji="1" lang="zh-CN" altLang="en-US" sz="2400" b="1">
                <a:solidFill>
                  <a:srgbClr val="000000"/>
                </a:solidFill>
                <a:latin typeface="Times New Roman" panose="02020603050405020304" pitchFamily="18" charset="0"/>
                <a:sym typeface="Symbol" panose="05050102010706020507" pitchFamily="18" charset="2"/>
              </a:rPr>
              <a:t>若电压参考方向如 </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2400" b="1" baseline="-25000">
                <a:solidFill>
                  <a:srgbClr val="000000"/>
                </a:solidFill>
                <a:latin typeface="Times New Roman" panose="02020603050405020304" pitchFamily="18" charset="0"/>
                <a:sym typeface="Symbol" panose="05050102010706020507" pitchFamily="18" charset="2"/>
              </a:rPr>
              <a:t>1 </a:t>
            </a:r>
            <a:r>
              <a:rPr kumimoji="1" lang="zh-CN" altLang="en-US" sz="2400" b="1">
                <a:solidFill>
                  <a:srgbClr val="000000"/>
                </a:solidFill>
                <a:latin typeface="Times New Roman" panose="02020603050405020304" pitchFamily="18" charset="0"/>
                <a:sym typeface="Symbol" panose="05050102010706020507" pitchFamily="18" charset="2"/>
              </a:rPr>
              <a:t>所示，电压参考方向与实际方向相同，则 </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2400" b="1" baseline="-25000">
                <a:solidFill>
                  <a:srgbClr val="000000"/>
                </a:solidFill>
                <a:latin typeface="Times New Roman" panose="02020603050405020304" pitchFamily="18" charset="0"/>
                <a:sym typeface="Symbol" panose="05050102010706020507" pitchFamily="18" charset="2"/>
              </a:rPr>
              <a:t>1</a:t>
            </a:r>
            <a:r>
              <a:rPr kumimoji="1" lang="en-US" altLang="zh-CN" sz="1400" b="1">
                <a:solidFill>
                  <a:srgbClr val="000000"/>
                </a:solidFill>
                <a:latin typeface="Times New Roman" panose="02020603050405020304" pitchFamily="18" charset="0"/>
                <a:sym typeface="Symbol" panose="05050102010706020507" pitchFamily="18" charset="2"/>
              </a:rPr>
              <a:t> </a:t>
            </a:r>
            <a:r>
              <a:rPr kumimoji="1" lang="en-US" altLang="zh-CN" sz="2400" b="1">
                <a:solidFill>
                  <a:srgbClr val="000000"/>
                </a:solidFill>
                <a:latin typeface="Times New Roman" panose="02020603050405020304" pitchFamily="18" charset="0"/>
                <a:sym typeface="Symbol" panose="05050102010706020507" pitchFamily="18" charset="2"/>
              </a:rPr>
              <a:t>=10V</a:t>
            </a:r>
            <a:r>
              <a:rPr kumimoji="1" lang="zh-CN" altLang="en-US" sz="2400" b="1">
                <a:solidFill>
                  <a:srgbClr val="000000"/>
                </a:solidFill>
                <a:latin typeface="Times New Roman" panose="02020603050405020304" pitchFamily="18" charset="0"/>
                <a:sym typeface="Symbol" panose="05050102010706020507" pitchFamily="18" charset="2"/>
              </a:rPr>
              <a:t>。</a:t>
            </a:r>
          </a:p>
        </p:txBody>
      </p:sp>
      <p:sp>
        <p:nvSpPr>
          <p:cNvPr id="384006" name="Text Box 6"/>
          <p:cNvSpPr txBox="1">
            <a:spLocks noChangeArrowheads="1"/>
          </p:cNvSpPr>
          <p:nvPr/>
        </p:nvSpPr>
        <p:spPr bwMode="auto">
          <a:xfrm>
            <a:off x="1200150" y="4581525"/>
            <a:ext cx="72374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400" b="1">
                <a:solidFill>
                  <a:srgbClr val="000000"/>
                </a:solidFill>
                <a:latin typeface="Times New Roman" panose="02020603050405020304" pitchFamily="18" charset="0"/>
                <a:sym typeface="Symbol" panose="05050102010706020507" pitchFamily="18" charset="2"/>
              </a:rPr>
              <a:t>        </a:t>
            </a:r>
            <a:r>
              <a:rPr kumimoji="1" lang="zh-CN" altLang="en-US" sz="2400" b="1">
                <a:solidFill>
                  <a:srgbClr val="000000"/>
                </a:solidFill>
                <a:latin typeface="Times New Roman" panose="02020603050405020304" pitchFamily="18" charset="0"/>
                <a:sym typeface="Symbol" panose="05050102010706020507" pitchFamily="18" charset="2"/>
              </a:rPr>
              <a:t>若电压参考方向如 </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2400" b="1" baseline="-25000">
                <a:solidFill>
                  <a:srgbClr val="000000"/>
                </a:solidFill>
                <a:latin typeface="Times New Roman" panose="02020603050405020304" pitchFamily="18" charset="0"/>
                <a:sym typeface="Symbol" panose="05050102010706020507" pitchFamily="18" charset="2"/>
              </a:rPr>
              <a:t>2 </a:t>
            </a:r>
            <a:r>
              <a:rPr kumimoji="1" lang="zh-CN" altLang="en-US" sz="2400" b="1">
                <a:solidFill>
                  <a:srgbClr val="000000"/>
                </a:solidFill>
                <a:latin typeface="Times New Roman" panose="02020603050405020304" pitchFamily="18" charset="0"/>
                <a:sym typeface="Symbol" panose="05050102010706020507" pitchFamily="18" charset="2"/>
              </a:rPr>
              <a:t>所示，电压参考方向与实际方向相反，则 </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2400" b="1" baseline="-25000">
                <a:solidFill>
                  <a:srgbClr val="000000"/>
                </a:solidFill>
                <a:latin typeface="Times New Roman" panose="02020603050405020304" pitchFamily="18" charset="0"/>
                <a:sym typeface="Symbol" panose="05050102010706020507" pitchFamily="18" charset="2"/>
              </a:rPr>
              <a:t>2</a:t>
            </a:r>
            <a:r>
              <a:rPr kumimoji="1" lang="en-US" altLang="zh-CN" sz="1400" b="1">
                <a:solidFill>
                  <a:srgbClr val="000000"/>
                </a:solidFill>
                <a:latin typeface="Times New Roman" panose="02020603050405020304" pitchFamily="18" charset="0"/>
                <a:sym typeface="Symbol" panose="05050102010706020507" pitchFamily="18" charset="2"/>
              </a:rPr>
              <a:t> </a:t>
            </a:r>
            <a:r>
              <a:rPr kumimoji="1" lang="en-US" altLang="zh-CN" sz="2400" b="1">
                <a:solidFill>
                  <a:srgbClr val="000000"/>
                </a:solidFill>
                <a:latin typeface="Times New Roman" panose="02020603050405020304" pitchFamily="18" charset="0"/>
                <a:sym typeface="Symbol" panose="05050102010706020507" pitchFamily="18" charset="2"/>
              </a:rPr>
              <a:t>= </a:t>
            </a: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a:solidFill>
                  <a:srgbClr val="000000"/>
                </a:solidFill>
                <a:latin typeface="Times New Roman" panose="02020603050405020304" pitchFamily="18" charset="0"/>
                <a:sym typeface="Symbol" panose="05050102010706020507" pitchFamily="18" charset="2"/>
              </a:rPr>
              <a:t>10V</a:t>
            </a:r>
            <a:r>
              <a:rPr kumimoji="1" lang="zh-CN" altLang="en-US" sz="2400" b="1">
                <a:solidFill>
                  <a:srgbClr val="000000"/>
                </a:solidFill>
                <a:latin typeface="Times New Roman" panose="02020603050405020304" pitchFamily="18" charset="0"/>
                <a:sym typeface="Symbol" panose="05050102010706020507" pitchFamily="18" charset="2"/>
              </a:rPr>
              <a:t>。</a:t>
            </a:r>
          </a:p>
        </p:txBody>
      </p:sp>
      <p:grpSp>
        <p:nvGrpSpPr>
          <p:cNvPr id="384007" name="Group 7"/>
          <p:cNvGrpSpPr>
            <a:grpSpLocks/>
          </p:cNvGrpSpPr>
          <p:nvPr/>
        </p:nvGrpSpPr>
        <p:grpSpPr bwMode="auto">
          <a:xfrm>
            <a:off x="2635250" y="1176338"/>
            <a:ext cx="493713" cy="838200"/>
            <a:chOff x="845" y="305"/>
            <a:chExt cx="311" cy="528"/>
          </a:xfrm>
        </p:grpSpPr>
        <p:sp>
          <p:nvSpPr>
            <p:cNvPr id="384008" name="Line 8"/>
            <p:cNvSpPr>
              <a:spLocks noChangeShapeType="1"/>
            </p:cNvSpPr>
            <p:nvPr/>
          </p:nvSpPr>
          <p:spPr bwMode="auto">
            <a:xfrm>
              <a:off x="936" y="833"/>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09" name="Line 9"/>
            <p:cNvSpPr>
              <a:spLocks noChangeShapeType="1"/>
            </p:cNvSpPr>
            <p:nvPr/>
          </p:nvSpPr>
          <p:spPr bwMode="auto">
            <a:xfrm>
              <a:off x="936" y="389"/>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0" name="Line 10"/>
            <p:cNvSpPr>
              <a:spLocks noChangeShapeType="1"/>
            </p:cNvSpPr>
            <p:nvPr/>
          </p:nvSpPr>
          <p:spPr bwMode="auto">
            <a:xfrm rot="-5400000">
              <a:off x="936" y="389"/>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1" name="Text Box 11"/>
            <p:cNvSpPr txBox="1">
              <a:spLocks noChangeArrowheads="1"/>
            </p:cNvSpPr>
            <p:nvPr/>
          </p:nvSpPr>
          <p:spPr bwMode="auto">
            <a:xfrm>
              <a:off x="845" y="497"/>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1400" b="1">
                  <a:solidFill>
                    <a:srgbClr val="FF0000"/>
                  </a:solidFill>
                  <a:latin typeface="Times New Roman" panose="02020603050405020304" pitchFamily="18" charset="0"/>
                  <a:sym typeface="Symbol" panose="05050102010706020507" pitchFamily="18" charset="2"/>
                </a:rPr>
                <a:t>1</a:t>
              </a:r>
              <a:endParaRPr kumimoji="1" lang="en-US" altLang="zh-CN" sz="2400" b="1" i="1">
                <a:solidFill>
                  <a:srgbClr val="FF0000"/>
                </a:solidFill>
                <a:latin typeface="Times New Roman" panose="02020603050405020304" pitchFamily="18" charset="0"/>
                <a:sym typeface="Symbol" panose="05050102010706020507" pitchFamily="18" charset="2"/>
              </a:endParaRPr>
            </a:p>
          </p:txBody>
        </p:sp>
      </p:grpSp>
      <p:grpSp>
        <p:nvGrpSpPr>
          <p:cNvPr id="384012" name="Group 12"/>
          <p:cNvGrpSpPr>
            <a:grpSpLocks/>
          </p:cNvGrpSpPr>
          <p:nvPr/>
        </p:nvGrpSpPr>
        <p:grpSpPr bwMode="auto">
          <a:xfrm>
            <a:off x="847725" y="533400"/>
            <a:ext cx="3294063" cy="2325688"/>
            <a:chOff x="541" y="143"/>
            <a:chExt cx="2075" cy="1465"/>
          </a:xfrm>
        </p:grpSpPr>
        <p:sp>
          <p:nvSpPr>
            <p:cNvPr id="384013" name="Text Box 13"/>
            <p:cNvSpPr txBox="1">
              <a:spLocks noChangeArrowheads="1"/>
            </p:cNvSpPr>
            <p:nvPr/>
          </p:nvSpPr>
          <p:spPr bwMode="auto">
            <a:xfrm>
              <a:off x="541" y="144"/>
              <a:ext cx="30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rgbClr val="FF0066"/>
                  </a:solidFill>
                  <a:latin typeface="Times New Roman" panose="02020603050405020304" pitchFamily="18" charset="0"/>
                  <a:sym typeface="Symbol" panose="05050102010706020507" pitchFamily="18" charset="2"/>
                </a:rPr>
                <a:t>例</a:t>
              </a:r>
            </a:p>
          </p:txBody>
        </p:sp>
        <p:sp>
          <p:nvSpPr>
            <p:cNvPr id="384014" name="Line 14"/>
            <p:cNvSpPr>
              <a:spLocks noChangeShapeType="1"/>
            </p:cNvSpPr>
            <p:nvPr/>
          </p:nvSpPr>
          <p:spPr bwMode="auto">
            <a:xfrm>
              <a:off x="810" y="1283"/>
              <a:ext cx="125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5" name="Line 15"/>
            <p:cNvSpPr>
              <a:spLocks noChangeShapeType="1"/>
            </p:cNvSpPr>
            <p:nvPr/>
          </p:nvSpPr>
          <p:spPr bwMode="auto">
            <a:xfrm>
              <a:off x="757" y="993"/>
              <a:ext cx="120"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6" name="Line 16"/>
            <p:cNvSpPr>
              <a:spLocks noChangeShapeType="1"/>
            </p:cNvSpPr>
            <p:nvPr/>
          </p:nvSpPr>
          <p:spPr bwMode="auto">
            <a:xfrm>
              <a:off x="673" y="885"/>
              <a:ext cx="300"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7" name="Line 17"/>
            <p:cNvSpPr>
              <a:spLocks noChangeShapeType="1"/>
            </p:cNvSpPr>
            <p:nvPr/>
          </p:nvSpPr>
          <p:spPr bwMode="auto">
            <a:xfrm>
              <a:off x="805" y="633"/>
              <a:ext cx="0" cy="25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8" name="Line 18"/>
            <p:cNvSpPr>
              <a:spLocks noChangeShapeType="1"/>
            </p:cNvSpPr>
            <p:nvPr/>
          </p:nvSpPr>
          <p:spPr bwMode="auto">
            <a:xfrm>
              <a:off x="805" y="993"/>
              <a:ext cx="0" cy="21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9" name="Line 19"/>
            <p:cNvSpPr>
              <a:spLocks noChangeShapeType="1"/>
            </p:cNvSpPr>
            <p:nvPr/>
          </p:nvSpPr>
          <p:spPr bwMode="auto">
            <a:xfrm flipV="1">
              <a:off x="2060" y="484"/>
              <a:ext cx="0" cy="81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0" name="Rectangle 20"/>
            <p:cNvSpPr>
              <a:spLocks noChangeArrowheads="1"/>
            </p:cNvSpPr>
            <p:nvPr/>
          </p:nvSpPr>
          <p:spPr bwMode="auto">
            <a:xfrm>
              <a:off x="2000" y="737"/>
              <a:ext cx="120" cy="268"/>
            </a:xfrm>
            <a:prstGeom prst="rect">
              <a:avLst/>
            </a:prstGeom>
            <a:solidFill>
              <a:srgbClr val="00FF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1" name="Line 21"/>
            <p:cNvSpPr>
              <a:spLocks noChangeShapeType="1"/>
            </p:cNvSpPr>
            <p:nvPr/>
          </p:nvSpPr>
          <p:spPr bwMode="auto">
            <a:xfrm flipV="1">
              <a:off x="805" y="477"/>
              <a:ext cx="0" cy="27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2" name="Line 22"/>
            <p:cNvSpPr>
              <a:spLocks noChangeShapeType="1"/>
            </p:cNvSpPr>
            <p:nvPr/>
          </p:nvSpPr>
          <p:spPr bwMode="auto">
            <a:xfrm>
              <a:off x="805" y="477"/>
              <a:ext cx="125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3" name="Line 23"/>
            <p:cNvSpPr>
              <a:spLocks noChangeShapeType="1"/>
            </p:cNvSpPr>
            <p:nvPr/>
          </p:nvSpPr>
          <p:spPr bwMode="auto">
            <a:xfrm>
              <a:off x="805" y="1113"/>
              <a:ext cx="0" cy="1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4" name="Text Box 24"/>
            <p:cNvSpPr txBox="1">
              <a:spLocks noChangeArrowheads="1"/>
            </p:cNvSpPr>
            <p:nvPr/>
          </p:nvSpPr>
          <p:spPr bwMode="auto">
            <a:xfrm>
              <a:off x="877" y="882"/>
              <a:ext cx="5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rgbClr val="000000"/>
                  </a:solidFill>
                  <a:latin typeface="Times New Roman" panose="02020603050405020304" pitchFamily="18" charset="0"/>
                  <a:sym typeface="Symbol" panose="05050102010706020507" pitchFamily="18" charset="2"/>
                </a:rPr>
                <a:t>10V</a:t>
              </a:r>
            </a:p>
          </p:txBody>
        </p:sp>
        <p:sp>
          <p:nvSpPr>
            <p:cNvPr id="384025" name="Text Box 25"/>
            <p:cNvSpPr txBox="1">
              <a:spLocks noChangeArrowheads="1"/>
            </p:cNvSpPr>
            <p:nvPr/>
          </p:nvSpPr>
          <p:spPr bwMode="auto">
            <a:xfrm>
              <a:off x="2104" y="719"/>
              <a:ext cx="5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solidFill>
                    <a:srgbClr val="000000"/>
                  </a:solidFill>
                  <a:latin typeface="Times New Roman" panose="02020603050405020304" pitchFamily="18" charset="0"/>
                  <a:sym typeface="Symbol" panose="05050102010706020507" pitchFamily="18" charset="2"/>
                </a:rPr>
                <a:t>10</a:t>
              </a:r>
            </a:p>
          </p:txBody>
        </p:sp>
        <p:sp>
          <p:nvSpPr>
            <p:cNvPr id="384026" name="Text Box 26"/>
            <p:cNvSpPr txBox="1">
              <a:spLocks noChangeArrowheads="1"/>
            </p:cNvSpPr>
            <p:nvPr/>
          </p:nvSpPr>
          <p:spPr bwMode="auto">
            <a:xfrm>
              <a:off x="1842" y="14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solidFill>
                    <a:srgbClr val="000000"/>
                  </a:solidFill>
                  <a:latin typeface="Times New Roman" panose="02020603050405020304" pitchFamily="18" charset="0"/>
                  <a:sym typeface="Symbol" panose="05050102010706020507" pitchFamily="18" charset="2"/>
                </a:rPr>
                <a:t>A</a:t>
              </a:r>
            </a:p>
          </p:txBody>
        </p:sp>
        <p:sp>
          <p:nvSpPr>
            <p:cNvPr id="384027" name="Text Box 27"/>
            <p:cNvSpPr txBox="1">
              <a:spLocks noChangeArrowheads="1"/>
            </p:cNvSpPr>
            <p:nvPr/>
          </p:nvSpPr>
          <p:spPr bwMode="auto">
            <a:xfrm>
              <a:off x="1855" y="128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solidFill>
                    <a:srgbClr val="000000"/>
                  </a:solidFill>
                  <a:latin typeface="Times New Roman" panose="02020603050405020304" pitchFamily="18" charset="0"/>
                  <a:sym typeface="Symbol" panose="05050102010706020507" pitchFamily="18" charset="2"/>
                </a:rPr>
                <a:t>B</a:t>
              </a:r>
            </a:p>
          </p:txBody>
        </p:sp>
      </p:grpSp>
      <p:sp useBgFill="1">
        <p:nvSpPr>
          <p:cNvPr id="384028" name="Text Box 28"/>
          <p:cNvSpPr txBox="1">
            <a:spLocks noChangeArrowheads="1"/>
          </p:cNvSpPr>
          <p:nvPr/>
        </p:nvSpPr>
        <p:spPr bwMode="auto">
          <a:xfrm>
            <a:off x="2579688" y="1119188"/>
            <a:ext cx="571500" cy="1004887"/>
          </a:xfrm>
          <a:prstGeom prst="rect">
            <a:avLst/>
          </a:prstGeom>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kumimoji="1" lang="en-US" altLang="zh-CN" sz="2400" b="1">
              <a:solidFill>
                <a:srgbClr val="000000"/>
              </a:solidFill>
              <a:latin typeface="Times New Roman" panose="02020603050405020304" pitchFamily="18" charset="0"/>
              <a:sym typeface="Symbol" panose="05050102010706020507" pitchFamily="18" charset="2"/>
            </a:endParaRPr>
          </a:p>
          <a:p>
            <a:pPr eaLnBrk="0" hangingPunct="0">
              <a:spcBef>
                <a:spcPct val="50000"/>
              </a:spcBef>
            </a:pPr>
            <a:endParaRPr kumimoji="1" lang="en-US" altLang="zh-CN" sz="2400" b="1">
              <a:solidFill>
                <a:srgbClr val="000000"/>
              </a:solidFill>
              <a:latin typeface="Times New Roman" panose="02020603050405020304" pitchFamily="18" charset="0"/>
              <a:sym typeface="Symbol" panose="05050102010706020507" pitchFamily="18" charset="2"/>
            </a:endParaRPr>
          </a:p>
        </p:txBody>
      </p:sp>
      <p:grpSp>
        <p:nvGrpSpPr>
          <p:cNvPr id="384029" name="Group 29"/>
          <p:cNvGrpSpPr>
            <a:grpSpLocks/>
          </p:cNvGrpSpPr>
          <p:nvPr/>
        </p:nvGrpSpPr>
        <p:grpSpPr bwMode="auto">
          <a:xfrm>
            <a:off x="2633663" y="1187450"/>
            <a:ext cx="519112" cy="1004888"/>
            <a:chOff x="1698" y="555"/>
            <a:chExt cx="327" cy="633"/>
          </a:xfrm>
        </p:grpSpPr>
        <p:sp useBgFill="1">
          <p:nvSpPr>
            <p:cNvPr id="384030" name="Text Box 30"/>
            <p:cNvSpPr txBox="1">
              <a:spLocks noChangeArrowheads="1"/>
            </p:cNvSpPr>
            <p:nvPr/>
          </p:nvSpPr>
          <p:spPr bwMode="auto">
            <a:xfrm>
              <a:off x="1698" y="555"/>
              <a:ext cx="260" cy="633"/>
            </a:xfrm>
            <a:prstGeom prst="rect">
              <a:avLst/>
            </a:prstGeom>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rgbClr val="000000"/>
                  </a:solidFill>
                  <a:latin typeface="Times New Roman" panose="02020603050405020304" pitchFamily="18" charset="0"/>
                  <a:sym typeface="Symbol" panose="05050102010706020507" pitchFamily="18" charset="2"/>
                </a:rPr>
                <a:t>   </a:t>
              </a:r>
            </a:p>
            <a:p>
              <a:pPr algn="ctr" eaLnBrk="0" hangingPunct="0">
                <a:spcBef>
                  <a:spcPct val="50000"/>
                </a:spcBef>
              </a:pPr>
              <a:endParaRPr kumimoji="1" lang="en-US" altLang="zh-CN" sz="2400" b="1">
                <a:solidFill>
                  <a:srgbClr val="000000"/>
                </a:solidFill>
                <a:latin typeface="Times New Roman" panose="02020603050405020304" pitchFamily="18" charset="0"/>
                <a:sym typeface="Symbol" panose="05050102010706020507" pitchFamily="18" charset="2"/>
              </a:endParaRPr>
            </a:p>
          </p:txBody>
        </p:sp>
        <p:grpSp>
          <p:nvGrpSpPr>
            <p:cNvPr id="384031" name="Group 31"/>
            <p:cNvGrpSpPr>
              <a:grpSpLocks/>
            </p:cNvGrpSpPr>
            <p:nvPr/>
          </p:nvGrpSpPr>
          <p:grpSpPr bwMode="auto">
            <a:xfrm>
              <a:off x="1706" y="624"/>
              <a:ext cx="319" cy="540"/>
              <a:chOff x="4459" y="2115"/>
              <a:chExt cx="319" cy="540"/>
            </a:xfrm>
          </p:grpSpPr>
          <p:sp useBgFill="1">
            <p:nvSpPr>
              <p:cNvPr id="384032" name="Line 32"/>
              <p:cNvSpPr>
                <a:spLocks noChangeShapeType="1"/>
              </p:cNvSpPr>
              <p:nvPr/>
            </p:nvSpPr>
            <p:spPr bwMode="auto">
              <a:xfrm>
                <a:off x="4542" y="2571"/>
                <a:ext cx="168" cy="0"/>
              </a:xfrm>
              <a:prstGeom prst="lin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384033" name="Line 33"/>
              <p:cNvSpPr>
                <a:spLocks noChangeShapeType="1"/>
              </p:cNvSpPr>
              <p:nvPr/>
            </p:nvSpPr>
            <p:spPr bwMode="auto">
              <a:xfrm>
                <a:off x="4554" y="2115"/>
                <a:ext cx="168" cy="0"/>
              </a:xfrm>
              <a:prstGeom prst="lin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384034" name="Text Box 34"/>
              <p:cNvSpPr txBox="1">
                <a:spLocks noChangeArrowheads="1"/>
              </p:cNvSpPr>
              <p:nvPr/>
            </p:nvSpPr>
            <p:spPr bwMode="auto">
              <a:xfrm>
                <a:off x="4459" y="2223"/>
                <a:ext cx="319" cy="288"/>
              </a:xfrm>
              <a:prstGeom prst="rect">
                <a:avLst/>
              </a:prstGeom>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2400" b="1" baseline="-25000">
                    <a:solidFill>
                      <a:srgbClr val="FF0000"/>
                    </a:solidFill>
                    <a:latin typeface="Times New Roman" panose="02020603050405020304" pitchFamily="18" charset="0"/>
                    <a:sym typeface="Symbol" panose="05050102010706020507" pitchFamily="18" charset="2"/>
                  </a:rPr>
                  <a:t>2</a:t>
                </a:r>
                <a:endParaRPr kumimoji="1" lang="en-US" altLang="zh-CN" sz="2400" b="1" i="1" baseline="-25000">
                  <a:solidFill>
                    <a:srgbClr val="FF0000"/>
                  </a:solidFill>
                  <a:latin typeface="Times New Roman" panose="02020603050405020304" pitchFamily="18" charset="0"/>
                  <a:sym typeface="Symbol" panose="05050102010706020507" pitchFamily="18" charset="2"/>
                </a:endParaRPr>
              </a:p>
            </p:txBody>
          </p:sp>
          <p:sp useBgFill="1">
            <p:nvSpPr>
              <p:cNvPr id="384035" name="Line 35"/>
              <p:cNvSpPr>
                <a:spLocks noChangeShapeType="1"/>
              </p:cNvSpPr>
              <p:nvPr/>
            </p:nvSpPr>
            <p:spPr bwMode="auto">
              <a:xfrm rot="-5400000">
                <a:off x="4542" y="2571"/>
                <a:ext cx="168" cy="0"/>
              </a:xfrm>
              <a:prstGeom prst="lin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623291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84012"/>
                                        </p:tgtEl>
                                        <p:attrNameLst>
                                          <p:attrName>style.visibility</p:attrName>
                                        </p:attrNameLst>
                                      </p:cBhvr>
                                      <p:to>
                                        <p:strVal val="visible"/>
                                      </p:to>
                                    </p:set>
                                    <p:anim calcmode="lin" valueType="num">
                                      <p:cBhvr additive="base">
                                        <p:cTn id="7" dur="500" fill="hold"/>
                                        <p:tgtEl>
                                          <p:spTgt spid="384012"/>
                                        </p:tgtEl>
                                        <p:attrNameLst>
                                          <p:attrName>ppt_x</p:attrName>
                                        </p:attrNameLst>
                                      </p:cBhvr>
                                      <p:tavLst>
                                        <p:tav tm="0">
                                          <p:val>
                                            <p:strVal val="0-#ppt_w/2"/>
                                          </p:val>
                                        </p:tav>
                                        <p:tav tm="100000">
                                          <p:val>
                                            <p:strVal val="#ppt_x"/>
                                          </p:val>
                                        </p:tav>
                                      </p:tavLst>
                                    </p:anim>
                                    <p:anim calcmode="lin" valueType="num">
                                      <p:cBhvr additive="base">
                                        <p:cTn id="8" dur="500" fill="hold"/>
                                        <p:tgtEl>
                                          <p:spTgt spid="3840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84004"/>
                                        </p:tgtEl>
                                        <p:attrNameLst>
                                          <p:attrName>style.visibility</p:attrName>
                                        </p:attrNameLst>
                                      </p:cBhvr>
                                      <p:to>
                                        <p:strVal val="visible"/>
                                      </p:to>
                                    </p:set>
                                    <p:animEffect transition="in" filter="dissolve">
                                      <p:cBhvr>
                                        <p:cTn id="13" dur="500"/>
                                        <p:tgtEl>
                                          <p:spTgt spid="3840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384007"/>
                                        </p:tgtEl>
                                        <p:attrNameLst>
                                          <p:attrName>style.visibility</p:attrName>
                                        </p:attrNameLst>
                                      </p:cBhvr>
                                      <p:to>
                                        <p:strVal val="visible"/>
                                      </p:to>
                                    </p:set>
                                    <p:anim calcmode="lin" valueType="num">
                                      <p:cBhvr>
                                        <p:cTn id="18" dur="500" fill="hold"/>
                                        <p:tgtEl>
                                          <p:spTgt spid="384007"/>
                                        </p:tgtEl>
                                        <p:attrNameLst>
                                          <p:attrName>ppt_w</p:attrName>
                                        </p:attrNameLst>
                                      </p:cBhvr>
                                      <p:tavLst>
                                        <p:tav tm="0">
                                          <p:val>
                                            <p:fltVal val="0"/>
                                          </p:val>
                                        </p:tav>
                                        <p:tav tm="100000">
                                          <p:val>
                                            <p:strVal val="#ppt_w"/>
                                          </p:val>
                                        </p:tav>
                                      </p:tavLst>
                                    </p:anim>
                                    <p:anim calcmode="lin" valueType="num">
                                      <p:cBhvr>
                                        <p:cTn id="19" dur="500" fill="hold"/>
                                        <p:tgtEl>
                                          <p:spTgt spid="384007"/>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384005"/>
                                        </p:tgtEl>
                                        <p:attrNameLst>
                                          <p:attrName>style.visibility</p:attrName>
                                        </p:attrNameLst>
                                      </p:cBhvr>
                                      <p:to>
                                        <p:strVal val="visible"/>
                                      </p:to>
                                    </p:set>
                                    <p:animEffect transition="in" filter="box(in)">
                                      <p:cBhvr>
                                        <p:cTn id="24" dur="500"/>
                                        <p:tgtEl>
                                          <p:spTgt spid="3840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84028"/>
                                        </p:tgtEl>
                                        <p:attrNameLst>
                                          <p:attrName>style.visibility</p:attrName>
                                        </p:attrNameLst>
                                      </p:cBhvr>
                                      <p:to>
                                        <p:strVal val="visible"/>
                                      </p:to>
                                    </p:set>
                                    <p:animEffect transition="in" filter="dissolve">
                                      <p:cBhvr>
                                        <p:cTn id="29" dur="500"/>
                                        <p:tgtEl>
                                          <p:spTgt spid="3840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84029"/>
                                        </p:tgtEl>
                                        <p:attrNameLst>
                                          <p:attrName>style.visibility</p:attrName>
                                        </p:attrNameLst>
                                      </p:cBhvr>
                                      <p:to>
                                        <p:strVal val="visible"/>
                                      </p:to>
                                    </p:set>
                                    <p:animEffect transition="in" filter="wipe(left)">
                                      <p:cBhvr>
                                        <p:cTn id="34" dur="500"/>
                                        <p:tgtEl>
                                          <p:spTgt spid="38402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384006"/>
                                        </p:tgtEl>
                                        <p:attrNameLst>
                                          <p:attrName>style.visibility</p:attrName>
                                        </p:attrNameLst>
                                      </p:cBhvr>
                                      <p:to>
                                        <p:strVal val="visible"/>
                                      </p:to>
                                    </p:set>
                                    <p:animEffect transition="in" filter="box(out)">
                                      <p:cBhvr>
                                        <p:cTn id="39" dur="500"/>
                                        <p:tgtEl>
                                          <p:spTgt spid="384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4" grpId="0" autoUpdateAnimBg="0"/>
      <p:bldP spid="384005" grpId="0" autoUpdateAnimBg="0"/>
      <p:bldP spid="384006" grpId="0" autoUpdateAnimBg="0"/>
      <p:bldP spid="38402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Text Box 4"/>
          <p:cNvSpPr txBox="1">
            <a:spLocks noChangeArrowheads="1"/>
          </p:cNvSpPr>
          <p:nvPr/>
        </p:nvSpPr>
        <p:spPr bwMode="auto">
          <a:xfrm>
            <a:off x="323850" y="296863"/>
            <a:ext cx="498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r>
              <a:rPr kumimoji="1" lang="zh-CN" altLang="en-US" sz="2400" b="1">
                <a:solidFill>
                  <a:srgbClr val="FF0000"/>
                </a:solidFill>
                <a:latin typeface="Times New Roman" panose="02020603050405020304" pitchFamily="18" charset="0"/>
                <a:sym typeface="Wingdings 2" panose="05020102010507070707" pitchFamily="18" charset="2"/>
              </a:rPr>
              <a:t>电压参考方向的三种表示方式：</a:t>
            </a:r>
            <a:endParaRPr kumimoji="1" lang="zh-CN" altLang="en-US" sz="3600" b="1">
              <a:solidFill>
                <a:srgbClr val="FF0000"/>
              </a:solidFill>
              <a:latin typeface="Times New Roman" panose="02020603050405020304" pitchFamily="18" charset="0"/>
              <a:sym typeface="Wingdings 2" panose="05020102010507070707" pitchFamily="18" charset="2"/>
            </a:endParaRPr>
          </a:p>
        </p:txBody>
      </p:sp>
      <p:sp>
        <p:nvSpPr>
          <p:cNvPr id="386053" name="Text Box 5"/>
          <p:cNvSpPr txBox="1">
            <a:spLocks noChangeArrowheads="1"/>
          </p:cNvSpPr>
          <p:nvPr/>
        </p:nvSpPr>
        <p:spPr bwMode="auto">
          <a:xfrm>
            <a:off x="852488" y="4556125"/>
            <a:ext cx="5772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en-US" altLang="zh-CN" sz="2400" b="1">
                <a:solidFill>
                  <a:srgbClr val="0000F0"/>
                </a:solidFill>
                <a:latin typeface="Times New Roman" panose="02020603050405020304" pitchFamily="18" charset="0"/>
                <a:sym typeface="Monotype Sorts" pitchFamily="2" charset="2"/>
              </a:rPr>
              <a:t>(3)  </a:t>
            </a:r>
            <a:r>
              <a:rPr kumimoji="1" lang="zh-CN" altLang="en-US" sz="2400" b="1">
                <a:solidFill>
                  <a:srgbClr val="0000F0"/>
                </a:solidFill>
                <a:latin typeface="Times New Roman" panose="02020603050405020304" pitchFamily="18" charset="0"/>
                <a:sym typeface="Monotype Sorts" pitchFamily="2" charset="2"/>
              </a:rPr>
              <a:t>用箭头表示：</a:t>
            </a:r>
            <a:endParaRPr kumimoji="1" lang="zh-CN" altLang="en-US" sz="2400" b="1">
              <a:solidFill>
                <a:schemeClr val="tx2"/>
              </a:solidFill>
              <a:latin typeface="Times New Roman" panose="02020603050405020304" pitchFamily="18" charset="0"/>
              <a:sym typeface="Monotype Sorts" pitchFamily="2" charset="2"/>
            </a:endParaRPr>
          </a:p>
          <a:p>
            <a:pPr eaLnBrk="0" hangingPunct="0"/>
            <a:r>
              <a:rPr kumimoji="1" lang="zh-CN" altLang="en-US" sz="2400" b="1">
                <a:solidFill>
                  <a:schemeClr val="tx2"/>
                </a:solidFill>
                <a:latin typeface="Times New Roman" panose="02020603050405020304" pitchFamily="18" charset="0"/>
                <a:sym typeface="Monotype Sorts" pitchFamily="2" charset="2"/>
              </a:rPr>
              <a:t>       箭头指向为电压（降）的参考方向。  </a:t>
            </a:r>
            <a:endParaRPr kumimoji="1" lang="zh-CN" altLang="en-US" sz="3200" b="1">
              <a:solidFill>
                <a:schemeClr val="tx2"/>
              </a:solidFill>
              <a:latin typeface="Times New Roman" panose="02020603050405020304" pitchFamily="18" charset="0"/>
              <a:sym typeface="Monotype Sorts" pitchFamily="2" charset="2"/>
            </a:endParaRPr>
          </a:p>
        </p:txBody>
      </p:sp>
      <p:sp>
        <p:nvSpPr>
          <p:cNvPr id="386054" name="Text Box 6"/>
          <p:cNvSpPr txBox="1">
            <a:spLocks noChangeArrowheads="1"/>
          </p:cNvSpPr>
          <p:nvPr/>
        </p:nvSpPr>
        <p:spPr bwMode="auto">
          <a:xfrm>
            <a:off x="742950" y="771525"/>
            <a:ext cx="811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kumimoji="1" lang="en-US" altLang="zh-CN" sz="2400" b="1">
                <a:solidFill>
                  <a:srgbClr val="0000F0"/>
                </a:solidFill>
                <a:latin typeface="Times New Roman" panose="02020603050405020304" pitchFamily="18" charset="0"/>
                <a:sym typeface="Monotype Sorts" pitchFamily="2" charset="2"/>
              </a:rPr>
              <a:t>(1)  </a:t>
            </a:r>
            <a:r>
              <a:rPr kumimoji="1" lang="zh-CN" altLang="en-US" sz="2400" b="1">
                <a:solidFill>
                  <a:srgbClr val="0000F0"/>
                </a:solidFill>
                <a:latin typeface="Times New Roman" panose="02020603050405020304" pitchFamily="18" charset="0"/>
                <a:sym typeface="Monotype Sorts" pitchFamily="2" charset="2"/>
              </a:rPr>
              <a:t>用正负极性表示：</a:t>
            </a:r>
            <a:endParaRPr kumimoji="1" lang="zh-CN" altLang="en-US" sz="2400" b="1">
              <a:solidFill>
                <a:schemeClr val="tx2"/>
              </a:solidFill>
              <a:latin typeface="Times New Roman" panose="02020603050405020304" pitchFamily="18" charset="0"/>
              <a:sym typeface="Monotype Sorts" pitchFamily="2" charset="2"/>
            </a:endParaRPr>
          </a:p>
          <a:p>
            <a:pPr algn="just" eaLnBrk="0" hangingPunct="0"/>
            <a:r>
              <a:rPr kumimoji="1" lang="zh-CN" altLang="en-US" sz="2400" b="1">
                <a:solidFill>
                  <a:schemeClr val="tx2"/>
                </a:solidFill>
                <a:latin typeface="Times New Roman" panose="02020603050405020304" pitchFamily="18" charset="0"/>
                <a:sym typeface="Monotype Sorts" pitchFamily="2" charset="2"/>
              </a:rPr>
              <a:t>       由正极指向负极的方向为电（降）的参考方向。</a:t>
            </a:r>
          </a:p>
        </p:txBody>
      </p:sp>
      <p:sp>
        <p:nvSpPr>
          <p:cNvPr id="386055" name="Text Box 7"/>
          <p:cNvSpPr txBox="1">
            <a:spLocks noChangeArrowheads="1"/>
          </p:cNvSpPr>
          <p:nvPr/>
        </p:nvSpPr>
        <p:spPr bwMode="auto">
          <a:xfrm>
            <a:off x="804863" y="2803525"/>
            <a:ext cx="79073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kumimoji="1" lang="en-US" altLang="zh-CN" sz="2400" b="1">
                <a:solidFill>
                  <a:srgbClr val="0000F0"/>
                </a:solidFill>
                <a:latin typeface="Times New Roman" panose="02020603050405020304" pitchFamily="18" charset="0"/>
                <a:sym typeface="Monotype Sorts" pitchFamily="2" charset="2"/>
              </a:rPr>
              <a:t>(2)  </a:t>
            </a:r>
            <a:r>
              <a:rPr kumimoji="1" lang="zh-CN" altLang="en-US" sz="2400" b="1">
                <a:solidFill>
                  <a:srgbClr val="0000F0"/>
                </a:solidFill>
                <a:latin typeface="Times New Roman" panose="02020603050405020304" pitchFamily="18" charset="0"/>
                <a:sym typeface="Monotype Sorts" pitchFamily="2" charset="2"/>
              </a:rPr>
              <a:t>用双下标表示：</a:t>
            </a:r>
            <a:endParaRPr kumimoji="1" lang="zh-CN" altLang="en-US" sz="2400" b="1">
              <a:solidFill>
                <a:schemeClr val="tx2"/>
              </a:solidFill>
              <a:latin typeface="Times New Roman" panose="02020603050405020304" pitchFamily="18" charset="0"/>
              <a:sym typeface="Monotype Sorts" pitchFamily="2" charset="2"/>
            </a:endParaRPr>
          </a:p>
          <a:p>
            <a:pPr algn="just" eaLnBrk="0" hangingPunct="0"/>
            <a:r>
              <a:rPr kumimoji="1" lang="zh-CN" altLang="en-US" sz="2400" b="1">
                <a:solidFill>
                  <a:schemeClr val="tx2"/>
                </a:solidFill>
                <a:latin typeface="Times New Roman" panose="02020603050405020304" pitchFamily="18" charset="0"/>
                <a:sym typeface="Monotype Sorts" pitchFamily="2" charset="2"/>
              </a:rPr>
              <a:t>      如 </a:t>
            </a:r>
            <a:r>
              <a:rPr kumimoji="1" lang="en-US" altLang="zh-CN" sz="2400" b="1" i="1">
                <a:solidFill>
                  <a:schemeClr val="tx2"/>
                </a:solidFill>
                <a:latin typeface="Times New Roman" panose="02020603050405020304" pitchFamily="18" charset="0"/>
                <a:sym typeface="Monotype Sorts" pitchFamily="2" charset="2"/>
              </a:rPr>
              <a:t>U</a:t>
            </a:r>
            <a:r>
              <a:rPr kumimoji="1" lang="en-US" altLang="zh-CN" sz="2400" b="1" baseline="-25000">
                <a:solidFill>
                  <a:schemeClr val="tx2"/>
                </a:solidFill>
                <a:latin typeface="Times New Roman" panose="02020603050405020304" pitchFamily="18" charset="0"/>
                <a:sym typeface="Monotype Sorts" pitchFamily="2" charset="2"/>
              </a:rPr>
              <a:t>AB</a:t>
            </a:r>
            <a:r>
              <a:rPr kumimoji="1" lang="zh-CN" altLang="en-US" sz="2400" b="1">
                <a:solidFill>
                  <a:schemeClr val="tx2"/>
                </a:solidFill>
                <a:latin typeface="Times New Roman" panose="02020603050405020304" pitchFamily="18" charset="0"/>
                <a:sym typeface="Monotype Sorts" pitchFamily="2" charset="2"/>
              </a:rPr>
              <a:t>，</a:t>
            </a:r>
            <a:r>
              <a:rPr kumimoji="1" lang="zh-CN" altLang="en-US" sz="2400" b="1">
                <a:solidFill>
                  <a:schemeClr val="tx2"/>
                </a:solidFill>
                <a:latin typeface="Times New Roman" panose="02020603050405020304" pitchFamily="18" charset="0"/>
              </a:rPr>
              <a:t>由</a:t>
            </a:r>
            <a:r>
              <a:rPr kumimoji="1" lang="en-US" altLang="zh-CN" sz="2400" b="1">
                <a:solidFill>
                  <a:schemeClr val="tx2"/>
                </a:solidFill>
                <a:latin typeface="Times New Roman" panose="02020603050405020304" pitchFamily="18" charset="0"/>
              </a:rPr>
              <a:t>A</a:t>
            </a:r>
            <a:r>
              <a:rPr kumimoji="1" lang="zh-CN" altLang="en-US" sz="2400" b="1">
                <a:solidFill>
                  <a:schemeClr val="tx2"/>
                </a:solidFill>
                <a:latin typeface="Times New Roman" panose="02020603050405020304" pitchFamily="18" charset="0"/>
              </a:rPr>
              <a:t>指向</a:t>
            </a:r>
            <a:r>
              <a:rPr kumimoji="1" lang="en-US" altLang="zh-CN" sz="2400" b="1">
                <a:solidFill>
                  <a:schemeClr val="tx2"/>
                </a:solidFill>
                <a:latin typeface="Times New Roman" panose="02020603050405020304" pitchFamily="18" charset="0"/>
              </a:rPr>
              <a:t>B</a:t>
            </a:r>
            <a:r>
              <a:rPr kumimoji="1" lang="zh-CN" altLang="en-US" sz="2400" b="1">
                <a:solidFill>
                  <a:schemeClr val="tx2"/>
                </a:solidFill>
                <a:latin typeface="Times New Roman" panose="02020603050405020304" pitchFamily="18" charset="0"/>
              </a:rPr>
              <a:t>的方向为电（降）的参考方向。</a:t>
            </a:r>
          </a:p>
        </p:txBody>
      </p:sp>
      <p:grpSp>
        <p:nvGrpSpPr>
          <p:cNvPr id="386056" name="Group 8"/>
          <p:cNvGrpSpPr>
            <a:grpSpLocks/>
          </p:cNvGrpSpPr>
          <p:nvPr/>
        </p:nvGrpSpPr>
        <p:grpSpPr bwMode="auto">
          <a:xfrm>
            <a:off x="3981450" y="5319713"/>
            <a:ext cx="1981200" cy="625475"/>
            <a:chOff x="2208" y="1094"/>
            <a:chExt cx="1248" cy="394"/>
          </a:xfrm>
        </p:grpSpPr>
        <p:sp>
          <p:nvSpPr>
            <p:cNvPr id="386057" name="Line 9"/>
            <p:cNvSpPr>
              <a:spLocks noChangeShapeType="1"/>
            </p:cNvSpPr>
            <p:nvPr/>
          </p:nvSpPr>
          <p:spPr bwMode="auto">
            <a:xfrm>
              <a:off x="2208" y="1488"/>
              <a:ext cx="1248" cy="0"/>
            </a:xfrm>
            <a:prstGeom prst="line">
              <a:avLst/>
            </a:prstGeom>
            <a:noFill/>
            <a:ln w="31750" cap="sq">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58" name="Text Box 10"/>
            <p:cNvSpPr txBox="1">
              <a:spLocks noChangeArrowheads="1"/>
            </p:cNvSpPr>
            <p:nvPr/>
          </p:nvSpPr>
          <p:spPr bwMode="auto">
            <a:xfrm>
              <a:off x="2733" y="1094"/>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i="1">
                  <a:solidFill>
                    <a:schemeClr val="tx2"/>
                  </a:solidFill>
                  <a:latin typeface="Times New Roman" panose="02020603050405020304" pitchFamily="18" charset="0"/>
                </a:rPr>
                <a:t>U</a:t>
              </a:r>
              <a:endParaRPr kumimoji="1" lang="en-US" altLang="zh-CN" sz="3200" b="1">
                <a:solidFill>
                  <a:schemeClr val="tx2"/>
                </a:solidFill>
                <a:latin typeface="Times New Roman" panose="02020603050405020304" pitchFamily="18" charset="0"/>
              </a:endParaRPr>
            </a:p>
          </p:txBody>
        </p:sp>
      </p:grpSp>
      <p:grpSp>
        <p:nvGrpSpPr>
          <p:cNvPr id="386059" name="Group 11"/>
          <p:cNvGrpSpPr>
            <a:grpSpLocks/>
          </p:cNvGrpSpPr>
          <p:nvPr/>
        </p:nvGrpSpPr>
        <p:grpSpPr bwMode="auto">
          <a:xfrm>
            <a:off x="2908300" y="1768475"/>
            <a:ext cx="3527425" cy="762000"/>
            <a:chOff x="1772" y="2353"/>
            <a:chExt cx="2222" cy="480"/>
          </a:xfrm>
        </p:grpSpPr>
        <p:sp>
          <p:nvSpPr>
            <p:cNvPr id="386060" name="Text Box 12"/>
            <p:cNvSpPr txBox="1">
              <a:spLocks noChangeArrowheads="1"/>
            </p:cNvSpPr>
            <p:nvPr/>
          </p:nvSpPr>
          <p:spPr bwMode="auto">
            <a:xfrm>
              <a:off x="2794" y="2353"/>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i="1">
                  <a:solidFill>
                    <a:schemeClr val="tx2"/>
                  </a:solidFill>
                  <a:latin typeface="Times New Roman" panose="02020603050405020304" pitchFamily="18" charset="0"/>
                </a:rPr>
                <a:t>U</a:t>
              </a:r>
              <a:endParaRPr kumimoji="1" lang="en-US" altLang="zh-CN" sz="3200" b="1">
                <a:solidFill>
                  <a:schemeClr val="tx2"/>
                </a:solidFill>
                <a:latin typeface="Times New Roman" panose="02020603050405020304" pitchFamily="18" charset="0"/>
              </a:endParaRPr>
            </a:p>
          </p:txBody>
        </p:sp>
        <p:sp>
          <p:nvSpPr>
            <p:cNvPr id="386061" name="Text Box 13"/>
            <p:cNvSpPr txBox="1">
              <a:spLocks noChangeArrowheads="1"/>
            </p:cNvSpPr>
            <p:nvPr/>
          </p:nvSpPr>
          <p:spPr bwMode="auto">
            <a:xfrm>
              <a:off x="1772" y="2353"/>
              <a:ext cx="31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4400" b="1">
                  <a:solidFill>
                    <a:srgbClr val="FF0000"/>
                  </a:solidFill>
                  <a:latin typeface="Times New Roman" panose="02020603050405020304" pitchFamily="18" charset="0"/>
                  <a:sym typeface="CommonBullets" pitchFamily="34" charset="2"/>
                </a:rPr>
                <a:t>+</a:t>
              </a:r>
              <a:endParaRPr kumimoji="1" lang="en-US" altLang="zh-CN" sz="4400" b="1">
                <a:solidFill>
                  <a:schemeClr val="hlink"/>
                </a:solidFill>
                <a:latin typeface="Times New Roman" panose="02020603050405020304" pitchFamily="18" charset="0"/>
                <a:sym typeface="CommonBullets" pitchFamily="34" charset="2"/>
              </a:endParaRPr>
            </a:p>
          </p:txBody>
        </p:sp>
        <p:sp>
          <p:nvSpPr>
            <p:cNvPr id="386062" name="Line 14"/>
            <p:cNvSpPr>
              <a:spLocks noChangeShapeType="1"/>
            </p:cNvSpPr>
            <p:nvPr/>
          </p:nvSpPr>
          <p:spPr bwMode="auto">
            <a:xfrm>
              <a:off x="3802" y="2593"/>
              <a:ext cx="192" cy="0"/>
            </a:xfrm>
            <a:prstGeom prst="line">
              <a:avLst/>
            </a:prstGeom>
            <a:noFill/>
            <a:ln w="3175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6063" name="Group 15"/>
          <p:cNvGrpSpPr>
            <a:grpSpLocks/>
          </p:cNvGrpSpPr>
          <p:nvPr/>
        </p:nvGrpSpPr>
        <p:grpSpPr bwMode="auto">
          <a:xfrm>
            <a:off x="2633663" y="3597275"/>
            <a:ext cx="4364037" cy="625475"/>
            <a:chOff x="1519" y="3457"/>
            <a:chExt cx="2749" cy="394"/>
          </a:xfrm>
        </p:grpSpPr>
        <p:sp>
          <p:nvSpPr>
            <p:cNvPr id="386064" name="Text Box 16"/>
            <p:cNvSpPr txBox="1">
              <a:spLocks noChangeArrowheads="1"/>
            </p:cNvSpPr>
            <p:nvPr/>
          </p:nvSpPr>
          <p:spPr bwMode="auto">
            <a:xfrm>
              <a:off x="1519" y="3486"/>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solidFill>
                    <a:schemeClr val="tx2"/>
                  </a:solidFill>
                  <a:latin typeface="Times New Roman" panose="02020603050405020304" pitchFamily="18" charset="0"/>
                </a:rPr>
                <a:t>A</a:t>
              </a:r>
            </a:p>
          </p:txBody>
        </p:sp>
        <p:sp>
          <p:nvSpPr>
            <p:cNvPr id="386065" name="Text Box 17"/>
            <p:cNvSpPr txBox="1">
              <a:spLocks noChangeArrowheads="1"/>
            </p:cNvSpPr>
            <p:nvPr/>
          </p:nvSpPr>
          <p:spPr bwMode="auto">
            <a:xfrm>
              <a:off x="3981" y="3457"/>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solidFill>
                    <a:schemeClr val="tx2"/>
                  </a:solidFill>
                  <a:latin typeface="Times New Roman" panose="02020603050405020304" pitchFamily="18" charset="0"/>
                </a:rPr>
                <a:t>B</a:t>
              </a:r>
            </a:p>
          </p:txBody>
        </p:sp>
      </p:grpSp>
      <p:sp>
        <p:nvSpPr>
          <p:cNvPr id="386066" name="Text Box 18"/>
          <p:cNvSpPr txBox="1">
            <a:spLocks noChangeArrowheads="1"/>
          </p:cNvSpPr>
          <p:nvPr/>
        </p:nvSpPr>
        <p:spPr bwMode="auto">
          <a:xfrm>
            <a:off x="4456113" y="3519488"/>
            <a:ext cx="847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i="1">
                <a:solidFill>
                  <a:schemeClr val="tx2"/>
                </a:solidFill>
                <a:latin typeface="Times New Roman" panose="02020603050405020304" pitchFamily="18" charset="0"/>
              </a:rPr>
              <a:t>U</a:t>
            </a:r>
            <a:r>
              <a:rPr kumimoji="1" lang="en-US" altLang="zh-CN" sz="3200" b="1" baseline="-25000">
                <a:solidFill>
                  <a:schemeClr val="tx2"/>
                </a:solidFill>
                <a:latin typeface="Times New Roman" panose="02020603050405020304" pitchFamily="18" charset="0"/>
              </a:rPr>
              <a:t>AB</a:t>
            </a:r>
            <a:endParaRPr kumimoji="1" lang="en-US" altLang="zh-CN" sz="3200" b="1">
              <a:solidFill>
                <a:schemeClr val="tx2"/>
              </a:solidFill>
              <a:latin typeface="Times New Roman" panose="02020603050405020304" pitchFamily="18" charset="0"/>
            </a:endParaRPr>
          </a:p>
        </p:txBody>
      </p:sp>
      <p:grpSp>
        <p:nvGrpSpPr>
          <p:cNvPr id="386067" name="Group 19"/>
          <p:cNvGrpSpPr>
            <a:grpSpLocks/>
          </p:cNvGrpSpPr>
          <p:nvPr/>
        </p:nvGrpSpPr>
        <p:grpSpPr bwMode="auto">
          <a:xfrm>
            <a:off x="2768600" y="2338388"/>
            <a:ext cx="4095750" cy="304800"/>
            <a:chOff x="1636" y="1464"/>
            <a:chExt cx="2580" cy="192"/>
          </a:xfrm>
        </p:grpSpPr>
        <p:sp>
          <p:nvSpPr>
            <p:cNvPr id="386068" name="Rectangle 20"/>
            <p:cNvSpPr>
              <a:spLocks noChangeArrowheads="1"/>
            </p:cNvSpPr>
            <p:nvPr/>
          </p:nvSpPr>
          <p:spPr bwMode="auto">
            <a:xfrm>
              <a:off x="2719" y="1464"/>
              <a:ext cx="433" cy="192"/>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69" name="Line 21"/>
            <p:cNvSpPr>
              <a:spLocks noChangeShapeType="1"/>
            </p:cNvSpPr>
            <p:nvPr/>
          </p:nvSpPr>
          <p:spPr bwMode="auto">
            <a:xfrm flipH="1">
              <a:off x="1692" y="1561"/>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0" name="Line 22"/>
            <p:cNvSpPr>
              <a:spLocks noChangeShapeType="1"/>
            </p:cNvSpPr>
            <p:nvPr/>
          </p:nvSpPr>
          <p:spPr bwMode="auto">
            <a:xfrm>
              <a:off x="3155" y="1566"/>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1" name="Oval 23"/>
            <p:cNvSpPr>
              <a:spLocks noChangeArrowheads="1"/>
            </p:cNvSpPr>
            <p:nvPr/>
          </p:nvSpPr>
          <p:spPr bwMode="auto">
            <a:xfrm>
              <a:off x="1636" y="1532"/>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2" name="Oval 24"/>
            <p:cNvSpPr>
              <a:spLocks noChangeArrowheads="1"/>
            </p:cNvSpPr>
            <p:nvPr/>
          </p:nvSpPr>
          <p:spPr bwMode="auto">
            <a:xfrm>
              <a:off x="4160" y="1540"/>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6073" name="Group 25"/>
          <p:cNvGrpSpPr>
            <a:grpSpLocks/>
          </p:cNvGrpSpPr>
          <p:nvPr/>
        </p:nvGrpSpPr>
        <p:grpSpPr bwMode="auto">
          <a:xfrm>
            <a:off x="2997200" y="6059488"/>
            <a:ext cx="4095750" cy="304800"/>
            <a:chOff x="1636" y="1464"/>
            <a:chExt cx="2580" cy="192"/>
          </a:xfrm>
        </p:grpSpPr>
        <p:sp>
          <p:nvSpPr>
            <p:cNvPr id="386074" name="Rectangle 26"/>
            <p:cNvSpPr>
              <a:spLocks noChangeArrowheads="1"/>
            </p:cNvSpPr>
            <p:nvPr/>
          </p:nvSpPr>
          <p:spPr bwMode="auto">
            <a:xfrm>
              <a:off x="2719" y="1464"/>
              <a:ext cx="433" cy="192"/>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5" name="Line 27"/>
            <p:cNvSpPr>
              <a:spLocks noChangeShapeType="1"/>
            </p:cNvSpPr>
            <p:nvPr/>
          </p:nvSpPr>
          <p:spPr bwMode="auto">
            <a:xfrm flipH="1">
              <a:off x="1692" y="1561"/>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6" name="Line 28"/>
            <p:cNvSpPr>
              <a:spLocks noChangeShapeType="1"/>
            </p:cNvSpPr>
            <p:nvPr/>
          </p:nvSpPr>
          <p:spPr bwMode="auto">
            <a:xfrm>
              <a:off x="3155" y="1566"/>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7" name="Oval 29"/>
            <p:cNvSpPr>
              <a:spLocks noChangeArrowheads="1"/>
            </p:cNvSpPr>
            <p:nvPr/>
          </p:nvSpPr>
          <p:spPr bwMode="auto">
            <a:xfrm>
              <a:off x="1636" y="1532"/>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8" name="Oval 30"/>
            <p:cNvSpPr>
              <a:spLocks noChangeArrowheads="1"/>
            </p:cNvSpPr>
            <p:nvPr/>
          </p:nvSpPr>
          <p:spPr bwMode="auto">
            <a:xfrm>
              <a:off x="4160" y="1540"/>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6079" name="Group 31"/>
          <p:cNvGrpSpPr>
            <a:grpSpLocks/>
          </p:cNvGrpSpPr>
          <p:nvPr/>
        </p:nvGrpSpPr>
        <p:grpSpPr bwMode="auto">
          <a:xfrm>
            <a:off x="2857500" y="4129088"/>
            <a:ext cx="4095750" cy="304800"/>
            <a:chOff x="1636" y="1464"/>
            <a:chExt cx="2580" cy="192"/>
          </a:xfrm>
        </p:grpSpPr>
        <p:sp>
          <p:nvSpPr>
            <p:cNvPr id="386080" name="Rectangle 32"/>
            <p:cNvSpPr>
              <a:spLocks noChangeArrowheads="1"/>
            </p:cNvSpPr>
            <p:nvPr/>
          </p:nvSpPr>
          <p:spPr bwMode="auto">
            <a:xfrm>
              <a:off x="2719" y="1464"/>
              <a:ext cx="433" cy="192"/>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81" name="Line 33"/>
            <p:cNvSpPr>
              <a:spLocks noChangeShapeType="1"/>
            </p:cNvSpPr>
            <p:nvPr/>
          </p:nvSpPr>
          <p:spPr bwMode="auto">
            <a:xfrm flipH="1">
              <a:off x="1692" y="1561"/>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82" name="Line 34"/>
            <p:cNvSpPr>
              <a:spLocks noChangeShapeType="1"/>
            </p:cNvSpPr>
            <p:nvPr/>
          </p:nvSpPr>
          <p:spPr bwMode="auto">
            <a:xfrm>
              <a:off x="3155" y="1566"/>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83" name="Oval 35"/>
            <p:cNvSpPr>
              <a:spLocks noChangeArrowheads="1"/>
            </p:cNvSpPr>
            <p:nvPr/>
          </p:nvSpPr>
          <p:spPr bwMode="auto">
            <a:xfrm>
              <a:off x="1636" y="1532"/>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84" name="Oval 36"/>
            <p:cNvSpPr>
              <a:spLocks noChangeArrowheads="1"/>
            </p:cNvSpPr>
            <p:nvPr/>
          </p:nvSpPr>
          <p:spPr bwMode="auto">
            <a:xfrm>
              <a:off x="4160" y="1540"/>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174905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6052">
                                            <p:txEl>
                                              <p:pRg st="0" end="0"/>
                                            </p:txEl>
                                          </p:spTgt>
                                        </p:tgtEl>
                                        <p:attrNameLst>
                                          <p:attrName>style.visibility</p:attrName>
                                        </p:attrNameLst>
                                      </p:cBhvr>
                                      <p:to>
                                        <p:strVal val="visible"/>
                                      </p:to>
                                    </p:set>
                                    <p:animEffect transition="in" filter="wipe(left)">
                                      <p:cBhvr>
                                        <p:cTn id="7" dur="500"/>
                                        <p:tgtEl>
                                          <p:spTgt spid="3860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6054"/>
                                        </p:tgtEl>
                                        <p:attrNameLst>
                                          <p:attrName>style.visibility</p:attrName>
                                        </p:attrNameLst>
                                      </p:cBhvr>
                                      <p:to>
                                        <p:strVal val="visible"/>
                                      </p:to>
                                    </p:set>
                                    <p:anim calcmode="lin" valueType="num">
                                      <p:cBhvr additive="base">
                                        <p:cTn id="12" dur="500" fill="hold"/>
                                        <p:tgtEl>
                                          <p:spTgt spid="386054"/>
                                        </p:tgtEl>
                                        <p:attrNameLst>
                                          <p:attrName>ppt_x</p:attrName>
                                        </p:attrNameLst>
                                      </p:cBhvr>
                                      <p:tavLst>
                                        <p:tav tm="0">
                                          <p:val>
                                            <p:strVal val="#ppt_x"/>
                                          </p:val>
                                        </p:tav>
                                        <p:tav tm="100000">
                                          <p:val>
                                            <p:strVal val="#ppt_x"/>
                                          </p:val>
                                        </p:tav>
                                      </p:tavLst>
                                    </p:anim>
                                    <p:anim calcmode="lin" valueType="num">
                                      <p:cBhvr additive="base">
                                        <p:cTn id="13" dur="500" fill="hold"/>
                                        <p:tgtEl>
                                          <p:spTgt spid="38605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86067"/>
                                        </p:tgtEl>
                                        <p:attrNameLst>
                                          <p:attrName>style.visibility</p:attrName>
                                        </p:attrNameLst>
                                      </p:cBhvr>
                                      <p:to>
                                        <p:strVal val="visible"/>
                                      </p:to>
                                    </p:set>
                                    <p:animEffect transition="in" filter="wipe(left)">
                                      <p:cBhvr>
                                        <p:cTn id="18" dur="500"/>
                                        <p:tgtEl>
                                          <p:spTgt spid="3860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86059"/>
                                        </p:tgtEl>
                                        <p:attrNameLst>
                                          <p:attrName>style.visibility</p:attrName>
                                        </p:attrNameLst>
                                      </p:cBhvr>
                                      <p:to>
                                        <p:strVal val="visible"/>
                                      </p:to>
                                    </p:set>
                                    <p:animEffect transition="in" filter="wipe(left)">
                                      <p:cBhvr>
                                        <p:cTn id="23" dur="500"/>
                                        <p:tgtEl>
                                          <p:spTgt spid="3860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86055"/>
                                        </p:tgtEl>
                                        <p:attrNameLst>
                                          <p:attrName>style.visibility</p:attrName>
                                        </p:attrNameLst>
                                      </p:cBhvr>
                                      <p:to>
                                        <p:strVal val="visible"/>
                                      </p:to>
                                    </p:set>
                                    <p:anim calcmode="lin" valueType="num">
                                      <p:cBhvr additive="base">
                                        <p:cTn id="28" dur="500" fill="hold"/>
                                        <p:tgtEl>
                                          <p:spTgt spid="386055"/>
                                        </p:tgtEl>
                                        <p:attrNameLst>
                                          <p:attrName>ppt_x</p:attrName>
                                        </p:attrNameLst>
                                      </p:cBhvr>
                                      <p:tavLst>
                                        <p:tav tm="0">
                                          <p:val>
                                            <p:strVal val="#ppt_x"/>
                                          </p:val>
                                        </p:tav>
                                        <p:tav tm="100000">
                                          <p:val>
                                            <p:strVal val="#ppt_x"/>
                                          </p:val>
                                        </p:tav>
                                      </p:tavLst>
                                    </p:anim>
                                    <p:anim calcmode="lin" valueType="num">
                                      <p:cBhvr additive="base">
                                        <p:cTn id="29" dur="500" fill="hold"/>
                                        <p:tgtEl>
                                          <p:spTgt spid="386055"/>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86079"/>
                                        </p:tgtEl>
                                        <p:attrNameLst>
                                          <p:attrName>style.visibility</p:attrName>
                                        </p:attrNameLst>
                                      </p:cBhvr>
                                      <p:to>
                                        <p:strVal val="visible"/>
                                      </p:to>
                                    </p:set>
                                    <p:animEffect transition="in" filter="wipe(left)">
                                      <p:cBhvr>
                                        <p:cTn id="34" dur="500"/>
                                        <p:tgtEl>
                                          <p:spTgt spid="38607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86063"/>
                                        </p:tgtEl>
                                        <p:attrNameLst>
                                          <p:attrName>style.visibility</p:attrName>
                                        </p:attrNameLst>
                                      </p:cBhvr>
                                      <p:to>
                                        <p:strVal val="visible"/>
                                      </p:to>
                                    </p:set>
                                    <p:animEffect transition="in" filter="wipe(left)">
                                      <p:cBhvr>
                                        <p:cTn id="39" dur="500"/>
                                        <p:tgtEl>
                                          <p:spTgt spid="386063"/>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38606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86053"/>
                                        </p:tgtEl>
                                        <p:attrNameLst>
                                          <p:attrName>style.visibility</p:attrName>
                                        </p:attrNameLst>
                                      </p:cBhvr>
                                      <p:to>
                                        <p:strVal val="visible"/>
                                      </p:to>
                                    </p:set>
                                    <p:anim calcmode="lin" valueType="num">
                                      <p:cBhvr additive="base">
                                        <p:cTn id="47" dur="500" fill="hold"/>
                                        <p:tgtEl>
                                          <p:spTgt spid="386053"/>
                                        </p:tgtEl>
                                        <p:attrNameLst>
                                          <p:attrName>ppt_x</p:attrName>
                                        </p:attrNameLst>
                                      </p:cBhvr>
                                      <p:tavLst>
                                        <p:tav tm="0">
                                          <p:val>
                                            <p:strVal val="#ppt_x"/>
                                          </p:val>
                                        </p:tav>
                                        <p:tav tm="100000">
                                          <p:val>
                                            <p:strVal val="#ppt_x"/>
                                          </p:val>
                                        </p:tav>
                                      </p:tavLst>
                                    </p:anim>
                                    <p:anim calcmode="lin" valueType="num">
                                      <p:cBhvr additive="base">
                                        <p:cTn id="48" dur="500" fill="hold"/>
                                        <p:tgtEl>
                                          <p:spTgt spid="38605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86073"/>
                                        </p:tgtEl>
                                        <p:attrNameLst>
                                          <p:attrName>style.visibility</p:attrName>
                                        </p:attrNameLst>
                                      </p:cBhvr>
                                      <p:to>
                                        <p:strVal val="visible"/>
                                      </p:to>
                                    </p:set>
                                    <p:animEffect transition="in" filter="wipe(left)">
                                      <p:cBhvr>
                                        <p:cTn id="53" dur="500"/>
                                        <p:tgtEl>
                                          <p:spTgt spid="38607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86056"/>
                                        </p:tgtEl>
                                        <p:attrNameLst>
                                          <p:attrName>style.visibility</p:attrName>
                                        </p:attrNameLst>
                                      </p:cBhvr>
                                      <p:to>
                                        <p:strVal val="visible"/>
                                      </p:to>
                                    </p:set>
                                    <p:animEffect transition="in" filter="wipe(left)">
                                      <p:cBhvr>
                                        <p:cTn id="58" dur="500"/>
                                        <p:tgtEl>
                                          <p:spTgt spid="386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build="p" autoUpdateAnimBg="0" advAuto="0"/>
      <p:bldP spid="386053" grpId="0" autoUpdateAnimBg="0"/>
      <p:bldP spid="386054" grpId="0" autoUpdateAnimBg="0"/>
      <p:bldP spid="386055" grpId="0" autoUpdateAnimBg="0"/>
      <p:bldP spid="38606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Rectangle 4"/>
          <p:cNvSpPr>
            <a:spLocks noChangeArrowheads="1"/>
          </p:cNvSpPr>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br>
              <a:rPr lang="en-US" altLang="zh-CN"/>
            </a:br>
            <a:endParaRPr lang="en-US" altLang="zh-CN"/>
          </a:p>
        </p:txBody>
      </p:sp>
      <p:sp>
        <p:nvSpPr>
          <p:cNvPr id="388101" name="Text Box 5"/>
          <p:cNvSpPr txBox="1">
            <a:spLocks noChangeArrowheads="1"/>
          </p:cNvSpPr>
          <p:nvPr/>
        </p:nvSpPr>
        <p:spPr bwMode="auto">
          <a:xfrm>
            <a:off x="250825" y="307504"/>
            <a:ext cx="327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sz="2400" b="1" dirty="0">
                <a:solidFill>
                  <a:srgbClr val="0000FF"/>
                </a:solidFill>
                <a:latin typeface="Times New Roman" panose="02020603050405020304" pitchFamily="18" charset="0"/>
              </a:rPr>
              <a:t>关于参考方向的小结：</a:t>
            </a:r>
          </a:p>
        </p:txBody>
      </p:sp>
      <p:sp>
        <p:nvSpPr>
          <p:cNvPr id="388102" name="Text Box 6"/>
          <p:cNvSpPr txBox="1">
            <a:spLocks noChangeArrowheads="1"/>
          </p:cNvSpPr>
          <p:nvPr/>
        </p:nvSpPr>
        <p:spPr bwMode="auto">
          <a:xfrm>
            <a:off x="787400" y="786557"/>
            <a:ext cx="828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1</a:t>
            </a:r>
            <a:r>
              <a:rPr kumimoji="1" lang="zh-CN" altLang="en-US" sz="2400" b="1" dirty="0">
                <a:solidFill>
                  <a:schemeClr val="tx2"/>
                </a:solidFill>
                <a:latin typeface="Times New Roman" panose="02020603050405020304" pitchFamily="18" charset="0"/>
              </a:rPr>
              <a:t>） 分析电路前必须选定电压和电流的参考方向。</a:t>
            </a:r>
          </a:p>
        </p:txBody>
      </p:sp>
      <p:sp>
        <p:nvSpPr>
          <p:cNvPr id="388103" name="Text Box 7"/>
          <p:cNvSpPr txBox="1">
            <a:spLocks noChangeArrowheads="1"/>
          </p:cNvSpPr>
          <p:nvPr/>
        </p:nvSpPr>
        <p:spPr bwMode="auto">
          <a:xfrm>
            <a:off x="-190500" y="1196752"/>
            <a:ext cx="88646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400" b="1" dirty="0">
                <a:solidFill>
                  <a:schemeClr val="tx2"/>
                </a:solidFill>
                <a:latin typeface="Times New Roman" panose="02020603050405020304" pitchFamily="18" charset="0"/>
              </a:rPr>
              <a:t>             </a:t>
            </a:r>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2</a:t>
            </a:r>
            <a:r>
              <a:rPr kumimoji="1" lang="zh-CN" altLang="en-US" sz="2400" b="1" dirty="0">
                <a:solidFill>
                  <a:schemeClr val="tx2"/>
                </a:solidFill>
                <a:latin typeface="Times New Roman" panose="02020603050405020304" pitchFamily="18" charset="0"/>
              </a:rPr>
              <a:t>）</a:t>
            </a:r>
            <a:r>
              <a:rPr kumimoji="1" lang="zh-CN" altLang="en-US" sz="2400" dirty="0">
                <a:solidFill>
                  <a:schemeClr val="tx2"/>
                </a:solidFill>
                <a:latin typeface="Times New Roman" panose="02020603050405020304" pitchFamily="18" charset="0"/>
              </a:rPr>
              <a:t> </a:t>
            </a:r>
            <a:r>
              <a:rPr kumimoji="1" lang="zh-CN" altLang="en-US" sz="2400" b="1" dirty="0">
                <a:solidFill>
                  <a:schemeClr val="tx2"/>
                </a:solidFill>
                <a:latin typeface="Times New Roman" panose="02020603050405020304" pitchFamily="18" charset="0"/>
              </a:rPr>
              <a:t>参考方向一经选定，必须在图中相应位置标注 （包括方向和</a:t>
            </a:r>
            <a:r>
              <a:rPr kumimoji="1" lang="zh-CN" altLang="zh-CN" sz="2400" b="1" dirty="0">
                <a:solidFill>
                  <a:schemeClr val="tx2"/>
                </a:solidFill>
                <a:latin typeface="Times New Roman" panose="02020603050405020304" pitchFamily="18" charset="0"/>
              </a:rPr>
              <a:t>符号</a:t>
            </a:r>
            <a:r>
              <a:rPr kumimoji="1" lang="zh-CN" altLang="en-US" sz="2400" b="1" dirty="0">
                <a:solidFill>
                  <a:schemeClr val="tx2"/>
                </a:solidFill>
                <a:latin typeface="Times New Roman" panose="02020603050405020304" pitchFamily="18" charset="0"/>
              </a:rPr>
              <a:t>），在计算过程中不得任意改变。</a:t>
            </a:r>
          </a:p>
        </p:txBody>
      </p:sp>
      <p:sp>
        <p:nvSpPr>
          <p:cNvPr id="388130" name="Text Box 34"/>
          <p:cNvSpPr txBox="1">
            <a:spLocks noChangeArrowheads="1"/>
          </p:cNvSpPr>
          <p:nvPr/>
        </p:nvSpPr>
        <p:spPr bwMode="auto">
          <a:xfrm>
            <a:off x="361950" y="2132856"/>
            <a:ext cx="80264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400" b="1" dirty="0">
                <a:solidFill>
                  <a:srgbClr val="000000"/>
                </a:solidFill>
                <a:latin typeface="Times New Roman" panose="02020603050405020304" pitchFamily="18" charset="0"/>
                <a:sym typeface="Symbol" panose="05050102010706020507" pitchFamily="18" charset="2"/>
              </a:rPr>
              <a:t>      </a:t>
            </a:r>
            <a:r>
              <a:rPr kumimoji="1" lang="zh-CN" altLang="en-US" sz="2400" b="1" dirty="0">
                <a:solidFill>
                  <a:srgbClr val="000000"/>
                </a:solidFill>
                <a:latin typeface="Times New Roman" panose="02020603050405020304" pitchFamily="18" charset="0"/>
                <a:sym typeface="Symbol" panose="05050102010706020507" pitchFamily="18" charset="2"/>
              </a:rPr>
              <a:t>（</a:t>
            </a:r>
            <a:r>
              <a:rPr kumimoji="1" lang="en-US" altLang="zh-CN" sz="2400" b="1" dirty="0">
                <a:solidFill>
                  <a:srgbClr val="000000"/>
                </a:solidFill>
                <a:latin typeface="Times New Roman" panose="02020603050405020304" pitchFamily="18" charset="0"/>
                <a:sym typeface="Symbol" panose="05050102010706020507" pitchFamily="18" charset="2"/>
              </a:rPr>
              <a:t>3</a:t>
            </a:r>
            <a:r>
              <a:rPr kumimoji="1" lang="zh-CN" altLang="en-US" sz="2400" b="1" dirty="0">
                <a:solidFill>
                  <a:srgbClr val="000000"/>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宋体" panose="02010600030101010101" pitchFamily="2" charset="-122"/>
                <a:ea typeface="宋体" panose="02010600030101010101" pitchFamily="2" charset="-122"/>
              </a:rPr>
              <a:t>参考方向不同时，其表达式符号也不同，但实际方向不变。</a:t>
            </a:r>
            <a:endParaRPr kumimoji="1" lang="zh-CN" altLang="en-US" sz="2400" b="1" dirty="0">
              <a:solidFill>
                <a:srgbClr val="000000"/>
              </a:solidFill>
              <a:latin typeface="宋体" panose="02010600030101010101" pitchFamily="2" charset="-122"/>
              <a:ea typeface="宋体" panose="02010600030101010101" pitchFamily="2" charset="-122"/>
              <a:sym typeface="Symbol" panose="05050102010706020507" pitchFamily="18" charset="2"/>
            </a:endParaRPr>
          </a:p>
        </p:txBody>
      </p:sp>
      <p:sp>
        <p:nvSpPr>
          <p:cNvPr id="7" name="Text Box 5"/>
          <p:cNvSpPr txBox="1">
            <a:spLocks noChangeArrowheads="1"/>
          </p:cNvSpPr>
          <p:nvPr/>
        </p:nvSpPr>
        <p:spPr bwMode="auto">
          <a:xfrm>
            <a:off x="323528" y="2924944"/>
            <a:ext cx="789305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76250">
              <a:defRPr>
                <a:solidFill>
                  <a:schemeClr val="tx1"/>
                </a:solidFill>
                <a:latin typeface="Arial" panose="020B0604020202020204" pitchFamily="34" charset="0"/>
                <a:ea typeface="宋体" panose="02010600030101010101" pitchFamily="2" charset="-122"/>
              </a:defRPr>
            </a:lvl1pPr>
            <a:lvl2pPr marL="1047750">
              <a:defRPr>
                <a:solidFill>
                  <a:schemeClr val="tx1"/>
                </a:solidFill>
                <a:latin typeface="Arial" panose="020B0604020202020204" pitchFamily="34" charset="0"/>
                <a:ea typeface="宋体" panose="02010600030101010101" pitchFamily="2" charset="-122"/>
              </a:defRPr>
            </a:lvl2pPr>
            <a:lvl3pPr marL="1238250">
              <a:defRPr>
                <a:solidFill>
                  <a:schemeClr val="tx1"/>
                </a:solidFill>
                <a:latin typeface="Arial" panose="020B0604020202020204" pitchFamily="34" charset="0"/>
                <a:ea typeface="宋体" panose="02010600030101010101" pitchFamily="2" charset="-122"/>
              </a:defRPr>
            </a:lvl3pPr>
            <a:lvl4pPr marL="1428750">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spcBef>
                <a:spcPct val="50000"/>
              </a:spcBef>
            </a:pPr>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4</a:t>
            </a:r>
            <a:r>
              <a:rPr kumimoji="1" lang="zh-CN" altLang="en-US" sz="2400" b="1" dirty="0">
                <a:solidFill>
                  <a:schemeClr val="tx2"/>
                </a:solidFill>
                <a:latin typeface="Times New Roman" panose="02020603050405020304" pitchFamily="18" charset="0"/>
              </a:rPr>
              <a:t>） 元件或支路的</a:t>
            </a:r>
            <a:r>
              <a:rPr kumimoji="1" lang="en-US" altLang="zh-CN" sz="2400" b="1" i="1" dirty="0">
                <a:solidFill>
                  <a:schemeClr val="tx2"/>
                </a:solidFill>
                <a:latin typeface="Times New Roman" panose="02020603050405020304" pitchFamily="18" charset="0"/>
              </a:rPr>
              <a:t>u</a:t>
            </a:r>
            <a:r>
              <a:rPr kumimoji="1" lang="zh-CN" altLang="en-US" sz="2400" b="1" dirty="0">
                <a:solidFill>
                  <a:schemeClr val="tx2"/>
                </a:solidFill>
                <a:latin typeface="Times New Roman" panose="02020603050405020304" pitchFamily="18" charset="0"/>
              </a:rPr>
              <a:t>，</a:t>
            </a:r>
            <a:r>
              <a:rPr kumimoji="1" lang="en-US" altLang="zh-CN" sz="2400" b="1" i="1" dirty="0" err="1">
                <a:solidFill>
                  <a:schemeClr val="tx2"/>
                </a:solidFill>
                <a:latin typeface="Times New Roman" panose="02020603050405020304" pitchFamily="18" charset="0"/>
              </a:rPr>
              <a:t>i</a:t>
            </a:r>
            <a:r>
              <a:rPr kumimoji="1" lang="zh-CN" altLang="zh-CN" sz="2400" b="1" dirty="0">
                <a:solidFill>
                  <a:schemeClr val="tx2"/>
                </a:solidFill>
                <a:latin typeface="Times New Roman" panose="02020603050405020304" pitchFamily="18" charset="0"/>
              </a:rPr>
              <a:t>通常采用相同的参考方向</a:t>
            </a:r>
            <a:r>
              <a:rPr kumimoji="1" lang="zh-CN" altLang="en-US" sz="2400" b="1" dirty="0">
                <a:solidFill>
                  <a:schemeClr val="tx2"/>
                </a:solidFill>
                <a:latin typeface="Times New Roman" panose="02020603050405020304" pitchFamily="18" charset="0"/>
              </a:rPr>
              <a:t>（</a:t>
            </a:r>
            <a:r>
              <a:rPr kumimoji="1" lang="zh-CN" altLang="zh-CN" sz="2400" b="1" dirty="0">
                <a:solidFill>
                  <a:schemeClr val="tx2"/>
                </a:solidFill>
                <a:latin typeface="Times New Roman" panose="02020603050405020304" pitchFamily="18" charset="0"/>
              </a:rPr>
              <a:t>以减少公式中负号</a:t>
            </a:r>
            <a:r>
              <a:rPr kumimoji="1" lang="zh-CN" altLang="en-US" sz="2400" b="1" dirty="0">
                <a:solidFill>
                  <a:schemeClr val="tx2"/>
                </a:solidFill>
                <a:latin typeface="Times New Roman" panose="02020603050405020304" pitchFamily="18" charset="0"/>
              </a:rPr>
              <a:t>）</a:t>
            </a:r>
            <a:r>
              <a:rPr kumimoji="1" lang="zh-CN" altLang="zh-CN" sz="2400" b="1" dirty="0">
                <a:solidFill>
                  <a:schemeClr val="tx2"/>
                </a:solidFill>
                <a:latin typeface="Times New Roman" panose="02020603050405020304" pitchFamily="18" charset="0"/>
              </a:rPr>
              <a:t>称之为</a:t>
            </a:r>
            <a:r>
              <a:rPr kumimoji="1" lang="zh-CN" altLang="zh-CN" sz="2400" b="1" dirty="0">
                <a:solidFill>
                  <a:srgbClr val="FF0000"/>
                </a:solidFill>
                <a:latin typeface="Times New Roman" panose="02020603050405020304" pitchFamily="18" charset="0"/>
              </a:rPr>
              <a:t>关联参考方向</a:t>
            </a:r>
            <a:r>
              <a:rPr kumimoji="1" lang="zh-CN" altLang="zh-CN" sz="2400" b="1" dirty="0">
                <a:solidFill>
                  <a:schemeClr val="tx2"/>
                </a:solidFill>
                <a:latin typeface="Times New Roman" panose="02020603050405020304" pitchFamily="18" charset="0"/>
              </a:rPr>
              <a:t>。反之，称为</a:t>
            </a:r>
            <a:r>
              <a:rPr kumimoji="1" lang="zh-CN" altLang="zh-CN" sz="2400" b="1" dirty="0">
                <a:solidFill>
                  <a:srgbClr val="FF0000"/>
                </a:solidFill>
                <a:latin typeface="Times New Roman" panose="02020603050405020304" pitchFamily="18" charset="0"/>
              </a:rPr>
              <a:t>非关联参考方向</a:t>
            </a:r>
            <a:r>
              <a:rPr kumimoji="1" lang="zh-CN" altLang="zh-CN" sz="2400" b="1" dirty="0">
                <a:solidFill>
                  <a:schemeClr val="tx2"/>
                </a:solidFill>
                <a:latin typeface="Times New Roman" panose="02020603050405020304" pitchFamily="18" charset="0"/>
              </a:rPr>
              <a:t>。</a:t>
            </a:r>
            <a:endParaRPr kumimoji="1" lang="zh-CN" altLang="en-US" sz="2400" b="1" dirty="0">
              <a:solidFill>
                <a:schemeClr val="tx2"/>
              </a:solidFill>
              <a:latin typeface="Times New Roman" panose="02020603050405020304" pitchFamily="18" charset="0"/>
            </a:endParaRPr>
          </a:p>
        </p:txBody>
      </p:sp>
      <p:grpSp>
        <p:nvGrpSpPr>
          <p:cNvPr id="8" name="Group 6"/>
          <p:cNvGrpSpPr>
            <a:grpSpLocks/>
          </p:cNvGrpSpPr>
          <p:nvPr/>
        </p:nvGrpSpPr>
        <p:grpSpPr bwMode="auto">
          <a:xfrm>
            <a:off x="715516" y="4199886"/>
            <a:ext cx="3429000" cy="1647825"/>
            <a:chOff x="772" y="1635"/>
            <a:chExt cx="2160" cy="1038"/>
          </a:xfrm>
        </p:grpSpPr>
        <p:sp>
          <p:nvSpPr>
            <p:cNvPr id="9" name="Rectangle 7"/>
            <p:cNvSpPr>
              <a:spLocks noChangeArrowheads="1"/>
            </p:cNvSpPr>
            <p:nvPr/>
          </p:nvSpPr>
          <p:spPr bwMode="auto">
            <a:xfrm>
              <a:off x="1582" y="2058"/>
              <a:ext cx="576" cy="240"/>
            </a:xfrm>
            <a:prstGeom prst="rect">
              <a:avLst/>
            </a:prstGeom>
            <a:solidFill>
              <a:schemeClr val="accent2"/>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Line 8"/>
            <p:cNvSpPr>
              <a:spLocks noChangeShapeType="1"/>
            </p:cNvSpPr>
            <p:nvPr/>
          </p:nvSpPr>
          <p:spPr bwMode="auto">
            <a:xfrm>
              <a:off x="964" y="2178"/>
              <a:ext cx="6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 name="Line 9"/>
            <p:cNvSpPr>
              <a:spLocks noChangeShapeType="1"/>
            </p:cNvSpPr>
            <p:nvPr/>
          </p:nvSpPr>
          <p:spPr bwMode="auto">
            <a:xfrm>
              <a:off x="2164" y="2178"/>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Text Box 10"/>
            <p:cNvSpPr txBox="1">
              <a:spLocks noChangeArrowheads="1"/>
            </p:cNvSpPr>
            <p:nvPr/>
          </p:nvSpPr>
          <p:spPr bwMode="auto">
            <a:xfrm>
              <a:off x="772" y="2298"/>
              <a:ext cx="3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endParaRPr kumimoji="1" lang="en-US" altLang="zh-CN" sz="2400" b="1">
                <a:solidFill>
                  <a:schemeClr val="tx2"/>
                </a:solidFill>
                <a:latin typeface="Times New Roman" panose="02020603050405020304" pitchFamily="18" charset="0"/>
              </a:endParaRPr>
            </a:p>
          </p:txBody>
        </p:sp>
        <p:sp>
          <p:nvSpPr>
            <p:cNvPr id="13" name="Text Box 11"/>
            <p:cNvSpPr txBox="1">
              <a:spLocks noChangeArrowheads="1"/>
            </p:cNvSpPr>
            <p:nvPr/>
          </p:nvSpPr>
          <p:spPr bwMode="auto">
            <a:xfrm>
              <a:off x="2404" y="2279"/>
              <a:ext cx="5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olidFill>
                    <a:schemeClr val="tx2"/>
                  </a:solidFill>
                  <a:latin typeface="黑体" panose="02010609060101010101" pitchFamily="49" charset="-122"/>
                  <a:ea typeface="黑体" panose="02010609060101010101" pitchFamily="49" charset="-122"/>
                </a:rPr>
                <a:t>-</a:t>
              </a:r>
            </a:p>
          </p:txBody>
        </p:sp>
        <p:sp>
          <p:nvSpPr>
            <p:cNvPr id="14" name="Text Box 12"/>
            <p:cNvSpPr txBox="1">
              <a:spLocks noChangeArrowheads="1"/>
            </p:cNvSpPr>
            <p:nvPr/>
          </p:nvSpPr>
          <p:spPr bwMode="auto">
            <a:xfrm>
              <a:off x="1588" y="1746"/>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endParaRPr kumimoji="1" lang="zh-CN" altLang="zh-CN" sz="2400" b="1">
                <a:solidFill>
                  <a:schemeClr val="tx2"/>
                </a:solidFill>
                <a:latin typeface="Times New Roman" panose="02020603050405020304" pitchFamily="18" charset="0"/>
              </a:endParaRPr>
            </a:p>
          </p:txBody>
        </p:sp>
        <p:sp>
          <p:nvSpPr>
            <p:cNvPr id="15" name="Oval 13"/>
            <p:cNvSpPr>
              <a:spLocks noChangeArrowheads="1"/>
            </p:cNvSpPr>
            <p:nvPr/>
          </p:nvSpPr>
          <p:spPr bwMode="auto">
            <a:xfrm>
              <a:off x="896" y="2144"/>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Oval 14"/>
            <p:cNvSpPr>
              <a:spLocks noChangeArrowheads="1"/>
            </p:cNvSpPr>
            <p:nvPr/>
          </p:nvSpPr>
          <p:spPr bwMode="auto">
            <a:xfrm>
              <a:off x="2692" y="2144"/>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Line 15"/>
            <p:cNvSpPr>
              <a:spLocks noChangeShapeType="1"/>
            </p:cNvSpPr>
            <p:nvPr/>
          </p:nvSpPr>
          <p:spPr bwMode="auto">
            <a:xfrm>
              <a:off x="964" y="1962"/>
              <a:ext cx="48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 name="Text Box 16"/>
            <p:cNvSpPr txBox="1">
              <a:spLocks noChangeArrowheads="1"/>
            </p:cNvSpPr>
            <p:nvPr/>
          </p:nvSpPr>
          <p:spPr bwMode="auto">
            <a:xfrm>
              <a:off x="964" y="1635"/>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19" name="Text Box 17"/>
            <p:cNvSpPr txBox="1">
              <a:spLocks noChangeArrowheads="1"/>
            </p:cNvSpPr>
            <p:nvPr/>
          </p:nvSpPr>
          <p:spPr bwMode="auto">
            <a:xfrm>
              <a:off x="1540" y="2346"/>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grpSp>
      <p:grpSp>
        <p:nvGrpSpPr>
          <p:cNvPr id="20" name="Group 18"/>
          <p:cNvGrpSpPr>
            <a:grpSpLocks/>
          </p:cNvGrpSpPr>
          <p:nvPr/>
        </p:nvGrpSpPr>
        <p:grpSpPr bwMode="auto">
          <a:xfrm>
            <a:off x="4716016" y="4125273"/>
            <a:ext cx="3429000" cy="1647825"/>
            <a:chOff x="3292" y="1588"/>
            <a:chExt cx="2160" cy="1038"/>
          </a:xfrm>
        </p:grpSpPr>
        <p:sp>
          <p:nvSpPr>
            <p:cNvPr id="21" name="Rectangle 19"/>
            <p:cNvSpPr>
              <a:spLocks noChangeArrowheads="1"/>
            </p:cNvSpPr>
            <p:nvPr/>
          </p:nvSpPr>
          <p:spPr bwMode="auto">
            <a:xfrm>
              <a:off x="4102" y="2011"/>
              <a:ext cx="576" cy="240"/>
            </a:xfrm>
            <a:prstGeom prst="rect">
              <a:avLst/>
            </a:prstGeom>
            <a:solidFill>
              <a:schemeClr val="accent2"/>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Line 20"/>
            <p:cNvSpPr>
              <a:spLocks noChangeShapeType="1"/>
            </p:cNvSpPr>
            <p:nvPr/>
          </p:nvSpPr>
          <p:spPr bwMode="auto">
            <a:xfrm>
              <a:off x="3484" y="2131"/>
              <a:ext cx="6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21"/>
            <p:cNvSpPr>
              <a:spLocks noChangeShapeType="1"/>
            </p:cNvSpPr>
            <p:nvPr/>
          </p:nvSpPr>
          <p:spPr bwMode="auto">
            <a:xfrm>
              <a:off x="4684" y="2131"/>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 name="Text Box 22"/>
            <p:cNvSpPr txBox="1">
              <a:spLocks noChangeArrowheads="1"/>
            </p:cNvSpPr>
            <p:nvPr/>
          </p:nvSpPr>
          <p:spPr bwMode="auto">
            <a:xfrm>
              <a:off x="3292" y="2251"/>
              <a:ext cx="3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endParaRPr kumimoji="1" lang="en-US" altLang="zh-CN" sz="2400" b="1">
                <a:solidFill>
                  <a:schemeClr val="tx2"/>
                </a:solidFill>
                <a:latin typeface="Times New Roman" panose="02020603050405020304" pitchFamily="18" charset="0"/>
              </a:endParaRPr>
            </a:p>
          </p:txBody>
        </p:sp>
        <p:sp>
          <p:nvSpPr>
            <p:cNvPr id="25" name="Text Box 23"/>
            <p:cNvSpPr txBox="1">
              <a:spLocks noChangeArrowheads="1"/>
            </p:cNvSpPr>
            <p:nvPr/>
          </p:nvSpPr>
          <p:spPr bwMode="auto">
            <a:xfrm>
              <a:off x="4924" y="2232"/>
              <a:ext cx="5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olidFill>
                    <a:schemeClr val="tx2"/>
                  </a:solidFill>
                  <a:latin typeface="黑体" panose="02010609060101010101" pitchFamily="49" charset="-122"/>
                  <a:ea typeface="黑体" panose="02010609060101010101" pitchFamily="49" charset="-122"/>
                </a:rPr>
                <a:t>-</a:t>
              </a:r>
            </a:p>
          </p:txBody>
        </p:sp>
        <p:sp>
          <p:nvSpPr>
            <p:cNvPr id="26" name="Text Box 24"/>
            <p:cNvSpPr txBox="1">
              <a:spLocks noChangeArrowheads="1"/>
            </p:cNvSpPr>
            <p:nvPr/>
          </p:nvSpPr>
          <p:spPr bwMode="auto">
            <a:xfrm>
              <a:off x="4108" y="1699"/>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endParaRPr kumimoji="1" lang="zh-CN" altLang="zh-CN" sz="2400" b="1">
                <a:solidFill>
                  <a:schemeClr val="tx2"/>
                </a:solidFill>
                <a:latin typeface="Times New Roman" panose="02020603050405020304" pitchFamily="18" charset="0"/>
              </a:endParaRPr>
            </a:p>
          </p:txBody>
        </p:sp>
        <p:sp>
          <p:nvSpPr>
            <p:cNvPr id="27" name="Oval 25"/>
            <p:cNvSpPr>
              <a:spLocks noChangeArrowheads="1"/>
            </p:cNvSpPr>
            <p:nvPr/>
          </p:nvSpPr>
          <p:spPr bwMode="auto">
            <a:xfrm>
              <a:off x="3416" y="2097"/>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 name="Oval 26"/>
            <p:cNvSpPr>
              <a:spLocks noChangeArrowheads="1"/>
            </p:cNvSpPr>
            <p:nvPr/>
          </p:nvSpPr>
          <p:spPr bwMode="auto">
            <a:xfrm>
              <a:off x="5212" y="2097"/>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27"/>
            <p:cNvSpPr>
              <a:spLocks noChangeShapeType="1"/>
            </p:cNvSpPr>
            <p:nvPr/>
          </p:nvSpPr>
          <p:spPr bwMode="auto">
            <a:xfrm flipH="1">
              <a:off x="3484" y="1915"/>
              <a:ext cx="48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 name="Text Box 28"/>
            <p:cNvSpPr txBox="1">
              <a:spLocks noChangeArrowheads="1"/>
            </p:cNvSpPr>
            <p:nvPr/>
          </p:nvSpPr>
          <p:spPr bwMode="auto">
            <a:xfrm>
              <a:off x="3484" y="1588"/>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1" name="Text Box 29"/>
            <p:cNvSpPr txBox="1">
              <a:spLocks noChangeArrowheads="1"/>
            </p:cNvSpPr>
            <p:nvPr/>
          </p:nvSpPr>
          <p:spPr bwMode="auto">
            <a:xfrm>
              <a:off x="4060" y="2299"/>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grpSp>
      <p:sp>
        <p:nvSpPr>
          <p:cNvPr id="32" name="Text Box 30"/>
          <p:cNvSpPr txBox="1">
            <a:spLocks noChangeArrowheads="1"/>
          </p:cNvSpPr>
          <p:nvPr/>
        </p:nvSpPr>
        <p:spPr bwMode="auto">
          <a:xfrm>
            <a:off x="1109216" y="5717536"/>
            <a:ext cx="27797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zh-CN" altLang="zh-CN" sz="2800" b="1">
                <a:solidFill>
                  <a:srgbClr val="FF0000"/>
                </a:solidFill>
                <a:latin typeface="Times New Roman" panose="02020603050405020304" pitchFamily="18" charset="0"/>
              </a:rPr>
              <a:t>关联参考方向</a:t>
            </a:r>
            <a:endParaRPr kumimoji="1" lang="zh-CN" altLang="en-US" sz="2800" b="1">
              <a:solidFill>
                <a:srgbClr val="FF0000"/>
              </a:solidFill>
              <a:latin typeface="Times New Roman" panose="02020603050405020304" pitchFamily="18" charset="0"/>
            </a:endParaRPr>
          </a:p>
        </p:txBody>
      </p:sp>
      <p:sp>
        <p:nvSpPr>
          <p:cNvPr id="33" name="Text Box 31"/>
          <p:cNvSpPr txBox="1">
            <a:spLocks noChangeArrowheads="1"/>
          </p:cNvSpPr>
          <p:nvPr/>
        </p:nvSpPr>
        <p:spPr bwMode="auto">
          <a:xfrm>
            <a:off x="5139879" y="5696898"/>
            <a:ext cx="26955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zh-CN" sz="2800" b="1">
                <a:solidFill>
                  <a:srgbClr val="FF0000"/>
                </a:solidFill>
                <a:latin typeface="Times New Roman" panose="02020603050405020304" pitchFamily="18" charset="0"/>
              </a:rPr>
              <a:t>非关联参考方向</a:t>
            </a:r>
            <a:endParaRPr kumimoji="1" lang="zh-CN" altLang="en-US" sz="2800" b="1">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193348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8101"/>
                                        </p:tgtEl>
                                        <p:attrNameLst>
                                          <p:attrName>style.visibility</p:attrName>
                                        </p:attrNameLst>
                                      </p:cBhvr>
                                      <p:to>
                                        <p:strVal val="visible"/>
                                      </p:to>
                                    </p:set>
                                    <p:animEffect transition="in" filter="dissolve">
                                      <p:cBhvr>
                                        <p:cTn id="7" dur="500"/>
                                        <p:tgtEl>
                                          <p:spTgt spid="388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iterate type="lt">
                                    <p:tmPct val="100000"/>
                                  </p:iterate>
                                  <p:childTnLst>
                                    <p:set>
                                      <p:cBhvr>
                                        <p:cTn id="11" dur="1" fill="hold">
                                          <p:stCondLst>
                                            <p:cond delay="0"/>
                                          </p:stCondLst>
                                        </p:cTn>
                                        <p:tgtEl>
                                          <p:spTgt spid="388102"/>
                                        </p:tgtEl>
                                        <p:attrNameLst>
                                          <p:attrName>style.visibility</p:attrName>
                                        </p:attrNameLst>
                                      </p:cBhvr>
                                      <p:to>
                                        <p:strVal val="visible"/>
                                      </p:to>
                                    </p:set>
                                    <p:anim calcmode="lin" valueType="num">
                                      <p:cBhvr>
                                        <p:cTn id="12" dur="75" fill="hold"/>
                                        <p:tgtEl>
                                          <p:spTgt spid="388102"/>
                                        </p:tgtEl>
                                        <p:attrNameLst>
                                          <p:attrName>ppt_x</p:attrName>
                                        </p:attrNameLst>
                                      </p:cBhvr>
                                      <p:tavLst>
                                        <p:tav tm="0">
                                          <p:val>
                                            <p:strVal val="#ppt_x-#ppt_w/2"/>
                                          </p:val>
                                        </p:tav>
                                        <p:tav tm="100000">
                                          <p:val>
                                            <p:strVal val="#ppt_x"/>
                                          </p:val>
                                        </p:tav>
                                      </p:tavLst>
                                    </p:anim>
                                    <p:anim calcmode="lin" valueType="num">
                                      <p:cBhvr>
                                        <p:cTn id="13" dur="75" fill="hold"/>
                                        <p:tgtEl>
                                          <p:spTgt spid="388102"/>
                                        </p:tgtEl>
                                        <p:attrNameLst>
                                          <p:attrName>ppt_y</p:attrName>
                                        </p:attrNameLst>
                                      </p:cBhvr>
                                      <p:tavLst>
                                        <p:tav tm="0">
                                          <p:val>
                                            <p:strVal val="#ppt_y"/>
                                          </p:val>
                                        </p:tav>
                                        <p:tav tm="100000">
                                          <p:val>
                                            <p:strVal val="#ppt_y"/>
                                          </p:val>
                                        </p:tav>
                                      </p:tavLst>
                                    </p:anim>
                                    <p:anim calcmode="lin" valueType="num">
                                      <p:cBhvr>
                                        <p:cTn id="14" dur="75" fill="hold"/>
                                        <p:tgtEl>
                                          <p:spTgt spid="388102"/>
                                        </p:tgtEl>
                                        <p:attrNameLst>
                                          <p:attrName>ppt_w</p:attrName>
                                        </p:attrNameLst>
                                      </p:cBhvr>
                                      <p:tavLst>
                                        <p:tav tm="0">
                                          <p:val>
                                            <p:fltVal val="0"/>
                                          </p:val>
                                        </p:tav>
                                        <p:tav tm="100000">
                                          <p:val>
                                            <p:strVal val="#ppt_w"/>
                                          </p:val>
                                        </p:tav>
                                      </p:tavLst>
                                    </p:anim>
                                    <p:anim calcmode="lin" valueType="num">
                                      <p:cBhvr>
                                        <p:cTn id="15" dur="75" fill="hold"/>
                                        <p:tgtEl>
                                          <p:spTgt spid="388102"/>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grpId="0" nodeType="clickEffect">
                                  <p:stCondLst>
                                    <p:cond delay="0"/>
                                  </p:stCondLst>
                                  <p:iterate type="lt">
                                    <p:tmPct val="100000"/>
                                  </p:iterate>
                                  <p:childTnLst>
                                    <p:set>
                                      <p:cBhvr>
                                        <p:cTn id="19" dur="1" fill="hold">
                                          <p:stCondLst>
                                            <p:cond delay="0"/>
                                          </p:stCondLst>
                                        </p:cTn>
                                        <p:tgtEl>
                                          <p:spTgt spid="388103"/>
                                        </p:tgtEl>
                                        <p:attrNameLst>
                                          <p:attrName>style.visibility</p:attrName>
                                        </p:attrNameLst>
                                      </p:cBhvr>
                                      <p:to>
                                        <p:strVal val="visible"/>
                                      </p:to>
                                    </p:set>
                                    <p:anim calcmode="lin" valueType="num">
                                      <p:cBhvr>
                                        <p:cTn id="20" dur="75" fill="hold"/>
                                        <p:tgtEl>
                                          <p:spTgt spid="388103"/>
                                        </p:tgtEl>
                                        <p:attrNameLst>
                                          <p:attrName>ppt_w</p:attrName>
                                        </p:attrNameLst>
                                      </p:cBhvr>
                                      <p:tavLst>
                                        <p:tav tm="0">
                                          <p:val>
                                            <p:fltVal val="0"/>
                                          </p:val>
                                        </p:tav>
                                        <p:tav tm="100000">
                                          <p:val>
                                            <p:strVal val="#ppt_w"/>
                                          </p:val>
                                        </p:tav>
                                      </p:tavLst>
                                    </p:anim>
                                    <p:anim calcmode="lin" valueType="num">
                                      <p:cBhvr>
                                        <p:cTn id="21" dur="75" fill="hold"/>
                                        <p:tgtEl>
                                          <p:spTgt spid="388103"/>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88130"/>
                                        </p:tgtEl>
                                        <p:attrNameLst>
                                          <p:attrName>style.visibility</p:attrName>
                                        </p:attrNameLst>
                                      </p:cBhvr>
                                      <p:to>
                                        <p:strVal val="visible"/>
                                      </p:to>
                                    </p:set>
                                    <p:animEffect transition="in" filter="blinds(horizontal)">
                                      <p:cBhvr>
                                        <p:cTn id="26" dur="500"/>
                                        <p:tgtEl>
                                          <p:spTgt spid="388130"/>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iterate type="lt">
                                    <p:tmPct val="100000"/>
                                  </p:iterate>
                                  <p:childTnLst>
                                    <p:set>
                                      <p:cBhvr>
                                        <p:cTn id="30" dur="1" fill="hold">
                                          <p:stCondLst>
                                            <p:cond delay="0"/>
                                          </p:stCondLst>
                                        </p:cTn>
                                        <p:tgtEl>
                                          <p:spTgt spid="7"/>
                                        </p:tgtEl>
                                        <p:attrNameLst>
                                          <p:attrName>style.visibility</p:attrName>
                                        </p:attrNameLst>
                                      </p:cBhvr>
                                      <p:to>
                                        <p:strVal val="visible"/>
                                      </p:to>
                                    </p:set>
                                    <p:anim calcmode="lin" valueType="num">
                                      <p:cBhvr>
                                        <p:cTn id="31" dur="75" fill="hold"/>
                                        <p:tgtEl>
                                          <p:spTgt spid="7"/>
                                        </p:tgtEl>
                                        <p:attrNameLst>
                                          <p:attrName>ppt_w</p:attrName>
                                        </p:attrNameLst>
                                      </p:cBhvr>
                                      <p:tavLst>
                                        <p:tav tm="0">
                                          <p:val>
                                            <p:fltVal val="0"/>
                                          </p:val>
                                        </p:tav>
                                        <p:tav tm="100000">
                                          <p:val>
                                            <p:strVal val="#ppt_w"/>
                                          </p:val>
                                        </p:tav>
                                      </p:tavLst>
                                    </p:anim>
                                    <p:anim calcmode="lin" valueType="num">
                                      <p:cBhvr>
                                        <p:cTn id="32" dur="75"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ppt_x"/>
                                          </p:val>
                                        </p:tav>
                                        <p:tav tm="100000">
                                          <p:val>
                                            <p:strVal val="#ppt_x"/>
                                          </p:val>
                                        </p:tav>
                                      </p:tavLst>
                                    </p:anim>
                                    <p:anim calcmode="lin" valueType="num">
                                      <p:cBhvr additive="base">
                                        <p:cTn id="4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1" grpId="0" autoUpdateAnimBg="0"/>
      <p:bldP spid="388102" grpId="0" autoUpdateAnimBg="0"/>
      <p:bldP spid="388103" grpId="0" autoUpdateAnimBg="0"/>
      <p:bldP spid="388130" grpId="0" autoUpdateAnimBg="0"/>
      <p:bldP spid="7" grpId="0" autoUpdateAnimBg="0"/>
      <p:bldP spid="32" grpId="0" autoUpdateAnimBg="0"/>
      <p:bldP spid="3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Text Box 4"/>
          <p:cNvSpPr txBox="1">
            <a:spLocks noChangeArrowheads="1"/>
          </p:cNvSpPr>
          <p:nvPr/>
        </p:nvSpPr>
        <p:spPr bwMode="auto">
          <a:xfrm>
            <a:off x="611188" y="512763"/>
            <a:ext cx="822960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50000"/>
              </a:lnSpc>
            </a:pPr>
            <a:endParaRPr kumimoji="1" lang="en-US" altLang="zh-CN" sz="2400" b="1">
              <a:solidFill>
                <a:schemeClr val="tx2"/>
              </a:solidFill>
              <a:latin typeface="Times New Roman" panose="02020603050405020304" pitchFamily="18" charset="0"/>
            </a:endParaRPr>
          </a:p>
          <a:p>
            <a:pPr eaLnBrk="0" hangingPunct="0">
              <a:lnSpc>
                <a:spcPct val="150000"/>
              </a:lnSpc>
            </a:pP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在分析电路问题时，常在电路中选一个点为参考点</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reference point</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，把任一点到参考点的电压（降）称为该点的电位。</a:t>
            </a:r>
          </a:p>
        </p:txBody>
      </p:sp>
      <p:sp>
        <p:nvSpPr>
          <p:cNvPr id="367621" name="Text Box 5"/>
          <p:cNvSpPr txBox="1">
            <a:spLocks noChangeArrowheads="1"/>
          </p:cNvSpPr>
          <p:nvPr/>
        </p:nvSpPr>
        <p:spPr bwMode="auto">
          <a:xfrm>
            <a:off x="596900" y="2654300"/>
            <a:ext cx="79248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lnSpc>
                <a:spcPct val="150000"/>
              </a:lnSpc>
              <a:spcBef>
                <a:spcPct val="50000"/>
              </a:spcBef>
            </a:pPr>
            <a:r>
              <a:rPr kumimoji="1" lang="zh-CN" altLang="en-US" sz="2400" b="1">
                <a:solidFill>
                  <a:schemeClr val="tx2"/>
                </a:solidFill>
                <a:latin typeface="Times New Roman" panose="02020603050405020304" pitchFamily="18" charset="0"/>
              </a:rPr>
              <a:t>参考点的电位为</a:t>
            </a:r>
            <a:r>
              <a:rPr kumimoji="1" lang="zh-CN" altLang="en-US" sz="2400" b="1">
                <a:solidFill>
                  <a:srgbClr val="FF0000"/>
                </a:solidFill>
                <a:latin typeface="Times New Roman" panose="02020603050405020304" pitchFamily="18" charset="0"/>
              </a:rPr>
              <a:t>零</a:t>
            </a:r>
            <a:r>
              <a:rPr kumimoji="1" lang="zh-CN" altLang="en-US" sz="2400" b="1">
                <a:solidFill>
                  <a:schemeClr val="tx2"/>
                </a:solidFill>
                <a:latin typeface="Times New Roman" panose="02020603050405020304" pitchFamily="18" charset="0"/>
              </a:rPr>
              <a:t>，参考点也称为零电位点。</a:t>
            </a:r>
          </a:p>
        </p:txBody>
      </p:sp>
      <p:sp>
        <p:nvSpPr>
          <p:cNvPr id="367622" name="Text Box 6"/>
          <p:cNvSpPr txBox="1">
            <a:spLocks noChangeArrowheads="1"/>
          </p:cNvSpPr>
          <p:nvPr/>
        </p:nvSpPr>
        <p:spPr bwMode="auto">
          <a:xfrm>
            <a:off x="576263" y="3392488"/>
            <a:ext cx="822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rPr>
              <a:t>电位用</a:t>
            </a:r>
            <a:r>
              <a:rPr kumimoji="1" lang="zh-CN" altLang="en-US" sz="2400" b="1" i="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（或</a:t>
            </a: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i="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表示，单位与电压相同，也是</a:t>
            </a:r>
            <a:r>
              <a:rPr kumimoji="1" lang="en-US" altLang="zh-CN" sz="2400" b="1">
                <a:solidFill>
                  <a:srgbClr val="FF0000"/>
                </a:solidFill>
                <a:latin typeface="Times New Roman" panose="02020603050405020304" pitchFamily="18" charset="0"/>
                <a:sym typeface="Symbol" panose="05050102010706020507" pitchFamily="18" charset="2"/>
              </a:rPr>
              <a:t>V</a:t>
            </a:r>
            <a:r>
              <a:rPr kumimoji="1" lang="zh-CN" altLang="en-US" sz="2400" b="1">
                <a:solidFill>
                  <a:srgbClr val="FF0000"/>
                </a:solidFill>
                <a:latin typeface="Times New Roman" panose="02020603050405020304" pitchFamily="18" charset="0"/>
                <a:sym typeface="Symbol" panose="05050102010706020507" pitchFamily="18" charset="2"/>
              </a:rPr>
              <a:t>（</a:t>
            </a:r>
            <a:r>
              <a:rPr kumimoji="1" lang="zh-CN" altLang="zh-CN" sz="2400" b="1">
                <a:solidFill>
                  <a:srgbClr val="FF0000"/>
                </a:solidFill>
                <a:latin typeface="Times New Roman" panose="02020603050405020304" pitchFamily="18" charset="0"/>
                <a:sym typeface="Symbol" panose="05050102010706020507" pitchFamily="18" charset="2"/>
              </a:rPr>
              <a:t>伏</a:t>
            </a:r>
            <a:r>
              <a:rPr kumimoji="1" lang="zh-CN" altLang="en-US" sz="2400" b="1">
                <a:solidFill>
                  <a:srgbClr val="FF0000"/>
                </a:solidFill>
                <a:latin typeface="Times New Roman" panose="02020603050405020304" pitchFamily="18" charset="0"/>
                <a:sym typeface="Symbol" panose="05050102010706020507" pitchFamily="18" charset="2"/>
              </a:rPr>
              <a:t>）</a:t>
            </a:r>
            <a:r>
              <a:rPr kumimoji="1" lang="zh-CN" altLang="en-US" sz="2400" b="1">
                <a:solidFill>
                  <a:schemeClr val="tx2"/>
                </a:solidFill>
                <a:latin typeface="Times New Roman" panose="02020603050405020304" pitchFamily="18" charset="0"/>
                <a:sym typeface="Symbol" panose="05050102010706020507" pitchFamily="18" charset="2"/>
              </a:rPr>
              <a:t>。</a:t>
            </a:r>
            <a:endParaRPr kumimoji="1" lang="zh-CN" altLang="en-US" sz="2400" b="1">
              <a:solidFill>
                <a:schemeClr val="tx2"/>
              </a:solidFill>
              <a:latin typeface="Times New Roman" panose="02020603050405020304" pitchFamily="18" charset="0"/>
            </a:endParaRPr>
          </a:p>
        </p:txBody>
      </p:sp>
      <p:grpSp>
        <p:nvGrpSpPr>
          <p:cNvPr id="367623" name="Group 7"/>
          <p:cNvGrpSpPr>
            <a:grpSpLocks/>
          </p:cNvGrpSpPr>
          <p:nvPr/>
        </p:nvGrpSpPr>
        <p:grpSpPr bwMode="auto">
          <a:xfrm>
            <a:off x="981075" y="3898900"/>
            <a:ext cx="2324100" cy="2160588"/>
            <a:chOff x="624" y="2166"/>
            <a:chExt cx="1464" cy="1361"/>
          </a:xfrm>
        </p:grpSpPr>
        <p:grpSp>
          <p:nvGrpSpPr>
            <p:cNvPr id="367624" name="Group 8"/>
            <p:cNvGrpSpPr>
              <a:grpSpLocks/>
            </p:cNvGrpSpPr>
            <p:nvPr/>
          </p:nvGrpSpPr>
          <p:grpSpPr bwMode="auto">
            <a:xfrm>
              <a:off x="1848" y="3216"/>
              <a:ext cx="240" cy="192"/>
              <a:chOff x="1824" y="3216"/>
              <a:chExt cx="240" cy="192"/>
            </a:xfrm>
          </p:grpSpPr>
          <p:sp>
            <p:nvSpPr>
              <p:cNvPr id="367625" name="Freeform 9"/>
              <p:cNvSpPr>
                <a:spLocks/>
              </p:cNvSpPr>
              <p:nvPr/>
            </p:nvSpPr>
            <p:spPr bwMode="auto">
              <a:xfrm>
                <a:off x="1824" y="3216"/>
                <a:ext cx="144" cy="96"/>
              </a:xfrm>
              <a:custGeom>
                <a:avLst/>
                <a:gdLst>
                  <a:gd name="T0" fmla="*/ 0 w 144"/>
                  <a:gd name="T1" fmla="*/ 0 h 96"/>
                  <a:gd name="T2" fmla="*/ 144 w 144"/>
                  <a:gd name="T3" fmla="*/ 0 h 96"/>
                  <a:gd name="T4" fmla="*/ 144 w 144"/>
                  <a:gd name="T5" fmla="*/ 96 h 96"/>
                </a:gdLst>
                <a:ahLst/>
                <a:cxnLst>
                  <a:cxn ang="0">
                    <a:pos x="T0" y="T1"/>
                  </a:cxn>
                  <a:cxn ang="0">
                    <a:pos x="T2" y="T3"/>
                  </a:cxn>
                  <a:cxn ang="0">
                    <a:pos x="T4" y="T5"/>
                  </a:cxn>
                </a:cxnLst>
                <a:rect l="0" t="0" r="r" b="b"/>
                <a:pathLst>
                  <a:path w="144" h="96">
                    <a:moveTo>
                      <a:pt x="0" y="0"/>
                    </a:moveTo>
                    <a:lnTo>
                      <a:pt x="144" y="0"/>
                    </a:lnTo>
                    <a:lnTo>
                      <a:pt x="144" y="96"/>
                    </a:lnTo>
                  </a:path>
                </a:pathLst>
              </a:custGeom>
              <a:noFill/>
              <a:ln w="317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6" name="Line 10"/>
              <p:cNvSpPr>
                <a:spLocks noChangeShapeType="1"/>
              </p:cNvSpPr>
              <p:nvPr/>
            </p:nvSpPr>
            <p:spPr bwMode="auto">
              <a:xfrm>
                <a:off x="1872" y="3312"/>
                <a:ext cx="192"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7" name="Line 11"/>
              <p:cNvSpPr>
                <a:spLocks noChangeShapeType="1"/>
              </p:cNvSpPr>
              <p:nvPr/>
            </p:nvSpPr>
            <p:spPr bwMode="auto">
              <a:xfrm>
                <a:off x="1920" y="3360"/>
                <a:ext cx="96"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8" name="Line 12"/>
              <p:cNvSpPr>
                <a:spLocks noChangeShapeType="1"/>
              </p:cNvSpPr>
              <p:nvPr/>
            </p:nvSpPr>
            <p:spPr bwMode="auto">
              <a:xfrm>
                <a:off x="1944" y="3408"/>
                <a:ext cx="48"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7629" name="Group 13"/>
            <p:cNvGrpSpPr>
              <a:grpSpLocks/>
            </p:cNvGrpSpPr>
            <p:nvPr/>
          </p:nvGrpSpPr>
          <p:grpSpPr bwMode="auto">
            <a:xfrm>
              <a:off x="816" y="2736"/>
              <a:ext cx="192" cy="96"/>
              <a:chOff x="864" y="2640"/>
              <a:chExt cx="240" cy="96"/>
            </a:xfrm>
          </p:grpSpPr>
          <p:sp>
            <p:nvSpPr>
              <p:cNvPr id="367630" name="Line 14"/>
              <p:cNvSpPr>
                <a:spLocks noChangeShapeType="1"/>
              </p:cNvSpPr>
              <p:nvPr/>
            </p:nvSpPr>
            <p:spPr bwMode="auto">
              <a:xfrm>
                <a:off x="864" y="2640"/>
                <a:ext cx="240"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1" name="Line 15"/>
              <p:cNvSpPr>
                <a:spLocks noChangeShapeType="1"/>
              </p:cNvSpPr>
              <p:nvPr/>
            </p:nvSpPr>
            <p:spPr bwMode="auto">
              <a:xfrm>
                <a:off x="912" y="2736"/>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7632" name="Rectangle 16"/>
            <p:cNvSpPr>
              <a:spLocks noChangeArrowheads="1"/>
            </p:cNvSpPr>
            <p:nvPr/>
          </p:nvSpPr>
          <p:spPr bwMode="auto">
            <a:xfrm rot="-5400000">
              <a:off x="1368" y="3096"/>
              <a:ext cx="96" cy="240"/>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3" name="Rectangle 17"/>
            <p:cNvSpPr>
              <a:spLocks noChangeArrowheads="1"/>
            </p:cNvSpPr>
            <p:nvPr/>
          </p:nvSpPr>
          <p:spPr bwMode="auto">
            <a:xfrm rot="-5400000">
              <a:off x="1320" y="2328"/>
              <a:ext cx="96" cy="240"/>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4" name="Rectangle 18"/>
            <p:cNvSpPr>
              <a:spLocks noChangeArrowheads="1"/>
            </p:cNvSpPr>
            <p:nvPr/>
          </p:nvSpPr>
          <p:spPr bwMode="auto">
            <a:xfrm>
              <a:off x="1776" y="2688"/>
              <a:ext cx="96" cy="240"/>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5" name="Freeform 19"/>
            <p:cNvSpPr>
              <a:spLocks/>
            </p:cNvSpPr>
            <p:nvPr/>
          </p:nvSpPr>
          <p:spPr bwMode="auto">
            <a:xfrm>
              <a:off x="912" y="2448"/>
              <a:ext cx="336" cy="288"/>
            </a:xfrm>
            <a:custGeom>
              <a:avLst/>
              <a:gdLst>
                <a:gd name="T0" fmla="*/ 0 w 384"/>
                <a:gd name="T1" fmla="*/ 288 h 288"/>
                <a:gd name="T2" fmla="*/ 0 w 384"/>
                <a:gd name="T3" fmla="*/ 0 h 288"/>
                <a:gd name="T4" fmla="*/ 384 w 384"/>
                <a:gd name="T5" fmla="*/ 0 h 288"/>
              </a:gdLst>
              <a:ahLst/>
              <a:cxnLst>
                <a:cxn ang="0">
                  <a:pos x="T0" y="T1"/>
                </a:cxn>
                <a:cxn ang="0">
                  <a:pos x="T2" y="T3"/>
                </a:cxn>
                <a:cxn ang="0">
                  <a:pos x="T4" y="T5"/>
                </a:cxn>
              </a:cxnLst>
              <a:rect l="0" t="0" r="r" b="b"/>
              <a:pathLst>
                <a:path w="384" h="288">
                  <a:moveTo>
                    <a:pt x="0" y="288"/>
                  </a:moveTo>
                  <a:lnTo>
                    <a:pt x="0" y="0"/>
                  </a:lnTo>
                  <a:lnTo>
                    <a:pt x="384" y="0"/>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6" name="Freeform 20"/>
            <p:cNvSpPr>
              <a:spLocks/>
            </p:cNvSpPr>
            <p:nvPr/>
          </p:nvSpPr>
          <p:spPr bwMode="auto">
            <a:xfrm>
              <a:off x="1488" y="2447"/>
              <a:ext cx="336" cy="241"/>
            </a:xfrm>
            <a:custGeom>
              <a:avLst/>
              <a:gdLst>
                <a:gd name="T0" fmla="*/ 0 w 288"/>
                <a:gd name="T1" fmla="*/ 0 h 192"/>
                <a:gd name="T2" fmla="*/ 288 w 288"/>
                <a:gd name="T3" fmla="*/ 0 h 192"/>
                <a:gd name="T4" fmla="*/ 288 w 288"/>
                <a:gd name="T5" fmla="*/ 192 h 192"/>
              </a:gdLst>
              <a:ahLst/>
              <a:cxnLst>
                <a:cxn ang="0">
                  <a:pos x="T0" y="T1"/>
                </a:cxn>
                <a:cxn ang="0">
                  <a:pos x="T2" y="T3"/>
                </a:cxn>
                <a:cxn ang="0">
                  <a:pos x="T4" y="T5"/>
                </a:cxn>
              </a:cxnLst>
              <a:rect l="0" t="0" r="r" b="b"/>
              <a:pathLst>
                <a:path w="288" h="192">
                  <a:moveTo>
                    <a:pt x="0" y="0"/>
                  </a:moveTo>
                  <a:lnTo>
                    <a:pt x="288" y="0"/>
                  </a:lnTo>
                  <a:lnTo>
                    <a:pt x="288" y="192"/>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7" name="Freeform 21"/>
            <p:cNvSpPr>
              <a:spLocks/>
            </p:cNvSpPr>
            <p:nvPr/>
          </p:nvSpPr>
          <p:spPr bwMode="auto">
            <a:xfrm>
              <a:off x="912" y="2832"/>
              <a:ext cx="384" cy="384"/>
            </a:xfrm>
            <a:custGeom>
              <a:avLst/>
              <a:gdLst>
                <a:gd name="T0" fmla="*/ 0 w 384"/>
                <a:gd name="T1" fmla="*/ 0 h 336"/>
                <a:gd name="T2" fmla="*/ 0 w 384"/>
                <a:gd name="T3" fmla="*/ 336 h 336"/>
                <a:gd name="T4" fmla="*/ 384 w 384"/>
                <a:gd name="T5" fmla="*/ 336 h 336"/>
              </a:gdLst>
              <a:ahLst/>
              <a:cxnLst>
                <a:cxn ang="0">
                  <a:pos x="T0" y="T1"/>
                </a:cxn>
                <a:cxn ang="0">
                  <a:pos x="T2" y="T3"/>
                </a:cxn>
                <a:cxn ang="0">
                  <a:pos x="T4" y="T5"/>
                </a:cxn>
              </a:cxnLst>
              <a:rect l="0" t="0" r="r" b="b"/>
              <a:pathLst>
                <a:path w="384" h="336">
                  <a:moveTo>
                    <a:pt x="0" y="0"/>
                  </a:moveTo>
                  <a:lnTo>
                    <a:pt x="0" y="336"/>
                  </a:lnTo>
                  <a:lnTo>
                    <a:pt x="384" y="336"/>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8" name="Freeform 22"/>
            <p:cNvSpPr>
              <a:spLocks/>
            </p:cNvSpPr>
            <p:nvPr/>
          </p:nvSpPr>
          <p:spPr bwMode="auto">
            <a:xfrm>
              <a:off x="1536" y="2928"/>
              <a:ext cx="288" cy="288"/>
            </a:xfrm>
            <a:custGeom>
              <a:avLst/>
              <a:gdLst>
                <a:gd name="T0" fmla="*/ 0 w 336"/>
                <a:gd name="T1" fmla="*/ 336 h 336"/>
                <a:gd name="T2" fmla="*/ 336 w 336"/>
                <a:gd name="T3" fmla="*/ 336 h 336"/>
                <a:gd name="T4" fmla="*/ 336 w 336"/>
                <a:gd name="T5" fmla="*/ 0 h 336"/>
              </a:gdLst>
              <a:ahLst/>
              <a:cxnLst>
                <a:cxn ang="0">
                  <a:pos x="T0" y="T1"/>
                </a:cxn>
                <a:cxn ang="0">
                  <a:pos x="T2" y="T3"/>
                </a:cxn>
                <a:cxn ang="0">
                  <a:pos x="T4" y="T5"/>
                </a:cxn>
              </a:cxnLst>
              <a:rect l="0" t="0" r="r" b="b"/>
              <a:pathLst>
                <a:path w="336" h="336">
                  <a:moveTo>
                    <a:pt x="0" y="336"/>
                  </a:moveTo>
                  <a:lnTo>
                    <a:pt x="336" y="336"/>
                  </a:lnTo>
                  <a:lnTo>
                    <a:pt x="336" y="0"/>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9" name="Oval 23"/>
            <p:cNvSpPr>
              <a:spLocks noChangeArrowheads="1"/>
            </p:cNvSpPr>
            <p:nvPr/>
          </p:nvSpPr>
          <p:spPr bwMode="auto">
            <a:xfrm>
              <a:off x="889" y="3192"/>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40" name="Oval 24"/>
            <p:cNvSpPr>
              <a:spLocks noChangeArrowheads="1"/>
            </p:cNvSpPr>
            <p:nvPr/>
          </p:nvSpPr>
          <p:spPr bwMode="auto">
            <a:xfrm>
              <a:off x="889" y="2424"/>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41" name="Oval 25"/>
            <p:cNvSpPr>
              <a:spLocks noChangeArrowheads="1"/>
            </p:cNvSpPr>
            <p:nvPr/>
          </p:nvSpPr>
          <p:spPr bwMode="auto">
            <a:xfrm>
              <a:off x="1800" y="3192"/>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42" name="Oval 26"/>
            <p:cNvSpPr>
              <a:spLocks noChangeArrowheads="1"/>
            </p:cNvSpPr>
            <p:nvPr/>
          </p:nvSpPr>
          <p:spPr bwMode="auto">
            <a:xfrm>
              <a:off x="1800" y="2424"/>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43" name="Text Box 27"/>
            <p:cNvSpPr txBox="1">
              <a:spLocks noChangeArrowheads="1"/>
            </p:cNvSpPr>
            <p:nvPr/>
          </p:nvSpPr>
          <p:spPr bwMode="auto">
            <a:xfrm>
              <a:off x="624" y="2172"/>
              <a:ext cx="3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a</a:t>
              </a:r>
            </a:p>
          </p:txBody>
        </p:sp>
        <p:sp>
          <p:nvSpPr>
            <p:cNvPr id="367644" name="Text Box 28"/>
            <p:cNvSpPr txBox="1">
              <a:spLocks noChangeArrowheads="1"/>
            </p:cNvSpPr>
            <p:nvPr/>
          </p:nvSpPr>
          <p:spPr bwMode="auto">
            <a:xfrm>
              <a:off x="1776" y="2166"/>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b</a:t>
              </a:r>
            </a:p>
          </p:txBody>
        </p:sp>
        <p:sp>
          <p:nvSpPr>
            <p:cNvPr id="367645" name="Text Box 29"/>
            <p:cNvSpPr txBox="1">
              <a:spLocks noChangeArrowheads="1"/>
            </p:cNvSpPr>
            <p:nvPr/>
          </p:nvSpPr>
          <p:spPr bwMode="auto">
            <a:xfrm>
              <a:off x="1680" y="3239"/>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c</a:t>
              </a:r>
            </a:p>
          </p:txBody>
        </p:sp>
        <p:sp>
          <p:nvSpPr>
            <p:cNvPr id="367646" name="Text Box 30"/>
            <p:cNvSpPr txBox="1">
              <a:spLocks noChangeArrowheads="1"/>
            </p:cNvSpPr>
            <p:nvPr/>
          </p:nvSpPr>
          <p:spPr bwMode="auto">
            <a:xfrm>
              <a:off x="624" y="316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d</a:t>
              </a:r>
            </a:p>
          </p:txBody>
        </p:sp>
      </p:grpSp>
      <p:sp>
        <p:nvSpPr>
          <p:cNvPr id="367647" name="Text Box 31"/>
          <p:cNvSpPr txBox="1">
            <a:spLocks noChangeArrowheads="1"/>
          </p:cNvSpPr>
          <p:nvPr/>
        </p:nvSpPr>
        <p:spPr bwMode="auto">
          <a:xfrm>
            <a:off x="3724275" y="4279900"/>
            <a:ext cx="426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chemeClr val="tx2"/>
                </a:solidFill>
                <a:latin typeface="Times New Roman" panose="02020603050405020304" pitchFamily="18" charset="0"/>
              </a:rPr>
              <a:t>设</a:t>
            </a:r>
            <a:r>
              <a:rPr kumimoji="1" lang="en-US" altLang="zh-CN" sz="2400" b="1">
                <a:solidFill>
                  <a:schemeClr val="tx2"/>
                </a:solidFill>
                <a:latin typeface="Times New Roman" panose="02020603050405020304" pitchFamily="18" charset="0"/>
              </a:rPr>
              <a:t>c</a:t>
            </a:r>
            <a:r>
              <a:rPr kumimoji="1" lang="zh-CN" altLang="en-US" sz="2400" b="1">
                <a:solidFill>
                  <a:schemeClr val="tx2"/>
                </a:solidFill>
                <a:latin typeface="Times New Roman" panose="02020603050405020304" pitchFamily="18" charset="0"/>
              </a:rPr>
              <a:t>点为电位参考点，则  </a:t>
            </a:r>
            <a:r>
              <a:rPr kumimoji="1" lang="zh-CN" altLang="en-US" sz="2400" b="1" i="1">
                <a:solidFill>
                  <a:schemeClr val="tx2"/>
                </a:solidFill>
                <a:latin typeface="Times New Roman" panose="02020603050405020304" pitchFamily="18" charset="0"/>
                <a:sym typeface="Symbol" panose="05050102010706020507" pitchFamily="18" charset="2"/>
              </a:rPr>
              <a:t> </a:t>
            </a:r>
            <a:r>
              <a:rPr kumimoji="1" lang="en-US" altLang="zh-CN" sz="2400" b="1" baseline="-25000">
                <a:solidFill>
                  <a:schemeClr val="tx2"/>
                </a:solidFill>
                <a:latin typeface="Times New Roman" panose="02020603050405020304" pitchFamily="18" charset="0"/>
                <a:sym typeface="Symbol" panose="05050102010706020507" pitchFamily="18" charset="2"/>
              </a:rPr>
              <a:t>c </a:t>
            </a:r>
            <a:r>
              <a:rPr kumimoji="1" lang="en-US" altLang="zh-CN" sz="2400" b="1">
                <a:solidFill>
                  <a:schemeClr val="tx2"/>
                </a:solidFill>
                <a:latin typeface="Times New Roman" panose="02020603050405020304" pitchFamily="18" charset="0"/>
                <a:sym typeface="Symbol" panose="05050102010706020507" pitchFamily="18" charset="2"/>
              </a:rPr>
              <a:t>=0</a:t>
            </a:r>
            <a:endParaRPr kumimoji="1" lang="en-US" altLang="zh-CN" sz="2400" b="1">
              <a:solidFill>
                <a:schemeClr val="tx2"/>
              </a:solidFill>
              <a:latin typeface="Times New Roman" panose="02020603050405020304" pitchFamily="18" charset="0"/>
            </a:endParaRPr>
          </a:p>
        </p:txBody>
      </p:sp>
      <p:sp>
        <p:nvSpPr>
          <p:cNvPr id="367648" name="Text Box 32"/>
          <p:cNvSpPr txBox="1">
            <a:spLocks noChangeArrowheads="1"/>
          </p:cNvSpPr>
          <p:nvPr/>
        </p:nvSpPr>
        <p:spPr bwMode="auto">
          <a:xfrm>
            <a:off x="3267075" y="5175250"/>
            <a:ext cx="5562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rgbClr val="FF0066"/>
                </a:solidFill>
                <a:latin typeface="Times New Roman" panose="02020603050405020304" pitchFamily="18" charset="0"/>
                <a:sym typeface="Symbol" panose="05050102010706020507" pitchFamily="18" charset="2"/>
              </a:rPr>
              <a:t> </a:t>
            </a:r>
            <a:r>
              <a:rPr kumimoji="1" lang="en-US" altLang="zh-CN" sz="2400" b="1" baseline="-25000">
                <a:solidFill>
                  <a:srgbClr val="FF0066"/>
                </a:solidFill>
                <a:latin typeface="Times New Roman" panose="02020603050405020304" pitchFamily="18" charset="0"/>
                <a:sym typeface="Symbol" panose="05050102010706020507" pitchFamily="18" charset="2"/>
              </a:rPr>
              <a:t>a </a:t>
            </a:r>
            <a:r>
              <a:rPr kumimoji="1" lang="en-US" altLang="zh-CN" sz="2400" b="1">
                <a:solidFill>
                  <a:srgbClr val="FF0066"/>
                </a:solidFill>
                <a:latin typeface="Times New Roman" panose="02020603050405020304" pitchFamily="18" charset="0"/>
                <a:sym typeface="Symbol" panose="05050102010706020507" pitchFamily="18" charset="2"/>
              </a:rPr>
              <a:t>=</a:t>
            </a:r>
            <a:r>
              <a:rPr kumimoji="1" lang="en-US" altLang="zh-CN" sz="2400" b="1" i="1">
                <a:solidFill>
                  <a:srgbClr val="FF0066"/>
                </a:solidFill>
                <a:latin typeface="Times New Roman" panose="02020603050405020304" pitchFamily="18" charset="0"/>
                <a:sym typeface="Symbol" panose="05050102010706020507" pitchFamily="18" charset="2"/>
              </a:rPr>
              <a:t>U</a:t>
            </a:r>
            <a:r>
              <a:rPr kumimoji="1" lang="en-US" altLang="zh-CN" sz="2400" b="1" baseline="-25000">
                <a:solidFill>
                  <a:srgbClr val="FF0066"/>
                </a:solidFill>
                <a:latin typeface="Times New Roman" panose="02020603050405020304" pitchFamily="18" charset="0"/>
                <a:sym typeface="Symbol" panose="05050102010706020507" pitchFamily="18" charset="2"/>
              </a:rPr>
              <a:t>ac</a:t>
            </a:r>
            <a:r>
              <a:rPr kumimoji="1" lang="zh-CN" altLang="en-US" sz="2400" b="1">
                <a:solidFill>
                  <a:srgbClr val="FF0066"/>
                </a:solidFill>
                <a:latin typeface="Times New Roman" panose="02020603050405020304" pitchFamily="18" charset="0"/>
                <a:sym typeface="Symbol" panose="05050102010706020507" pitchFamily="18" charset="2"/>
              </a:rPr>
              <a:t>， </a:t>
            </a:r>
            <a:r>
              <a:rPr kumimoji="1" lang="zh-CN" altLang="en-US" sz="2400" b="1" i="1">
                <a:solidFill>
                  <a:srgbClr val="FF0066"/>
                </a:solidFill>
                <a:latin typeface="Times New Roman" panose="02020603050405020304" pitchFamily="18" charset="0"/>
                <a:sym typeface="Symbol" panose="05050102010706020507" pitchFamily="18" charset="2"/>
              </a:rPr>
              <a:t> </a:t>
            </a:r>
            <a:r>
              <a:rPr kumimoji="1" lang="en-US" altLang="zh-CN" sz="2400" b="1" baseline="-25000">
                <a:solidFill>
                  <a:srgbClr val="FF0066"/>
                </a:solidFill>
                <a:latin typeface="Times New Roman" panose="02020603050405020304" pitchFamily="18" charset="0"/>
                <a:sym typeface="Symbol" panose="05050102010706020507" pitchFamily="18" charset="2"/>
              </a:rPr>
              <a:t>b </a:t>
            </a:r>
            <a:r>
              <a:rPr kumimoji="1" lang="en-US" altLang="zh-CN" sz="2400" b="1">
                <a:solidFill>
                  <a:srgbClr val="FF0066"/>
                </a:solidFill>
                <a:latin typeface="Times New Roman" panose="02020603050405020304" pitchFamily="18" charset="0"/>
                <a:sym typeface="Symbol" panose="05050102010706020507" pitchFamily="18" charset="2"/>
              </a:rPr>
              <a:t>=</a:t>
            </a:r>
            <a:r>
              <a:rPr kumimoji="1" lang="en-US" altLang="zh-CN" sz="2400" b="1" i="1">
                <a:solidFill>
                  <a:srgbClr val="FF0066"/>
                </a:solidFill>
                <a:latin typeface="Times New Roman" panose="02020603050405020304" pitchFamily="18" charset="0"/>
                <a:sym typeface="Symbol" panose="05050102010706020507" pitchFamily="18" charset="2"/>
              </a:rPr>
              <a:t>U</a:t>
            </a:r>
            <a:r>
              <a:rPr kumimoji="1" lang="en-US" altLang="zh-CN" sz="2400" b="1" baseline="-25000">
                <a:solidFill>
                  <a:srgbClr val="FF0066"/>
                </a:solidFill>
                <a:latin typeface="Times New Roman" panose="02020603050405020304" pitchFamily="18" charset="0"/>
                <a:sym typeface="Symbol" panose="05050102010706020507" pitchFamily="18" charset="2"/>
              </a:rPr>
              <a:t>bc</a:t>
            </a:r>
            <a:r>
              <a:rPr kumimoji="1" lang="zh-CN" altLang="en-US" sz="2400" b="1">
                <a:solidFill>
                  <a:srgbClr val="FF0066"/>
                </a:solidFill>
                <a:latin typeface="Times New Roman" panose="02020603050405020304" pitchFamily="18" charset="0"/>
                <a:sym typeface="Symbol" panose="05050102010706020507" pitchFamily="18" charset="2"/>
              </a:rPr>
              <a:t>， </a:t>
            </a:r>
            <a:r>
              <a:rPr kumimoji="1" lang="zh-CN" altLang="en-US" sz="2400" b="1" i="1">
                <a:solidFill>
                  <a:srgbClr val="FF0066"/>
                </a:solidFill>
                <a:latin typeface="Times New Roman" panose="02020603050405020304" pitchFamily="18" charset="0"/>
                <a:sym typeface="Symbol" panose="05050102010706020507" pitchFamily="18" charset="2"/>
              </a:rPr>
              <a:t> </a:t>
            </a:r>
            <a:r>
              <a:rPr kumimoji="1" lang="en-US" altLang="zh-CN" sz="2400" b="1" baseline="-25000">
                <a:solidFill>
                  <a:srgbClr val="FF0066"/>
                </a:solidFill>
                <a:latin typeface="Times New Roman" panose="02020603050405020304" pitchFamily="18" charset="0"/>
                <a:sym typeface="Symbol" panose="05050102010706020507" pitchFamily="18" charset="2"/>
              </a:rPr>
              <a:t>d </a:t>
            </a:r>
            <a:r>
              <a:rPr kumimoji="1" lang="en-US" altLang="zh-CN" sz="2400" b="1">
                <a:solidFill>
                  <a:srgbClr val="FF0066"/>
                </a:solidFill>
                <a:latin typeface="Times New Roman" panose="02020603050405020304" pitchFamily="18" charset="0"/>
                <a:sym typeface="Symbol" panose="05050102010706020507" pitchFamily="18" charset="2"/>
              </a:rPr>
              <a:t>=</a:t>
            </a:r>
            <a:r>
              <a:rPr kumimoji="1" lang="en-US" altLang="zh-CN" sz="2400" b="1" i="1">
                <a:solidFill>
                  <a:srgbClr val="FF0066"/>
                </a:solidFill>
                <a:latin typeface="Times New Roman" panose="02020603050405020304" pitchFamily="18" charset="0"/>
                <a:sym typeface="Symbol" panose="05050102010706020507" pitchFamily="18" charset="2"/>
              </a:rPr>
              <a:t>U</a:t>
            </a:r>
            <a:r>
              <a:rPr kumimoji="1" lang="en-US" altLang="zh-CN" sz="2400" b="1" baseline="-25000">
                <a:solidFill>
                  <a:srgbClr val="FF0066"/>
                </a:solidFill>
                <a:latin typeface="Times New Roman" panose="02020603050405020304" pitchFamily="18" charset="0"/>
                <a:sym typeface="Symbol" panose="05050102010706020507" pitchFamily="18" charset="2"/>
              </a:rPr>
              <a:t>dc</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367649" name="Text Box 33"/>
          <p:cNvSpPr txBox="1">
            <a:spLocks noChangeArrowheads="1"/>
          </p:cNvSpPr>
          <p:nvPr/>
        </p:nvSpPr>
        <p:spPr bwMode="auto">
          <a:xfrm>
            <a:off x="287338" y="441325"/>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rgbClr val="CC0099"/>
                </a:solidFill>
                <a:latin typeface="Times New Roman" panose="02020603050405020304" pitchFamily="18" charset="0"/>
              </a:rPr>
              <a:t>三、 电位</a:t>
            </a:r>
            <a:r>
              <a:rPr kumimoji="1" lang="zh-CN" altLang="en-US" sz="2400" b="1">
                <a:solidFill>
                  <a:srgbClr val="CC0099"/>
                </a:solidFill>
                <a:latin typeface="宋体" panose="02010600030101010101" pitchFamily="2" charset="-122"/>
              </a:rPr>
              <a:t>（</a:t>
            </a:r>
            <a:r>
              <a:rPr kumimoji="1" lang="en-US" altLang="zh-CN" sz="2400" b="1" i="1">
                <a:solidFill>
                  <a:srgbClr val="CC0099"/>
                </a:solidFill>
                <a:latin typeface="Times New Roman" panose="02020603050405020304" pitchFamily="18" charset="0"/>
              </a:rPr>
              <a:t>potential</a:t>
            </a:r>
            <a:r>
              <a:rPr kumimoji="1" lang="zh-CN" altLang="en-US" sz="2400" b="1">
                <a:solidFill>
                  <a:srgbClr val="CC0099"/>
                </a:solidFill>
                <a:latin typeface="宋体" panose="02010600030101010101" pitchFamily="2" charset="-122"/>
              </a:rPr>
              <a:t>）</a:t>
            </a:r>
          </a:p>
        </p:txBody>
      </p:sp>
    </p:spTree>
    <p:extLst>
      <p:ext uri="{BB962C8B-B14F-4D97-AF65-F5344CB8AC3E}">
        <p14:creationId xmlns:p14="http://schemas.microsoft.com/office/powerpoint/2010/main" val="1386541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7620">
                                            <p:txEl>
                                              <p:pRg st="1" end="1"/>
                                            </p:txEl>
                                          </p:spTgt>
                                        </p:tgtEl>
                                        <p:attrNameLst>
                                          <p:attrName>style.visibility</p:attrName>
                                        </p:attrNameLst>
                                      </p:cBhvr>
                                      <p:to>
                                        <p:strVal val="visible"/>
                                      </p:to>
                                    </p:set>
                                    <p:animEffect transition="in" filter="wipe(left)">
                                      <p:cBhvr>
                                        <p:cTn id="7" dur="500"/>
                                        <p:tgtEl>
                                          <p:spTgt spid="36762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7621">
                                            <p:txEl>
                                              <p:pRg st="0" end="0"/>
                                            </p:txEl>
                                          </p:spTgt>
                                        </p:tgtEl>
                                        <p:attrNameLst>
                                          <p:attrName>style.visibility</p:attrName>
                                        </p:attrNameLst>
                                      </p:cBhvr>
                                      <p:to>
                                        <p:strVal val="visible"/>
                                      </p:to>
                                    </p:set>
                                    <p:animEffect transition="in" filter="wipe(left)">
                                      <p:cBhvr>
                                        <p:cTn id="12" dur="500"/>
                                        <p:tgtEl>
                                          <p:spTgt spid="3676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7622">
                                            <p:txEl>
                                              <p:pRg st="0" end="0"/>
                                            </p:txEl>
                                          </p:spTgt>
                                        </p:tgtEl>
                                        <p:attrNameLst>
                                          <p:attrName>style.visibility</p:attrName>
                                        </p:attrNameLst>
                                      </p:cBhvr>
                                      <p:to>
                                        <p:strVal val="visible"/>
                                      </p:to>
                                    </p:set>
                                    <p:animEffect transition="in" filter="wipe(left)">
                                      <p:cBhvr>
                                        <p:cTn id="17" dur="500"/>
                                        <p:tgtEl>
                                          <p:spTgt spid="36762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67623"/>
                                        </p:tgtEl>
                                        <p:attrNameLst>
                                          <p:attrName>style.visibility</p:attrName>
                                        </p:attrNameLst>
                                      </p:cBhvr>
                                      <p:to>
                                        <p:strVal val="visible"/>
                                      </p:to>
                                    </p:set>
                                    <p:anim calcmode="lin" valueType="num">
                                      <p:cBhvr additive="base">
                                        <p:cTn id="22" dur="500" fill="hold"/>
                                        <p:tgtEl>
                                          <p:spTgt spid="367623"/>
                                        </p:tgtEl>
                                        <p:attrNameLst>
                                          <p:attrName>ppt_x</p:attrName>
                                        </p:attrNameLst>
                                      </p:cBhvr>
                                      <p:tavLst>
                                        <p:tav tm="0">
                                          <p:val>
                                            <p:strVal val="0-#ppt_w/2"/>
                                          </p:val>
                                        </p:tav>
                                        <p:tav tm="100000">
                                          <p:val>
                                            <p:strVal val="#ppt_x"/>
                                          </p:val>
                                        </p:tav>
                                      </p:tavLst>
                                    </p:anim>
                                    <p:anim calcmode="lin" valueType="num">
                                      <p:cBhvr additive="base">
                                        <p:cTn id="23" dur="500" fill="hold"/>
                                        <p:tgtEl>
                                          <p:spTgt spid="36762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7647">
                                            <p:txEl>
                                              <p:pRg st="0" end="0"/>
                                            </p:txEl>
                                          </p:spTgt>
                                        </p:tgtEl>
                                        <p:attrNameLst>
                                          <p:attrName>style.visibility</p:attrName>
                                        </p:attrNameLst>
                                      </p:cBhvr>
                                      <p:to>
                                        <p:strVal val="visible"/>
                                      </p:to>
                                    </p:set>
                                    <p:animEffect transition="in" filter="wipe(left)">
                                      <p:cBhvr>
                                        <p:cTn id="28" dur="500"/>
                                        <p:tgtEl>
                                          <p:spTgt spid="367647">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67648">
                                            <p:txEl>
                                              <p:pRg st="0" end="0"/>
                                            </p:txEl>
                                          </p:spTgt>
                                        </p:tgtEl>
                                        <p:attrNameLst>
                                          <p:attrName>style.visibility</p:attrName>
                                        </p:attrNameLst>
                                      </p:cBhvr>
                                      <p:to>
                                        <p:strVal val="visible"/>
                                      </p:to>
                                    </p:set>
                                    <p:animEffect transition="in" filter="wipe(left)">
                                      <p:cBhvr>
                                        <p:cTn id="33" dur="500"/>
                                        <p:tgtEl>
                                          <p:spTgt spid="3676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build="p" autoUpdateAnimBg="0" advAuto="0"/>
      <p:bldP spid="367621" grpId="0" build="p" autoUpdateAnimBg="0"/>
      <p:bldP spid="367622" grpId="0" build="p" autoUpdateAnimBg="0"/>
      <p:bldP spid="367647" grpId="0" build="p" autoUpdateAnimBg="0"/>
      <p:bldP spid="36764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Text Box 4"/>
          <p:cNvSpPr txBox="1">
            <a:spLocks noChangeArrowheads="1"/>
          </p:cNvSpPr>
          <p:nvPr/>
        </p:nvSpPr>
        <p:spPr bwMode="auto">
          <a:xfrm>
            <a:off x="468313" y="476250"/>
            <a:ext cx="472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rPr>
              <a:t>两点间电压与电位的关系：</a:t>
            </a:r>
          </a:p>
        </p:txBody>
      </p:sp>
      <p:sp>
        <p:nvSpPr>
          <p:cNvPr id="369669" name="Text Box 5"/>
          <p:cNvSpPr txBox="1">
            <a:spLocks noChangeArrowheads="1"/>
          </p:cNvSpPr>
          <p:nvPr/>
        </p:nvSpPr>
        <p:spPr bwMode="auto">
          <a:xfrm>
            <a:off x="3581400" y="2000250"/>
            <a:ext cx="464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chemeClr val="tx2"/>
                </a:solidFill>
                <a:latin typeface="Times New Roman" panose="02020603050405020304" pitchFamily="18" charset="0"/>
              </a:rPr>
              <a:t>仍设</a:t>
            </a:r>
            <a:r>
              <a:rPr kumimoji="1" lang="en-US" altLang="zh-CN" sz="2400" b="1">
                <a:solidFill>
                  <a:schemeClr val="tx2"/>
                </a:solidFill>
                <a:latin typeface="Times New Roman" panose="02020603050405020304" pitchFamily="18" charset="0"/>
              </a:rPr>
              <a:t>c</a:t>
            </a:r>
            <a:r>
              <a:rPr kumimoji="1" lang="zh-CN" altLang="en-US" sz="2400" b="1">
                <a:solidFill>
                  <a:schemeClr val="tx2"/>
                </a:solidFill>
                <a:latin typeface="Times New Roman" panose="02020603050405020304" pitchFamily="18" charset="0"/>
              </a:rPr>
              <a:t>点为电位参考点，  </a:t>
            </a:r>
            <a:r>
              <a:rPr kumimoji="1" lang="zh-CN" altLang="en-US" sz="2400" b="1" i="1">
                <a:solidFill>
                  <a:schemeClr val="tx2"/>
                </a:solidFill>
                <a:latin typeface="Times New Roman" panose="02020603050405020304" pitchFamily="18" charset="0"/>
                <a:sym typeface="Symbol" panose="05050102010706020507" pitchFamily="18" charset="2"/>
              </a:rPr>
              <a:t> </a:t>
            </a:r>
            <a:r>
              <a:rPr kumimoji="1" lang="en-US" altLang="zh-CN" sz="2400" b="1" baseline="-25000">
                <a:solidFill>
                  <a:schemeClr val="tx2"/>
                </a:solidFill>
                <a:latin typeface="Times New Roman" panose="02020603050405020304" pitchFamily="18" charset="0"/>
                <a:sym typeface="Symbol" panose="05050102010706020507" pitchFamily="18" charset="2"/>
              </a:rPr>
              <a:t>c</a:t>
            </a:r>
            <a:r>
              <a:rPr kumimoji="1" lang="en-US" altLang="zh-CN" sz="2400" b="1">
                <a:solidFill>
                  <a:schemeClr val="tx2"/>
                </a:solidFill>
                <a:latin typeface="Times New Roman" panose="02020603050405020304" pitchFamily="18" charset="0"/>
                <a:sym typeface="Symbol" panose="05050102010706020507" pitchFamily="18" charset="2"/>
              </a:rPr>
              <a:t>=0</a:t>
            </a:r>
            <a:endParaRPr kumimoji="1" lang="en-US" altLang="zh-CN" sz="2400" b="1">
              <a:solidFill>
                <a:schemeClr val="tx2"/>
              </a:solidFill>
              <a:latin typeface="Times New Roman" panose="02020603050405020304" pitchFamily="18" charset="0"/>
            </a:endParaRPr>
          </a:p>
        </p:txBody>
      </p:sp>
      <p:sp>
        <p:nvSpPr>
          <p:cNvPr id="369670" name="Text Box 6"/>
          <p:cNvSpPr txBox="1">
            <a:spLocks noChangeArrowheads="1"/>
          </p:cNvSpPr>
          <p:nvPr/>
        </p:nvSpPr>
        <p:spPr bwMode="auto">
          <a:xfrm>
            <a:off x="3581400" y="2686050"/>
            <a:ext cx="3581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ac</a:t>
            </a: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baseline="-25000">
                <a:solidFill>
                  <a:schemeClr val="tx2"/>
                </a:solidFill>
                <a:latin typeface="Times New Roman" panose="02020603050405020304" pitchFamily="18" charset="0"/>
                <a:sym typeface="Symbol" panose="05050102010706020507" pitchFamily="18" charset="2"/>
              </a:rPr>
              <a:t>a</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dc</a:t>
            </a:r>
            <a:r>
              <a:rPr kumimoji="1" lang="en-US" altLang="zh-CN" sz="2400" b="1">
                <a:solidFill>
                  <a:schemeClr val="tx2"/>
                </a:solidFill>
                <a:latin typeface="Times New Roman" panose="02020603050405020304" pitchFamily="18" charset="0"/>
                <a:sym typeface="Symbol" panose="05050102010706020507" pitchFamily="18" charset="2"/>
              </a:rPr>
              <a:t> = </a:t>
            </a: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baseline="-25000">
                <a:solidFill>
                  <a:schemeClr val="tx2"/>
                </a:solidFill>
                <a:latin typeface="Times New Roman" panose="02020603050405020304" pitchFamily="18" charset="0"/>
                <a:sym typeface="Symbol" panose="05050102010706020507" pitchFamily="18" charset="2"/>
              </a:rPr>
              <a:t>d</a:t>
            </a:r>
          </a:p>
        </p:txBody>
      </p:sp>
      <p:sp>
        <p:nvSpPr>
          <p:cNvPr id="369671" name="Text Box 7"/>
          <p:cNvSpPr txBox="1">
            <a:spLocks noChangeArrowheads="1"/>
          </p:cNvSpPr>
          <p:nvPr/>
        </p:nvSpPr>
        <p:spPr bwMode="auto">
          <a:xfrm>
            <a:off x="4000500" y="3448050"/>
            <a:ext cx="2282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ad</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a:t>
            </a:r>
            <a:r>
              <a:rPr kumimoji="1" lang="en-US" altLang="zh-CN" sz="2400" b="1" baseline="-25000">
                <a:solidFill>
                  <a:schemeClr val="tx2"/>
                </a:solidFill>
                <a:latin typeface="Times New Roman" panose="02020603050405020304" pitchFamily="18" charset="0"/>
                <a:sym typeface="Symbol" panose="05050102010706020507" pitchFamily="18" charset="2"/>
              </a:rPr>
              <a:t>a</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sym typeface="Symbol" panose="05050102010706020507" pitchFamily="18" charset="2"/>
              </a:rPr>
              <a:t></a:t>
            </a:r>
            <a:r>
              <a:rPr kumimoji="1" lang="en-US" altLang="zh-CN" sz="2400" b="1" baseline="-25000">
                <a:solidFill>
                  <a:schemeClr val="tx2"/>
                </a:solidFill>
                <a:latin typeface="Times New Roman" panose="02020603050405020304" pitchFamily="18" charset="0"/>
                <a:sym typeface="Symbol" panose="05050102010706020507" pitchFamily="18" charset="2"/>
              </a:rPr>
              <a:t>d</a:t>
            </a:r>
          </a:p>
        </p:txBody>
      </p:sp>
      <p:sp>
        <p:nvSpPr>
          <p:cNvPr id="369672" name="Text Box 8"/>
          <p:cNvSpPr txBox="1">
            <a:spLocks noChangeArrowheads="1"/>
          </p:cNvSpPr>
          <p:nvPr/>
        </p:nvSpPr>
        <p:spPr bwMode="auto">
          <a:xfrm>
            <a:off x="468313" y="1196975"/>
            <a:ext cx="137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FF0000"/>
                </a:solidFill>
                <a:latin typeface="Times New Roman" panose="02020603050405020304" pitchFamily="18" charset="0"/>
              </a:rPr>
              <a:t>前例</a:t>
            </a:r>
          </a:p>
        </p:txBody>
      </p:sp>
      <p:sp>
        <p:nvSpPr>
          <p:cNvPr id="369673" name="Text Box 9"/>
          <p:cNvSpPr txBox="1">
            <a:spLocks noChangeArrowheads="1"/>
          </p:cNvSpPr>
          <p:nvPr/>
        </p:nvSpPr>
        <p:spPr bwMode="auto">
          <a:xfrm>
            <a:off x="838200" y="4354513"/>
            <a:ext cx="678180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952500" indent="-952500">
              <a:defRPr>
                <a:solidFill>
                  <a:schemeClr val="tx1"/>
                </a:solidFill>
                <a:latin typeface="Arial" panose="020B0604020202020204" pitchFamily="34" charset="0"/>
                <a:ea typeface="宋体" panose="02010600030101010101" pitchFamily="2" charset="-122"/>
              </a:defRPr>
            </a:lvl1pPr>
            <a:lvl2pPr marL="1143000">
              <a:defRPr>
                <a:solidFill>
                  <a:schemeClr val="tx1"/>
                </a:solidFill>
                <a:latin typeface="Arial" panose="020B0604020202020204" pitchFamily="34" charset="0"/>
                <a:ea typeface="宋体" panose="02010600030101010101" pitchFamily="2" charset="-122"/>
              </a:defRPr>
            </a:lvl2pPr>
            <a:lvl3pPr marL="1333500">
              <a:defRPr>
                <a:solidFill>
                  <a:schemeClr val="tx1"/>
                </a:solidFill>
                <a:latin typeface="Arial" panose="020B0604020202020204" pitchFamily="34" charset="0"/>
                <a:ea typeface="宋体" panose="02010600030101010101" pitchFamily="2" charset="-122"/>
              </a:defRPr>
            </a:lvl3pPr>
            <a:lvl4pPr marL="1524000">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spcBef>
                <a:spcPct val="50000"/>
              </a:spcBef>
            </a:pPr>
            <a:r>
              <a:rPr kumimoji="1" lang="zh-CN" altLang="en-US" sz="2400" b="1">
                <a:solidFill>
                  <a:srgbClr val="FF0000"/>
                </a:solidFill>
                <a:latin typeface="Times New Roman" panose="02020603050405020304" pitchFamily="18" charset="0"/>
              </a:rPr>
              <a:t>结论</a:t>
            </a:r>
            <a:r>
              <a:rPr kumimoji="1" lang="zh-CN" altLang="en-US" sz="2400" b="1">
                <a:solidFill>
                  <a:schemeClr val="tx2"/>
                </a:solidFill>
                <a:latin typeface="Times New Roman" panose="02020603050405020304" pitchFamily="18" charset="0"/>
              </a:rPr>
              <a:t>：电路中任意两点间的电压等于该两点间的电位差（</a:t>
            </a:r>
            <a:r>
              <a:rPr kumimoji="1" lang="en-US" altLang="zh-CN" sz="2400" b="1" i="1">
                <a:solidFill>
                  <a:schemeClr val="tx2"/>
                </a:solidFill>
                <a:latin typeface="Times New Roman" panose="02020603050405020304" pitchFamily="18" charset="0"/>
              </a:rPr>
              <a:t>potential difference</a:t>
            </a:r>
            <a:r>
              <a:rPr kumimoji="1" lang="zh-CN" altLang="en-US" sz="2400" b="1">
                <a:solidFill>
                  <a:schemeClr val="tx2"/>
                </a:solidFill>
                <a:latin typeface="Times New Roman" panose="02020603050405020304" pitchFamily="18" charset="0"/>
              </a:rPr>
              <a:t>）。</a:t>
            </a:r>
          </a:p>
        </p:txBody>
      </p:sp>
      <p:grpSp>
        <p:nvGrpSpPr>
          <p:cNvPr id="369674" name="Group 10"/>
          <p:cNvGrpSpPr>
            <a:grpSpLocks/>
          </p:cNvGrpSpPr>
          <p:nvPr/>
        </p:nvGrpSpPr>
        <p:grpSpPr bwMode="auto">
          <a:xfrm>
            <a:off x="838200" y="1600200"/>
            <a:ext cx="2324100" cy="2160588"/>
            <a:chOff x="528" y="1008"/>
            <a:chExt cx="1464" cy="1361"/>
          </a:xfrm>
        </p:grpSpPr>
        <p:grpSp>
          <p:nvGrpSpPr>
            <p:cNvPr id="369675" name="Group 11"/>
            <p:cNvGrpSpPr>
              <a:grpSpLocks/>
            </p:cNvGrpSpPr>
            <p:nvPr/>
          </p:nvGrpSpPr>
          <p:grpSpPr bwMode="auto">
            <a:xfrm>
              <a:off x="1752" y="2058"/>
              <a:ext cx="240" cy="192"/>
              <a:chOff x="1824" y="3216"/>
              <a:chExt cx="240" cy="192"/>
            </a:xfrm>
          </p:grpSpPr>
          <p:sp>
            <p:nvSpPr>
              <p:cNvPr id="369676" name="Freeform 12"/>
              <p:cNvSpPr>
                <a:spLocks/>
              </p:cNvSpPr>
              <p:nvPr/>
            </p:nvSpPr>
            <p:spPr bwMode="auto">
              <a:xfrm>
                <a:off x="1824" y="3216"/>
                <a:ext cx="144" cy="96"/>
              </a:xfrm>
              <a:custGeom>
                <a:avLst/>
                <a:gdLst>
                  <a:gd name="T0" fmla="*/ 0 w 144"/>
                  <a:gd name="T1" fmla="*/ 0 h 96"/>
                  <a:gd name="T2" fmla="*/ 144 w 144"/>
                  <a:gd name="T3" fmla="*/ 0 h 96"/>
                  <a:gd name="T4" fmla="*/ 144 w 144"/>
                  <a:gd name="T5" fmla="*/ 96 h 96"/>
                </a:gdLst>
                <a:ahLst/>
                <a:cxnLst>
                  <a:cxn ang="0">
                    <a:pos x="T0" y="T1"/>
                  </a:cxn>
                  <a:cxn ang="0">
                    <a:pos x="T2" y="T3"/>
                  </a:cxn>
                  <a:cxn ang="0">
                    <a:pos x="T4" y="T5"/>
                  </a:cxn>
                </a:cxnLst>
                <a:rect l="0" t="0" r="r" b="b"/>
                <a:pathLst>
                  <a:path w="144" h="96">
                    <a:moveTo>
                      <a:pt x="0" y="0"/>
                    </a:moveTo>
                    <a:lnTo>
                      <a:pt x="144" y="0"/>
                    </a:lnTo>
                    <a:lnTo>
                      <a:pt x="144" y="96"/>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77" name="Line 13"/>
              <p:cNvSpPr>
                <a:spLocks noChangeShapeType="1"/>
              </p:cNvSpPr>
              <p:nvPr/>
            </p:nvSpPr>
            <p:spPr bwMode="auto">
              <a:xfrm>
                <a:off x="1872" y="33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78" name="Line 14"/>
              <p:cNvSpPr>
                <a:spLocks noChangeShapeType="1"/>
              </p:cNvSpPr>
              <p:nvPr/>
            </p:nvSpPr>
            <p:spPr bwMode="auto">
              <a:xfrm>
                <a:off x="1920" y="33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79" name="Line 15"/>
              <p:cNvSpPr>
                <a:spLocks noChangeShapeType="1"/>
              </p:cNvSpPr>
              <p:nvPr/>
            </p:nvSpPr>
            <p:spPr bwMode="auto">
              <a:xfrm>
                <a:off x="1944" y="3408"/>
                <a:ext cx="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9680" name="Group 16"/>
            <p:cNvGrpSpPr>
              <a:grpSpLocks/>
            </p:cNvGrpSpPr>
            <p:nvPr/>
          </p:nvGrpSpPr>
          <p:grpSpPr bwMode="auto">
            <a:xfrm>
              <a:off x="720" y="1578"/>
              <a:ext cx="192" cy="96"/>
              <a:chOff x="864" y="2640"/>
              <a:chExt cx="240" cy="96"/>
            </a:xfrm>
          </p:grpSpPr>
          <p:sp>
            <p:nvSpPr>
              <p:cNvPr id="369681" name="Line 17"/>
              <p:cNvSpPr>
                <a:spLocks noChangeShapeType="1"/>
              </p:cNvSpPr>
              <p:nvPr/>
            </p:nvSpPr>
            <p:spPr bwMode="auto">
              <a:xfrm>
                <a:off x="864" y="2640"/>
                <a:ext cx="240"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2" name="Line 18"/>
              <p:cNvSpPr>
                <a:spLocks noChangeShapeType="1"/>
              </p:cNvSpPr>
              <p:nvPr/>
            </p:nvSpPr>
            <p:spPr bwMode="auto">
              <a:xfrm>
                <a:off x="912" y="2736"/>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683" name="Rectangle 19"/>
            <p:cNvSpPr>
              <a:spLocks noChangeArrowheads="1"/>
            </p:cNvSpPr>
            <p:nvPr/>
          </p:nvSpPr>
          <p:spPr bwMode="auto">
            <a:xfrm rot="-5400000">
              <a:off x="1224" y="1170"/>
              <a:ext cx="96" cy="240"/>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4" name="Rectangle 20"/>
            <p:cNvSpPr>
              <a:spLocks noChangeArrowheads="1"/>
            </p:cNvSpPr>
            <p:nvPr/>
          </p:nvSpPr>
          <p:spPr bwMode="auto">
            <a:xfrm>
              <a:off x="1680" y="1530"/>
              <a:ext cx="96" cy="240"/>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5" name="Freeform 21"/>
            <p:cNvSpPr>
              <a:spLocks/>
            </p:cNvSpPr>
            <p:nvPr/>
          </p:nvSpPr>
          <p:spPr bwMode="auto">
            <a:xfrm>
              <a:off x="816" y="1290"/>
              <a:ext cx="336" cy="288"/>
            </a:xfrm>
            <a:custGeom>
              <a:avLst/>
              <a:gdLst>
                <a:gd name="T0" fmla="*/ 0 w 384"/>
                <a:gd name="T1" fmla="*/ 288 h 288"/>
                <a:gd name="T2" fmla="*/ 0 w 384"/>
                <a:gd name="T3" fmla="*/ 0 h 288"/>
                <a:gd name="T4" fmla="*/ 384 w 384"/>
                <a:gd name="T5" fmla="*/ 0 h 288"/>
              </a:gdLst>
              <a:ahLst/>
              <a:cxnLst>
                <a:cxn ang="0">
                  <a:pos x="T0" y="T1"/>
                </a:cxn>
                <a:cxn ang="0">
                  <a:pos x="T2" y="T3"/>
                </a:cxn>
                <a:cxn ang="0">
                  <a:pos x="T4" y="T5"/>
                </a:cxn>
              </a:cxnLst>
              <a:rect l="0" t="0" r="r" b="b"/>
              <a:pathLst>
                <a:path w="384" h="288">
                  <a:moveTo>
                    <a:pt x="0" y="288"/>
                  </a:moveTo>
                  <a:lnTo>
                    <a:pt x="0" y="0"/>
                  </a:lnTo>
                  <a:lnTo>
                    <a:pt x="384" y="0"/>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6" name="Freeform 22"/>
            <p:cNvSpPr>
              <a:spLocks/>
            </p:cNvSpPr>
            <p:nvPr/>
          </p:nvSpPr>
          <p:spPr bwMode="auto">
            <a:xfrm>
              <a:off x="1392" y="1289"/>
              <a:ext cx="336" cy="241"/>
            </a:xfrm>
            <a:custGeom>
              <a:avLst/>
              <a:gdLst>
                <a:gd name="T0" fmla="*/ 0 w 288"/>
                <a:gd name="T1" fmla="*/ 0 h 192"/>
                <a:gd name="T2" fmla="*/ 288 w 288"/>
                <a:gd name="T3" fmla="*/ 0 h 192"/>
                <a:gd name="T4" fmla="*/ 288 w 288"/>
                <a:gd name="T5" fmla="*/ 192 h 192"/>
              </a:gdLst>
              <a:ahLst/>
              <a:cxnLst>
                <a:cxn ang="0">
                  <a:pos x="T0" y="T1"/>
                </a:cxn>
                <a:cxn ang="0">
                  <a:pos x="T2" y="T3"/>
                </a:cxn>
                <a:cxn ang="0">
                  <a:pos x="T4" y="T5"/>
                </a:cxn>
              </a:cxnLst>
              <a:rect l="0" t="0" r="r" b="b"/>
              <a:pathLst>
                <a:path w="288" h="192">
                  <a:moveTo>
                    <a:pt x="0" y="0"/>
                  </a:moveTo>
                  <a:lnTo>
                    <a:pt x="288" y="0"/>
                  </a:lnTo>
                  <a:lnTo>
                    <a:pt x="288" y="192"/>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7" name="Freeform 23"/>
            <p:cNvSpPr>
              <a:spLocks/>
            </p:cNvSpPr>
            <p:nvPr/>
          </p:nvSpPr>
          <p:spPr bwMode="auto">
            <a:xfrm>
              <a:off x="816" y="1674"/>
              <a:ext cx="384" cy="384"/>
            </a:xfrm>
            <a:custGeom>
              <a:avLst/>
              <a:gdLst>
                <a:gd name="T0" fmla="*/ 0 w 384"/>
                <a:gd name="T1" fmla="*/ 0 h 336"/>
                <a:gd name="T2" fmla="*/ 0 w 384"/>
                <a:gd name="T3" fmla="*/ 336 h 336"/>
                <a:gd name="T4" fmla="*/ 384 w 384"/>
                <a:gd name="T5" fmla="*/ 336 h 336"/>
              </a:gdLst>
              <a:ahLst/>
              <a:cxnLst>
                <a:cxn ang="0">
                  <a:pos x="T0" y="T1"/>
                </a:cxn>
                <a:cxn ang="0">
                  <a:pos x="T2" y="T3"/>
                </a:cxn>
                <a:cxn ang="0">
                  <a:pos x="T4" y="T5"/>
                </a:cxn>
              </a:cxnLst>
              <a:rect l="0" t="0" r="r" b="b"/>
              <a:pathLst>
                <a:path w="384" h="336">
                  <a:moveTo>
                    <a:pt x="0" y="0"/>
                  </a:moveTo>
                  <a:lnTo>
                    <a:pt x="0" y="336"/>
                  </a:lnTo>
                  <a:lnTo>
                    <a:pt x="384" y="336"/>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8" name="Freeform 24"/>
            <p:cNvSpPr>
              <a:spLocks/>
            </p:cNvSpPr>
            <p:nvPr/>
          </p:nvSpPr>
          <p:spPr bwMode="auto">
            <a:xfrm>
              <a:off x="1440" y="1770"/>
              <a:ext cx="288" cy="288"/>
            </a:xfrm>
            <a:custGeom>
              <a:avLst/>
              <a:gdLst>
                <a:gd name="T0" fmla="*/ 0 w 336"/>
                <a:gd name="T1" fmla="*/ 336 h 336"/>
                <a:gd name="T2" fmla="*/ 336 w 336"/>
                <a:gd name="T3" fmla="*/ 336 h 336"/>
                <a:gd name="T4" fmla="*/ 336 w 336"/>
                <a:gd name="T5" fmla="*/ 0 h 336"/>
              </a:gdLst>
              <a:ahLst/>
              <a:cxnLst>
                <a:cxn ang="0">
                  <a:pos x="T0" y="T1"/>
                </a:cxn>
                <a:cxn ang="0">
                  <a:pos x="T2" y="T3"/>
                </a:cxn>
                <a:cxn ang="0">
                  <a:pos x="T4" y="T5"/>
                </a:cxn>
              </a:cxnLst>
              <a:rect l="0" t="0" r="r" b="b"/>
              <a:pathLst>
                <a:path w="336" h="336">
                  <a:moveTo>
                    <a:pt x="0" y="336"/>
                  </a:moveTo>
                  <a:lnTo>
                    <a:pt x="336" y="336"/>
                  </a:lnTo>
                  <a:lnTo>
                    <a:pt x="336" y="0"/>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9" name="Oval 25"/>
            <p:cNvSpPr>
              <a:spLocks noChangeArrowheads="1"/>
            </p:cNvSpPr>
            <p:nvPr/>
          </p:nvSpPr>
          <p:spPr bwMode="auto">
            <a:xfrm>
              <a:off x="793" y="2034"/>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0" name="Oval 26"/>
            <p:cNvSpPr>
              <a:spLocks noChangeArrowheads="1"/>
            </p:cNvSpPr>
            <p:nvPr/>
          </p:nvSpPr>
          <p:spPr bwMode="auto">
            <a:xfrm>
              <a:off x="793" y="1266"/>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1" name="Oval 27"/>
            <p:cNvSpPr>
              <a:spLocks noChangeArrowheads="1"/>
            </p:cNvSpPr>
            <p:nvPr/>
          </p:nvSpPr>
          <p:spPr bwMode="auto">
            <a:xfrm>
              <a:off x="1704" y="2034"/>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2" name="Oval 28"/>
            <p:cNvSpPr>
              <a:spLocks noChangeArrowheads="1"/>
            </p:cNvSpPr>
            <p:nvPr/>
          </p:nvSpPr>
          <p:spPr bwMode="auto">
            <a:xfrm>
              <a:off x="1704" y="1266"/>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3" name="Text Box 29"/>
            <p:cNvSpPr txBox="1">
              <a:spLocks noChangeArrowheads="1"/>
            </p:cNvSpPr>
            <p:nvPr/>
          </p:nvSpPr>
          <p:spPr bwMode="auto">
            <a:xfrm>
              <a:off x="528" y="1014"/>
              <a:ext cx="3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a</a:t>
              </a:r>
            </a:p>
          </p:txBody>
        </p:sp>
        <p:sp>
          <p:nvSpPr>
            <p:cNvPr id="369694" name="Text Box 30"/>
            <p:cNvSpPr txBox="1">
              <a:spLocks noChangeArrowheads="1"/>
            </p:cNvSpPr>
            <p:nvPr/>
          </p:nvSpPr>
          <p:spPr bwMode="auto">
            <a:xfrm>
              <a:off x="1680" y="100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b</a:t>
              </a:r>
            </a:p>
          </p:txBody>
        </p:sp>
        <p:sp>
          <p:nvSpPr>
            <p:cNvPr id="369695" name="Text Box 31"/>
            <p:cNvSpPr txBox="1">
              <a:spLocks noChangeArrowheads="1"/>
            </p:cNvSpPr>
            <p:nvPr/>
          </p:nvSpPr>
          <p:spPr bwMode="auto">
            <a:xfrm>
              <a:off x="1584" y="2081"/>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c</a:t>
              </a:r>
            </a:p>
          </p:txBody>
        </p:sp>
        <p:sp>
          <p:nvSpPr>
            <p:cNvPr id="369696" name="Text Box 32"/>
            <p:cNvSpPr txBox="1">
              <a:spLocks noChangeArrowheads="1"/>
            </p:cNvSpPr>
            <p:nvPr/>
          </p:nvSpPr>
          <p:spPr bwMode="auto">
            <a:xfrm>
              <a:off x="528" y="2010"/>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d</a:t>
              </a:r>
            </a:p>
          </p:txBody>
        </p:sp>
        <p:sp>
          <p:nvSpPr>
            <p:cNvPr id="369697" name="Rectangle 33"/>
            <p:cNvSpPr>
              <a:spLocks noChangeArrowheads="1"/>
            </p:cNvSpPr>
            <p:nvPr/>
          </p:nvSpPr>
          <p:spPr bwMode="auto">
            <a:xfrm rot="-5400000">
              <a:off x="1270" y="1932"/>
              <a:ext cx="100" cy="248"/>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360937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69668"/>
                                        </p:tgtEl>
                                        <p:attrNameLst>
                                          <p:attrName>style.visibility</p:attrName>
                                        </p:attrNameLst>
                                      </p:cBhvr>
                                      <p:to>
                                        <p:strVal val="visible"/>
                                      </p:to>
                                    </p:set>
                                    <p:anim calcmode="lin" valueType="num">
                                      <p:cBhvr>
                                        <p:cTn id="7" dur="1000" fill="hold"/>
                                        <p:tgtEl>
                                          <p:spTgt spid="369668"/>
                                        </p:tgtEl>
                                        <p:attrNameLst>
                                          <p:attrName>ppt_w</p:attrName>
                                        </p:attrNameLst>
                                      </p:cBhvr>
                                      <p:tavLst>
                                        <p:tav tm="0">
                                          <p:val>
                                            <p:fltVal val="0"/>
                                          </p:val>
                                        </p:tav>
                                        <p:tav tm="100000">
                                          <p:val>
                                            <p:strVal val="#ppt_w"/>
                                          </p:val>
                                        </p:tav>
                                      </p:tavLst>
                                    </p:anim>
                                    <p:anim calcmode="lin" valueType="num">
                                      <p:cBhvr>
                                        <p:cTn id="8" dur="1000" fill="hold"/>
                                        <p:tgtEl>
                                          <p:spTgt spid="369668"/>
                                        </p:tgtEl>
                                        <p:attrNameLst>
                                          <p:attrName>ppt_h</p:attrName>
                                        </p:attrNameLst>
                                      </p:cBhvr>
                                      <p:tavLst>
                                        <p:tav tm="0">
                                          <p:val>
                                            <p:fltVal val="0"/>
                                          </p:val>
                                        </p:tav>
                                        <p:tav tm="100000">
                                          <p:val>
                                            <p:strVal val="#ppt_h"/>
                                          </p:val>
                                        </p:tav>
                                      </p:tavLst>
                                    </p:anim>
                                    <p:anim calcmode="lin" valueType="num">
                                      <p:cBhvr>
                                        <p:cTn id="9" dur="1000" fill="hold"/>
                                        <p:tgtEl>
                                          <p:spTgt spid="36966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6966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69672"/>
                                        </p:tgtEl>
                                        <p:attrNameLst>
                                          <p:attrName>style.visibility</p:attrName>
                                        </p:attrNameLst>
                                      </p:cBhvr>
                                      <p:to>
                                        <p:strVal val="visible"/>
                                      </p:to>
                                    </p:set>
                                    <p:anim calcmode="lin" valueType="num">
                                      <p:cBhvr>
                                        <p:cTn id="15" dur="1000" fill="hold"/>
                                        <p:tgtEl>
                                          <p:spTgt spid="369672"/>
                                        </p:tgtEl>
                                        <p:attrNameLst>
                                          <p:attrName>ppt_w</p:attrName>
                                        </p:attrNameLst>
                                      </p:cBhvr>
                                      <p:tavLst>
                                        <p:tav tm="0">
                                          <p:val>
                                            <p:fltVal val="0"/>
                                          </p:val>
                                        </p:tav>
                                        <p:tav tm="100000">
                                          <p:val>
                                            <p:strVal val="#ppt_w"/>
                                          </p:val>
                                        </p:tav>
                                      </p:tavLst>
                                    </p:anim>
                                    <p:anim calcmode="lin" valueType="num">
                                      <p:cBhvr>
                                        <p:cTn id="16" dur="1000" fill="hold"/>
                                        <p:tgtEl>
                                          <p:spTgt spid="369672"/>
                                        </p:tgtEl>
                                        <p:attrNameLst>
                                          <p:attrName>ppt_h</p:attrName>
                                        </p:attrNameLst>
                                      </p:cBhvr>
                                      <p:tavLst>
                                        <p:tav tm="0">
                                          <p:val>
                                            <p:fltVal val="0"/>
                                          </p:val>
                                        </p:tav>
                                        <p:tav tm="100000">
                                          <p:val>
                                            <p:strVal val="#ppt_h"/>
                                          </p:val>
                                        </p:tav>
                                      </p:tavLst>
                                    </p:anim>
                                    <p:anim calcmode="lin" valueType="num">
                                      <p:cBhvr>
                                        <p:cTn id="17" dur="1000" fill="hold"/>
                                        <p:tgtEl>
                                          <p:spTgt spid="36967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696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69674"/>
                                        </p:tgtEl>
                                        <p:attrNameLst>
                                          <p:attrName>style.visibility</p:attrName>
                                        </p:attrNameLst>
                                      </p:cBhvr>
                                      <p:to>
                                        <p:strVal val="visible"/>
                                      </p:to>
                                    </p:set>
                                    <p:animEffect transition="in" filter="wipe(left)">
                                      <p:cBhvr>
                                        <p:cTn id="23" dur="500"/>
                                        <p:tgtEl>
                                          <p:spTgt spid="36967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369669"/>
                                        </p:tgtEl>
                                        <p:attrNameLst>
                                          <p:attrName>style.visibility</p:attrName>
                                        </p:attrNameLst>
                                      </p:cBhvr>
                                      <p:to>
                                        <p:strVal val="visible"/>
                                      </p:to>
                                    </p:set>
                                    <p:anim calcmode="lin" valueType="num">
                                      <p:cBhvr additive="base">
                                        <p:cTn id="28" dur="500" fill="hold"/>
                                        <p:tgtEl>
                                          <p:spTgt spid="369669"/>
                                        </p:tgtEl>
                                        <p:attrNameLst>
                                          <p:attrName>ppt_x</p:attrName>
                                        </p:attrNameLst>
                                      </p:cBhvr>
                                      <p:tavLst>
                                        <p:tav tm="0">
                                          <p:val>
                                            <p:strVal val="1+#ppt_w/2"/>
                                          </p:val>
                                        </p:tav>
                                        <p:tav tm="100000">
                                          <p:val>
                                            <p:strVal val="#ppt_x"/>
                                          </p:val>
                                        </p:tav>
                                      </p:tavLst>
                                    </p:anim>
                                    <p:anim calcmode="lin" valueType="num">
                                      <p:cBhvr additive="base">
                                        <p:cTn id="29" dur="500" fill="hold"/>
                                        <p:tgtEl>
                                          <p:spTgt spid="36966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69670"/>
                                        </p:tgtEl>
                                        <p:attrNameLst>
                                          <p:attrName>style.visibility</p:attrName>
                                        </p:attrNameLst>
                                      </p:cBhvr>
                                      <p:to>
                                        <p:strVal val="visible"/>
                                      </p:to>
                                    </p:set>
                                    <p:animEffect transition="in" filter="box(out)">
                                      <p:cBhvr>
                                        <p:cTn id="34" dur="500"/>
                                        <p:tgtEl>
                                          <p:spTgt spid="36967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69671">
                                            <p:txEl>
                                              <p:pRg st="0" end="0"/>
                                            </p:txEl>
                                          </p:spTgt>
                                        </p:tgtEl>
                                        <p:attrNameLst>
                                          <p:attrName>style.visibility</p:attrName>
                                        </p:attrNameLst>
                                      </p:cBhvr>
                                      <p:to>
                                        <p:strVal val="visible"/>
                                      </p:to>
                                    </p:set>
                                    <p:animEffect transition="in" filter="wipe(left)">
                                      <p:cBhvr>
                                        <p:cTn id="39" dur="500"/>
                                        <p:tgtEl>
                                          <p:spTgt spid="369671">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5" fill="hold" grpId="0" nodeType="clickEffect">
                                  <p:stCondLst>
                                    <p:cond delay="0"/>
                                  </p:stCondLst>
                                  <p:childTnLst>
                                    <p:set>
                                      <p:cBhvr>
                                        <p:cTn id="43" dur="1" fill="hold">
                                          <p:stCondLst>
                                            <p:cond delay="0"/>
                                          </p:stCondLst>
                                        </p:cTn>
                                        <p:tgtEl>
                                          <p:spTgt spid="369673"/>
                                        </p:tgtEl>
                                        <p:attrNameLst>
                                          <p:attrName>style.visibility</p:attrName>
                                        </p:attrNameLst>
                                      </p:cBhvr>
                                      <p:to>
                                        <p:strVal val="visible"/>
                                      </p:to>
                                    </p:set>
                                    <p:animEffect transition="in" filter="blinds(vertical)">
                                      <p:cBhvr>
                                        <p:cTn id="44" dur="500"/>
                                        <p:tgtEl>
                                          <p:spTgt spid="369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autoUpdateAnimBg="0"/>
      <p:bldP spid="369669" grpId="0" autoUpdateAnimBg="0"/>
      <p:bldP spid="369670" grpId="0" autoUpdateAnimBg="0"/>
      <p:bldP spid="369671" grpId="0" build="p" autoUpdateAnimBg="0"/>
      <p:bldP spid="369672" grpId="0" autoUpdateAnimBg="0"/>
      <p:bldP spid="36967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328A86-04EE-423E-9DA5-623F99CE1E61}"/>
              </a:ext>
            </a:extLst>
          </p:cNvPr>
          <p:cNvSpPr>
            <a:spLocks noGrp="1"/>
          </p:cNvSpPr>
          <p:nvPr>
            <p:ph type="dt" sz="half" idx="10"/>
          </p:nvPr>
        </p:nvSpPr>
        <p:spPr/>
        <p:txBody>
          <a:bodyPr/>
          <a:lstStyle/>
          <a:p>
            <a:pPr>
              <a:defRPr/>
            </a:pPr>
            <a:fld id="{3804426A-4060-4257-B5A2-26584D8502EA}" type="datetime1">
              <a:rPr lang="zh-CN" altLang="en-US" smtClean="0"/>
              <a:pPr>
                <a:defRPr/>
              </a:pPr>
              <a:t>2021/3/3</a:t>
            </a:fld>
            <a:endParaRPr lang="en-US" altLang="zh-CN"/>
          </a:p>
        </p:txBody>
      </p:sp>
      <p:sp>
        <p:nvSpPr>
          <p:cNvPr id="3" name="页脚占位符 2">
            <a:extLst>
              <a:ext uri="{FF2B5EF4-FFF2-40B4-BE49-F238E27FC236}">
                <a16:creationId xmlns:a16="http://schemas.microsoft.com/office/drawing/2014/main" id="{98CA6C66-4ACE-4880-A00B-FD15EC9B7545}"/>
              </a:ext>
            </a:extLst>
          </p:cNvPr>
          <p:cNvSpPr>
            <a:spLocks noGrp="1"/>
          </p:cNvSpPr>
          <p:nvPr>
            <p:ph type="ftr" sz="quarter" idx="11"/>
          </p:nvPr>
        </p:nvSpPr>
        <p:spPr/>
        <p:txBody>
          <a:bodyPr/>
          <a:lstStyle/>
          <a:p>
            <a:pPr>
              <a:defRPr/>
            </a:pPr>
            <a:r>
              <a:rPr lang="zh-CN" altLang="en-US"/>
              <a:t>电路理论</a:t>
            </a:r>
            <a:endParaRPr lang="en-US" altLang="zh-CN"/>
          </a:p>
        </p:txBody>
      </p:sp>
      <p:sp>
        <p:nvSpPr>
          <p:cNvPr id="4" name="灯片编号占位符 3">
            <a:extLst>
              <a:ext uri="{FF2B5EF4-FFF2-40B4-BE49-F238E27FC236}">
                <a16:creationId xmlns:a16="http://schemas.microsoft.com/office/drawing/2014/main" id="{57FB8517-AAFB-4D8B-80F2-87AE58BDB75F}"/>
              </a:ext>
            </a:extLst>
          </p:cNvPr>
          <p:cNvSpPr>
            <a:spLocks noGrp="1"/>
          </p:cNvSpPr>
          <p:nvPr>
            <p:ph type="sldNum" sz="quarter" idx="12"/>
          </p:nvPr>
        </p:nvSpPr>
        <p:spPr/>
        <p:txBody>
          <a:bodyPr/>
          <a:lstStyle/>
          <a:p>
            <a:pPr>
              <a:defRPr/>
            </a:pPr>
            <a:fld id="{E0F857F6-7025-4682-A966-3EA984379F32}" type="slidenum">
              <a:rPr lang="en-US" altLang="zh-CN" smtClean="0"/>
              <a:pPr>
                <a:defRPr/>
              </a:pPr>
              <a:t>3</a:t>
            </a:fld>
            <a:endParaRPr lang="en-US" altLang="zh-CN"/>
          </a:p>
        </p:txBody>
      </p:sp>
      <p:sp>
        <p:nvSpPr>
          <p:cNvPr id="5" name="文本框 4">
            <a:extLst>
              <a:ext uri="{FF2B5EF4-FFF2-40B4-BE49-F238E27FC236}">
                <a16:creationId xmlns:a16="http://schemas.microsoft.com/office/drawing/2014/main" id="{C22E1841-D4B7-42E2-97AA-F0C972BB610A}"/>
              </a:ext>
            </a:extLst>
          </p:cNvPr>
          <p:cNvSpPr txBox="1"/>
          <p:nvPr/>
        </p:nvSpPr>
        <p:spPr>
          <a:xfrm>
            <a:off x="827584" y="332656"/>
            <a:ext cx="7848872" cy="6401753"/>
          </a:xfrm>
          <a:prstGeom prst="rect">
            <a:avLst/>
          </a:prstGeom>
          <a:noFill/>
        </p:spPr>
        <p:txBody>
          <a:bodyPr wrap="square" rtlCol="0">
            <a:spAutoFit/>
          </a:bodyPr>
          <a:lstStyle/>
          <a:p>
            <a:r>
              <a:rPr lang="zh-CN" altLang="en-US" sz="3200" dirty="0"/>
              <a:t>课程特点及注意事项：</a:t>
            </a:r>
            <a:endParaRPr lang="en-US" altLang="zh-CN" sz="3200" dirty="0"/>
          </a:p>
          <a:p>
            <a:pPr marL="285750" indent="-285750">
              <a:buFont typeface="Wingdings" panose="05000000000000000000" pitchFamily="2" charset="2"/>
              <a:buChar char="Ø"/>
            </a:pPr>
            <a:r>
              <a:rPr lang="zh-CN" altLang="en-US" dirty="0"/>
              <a:t>课程重点难点：掌握基础知识，提升思维能力，形成电类学科基本的思维</a:t>
            </a:r>
            <a:endParaRPr lang="en-US" altLang="zh-CN" dirty="0"/>
          </a:p>
          <a:p>
            <a:pPr marL="285750" indent="-285750">
              <a:buFont typeface="Wingdings" panose="05000000000000000000" pitchFamily="2" charset="2"/>
              <a:buChar char="Ø"/>
            </a:pPr>
            <a:r>
              <a:rPr lang="zh-CN" altLang="en-US" dirty="0"/>
              <a:t>内容非常丰富，是一门重要的基础课，是后续涉及到电（强电和弱电）的所有课程的基础</a:t>
            </a:r>
            <a:endParaRPr lang="en-US" altLang="zh-CN" dirty="0"/>
          </a:p>
          <a:p>
            <a:pPr marL="285750" indent="-285750">
              <a:buFont typeface="Wingdings" panose="05000000000000000000" pitchFamily="2" charset="2"/>
              <a:buChar char="Ø"/>
            </a:pPr>
            <a:r>
              <a:rPr lang="zh-CN" altLang="en-US" dirty="0"/>
              <a:t>共有十多个章节，需要在</a:t>
            </a:r>
            <a:r>
              <a:rPr lang="en-US" altLang="zh-CN" dirty="0"/>
              <a:t>16</a:t>
            </a:r>
            <a:r>
              <a:rPr lang="zh-CN" altLang="en-US" dirty="0"/>
              <a:t>周之内完成，几乎</a:t>
            </a:r>
            <a:r>
              <a:rPr lang="en-US" altLang="zh-CN" dirty="0"/>
              <a:t>1</a:t>
            </a:r>
            <a:r>
              <a:rPr lang="zh-CN" altLang="en-US" dirty="0"/>
              <a:t>周</a:t>
            </a:r>
            <a:r>
              <a:rPr lang="en-US" altLang="zh-CN" dirty="0"/>
              <a:t>1</a:t>
            </a:r>
            <a:r>
              <a:rPr lang="zh-CN" altLang="en-US" dirty="0"/>
              <a:t>章，课程时间非常紧迫，越到后面，课程进度越快</a:t>
            </a:r>
            <a:endParaRPr lang="en-US" altLang="zh-CN" dirty="0"/>
          </a:p>
          <a:p>
            <a:pPr marL="285750" indent="-285750">
              <a:buFont typeface="Wingdings" panose="05000000000000000000" pitchFamily="2" charset="2"/>
              <a:buChar char="Ø"/>
            </a:pPr>
            <a:r>
              <a:rPr lang="zh-CN" altLang="en-US" dirty="0"/>
              <a:t>紧接着，下学期还有电路测量实验课（</a:t>
            </a:r>
            <a:r>
              <a:rPr lang="en-US" altLang="zh-CN" dirty="0"/>
              <a:t>8</a:t>
            </a:r>
            <a:r>
              <a:rPr lang="zh-CN" altLang="en-US" dirty="0"/>
              <a:t>次实验），涉及到理论课的主要内容？？？</a:t>
            </a:r>
            <a:endParaRPr lang="en-US" altLang="zh-CN" dirty="0"/>
          </a:p>
          <a:p>
            <a:pPr marL="285750" indent="-285750">
              <a:buFont typeface="Wingdings" panose="05000000000000000000" pitchFamily="2" charset="2"/>
              <a:buChar char="Ø"/>
            </a:pPr>
            <a:r>
              <a:rPr lang="zh-CN" altLang="en-US" dirty="0"/>
              <a:t>需要缜密的逻辑思维能力，需要一定的数学和物理（尤其是大学物理中电磁学）基础</a:t>
            </a:r>
            <a:endParaRPr lang="en-US" altLang="zh-CN" dirty="0"/>
          </a:p>
          <a:p>
            <a:pPr marL="285750" indent="-285750">
              <a:buFont typeface="Wingdings" panose="05000000000000000000" pitchFamily="2" charset="2"/>
              <a:buChar char="Ø"/>
            </a:pPr>
            <a:r>
              <a:rPr lang="zh-CN" altLang="en-US" dirty="0"/>
              <a:t>与另外一些理论课，如信号与系统，自动控制等，内容上有些重叠</a:t>
            </a:r>
            <a:endParaRPr lang="en-US" altLang="zh-CN" dirty="0"/>
          </a:p>
          <a:p>
            <a:pPr marL="285750" indent="-285750">
              <a:buFont typeface="Wingdings" panose="05000000000000000000" pitchFamily="2" charset="2"/>
              <a:buChar char="Ø"/>
            </a:pPr>
            <a:r>
              <a:rPr lang="zh-CN" altLang="en-US" dirty="0"/>
              <a:t>颜秋容的电路理论华科教程涉及面很广，也很有深度，上下册适合电气专业（</a:t>
            </a:r>
            <a:r>
              <a:rPr lang="en-US" altLang="zh-CN" dirty="0"/>
              <a:t>104</a:t>
            </a:r>
            <a:r>
              <a:rPr lang="zh-CN" altLang="en-US" dirty="0"/>
              <a:t>学时），光电、电信、</a:t>
            </a:r>
            <a:r>
              <a:rPr lang="zh-CN" altLang="en-US" b="1" dirty="0">
                <a:solidFill>
                  <a:srgbClr val="FF0000"/>
                </a:solidFill>
              </a:rPr>
              <a:t>自动化专业（</a:t>
            </a:r>
            <a:r>
              <a:rPr lang="en-US" altLang="zh-CN" b="1" dirty="0">
                <a:solidFill>
                  <a:srgbClr val="FF0000"/>
                </a:solidFill>
              </a:rPr>
              <a:t>64</a:t>
            </a:r>
            <a:r>
              <a:rPr lang="zh-CN" altLang="en-US" b="1" dirty="0">
                <a:solidFill>
                  <a:srgbClr val="FF0000"/>
                </a:solidFill>
              </a:rPr>
              <a:t>学时）</a:t>
            </a:r>
            <a:r>
              <a:rPr lang="zh-CN" altLang="en-US" dirty="0"/>
              <a:t>，非电专业（</a:t>
            </a:r>
            <a:r>
              <a:rPr lang="en-US" altLang="zh-CN" dirty="0"/>
              <a:t>40</a:t>
            </a:r>
            <a:r>
              <a:rPr lang="zh-CN" altLang="en-US" dirty="0"/>
              <a:t>学时）的广泛学生的学习</a:t>
            </a:r>
            <a:endParaRPr lang="en-US" altLang="zh-CN" dirty="0"/>
          </a:p>
          <a:p>
            <a:pPr marL="285750" indent="-285750">
              <a:buFont typeface="Wingdings" panose="05000000000000000000" pitchFamily="2" charset="2"/>
              <a:buChar char="Ø"/>
            </a:pPr>
            <a:r>
              <a:rPr lang="zh-CN" altLang="en-US" dirty="0"/>
              <a:t>各种教材的内容大致差不多，学有余力的同学也可对照看看西安交通大学</a:t>
            </a:r>
            <a:r>
              <a:rPr lang="zh-CN" altLang="en-US" dirty="0">
                <a:latin typeface="宋体"/>
                <a:cs typeface="宋体"/>
              </a:rPr>
              <a:t>邱关源的经典电路教材</a:t>
            </a:r>
            <a:endParaRPr lang="en-US" altLang="zh-CN" dirty="0"/>
          </a:p>
          <a:p>
            <a:pPr marL="285750" indent="-285750">
              <a:buFont typeface="Wingdings" panose="05000000000000000000" pitchFamily="2" charset="2"/>
              <a:buChar char="Ø"/>
            </a:pPr>
            <a:r>
              <a:rPr lang="zh-CN" altLang="en-US" dirty="0"/>
              <a:t>各章节虽然是一个完整整体，但也有一定的跳跃性，一定要跟上学习进度</a:t>
            </a:r>
            <a:endParaRPr lang="en-US" altLang="zh-CN" dirty="0"/>
          </a:p>
          <a:p>
            <a:pPr marL="285750" indent="-285750">
              <a:buFont typeface="Wingdings" panose="05000000000000000000" pitchFamily="2" charset="2"/>
              <a:buChar char="Ø"/>
            </a:pPr>
            <a:r>
              <a:rPr lang="zh-CN" altLang="en-US" b="1" dirty="0">
                <a:solidFill>
                  <a:srgbClr val="FF0000"/>
                </a:solidFill>
              </a:rPr>
              <a:t>熟练做习题</a:t>
            </a:r>
            <a:r>
              <a:rPr lang="zh-CN" altLang="en-US" dirty="0"/>
              <a:t>，一定的习题是必须的，但不要题海战术，过多的相似的题目是不必要的</a:t>
            </a:r>
            <a:endParaRPr lang="en-US" altLang="zh-CN" dirty="0"/>
          </a:p>
          <a:p>
            <a:pPr marL="285750" indent="-285750">
              <a:buFont typeface="Wingdings" panose="05000000000000000000" pitchFamily="2" charset="2"/>
              <a:buChar char="Ø"/>
            </a:pPr>
            <a:r>
              <a:rPr lang="zh-CN" altLang="en-US" dirty="0"/>
              <a:t>积极思考，认真总结和归纳，强调对于物理过程的分析和理解，</a:t>
            </a:r>
            <a:r>
              <a:rPr lang="zh-CN" altLang="en-US" b="1" dirty="0">
                <a:solidFill>
                  <a:srgbClr val="FF0000"/>
                </a:solidFill>
              </a:rPr>
              <a:t>切忌死记硬背</a:t>
            </a:r>
            <a:r>
              <a:rPr lang="zh-CN" altLang="en-US" dirty="0"/>
              <a:t>，必须记住的公式只有很少的几个</a:t>
            </a:r>
            <a:endParaRPr lang="en-US" altLang="zh-CN" dirty="0"/>
          </a:p>
          <a:p>
            <a:pPr marL="285750" indent="-285750">
              <a:buFont typeface="Wingdings" panose="05000000000000000000" pitchFamily="2" charset="2"/>
              <a:buChar char="Ø"/>
            </a:pPr>
            <a:r>
              <a:rPr lang="en-US" altLang="zh-CN" dirty="0"/>
              <a:t>MOC</a:t>
            </a:r>
            <a:r>
              <a:rPr lang="zh-CN" altLang="en-US" dirty="0"/>
              <a:t>上的每章测试题有截止日期，注意及时提交，会计入总成绩</a:t>
            </a:r>
          </a:p>
        </p:txBody>
      </p:sp>
    </p:spTree>
    <p:extLst>
      <p:ext uri="{BB962C8B-B14F-4D97-AF65-F5344CB8AC3E}">
        <p14:creationId xmlns:p14="http://schemas.microsoft.com/office/powerpoint/2010/main" val="2396381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quarter" idx="10"/>
          </p:nvPr>
        </p:nvSpPr>
        <p:spPr/>
        <p:txBody>
          <a:bodyPr/>
          <a:lstStyle/>
          <a:p>
            <a:pPr>
              <a:defRPr/>
            </a:pPr>
            <a:fld id="{3421483E-97F4-41FB-9BBF-DBDD1982F463}" type="datetime1">
              <a:rPr lang="zh-CN" altLang="en-US"/>
              <a:pPr>
                <a:defRPr/>
              </a:pPr>
              <a:t>2021/3/3</a:t>
            </a:fld>
            <a:endParaRPr lang="en-US" altLang="zh-CN"/>
          </a:p>
        </p:txBody>
      </p:sp>
      <p:sp>
        <p:nvSpPr>
          <p:cNvPr id="13" name="页脚占位符 2"/>
          <p:cNvSpPr>
            <a:spLocks noGrp="1"/>
          </p:cNvSpPr>
          <p:nvPr>
            <p:ph type="ftr" sz="quarter" idx="11"/>
          </p:nvPr>
        </p:nvSpPr>
        <p:spPr/>
        <p:txBody>
          <a:bodyPr/>
          <a:lstStyle/>
          <a:p>
            <a:pPr>
              <a:defRPr/>
            </a:pPr>
            <a:r>
              <a:rPr lang="zh-CN" altLang="en-US"/>
              <a:t>电路理论</a:t>
            </a:r>
            <a:endParaRPr lang="en-US" altLang="zh-CN"/>
          </a:p>
        </p:txBody>
      </p:sp>
      <p:sp>
        <p:nvSpPr>
          <p:cNvPr id="14" name="灯片编号占位符 3"/>
          <p:cNvSpPr>
            <a:spLocks noGrp="1"/>
          </p:cNvSpPr>
          <p:nvPr>
            <p:ph type="sldNum" sz="quarter" idx="12"/>
          </p:nvPr>
        </p:nvSpPr>
        <p:spPr/>
        <p:txBody>
          <a:bodyPr/>
          <a:lstStyle/>
          <a:p>
            <a:pPr>
              <a:defRPr/>
            </a:pPr>
            <a:fld id="{02B42DC9-B0CB-4732-A76A-9BE7B000823D}" type="slidenum">
              <a:rPr lang="en-US" altLang="zh-CN"/>
              <a:pPr>
                <a:defRPr/>
              </a:pPr>
              <a:t>30</a:t>
            </a:fld>
            <a:endParaRPr lang="en-US" altLang="zh-CN"/>
          </a:p>
        </p:txBody>
      </p:sp>
      <p:sp>
        <p:nvSpPr>
          <p:cNvPr id="11269" name="Rectangle 93"/>
          <p:cNvSpPr>
            <a:spLocks noGrp="1" noChangeArrowheads="1"/>
          </p:cNvSpPr>
          <p:nvPr>
            <p:ph type="title" idx="4294967295"/>
          </p:nvPr>
        </p:nvSpPr>
        <p:spPr>
          <a:xfrm>
            <a:off x="395288" y="739775"/>
            <a:ext cx="8458200" cy="457200"/>
          </a:xfrm>
        </p:spPr>
        <p:txBody>
          <a:bodyPr/>
          <a:lstStyle/>
          <a:p>
            <a:pPr marL="342900" indent="-342900" algn="l" eaLnBrk="1" hangingPunct="1">
              <a:spcBef>
                <a:spcPct val="20000"/>
              </a:spcBef>
            </a:pPr>
            <a:r>
              <a:rPr lang="zh-CN" altLang="en-US" sz="2400" dirty="0">
                <a:solidFill>
                  <a:srgbClr val="CC3300"/>
                </a:solidFill>
                <a:ea typeface="隶书" panose="02010509060101010101" pitchFamily="49" charset="-122"/>
              </a:rPr>
              <a:t>例</a:t>
            </a:r>
            <a:r>
              <a:rPr lang="en-US" altLang="zh-CN" sz="2400" dirty="0">
                <a:solidFill>
                  <a:srgbClr val="CC3300"/>
                </a:solidFill>
                <a:ea typeface="隶书" panose="02010509060101010101" pitchFamily="49" charset="-122"/>
              </a:rPr>
              <a:t>4 </a:t>
            </a:r>
            <a:r>
              <a:rPr lang="zh-CN" altLang="en-US" sz="2000" b="1" dirty="0">
                <a:solidFill>
                  <a:srgbClr val="CC3300"/>
                </a:solidFill>
                <a:latin typeface="宋体" panose="02010600030101010101" pitchFamily="2" charset="-122"/>
                <a:ea typeface="宋体" panose="02010600030101010101" pitchFamily="2" charset="-122"/>
              </a:rPr>
              <a:t>求</a:t>
            </a:r>
            <a:r>
              <a:rPr lang="en-US" altLang="zh-CN" sz="2000" b="1" dirty="0" err="1">
                <a:solidFill>
                  <a:srgbClr val="CC3300"/>
                </a:solidFill>
                <a:latin typeface="宋体" panose="02010600030101010101" pitchFamily="2" charset="-122"/>
                <a:ea typeface="宋体" panose="02010600030101010101" pitchFamily="2" charset="-122"/>
              </a:rPr>
              <a:t>U</a:t>
            </a:r>
            <a:r>
              <a:rPr lang="en-US" altLang="zh-CN" sz="2000" b="1" baseline="-25000" dirty="0" err="1">
                <a:solidFill>
                  <a:srgbClr val="CC3300"/>
                </a:solidFill>
                <a:latin typeface="宋体" panose="02010600030101010101" pitchFamily="2" charset="-122"/>
                <a:ea typeface="宋体" panose="02010600030101010101" pitchFamily="2" charset="-122"/>
              </a:rPr>
              <a:t>ac</a:t>
            </a:r>
            <a:endParaRPr lang="zh-CN" altLang="en-US" sz="2000" b="1" baseline="-25000" dirty="0">
              <a:solidFill>
                <a:srgbClr val="FF3300"/>
              </a:solidFill>
              <a:latin typeface="宋体" panose="02010600030101010101" pitchFamily="2" charset="-122"/>
              <a:ea typeface="宋体" panose="02010600030101010101" pitchFamily="2" charset="-122"/>
            </a:endParaRPr>
          </a:p>
        </p:txBody>
      </p:sp>
      <p:graphicFrame>
        <p:nvGraphicFramePr>
          <p:cNvPr id="9310" name="Object 94"/>
          <p:cNvGraphicFramePr>
            <a:graphicFrameLocks noChangeAspect="1"/>
          </p:cNvGraphicFramePr>
          <p:nvPr/>
        </p:nvGraphicFramePr>
        <p:xfrm>
          <a:off x="762000" y="1219200"/>
          <a:ext cx="4095750" cy="2898775"/>
        </p:xfrm>
        <a:graphic>
          <a:graphicData uri="http://schemas.openxmlformats.org/presentationml/2006/ole">
            <mc:AlternateContent xmlns:mc="http://schemas.openxmlformats.org/markup-compatibility/2006">
              <mc:Choice xmlns:v="urn:schemas-microsoft-com:vml" Requires="v">
                <p:oleObj spid="_x0000_s11879" name="Visio" r:id="rId3" imgW="2077117" imgH="1477899" progId="Visio.Drawing.11">
                  <p:embed/>
                </p:oleObj>
              </mc:Choice>
              <mc:Fallback>
                <p:oleObj name="Visio" r:id="rId3" imgW="2077117" imgH="1477899" progId="Visio.Drawing.11">
                  <p:embed/>
                  <p:pic>
                    <p:nvPicPr>
                      <p:cNvPr id="0" name="Object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19200"/>
                        <a:ext cx="409575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1" name="Object 95"/>
          <p:cNvGraphicFramePr>
            <a:graphicFrameLocks noChangeAspect="1"/>
          </p:cNvGraphicFramePr>
          <p:nvPr/>
        </p:nvGraphicFramePr>
        <p:xfrm>
          <a:off x="755650" y="4365625"/>
          <a:ext cx="5203825" cy="1344613"/>
        </p:xfrm>
        <a:graphic>
          <a:graphicData uri="http://schemas.openxmlformats.org/presentationml/2006/ole">
            <mc:AlternateContent xmlns:mc="http://schemas.openxmlformats.org/markup-compatibility/2006">
              <mc:Choice xmlns:v="urn:schemas-microsoft-com:vml" Requires="v">
                <p:oleObj spid="_x0000_s11880" name="Equation" r:id="rId5" imgW="2603500" imgH="673100" progId="Equation.DSMT4">
                  <p:embed/>
                </p:oleObj>
              </mc:Choice>
              <mc:Fallback>
                <p:oleObj name="Equation" r:id="rId5" imgW="2603500" imgH="673100" progId="Equation.DSMT4">
                  <p:embed/>
                  <p:pic>
                    <p:nvPicPr>
                      <p:cNvPr id="0"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365625"/>
                        <a:ext cx="5203825"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2" name="Object 96"/>
          <p:cNvGraphicFramePr>
            <a:graphicFrameLocks noChangeAspect="1"/>
          </p:cNvGraphicFramePr>
          <p:nvPr/>
        </p:nvGraphicFramePr>
        <p:xfrm>
          <a:off x="5867400" y="1219200"/>
          <a:ext cx="2681288" cy="3124200"/>
        </p:xfrm>
        <a:graphic>
          <a:graphicData uri="http://schemas.openxmlformats.org/presentationml/2006/ole">
            <mc:AlternateContent xmlns:mc="http://schemas.openxmlformats.org/markup-compatibility/2006">
              <mc:Choice xmlns:v="urn:schemas-microsoft-com:vml" Requires="v">
                <p:oleObj spid="_x0000_s11881" name="Flash 文档" r:id="rId7" imgW="2030760" imgH="2365200" progId="Flash.Movie">
                  <p:embed/>
                </p:oleObj>
              </mc:Choice>
              <mc:Fallback>
                <p:oleObj name="Flash 文档" r:id="rId7" imgW="2030760" imgH="2365200" progId="Flash.Movie">
                  <p:embed/>
                  <p:pic>
                    <p:nvPicPr>
                      <p:cNvPr id="0" name="Object 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219200"/>
                        <a:ext cx="268128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3" name="Object 97"/>
          <p:cNvGraphicFramePr>
            <a:graphicFrameLocks noChangeAspect="1"/>
          </p:cNvGraphicFramePr>
          <p:nvPr/>
        </p:nvGraphicFramePr>
        <p:xfrm>
          <a:off x="6959600" y="4343400"/>
          <a:ext cx="1244600" cy="912813"/>
        </p:xfrm>
        <a:graphic>
          <a:graphicData uri="http://schemas.openxmlformats.org/presentationml/2006/ole">
            <mc:AlternateContent xmlns:mc="http://schemas.openxmlformats.org/markup-compatibility/2006">
              <mc:Choice xmlns:v="urn:schemas-microsoft-com:vml" Requires="v">
                <p:oleObj spid="_x0000_s11882" name="公式" r:id="rId9" imgW="622300" imgH="457200" progId="Equation.3">
                  <p:embed/>
                </p:oleObj>
              </mc:Choice>
              <mc:Fallback>
                <p:oleObj name="公式" r:id="rId9" imgW="622300" imgH="457200" progId="Equation.3">
                  <p:embed/>
                  <p:pic>
                    <p:nvPicPr>
                      <p:cNvPr id="0" name="Object 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9600" y="4343400"/>
                        <a:ext cx="124460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4" name="Rectangle 98"/>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a:solidFill>
                  <a:schemeClr val="tx1"/>
                </a:solidFill>
                <a:effectLst>
                  <a:outerShdw blurRad="38100" dist="38100" dir="2700000" algn="tl">
                    <a:srgbClr val="C0C0C0"/>
                  </a:outerShdw>
                </a:effectLst>
                <a:ea typeface="隶书" panose="02010509060101010101" pitchFamily="49" charset="-122"/>
              </a:rPr>
              <a:t>1.2   </a:t>
            </a:r>
            <a:r>
              <a:rPr lang="zh-CN" altLang="en-US" dirty="0">
                <a:solidFill>
                  <a:schemeClr val="tx1"/>
                </a:solidFill>
                <a:effectLst>
                  <a:outerShdw blurRad="38100" dist="38100" dir="2700000" algn="tl">
                    <a:srgbClr val="C0C0C0"/>
                  </a:outerShdw>
                </a:effectLst>
                <a:ea typeface="隶书" panose="02010509060101010101" pitchFamily="49" charset="-122"/>
              </a:rPr>
              <a:t>基本变量 </a:t>
            </a:r>
            <a:r>
              <a:rPr lang="en-US" altLang="zh-CN" dirty="0">
                <a:solidFill>
                  <a:schemeClr val="tx1"/>
                </a:solidFill>
                <a:effectLst>
                  <a:outerShdw blurRad="38100" dist="38100" dir="2700000" algn="tl">
                    <a:srgbClr val="C0C0C0"/>
                  </a:outerShdw>
                </a:effectLst>
                <a:ea typeface="隶书" panose="02010509060101010101" pitchFamily="49" charset="-122"/>
              </a:rPr>
              <a:t>Basic quantities</a:t>
            </a:r>
          </a:p>
        </p:txBody>
      </p:sp>
      <p:graphicFrame>
        <p:nvGraphicFramePr>
          <p:cNvPr id="9315" name="Object 99"/>
          <p:cNvGraphicFramePr>
            <a:graphicFrameLocks noChangeAspect="1"/>
          </p:cNvGraphicFramePr>
          <p:nvPr/>
        </p:nvGraphicFramePr>
        <p:xfrm>
          <a:off x="6877050" y="5516563"/>
          <a:ext cx="1803400" cy="457200"/>
        </p:xfrm>
        <a:graphic>
          <a:graphicData uri="http://schemas.openxmlformats.org/presentationml/2006/ole">
            <mc:AlternateContent xmlns:mc="http://schemas.openxmlformats.org/markup-compatibility/2006">
              <mc:Choice xmlns:v="urn:schemas-microsoft-com:vml" Requires="v">
                <p:oleObj spid="_x0000_s11883" name="Equation" r:id="rId11" imgW="901309" imgH="228501" progId="Equation.DSMT4">
                  <p:embed/>
                </p:oleObj>
              </mc:Choice>
              <mc:Fallback>
                <p:oleObj name="Equation" r:id="rId11" imgW="901309" imgH="228501" progId="Equation.DSMT4">
                  <p:embed/>
                  <p:pic>
                    <p:nvPicPr>
                      <p:cNvPr id="0" name="Object 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7050" y="5516563"/>
                        <a:ext cx="180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318" name="Group 102"/>
          <p:cNvGrpSpPr>
            <a:grpSpLocks/>
          </p:cNvGrpSpPr>
          <p:nvPr/>
        </p:nvGrpSpPr>
        <p:grpSpPr bwMode="auto">
          <a:xfrm>
            <a:off x="2887663" y="3716338"/>
            <a:ext cx="358775" cy="287337"/>
            <a:chOff x="2179" y="2614"/>
            <a:chExt cx="226" cy="181"/>
          </a:xfrm>
        </p:grpSpPr>
        <p:sp>
          <p:nvSpPr>
            <p:cNvPr id="11277" name="Line 100"/>
            <p:cNvSpPr>
              <a:spLocks noChangeShapeType="1"/>
            </p:cNvSpPr>
            <p:nvPr/>
          </p:nvSpPr>
          <p:spPr bwMode="auto">
            <a:xfrm>
              <a:off x="2290" y="2614"/>
              <a:ext cx="0" cy="18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Line 101"/>
            <p:cNvSpPr>
              <a:spLocks noChangeShapeType="1"/>
            </p:cNvSpPr>
            <p:nvPr/>
          </p:nvSpPr>
          <p:spPr bwMode="auto">
            <a:xfrm>
              <a:off x="2179" y="2795"/>
              <a:ext cx="226"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3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9318"/>
                                        </p:tgtEl>
                                        <p:attrNameLst>
                                          <p:attrName>style.visibility</p:attrName>
                                        </p:attrNameLst>
                                      </p:cBhvr>
                                      <p:to>
                                        <p:strVal val="visible"/>
                                      </p:to>
                                    </p:set>
                                    <p:anim calcmode="lin" valueType="num">
                                      <p:cBhvr additive="base">
                                        <p:cTn id="15" dur="2000" fill="hold"/>
                                        <p:tgtEl>
                                          <p:spTgt spid="9318"/>
                                        </p:tgtEl>
                                        <p:attrNameLst>
                                          <p:attrName>ppt_x</p:attrName>
                                        </p:attrNameLst>
                                      </p:cBhvr>
                                      <p:tavLst>
                                        <p:tav tm="0">
                                          <p:val>
                                            <p:strVal val="0-#ppt_w/2"/>
                                          </p:val>
                                        </p:tav>
                                        <p:tav tm="100000">
                                          <p:val>
                                            <p:strVal val="#ppt_x"/>
                                          </p:val>
                                        </p:tav>
                                      </p:tavLst>
                                    </p:anim>
                                    <p:anim calcmode="lin" valueType="num">
                                      <p:cBhvr additive="base">
                                        <p:cTn id="16" dur="2000" fill="hold"/>
                                        <p:tgtEl>
                                          <p:spTgt spid="9318"/>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93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93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9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7" name="Text Box 5"/>
          <p:cNvSpPr txBox="1">
            <a:spLocks noChangeArrowheads="1"/>
          </p:cNvSpPr>
          <p:nvPr/>
        </p:nvSpPr>
        <p:spPr bwMode="auto">
          <a:xfrm>
            <a:off x="266700" y="1060028"/>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dirty="0">
                <a:solidFill>
                  <a:srgbClr val="CC0099"/>
                </a:solidFill>
                <a:latin typeface="Times New Roman" panose="02020603050405020304" pitchFamily="18" charset="0"/>
              </a:rPr>
              <a:t>4</a:t>
            </a:r>
            <a:r>
              <a:rPr kumimoji="1" lang="zh-CN" altLang="en-US" sz="2400" b="1" dirty="0">
                <a:solidFill>
                  <a:srgbClr val="CC0099"/>
                </a:solidFill>
                <a:latin typeface="Times New Roman" panose="02020603050405020304" pitchFamily="18" charset="0"/>
              </a:rPr>
              <a:t>、 功率</a:t>
            </a:r>
            <a:r>
              <a:rPr kumimoji="1" lang="zh-CN" altLang="en-US" sz="2400" b="1" dirty="0">
                <a:solidFill>
                  <a:srgbClr val="CC0099"/>
                </a:solidFill>
                <a:latin typeface="宋体" panose="02010600030101010101" pitchFamily="2" charset="-122"/>
              </a:rPr>
              <a:t>（</a:t>
            </a:r>
            <a:r>
              <a:rPr kumimoji="1" lang="en-US" altLang="zh-CN" sz="2400" b="1" i="1" dirty="0">
                <a:solidFill>
                  <a:srgbClr val="CC0099"/>
                </a:solidFill>
                <a:latin typeface="Times New Roman" panose="02020603050405020304" pitchFamily="18" charset="0"/>
              </a:rPr>
              <a:t>power</a:t>
            </a:r>
            <a:r>
              <a:rPr kumimoji="1" lang="zh-CN" altLang="en-US" sz="2400" b="1" dirty="0">
                <a:solidFill>
                  <a:srgbClr val="CC0099"/>
                </a:solidFill>
                <a:latin typeface="宋体" panose="02010600030101010101" pitchFamily="2" charset="-122"/>
              </a:rPr>
              <a:t>）</a:t>
            </a:r>
          </a:p>
        </p:txBody>
      </p:sp>
      <p:sp>
        <p:nvSpPr>
          <p:cNvPr id="361479" name="Text Box 7"/>
          <p:cNvSpPr txBox="1">
            <a:spLocks noChangeArrowheads="1"/>
          </p:cNvSpPr>
          <p:nvPr/>
        </p:nvSpPr>
        <p:spPr bwMode="auto">
          <a:xfrm>
            <a:off x="3311525" y="1018753"/>
            <a:ext cx="4392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sz="2400" b="1">
                <a:solidFill>
                  <a:srgbClr val="CC0099"/>
                </a:solidFill>
                <a:latin typeface="宋体" panose="02010600030101010101" pitchFamily="2" charset="-122"/>
              </a:rPr>
              <a:t>单位时间内电场力所做的功。</a:t>
            </a:r>
          </a:p>
        </p:txBody>
      </p:sp>
      <p:graphicFrame>
        <p:nvGraphicFramePr>
          <p:cNvPr id="361480" name="Object 8" descr="羊皮纸"/>
          <p:cNvGraphicFramePr>
            <a:graphicFrameLocks noChangeAspect="1"/>
          </p:cNvGraphicFramePr>
          <p:nvPr>
            <p:extLst>
              <p:ext uri="{D42A27DB-BD31-4B8C-83A1-F6EECF244321}">
                <p14:modId xmlns:p14="http://schemas.microsoft.com/office/powerpoint/2010/main" val="373396668"/>
              </p:ext>
            </p:extLst>
          </p:nvPr>
        </p:nvGraphicFramePr>
        <p:xfrm>
          <a:off x="1104900" y="1866478"/>
          <a:ext cx="4497388" cy="1019175"/>
        </p:xfrm>
        <a:graphic>
          <a:graphicData uri="http://schemas.openxmlformats.org/presentationml/2006/ole">
            <mc:AlternateContent xmlns:mc="http://schemas.openxmlformats.org/markup-compatibility/2006">
              <mc:Choice xmlns:v="urn:schemas-microsoft-com:vml" Requires="v">
                <p:oleObj spid="_x0000_s59612" name="Equation" r:id="rId4" imgW="1841400" imgH="419040" progId="Equation.3">
                  <p:embed/>
                </p:oleObj>
              </mc:Choice>
              <mc:Fallback>
                <p:oleObj name="Equation" r:id="rId4" imgW="1841400" imgH="419040" progId="Equation.3">
                  <p:embed/>
                  <p:pic>
                    <p:nvPicPr>
                      <p:cNvPr id="361480" name="Object 8"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1866478"/>
                        <a:ext cx="4497388" cy="1019175"/>
                      </a:xfrm>
                      <a:prstGeom prst="rect">
                        <a:avLst/>
                      </a:prstGeom>
                      <a:blipFill dpi="0" rotWithShape="0">
                        <a:blip r:embed="rId6"/>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1481" name="Object 9" descr="羊皮纸"/>
          <p:cNvGraphicFramePr>
            <a:graphicFrameLocks noChangeAspect="1"/>
          </p:cNvGraphicFramePr>
          <p:nvPr>
            <p:extLst>
              <p:ext uri="{D42A27DB-BD31-4B8C-83A1-F6EECF244321}">
                <p14:modId xmlns:p14="http://schemas.microsoft.com/office/powerpoint/2010/main" val="3620309506"/>
              </p:ext>
            </p:extLst>
          </p:nvPr>
        </p:nvGraphicFramePr>
        <p:xfrm>
          <a:off x="1138238" y="3065041"/>
          <a:ext cx="3476625" cy="1049337"/>
        </p:xfrm>
        <a:graphic>
          <a:graphicData uri="http://schemas.openxmlformats.org/presentationml/2006/ole">
            <mc:AlternateContent xmlns:mc="http://schemas.openxmlformats.org/markup-compatibility/2006">
              <mc:Choice xmlns:v="urn:schemas-microsoft-com:vml" Requires="v">
                <p:oleObj spid="_x0000_s59613" name="公式" r:id="rId7" imgW="1422360" imgH="431640" progId="Equation.3">
                  <p:embed/>
                </p:oleObj>
              </mc:Choice>
              <mc:Fallback>
                <p:oleObj name="公式" r:id="rId7" imgW="1422360" imgH="431640" progId="Equation.3">
                  <p:embed/>
                  <p:pic>
                    <p:nvPicPr>
                      <p:cNvPr id="361481" name="Object 9" descr="羊皮纸"/>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238" y="3065041"/>
                        <a:ext cx="3476625" cy="1049337"/>
                      </a:xfrm>
                      <a:prstGeom prst="rect">
                        <a:avLst/>
                      </a:prstGeom>
                      <a:blipFill dpi="0" rotWithShape="0">
                        <a:blip r:embed="rId6"/>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1482" name="Text Box 10"/>
          <p:cNvSpPr txBox="1">
            <a:spLocks noChangeArrowheads="1"/>
          </p:cNvSpPr>
          <p:nvPr/>
        </p:nvSpPr>
        <p:spPr bwMode="auto">
          <a:xfrm>
            <a:off x="1079500" y="4258841"/>
            <a:ext cx="6796088"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rPr>
              <a:t>功率的单位名称：瓦</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特</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符号：</a:t>
            </a:r>
            <a:r>
              <a:rPr kumimoji="1" lang="en-US" altLang="zh-CN" sz="2400" b="1">
                <a:solidFill>
                  <a:schemeClr val="tx2"/>
                </a:solidFill>
                <a:latin typeface="Times New Roman" panose="02020603050405020304" pitchFamily="18" charset="0"/>
              </a:rPr>
              <a:t>W   </a:t>
            </a:r>
          </a:p>
          <a:p>
            <a:pPr eaLnBrk="0" hangingPunct="0">
              <a:spcBef>
                <a:spcPct val="50000"/>
              </a:spcBef>
            </a:pP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Watt</a:t>
            </a:r>
            <a:r>
              <a:rPr kumimoji="1" lang="zh-CN" altLang="en-US" sz="2400" b="1">
                <a:solidFill>
                  <a:schemeClr val="tx2"/>
                </a:solidFill>
                <a:latin typeface="Times New Roman" panose="02020603050405020304" pitchFamily="18" charset="0"/>
              </a:rPr>
              <a:t>， 瓦特；   </a:t>
            </a:r>
            <a:r>
              <a:rPr kumimoji="1" lang="en-US" altLang="zh-CN" sz="2400" b="1">
                <a:solidFill>
                  <a:schemeClr val="tx2"/>
                </a:solidFill>
                <a:latin typeface="Times New Roman" panose="02020603050405020304" pitchFamily="18" charset="0"/>
              </a:rPr>
              <a:t>1736 </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en-US" altLang="zh-CN" sz="2400" b="1">
                <a:solidFill>
                  <a:schemeClr val="tx2"/>
                </a:solidFill>
                <a:latin typeface="Times New Roman" panose="02020603050405020304" pitchFamily="18" charset="0"/>
              </a:rPr>
              <a:t>1819 </a:t>
            </a:r>
            <a:r>
              <a:rPr kumimoji="1" lang="zh-CN" altLang="en-US"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British</a:t>
            </a:r>
            <a:r>
              <a:rPr kumimoji="1" lang="zh-CN" altLang="en-US" sz="2400" b="1">
                <a:solidFill>
                  <a:schemeClr val="tx2"/>
                </a:solidFill>
                <a:latin typeface="Times New Roman" panose="02020603050405020304" pitchFamily="18" charset="0"/>
              </a:rPr>
              <a:t>）</a:t>
            </a:r>
          </a:p>
        </p:txBody>
      </p:sp>
      <p:sp>
        <p:nvSpPr>
          <p:cNvPr id="361483" name="Text Box 11"/>
          <p:cNvSpPr txBox="1">
            <a:spLocks noChangeArrowheads="1"/>
          </p:cNvSpPr>
          <p:nvPr/>
        </p:nvSpPr>
        <p:spPr bwMode="auto">
          <a:xfrm>
            <a:off x="1093788" y="5376441"/>
            <a:ext cx="685800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rPr>
              <a:t>能量的单位名称： 焦</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耳</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符号：</a:t>
            </a:r>
            <a:r>
              <a:rPr kumimoji="1" lang="en-US" altLang="zh-CN" sz="2400" b="1">
                <a:solidFill>
                  <a:schemeClr val="tx2"/>
                </a:solidFill>
                <a:latin typeface="Times New Roman" panose="02020603050405020304" pitchFamily="18" charset="0"/>
              </a:rPr>
              <a:t>J      </a:t>
            </a:r>
          </a:p>
          <a:p>
            <a:pPr eaLnBrk="0" hangingPunct="0">
              <a:spcBef>
                <a:spcPct val="50000"/>
              </a:spcBef>
            </a:pP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Joule</a:t>
            </a:r>
            <a:r>
              <a:rPr kumimoji="1" lang="zh-CN" altLang="en-US" sz="2400" b="1">
                <a:solidFill>
                  <a:schemeClr val="tx2"/>
                </a:solidFill>
                <a:latin typeface="Times New Roman" panose="02020603050405020304" pitchFamily="18" charset="0"/>
              </a:rPr>
              <a:t>，焦耳；   </a:t>
            </a:r>
            <a:r>
              <a:rPr kumimoji="1" lang="en-US" altLang="zh-CN" sz="2400" b="1">
                <a:solidFill>
                  <a:schemeClr val="tx2"/>
                </a:solidFill>
                <a:latin typeface="Times New Roman" panose="02020603050405020304" pitchFamily="18" charset="0"/>
              </a:rPr>
              <a:t>1818 </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en-US" altLang="zh-CN" sz="2400" b="1">
                <a:solidFill>
                  <a:schemeClr val="tx2"/>
                </a:solidFill>
                <a:latin typeface="Times New Roman" panose="02020603050405020304" pitchFamily="18" charset="0"/>
              </a:rPr>
              <a:t> 1889</a:t>
            </a:r>
            <a:r>
              <a:rPr kumimoji="1" lang="zh-CN" altLang="en-US"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British</a:t>
            </a:r>
            <a:r>
              <a:rPr kumimoji="1" lang="zh-CN" altLang="en-US" sz="2400" b="1">
                <a:solidFill>
                  <a:schemeClr val="tx2"/>
                </a:solidFill>
                <a:latin typeface="Times New Roman" panose="02020603050405020304" pitchFamily="18" charset="0"/>
              </a:rPr>
              <a:t>）</a:t>
            </a:r>
          </a:p>
        </p:txBody>
      </p:sp>
      <p:sp>
        <p:nvSpPr>
          <p:cNvPr id="11" name="Rectangle 42"/>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a:solidFill>
                  <a:schemeClr val="tx1"/>
                </a:solidFill>
                <a:effectLst>
                  <a:outerShdw blurRad="38100" dist="38100" dir="2700000" algn="tl">
                    <a:srgbClr val="C0C0C0"/>
                  </a:outerShdw>
                </a:effectLst>
                <a:ea typeface="隶书" panose="02010509060101010101" pitchFamily="49" charset="-122"/>
              </a:rPr>
              <a:t>1.2   </a:t>
            </a:r>
            <a:r>
              <a:rPr lang="zh-CN" altLang="en-US" dirty="0">
                <a:solidFill>
                  <a:schemeClr val="tx1"/>
                </a:solidFill>
                <a:effectLst>
                  <a:outerShdw blurRad="38100" dist="38100" dir="2700000" algn="tl">
                    <a:srgbClr val="C0C0C0"/>
                  </a:outerShdw>
                </a:effectLst>
                <a:ea typeface="隶书" panose="02010509060101010101" pitchFamily="49" charset="-122"/>
              </a:rPr>
              <a:t>基本变量 </a:t>
            </a:r>
            <a:r>
              <a:rPr lang="en-US" altLang="zh-CN" dirty="0">
                <a:solidFill>
                  <a:schemeClr val="tx1"/>
                </a:solidFill>
                <a:effectLst>
                  <a:outerShdw blurRad="38100" dist="38100" dir="2700000" algn="tl">
                    <a:srgbClr val="C0C0C0"/>
                  </a:outerShdw>
                </a:effectLst>
                <a:ea typeface="隶书" panose="02010509060101010101" pitchFamily="49" charset="-122"/>
              </a:rPr>
              <a:t>Basic quantities</a:t>
            </a:r>
          </a:p>
        </p:txBody>
      </p:sp>
    </p:spTree>
    <p:extLst>
      <p:ext uri="{BB962C8B-B14F-4D97-AF65-F5344CB8AC3E}">
        <p14:creationId xmlns:p14="http://schemas.microsoft.com/office/powerpoint/2010/main" val="431688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1477">
                                            <p:txEl>
                                              <p:pRg st="0" end="0"/>
                                            </p:txEl>
                                          </p:spTgt>
                                        </p:tgtEl>
                                        <p:attrNameLst>
                                          <p:attrName>style.visibility</p:attrName>
                                        </p:attrNameLst>
                                      </p:cBhvr>
                                      <p:to>
                                        <p:strVal val="visible"/>
                                      </p:to>
                                    </p:set>
                                    <p:animEffect transition="in" filter="wipe(left)">
                                      <p:cBhvr>
                                        <p:cTn id="7" dur="500"/>
                                        <p:tgtEl>
                                          <p:spTgt spid="3614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1479"/>
                                        </p:tgtEl>
                                        <p:attrNameLst>
                                          <p:attrName>style.visibility</p:attrName>
                                        </p:attrNameLst>
                                      </p:cBhvr>
                                      <p:to>
                                        <p:strVal val="visible"/>
                                      </p:to>
                                    </p:set>
                                    <p:animEffect transition="in" filter="wipe(left)">
                                      <p:cBhvr>
                                        <p:cTn id="12" dur="500"/>
                                        <p:tgtEl>
                                          <p:spTgt spid="3614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61480"/>
                                        </p:tgtEl>
                                        <p:attrNameLst>
                                          <p:attrName>style.visibility</p:attrName>
                                        </p:attrNameLst>
                                      </p:cBhvr>
                                      <p:to>
                                        <p:strVal val="visible"/>
                                      </p:to>
                                    </p:set>
                                    <p:animEffect transition="in" filter="dissolve">
                                      <p:cBhvr>
                                        <p:cTn id="17" dur="500"/>
                                        <p:tgtEl>
                                          <p:spTgt spid="3614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61481"/>
                                        </p:tgtEl>
                                        <p:attrNameLst>
                                          <p:attrName>style.visibility</p:attrName>
                                        </p:attrNameLst>
                                      </p:cBhvr>
                                      <p:to>
                                        <p:strVal val="visible"/>
                                      </p:to>
                                    </p:set>
                                    <p:animEffect transition="in" filter="dissolve">
                                      <p:cBhvr>
                                        <p:cTn id="22" dur="500"/>
                                        <p:tgtEl>
                                          <p:spTgt spid="3614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361482"/>
                                        </p:tgtEl>
                                        <p:attrNameLst>
                                          <p:attrName>style.visibility</p:attrName>
                                        </p:attrNameLst>
                                      </p:cBhvr>
                                      <p:to>
                                        <p:strVal val="visible"/>
                                      </p:to>
                                    </p:set>
                                    <p:anim calcmode="lin" valueType="num">
                                      <p:cBhvr>
                                        <p:cTn id="27" dur="500" fill="hold"/>
                                        <p:tgtEl>
                                          <p:spTgt spid="361482"/>
                                        </p:tgtEl>
                                        <p:attrNameLst>
                                          <p:attrName>ppt_w</p:attrName>
                                        </p:attrNameLst>
                                      </p:cBhvr>
                                      <p:tavLst>
                                        <p:tav tm="0">
                                          <p:val>
                                            <p:fltVal val="0"/>
                                          </p:val>
                                        </p:tav>
                                        <p:tav tm="100000">
                                          <p:val>
                                            <p:strVal val="#ppt_w"/>
                                          </p:val>
                                        </p:tav>
                                      </p:tavLst>
                                    </p:anim>
                                    <p:anim calcmode="lin" valueType="num">
                                      <p:cBhvr>
                                        <p:cTn id="28" dur="500" fill="hold"/>
                                        <p:tgtEl>
                                          <p:spTgt spid="361482"/>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361483"/>
                                        </p:tgtEl>
                                        <p:attrNameLst>
                                          <p:attrName>style.visibility</p:attrName>
                                        </p:attrNameLst>
                                      </p:cBhvr>
                                      <p:to>
                                        <p:strVal val="visible"/>
                                      </p:to>
                                    </p:set>
                                    <p:anim calcmode="lin" valueType="num">
                                      <p:cBhvr>
                                        <p:cTn id="33" dur="500" fill="hold"/>
                                        <p:tgtEl>
                                          <p:spTgt spid="361483"/>
                                        </p:tgtEl>
                                        <p:attrNameLst>
                                          <p:attrName>ppt_w</p:attrName>
                                        </p:attrNameLst>
                                      </p:cBhvr>
                                      <p:tavLst>
                                        <p:tav tm="0">
                                          <p:val>
                                            <p:fltVal val="0"/>
                                          </p:val>
                                        </p:tav>
                                        <p:tav tm="100000">
                                          <p:val>
                                            <p:strVal val="#ppt_w"/>
                                          </p:val>
                                        </p:tav>
                                      </p:tavLst>
                                    </p:anim>
                                    <p:anim calcmode="lin" valueType="num">
                                      <p:cBhvr>
                                        <p:cTn id="34" dur="500" fill="hold"/>
                                        <p:tgtEl>
                                          <p:spTgt spid="3614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build="p" autoUpdateAnimBg="0"/>
      <p:bldP spid="361479" grpId="0" autoUpdateAnimBg="0"/>
      <p:bldP spid="361482" grpId="0" autoUpdateAnimBg="0"/>
      <p:bldP spid="36148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6" name="Text Box 4"/>
          <p:cNvSpPr txBox="1">
            <a:spLocks noChangeArrowheads="1"/>
          </p:cNvSpPr>
          <p:nvPr/>
        </p:nvSpPr>
        <p:spPr bwMode="auto">
          <a:xfrm>
            <a:off x="723900" y="438150"/>
            <a:ext cx="7350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latin typeface="Times New Roman" panose="02020603050405020304" pitchFamily="18" charset="0"/>
              </a:rPr>
              <a:t>电压、电流采用参考方向时功率的计算和判断：</a:t>
            </a:r>
          </a:p>
        </p:txBody>
      </p:sp>
      <p:sp>
        <p:nvSpPr>
          <p:cNvPr id="392197" name="Text Box 5"/>
          <p:cNvSpPr txBox="1">
            <a:spLocks noChangeArrowheads="1"/>
          </p:cNvSpPr>
          <p:nvPr/>
        </p:nvSpPr>
        <p:spPr bwMode="auto">
          <a:xfrm>
            <a:off x="666750" y="1047750"/>
            <a:ext cx="381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rgbClr val="0000F0"/>
                </a:solidFill>
                <a:latin typeface="Times New Roman" panose="02020603050405020304" pitchFamily="18" charset="0"/>
              </a:rPr>
              <a:t>1.  </a:t>
            </a:r>
            <a:r>
              <a:rPr kumimoji="1" lang="en-US" altLang="zh-CN" sz="2400" b="1" i="1">
                <a:solidFill>
                  <a:srgbClr val="0000F0"/>
                </a:solidFill>
                <a:latin typeface="Times New Roman" panose="02020603050405020304" pitchFamily="18" charset="0"/>
              </a:rPr>
              <a:t>u</a:t>
            </a:r>
            <a:r>
              <a:rPr kumimoji="1" lang="zh-CN" altLang="en-US" sz="2400" b="1">
                <a:solidFill>
                  <a:srgbClr val="0000F0"/>
                </a:solidFill>
                <a:latin typeface="Times New Roman" panose="02020603050405020304" pitchFamily="18" charset="0"/>
              </a:rPr>
              <a:t>，</a:t>
            </a:r>
            <a:r>
              <a:rPr kumimoji="1" lang="en-US" altLang="zh-CN" sz="2400" b="1" i="1">
                <a:solidFill>
                  <a:srgbClr val="0000F0"/>
                </a:solidFill>
                <a:latin typeface="Times New Roman" panose="02020603050405020304" pitchFamily="18" charset="0"/>
              </a:rPr>
              <a:t>i</a:t>
            </a:r>
            <a:r>
              <a:rPr kumimoji="1" lang="en-US" altLang="zh-CN" sz="2400" b="1">
                <a:solidFill>
                  <a:srgbClr val="0000F0"/>
                </a:solidFill>
                <a:latin typeface="Times New Roman" panose="02020603050405020304" pitchFamily="18" charset="0"/>
              </a:rPr>
              <a:t> </a:t>
            </a:r>
            <a:r>
              <a:rPr kumimoji="1" lang="zh-CN" altLang="en-US" sz="2400" b="1">
                <a:solidFill>
                  <a:srgbClr val="0000F0"/>
                </a:solidFill>
                <a:latin typeface="Times New Roman" panose="02020603050405020304" pitchFamily="18" charset="0"/>
              </a:rPr>
              <a:t>取</a:t>
            </a:r>
            <a:r>
              <a:rPr kumimoji="1" lang="zh-CN" altLang="zh-CN" sz="2400" b="1">
                <a:solidFill>
                  <a:srgbClr val="0000F0"/>
                </a:solidFill>
                <a:latin typeface="Times New Roman" panose="02020603050405020304" pitchFamily="18" charset="0"/>
              </a:rPr>
              <a:t>关联参考方向</a:t>
            </a:r>
            <a:endParaRPr kumimoji="1" lang="zh-CN" altLang="en-US" sz="2400" b="1">
              <a:solidFill>
                <a:srgbClr val="0000F0"/>
              </a:solidFill>
              <a:latin typeface="Times New Roman" panose="02020603050405020304" pitchFamily="18" charset="0"/>
            </a:endParaRPr>
          </a:p>
        </p:txBody>
      </p:sp>
      <p:sp>
        <p:nvSpPr>
          <p:cNvPr id="392198" name="Text Box 6"/>
          <p:cNvSpPr txBox="1">
            <a:spLocks noChangeArrowheads="1"/>
          </p:cNvSpPr>
          <p:nvPr/>
        </p:nvSpPr>
        <p:spPr bwMode="auto">
          <a:xfrm>
            <a:off x="2971800" y="2438400"/>
            <a:ext cx="533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&gt;0   </a:t>
            </a:r>
            <a:r>
              <a:rPr kumimoji="1" lang="zh-CN" altLang="en-US" sz="2400" b="1">
                <a:solidFill>
                  <a:schemeClr val="tx2"/>
                </a:solidFill>
                <a:latin typeface="Times New Roman" panose="02020603050405020304" pitchFamily="18" charset="0"/>
              </a:rPr>
              <a:t>吸收正功率    （实际吸收）</a:t>
            </a:r>
          </a:p>
        </p:txBody>
      </p:sp>
      <p:sp>
        <p:nvSpPr>
          <p:cNvPr id="392199" name="Text Box 7"/>
          <p:cNvSpPr txBox="1">
            <a:spLocks noChangeArrowheads="1"/>
          </p:cNvSpPr>
          <p:nvPr/>
        </p:nvSpPr>
        <p:spPr bwMode="auto">
          <a:xfrm>
            <a:off x="2998788" y="2906713"/>
            <a:ext cx="5257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&lt;0   </a:t>
            </a:r>
            <a:r>
              <a:rPr kumimoji="1" lang="zh-CN" altLang="en-US" sz="2400" b="1">
                <a:solidFill>
                  <a:schemeClr val="tx2"/>
                </a:solidFill>
                <a:latin typeface="Times New Roman" panose="02020603050405020304" pitchFamily="18" charset="0"/>
              </a:rPr>
              <a:t>吸收负功率    （实际发出）  </a:t>
            </a:r>
          </a:p>
        </p:txBody>
      </p:sp>
      <p:grpSp>
        <p:nvGrpSpPr>
          <p:cNvPr id="392200" name="Group 8"/>
          <p:cNvGrpSpPr>
            <a:grpSpLocks/>
          </p:cNvGrpSpPr>
          <p:nvPr/>
        </p:nvGrpSpPr>
        <p:grpSpPr bwMode="auto">
          <a:xfrm>
            <a:off x="1417638" y="1485900"/>
            <a:ext cx="1300162" cy="2181225"/>
            <a:chOff x="893" y="936"/>
            <a:chExt cx="819" cy="1374"/>
          </a:xfrm>
        </p:grpSpPr>
        <p:sp>
          <p:nvSpPr>
            <p:cNvPr id="392201" name="Rectangle 9"/>
            <p:cNvSpPr>
              <a:spLocks noChangeArrowheads="1"/>
            </p:cNvSpPr>
            <p:nvPr/>
          </p:nvSpPr>
          <p:spPr bwMode="auto">
            <a:xfrm rot="5400000">
              <a:off x="1110" y="1526"/>
              <a:ext cx="428" cy="166"/>
            </a:xfrm>
            <a:prstGeom prst="rect">
              <a:avLst/>
            </a:prstGeom>
            <a:solidFill>
              <a:schemeClr val="accent2"/>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2" name="Line 10"/>
            <p:cNvSpPr>
              <a:spLocks noChangeShapeType="1"/>
            </p:cNvSpPr>
            <p:nvPr/>
          </p:nvSpPr>
          <p:spPr bwMode="auto">
            <a:xfrm rot="5400000">
              <a:off x="1166" y="1237"/>
              <a:ext cx="3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3" name="Line 11"/>
            <p:cNvSpPr>
              <a:spLocks noChangeShapeType="1"/>
            </p:cNvSpPr>
            <p:nvPr/>
          </p:nvSpPr>
          <p:spPr bwMode="auto">
            <a:xfrm rot="5400000">
              <a:off x="1172" y="1980"/>
              <a:ext cx="3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4" name="Text Box 12"/>
            <p:cNvSpPr txBox="1">
              <a:spLocks noChangeArrowheads="1"/>
            </p:cNvSpPr>
            <p:nvPr/>
          </p:nvSpPr>
          <p:spPr bwMode="auto">
            <a:xfrm rot="5400000">
              <a:off x="982" y="915"/>
              <a:ext cx="28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endParaRPr kumimoji="1" lang="en-US" altLang="zh-CN" sz="2400" b="1">
                <a:solidFill>
                  <a:schemeClr val="tx2"/>
                </a:solidFill>
                <a:latin typeface="Times New Roman" panose="02020603050405020304" pitchFamily="18" charset="0"/>
              </a:endParaRPr>
            </a:p>
          </p:txBody>
        </p:sp>
        <p:sp>
          <p:nvSpPr>
            <p:cNvPr id="392205" name="Text Box 13"/>
            <p:cNvSpPr txBox="1">
              <a:spLocks noChangeArrowheads="1"/>
            </p:cNvSpPr>
            <p:nvPr/>
          </p:nvSpPr>
          <p:spPr bwMode="auto">
            <a:xfrm>
              <a:off x="946" y="1983"/>
              <a:ext cx="34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p>
          </p:txBody>
        </p:sp>
        <p:sp>
          <p:nvSpPr>
            <p:cNvPr id="392206" name="Oval 14"/>
            <p:cNvSpPr>
              <a:spLocks noChangeArrowheads="1"/>
            </p:cNvSpPr>
            <p:nvPr/>
          </p:nvSpPr>
          <p:spPr bwMode="auto">
            <a:xfrm rot="5400000">
              <a:off x="1298" y="1030"/>
              <a:ext cx="51"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7" name="Oval 15"/>
            <p:cNvSpPr>
              <a:spLocks noChangeArrowheads="1"/>
            </p:cNvSpPr>
            <p:nvPr/>
          </p:nvSpPr>
          <p:spPr bwMode="auto">
            <a:xfrm rot="5400000">
              <a:off x="1299" y="2133"/>
              <a:ext cx="50"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8" name="Line 16"/>
            <p:cNvSpPr>
              <a:spLocks noChangeShapeType="1"/>
            </p:cNvSpPr>
            <p:nvPr/>
          </p:nvSpPr>
          <p:spPr bwMode="auto">
            <a:xfrm rot="5400000">
              <a:off x="1351" y="1186"/>
              <a:ext cx="21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9" name="Text Box 17"/>
            <p:cNvSpPr txBox="1">
              <a:spLocks noChangeArrowheads="1"/>
            </p:cNvSpPr>
            <p:nvPr/>
          </p:nvSpPr>
          <p:spPr bwMode="auto">
            <a:xfrm>
              <a:off x="1407" y="987"/>
              <a:ext cx="30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92210" name="Text Box 18"/>
            <p:cNvSpPr txBox="1">
              <a:spLocks noChangeArrowheads="1"/>
            </p:cNvSpPr>
            <p:nvPr/>
          </p:nvSpPr>
          <p:spPr bwMode="auto">
            <a:xfrm>
              <a:off x="893" y="1414"/>
              <a:ext cx="4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grpSp>
      <p:sp>
        <p:nvSpPr>
          <p:cNvPr id="392211" name="Text Box 19"/>
          <p:cNvSpPr txBox="1">
            <a:spLocks noChangeArrowheads="1"/>
          </p:cNvSpPr>
          <p:nvPr/>
        </p:nvSpPr>
        <p:spPr bwMode="auto">
          <a:xfrm>
            <a:off x="2770188" y="4249738"/>
            <a:ext cx="464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zh-CN" sz="2400" b="1" dirty="0">
                <a:solidFill>
                  <a:schemeClr val="tx2"/>
                </a:solidFill>
                <a:latin typeface="Times New Roman" panose="02020603050405020304" pitchFamily="18" charset="0"/>
              </a:rPr>
              <a:t>元件</a:t>
            </a:r>
            <a:r>
              <a:rPr kumimoji="1" lang="zh-CN" altLang="en-US" sz="2400" b="1" dirty="0">
                <a:solidFill>
                  <a:schemeClr val="tx2"/>
                </a:solidFill>
                <a:latin typeface="Times New Roman" panose="02020603050405020304" pitchFamily="18" charset="0"/>
              </a:rPr>
              <a:t>吸收</a:t>
            </a:r>
            <a:r>
              <a:rPr kumimoji="1" lang="zh-CN" altLang="zh-CN" sz="2400" b="1" dirty="0">
                <a:solidFill>
                  <a:schemeClr val="tx2"/>
                </a:solidFill>
                <a:latin typeface="Times New Roman" panose="02020603050405020304" pitchFamily="18" charset="0"/>
              </a:rPr>
              <a:t>的功率</a:t>
            </a:r>
            <a:r>
              <a:rPr kumimoji="1" lang="zh-CN" altLang="en-US" sz="2400" b="1" dirty="0">
                <a:solidFill>
                  <a:schemeClr val="tx2"/>
                </a:solidFill>
                <a:latin typeface="Times New Roman" panose="02020603050405020304" pitchFamily="18" charset="0"/>
              </a:rPr>
              <a:t>        </a:t>
            </a:r>
            <a:r>
              <a:rPr kumimoji="1" lang="en-US" altLang="zh-CN" sz="2400" b="1" i="1" dirty="0">
                <a:solidFill>
                  <a:schemeClr val="tx2"/>
                </a:solidFill>
                <a:latin typeface="Times New Roman" panose="02020603050405020304" pitchFamily="18" charset="0"/>
              </a:rPr>
              <a:t>P</a:t>
            </a:r>
            <a:r>
              <a:rPr kumimoji="1" lang="zh-CN" altLang="en-US" sz="2400" b="1" baseline="-25000" dirty="0">
                <a:solidFill>
                  <a:srgbClr val="FF0066"/>
                </a:solidFill>
                <a:latin typeface="Times New Roman" panose="02020603050405020304" pitchFamily="18" charset="0"/>
              </a:rPr>
              <a:t>吸</a:t>
            </a:r>
            <a:r>
              <a:rPr kumimoji="1" lang="zh-CN" altLang="en-US" sz="2400" b="1" i="1" dirty="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rPr>
              <a:t>= -</a:t>
            </a:r>
            <a:r>
              <a:rPr kumimoji="1" lang="en-US" altLang="zh-CN" sz="2400" b="1" i="1" dirty="0" err="1">
                <a:solidFill>
                  <a:schemeClr val="tx2"/>
                </a:solidFill>
                <a:latin typeface="Times New Roman" panose="02020603050405020304" pitchFamily="18" charset="0"/>
              </a:rPr>
              <a:t>ui</a:t>
            </a:r>
            <a:r>
              <a:rPr kumimoji="1" lang="en-US" altLang="zh-CN" sz="2400" b="1" dirty="0">
                <a:solidFill>
                  <a:schemeClr val="tx2"/>
                </a:solidFill>
                <a:latin typeface="Times New Roman" panose="02020603050405020304" pitchFamily="18" charset="0"/>
              </a:rPr>
              <a:t> </a:t>
            </a:r>
          </a:p>
        </p:txBody>
      </p:sp>
      <p:sp>
        <p:nvSpPr>
          <p:cNvPr id="392212" name="Text Box 20"/>
          <p:cNvSpPr txBox="1">
            <a:spLocks noChangeArrowheads="1"/>
          </p:cNvSpPr>
          <p:nvPr/>
        </p:nvSpPr>
        <p:spPr bwMode="auto">
          <a:xfrm>
            <a:off x="2998788" y="4857106"/>
            <a:ext cx="4813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dirty="0">
                <a:solidFill>
                  <a:schemeClr val="tx2"/>
                </a:solidFill>
                <a:latin typeface="Times New Roman" panose="02020603050405020304" pitchFamily="18" charset="0"/>
              </a:rPr>
              <a:t>P</a:t>
            </a:r>
            <a:r>
              <a:rPr kumimoji="1" lang="en-US" altLang="zh-CN" sz="2400" b="1" dirty="0">
                <a:solidFill>
                  <a:schemeClr val="tx2"/>
                </a:solidFill>
                <a:latin typeface="Times New Roman" panose="02020603050405020304" pitchFamily="18" charset="0"/>
              </a:rPr>
              <a:t>&gt;0   </a:t>
            </a:r>
            <a:r>
              <a:rPr kumimoji="1" lang="zh-CN" altLang="en-US" sz="2400" b="1" dirty="0">
                <a:solidFill>
                  <a:schemeClr val="tx2"/>
                </a:solidFill>
                <a:latin typeface="Times New Roman" panose="02020603050405020304" pitchFamily="18" charset="0"/>
              </a:rPr>
              <a:t>吸收正功率    （实际吸收）</a:t>
            </a:r>
          </a:p>
        </p:txBody>
      </p:sp>
      <p:sp>
        <p:nvSpPr>
          <p:cNvPr id="392213" name="Text Box 21"/>
          <p:cNvSpPr txBox="1">
            <a:spLocks noChangeArrowheads="1"/>
          </p:cNvSpPr>
          <p:nvPr/>
        </p:nvSpPr>
        <p:spPr bwMode="auto">
          <a:xfrm>
            <a:off x="2998788" y="5428606"/>
            <a:ext cx="48006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dirty="0">
                <a:solidFill>
                  <a:schemeClr val="tx2"/>
                </a:solidFill>
                <a:latin typeface="Times New Roman" panose="02020603050405020304" pitchFamily="18" charset="0"/>
              </a:rPr>
              <a:t>P</a:t>
            </a:r>
            <a:r>
              <a:rPr kumimoji="1" lang="en-US" altLang="zh-CN" sz="2400" b="1" dirty="0">
                <a:solidFill>
                  <a:schemeClr val="tx2"/>
                </a:solidFill>
                <a:latin typeface="Times New Roman" panose="02020603050405020304" pitchFamily="18" charset="0"/>
              </a:rPr>
              <a:t>&lt;0   </a:t>
            </a:r>
            <a:r>
              <a:rPr kumimoji="1" lang="zh-CN" altLang="en-US" sz="2400" b="1" dirty="0">
                <a:solidFill>
                  <a:schemeClr val="tx2"/>
                </a:solidFill>
                <a:latin typeface="Times New Roman" panose="02020603050405020304" pitchFamily="18" charset="0"/>
              </a:rPr>
              <a:t>吸收负功率    （实际发出）</a:t>
            </a:r>
          </a:p>
        </p:txBody>
      </p:sp>
      <p:grpSp>
        <p:nvGrpSpPr>
          <p:cNvPr id="392214" name="Group 22"/>
          <p:cNvGrpSpPr>
            <a:grpSpLocks/>
          </p:cNvGrpSpPr>
          <p:nvPr/>
        </p:nvGrpSpPr>
        <p:grpSpPr bwMode="auto">
          <a:xfrm>
            <a:off x="1417638" y="4002088"/>
            <a:ext cx="1300162" cy="2181225"/>
            <a:chOff x="893" y="2521"/>
            <a:chExt cx="819" cy="1374"/>
          </a:xfrm>
        </p:grpSpPr>
        <p:sp>
          <p:nvSpPr>
            <p:cNvPr id="392215" name="Rectangle 23"/>
            <p:cNvSpPr>
              <a:spLocks noChangeArrowheads="1"/>
            </p:cNvSpPr>
            <p:nvPr/>
          </p:nvSpPr>
          <p:spPr bwMode="auto">
            <a:xfrm rot="5400000">
              <a:off x="1110" y="3111"/>
              <a:ext cx="428" cy="166"/>
            </a:xfrm>
            <a:prstGeom prst="rect">
              <a:avLst/>
            </a:prstGeom>
            <a:solidFill>
              <a:schemeClr val="accent2"/>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16" name="Line 24"/>
            <p:cNvSpPr>
              <a:spLocks noChangeShapeType="1"/>
            </p:cNvSpPr>
            <p:nvPr/>
          </p:nvSpPr>
          <p:spPr bwMode="auto">
            <a:xfrm rot="5400000">
              <a:off x="1166" y="2822"/>
              <a:ext cx="3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17" name="Line 25"/>
            <p:cNvSpPr>
              <a:spLocks noChangeShapeType="1"/>
            </p:cNvSpPr>
            <p:nvPr/>
          </p:nvSpPr>
          <p:spPr bwMode="auto">
            <a:xfrm rot="5400000">
              <a:off x="1172" y="3565"/>
              <a:ext cx="3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18" name="Text Box 26"/>
            <p:cNvSpPr txBox="1">
              <a:spLocks noChangeArrowheads="1"/>
            </p:cNvSpPr>
            <p:nvPr/>
          </p:nvSpPr>
          <p:spPr bwMode="auto">
            <a:xfrm rot="5400000">
              <a:off x="982" y="2500"/>
              <a:ext cx="28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endParaRPr kumimoji="1" lang="en-US" altLang="zh-CN" sz="2400" b="1">
                <a:solidFill>
                  <a:schemeClr val="tx2"/>
                </a:solidFill>
                <a:latin typeface="Times New Roman" panose="02020603050405020304" pitchFamily="18" charset="0"/>
              </a:endParaRPr>
            </a:p>
          </p:txBody>
        </p:sp>
        <p:sp>
          <p:nvSpPr>
            <p:cNvPr id="392219" name="Text Box 27"/>
            <p:cNvSpPr txBox="1">
              <a:spLocks noChangeArrowheads="1"/>
            </p:cNvSpPr>
            <p:nvPr/>
          </p:nvSpPr>
          <p:spPr bwMode="auto">
            <a:xfrm>
              <a:off x="946" y="3568"/>
              <a:ext cx="34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p>
          </p:txBody>
        </p:sp>
        <p:sp>
          <p:nvSpPr>
            <p:cNvPr id="392220" name="Oval 28"/>
            <p:cNvSpPr>
              <a:spLocks noChangeArrowheads="1"/>
            </p:cNvSpPr>
            <p:nvPr/>
          </p:nvSpPr>
          <p:spPr bwMode="auto">
            <a:xfrm rot="5400000">
              <a:off x="1298" y="2615"/>
              <a:ext cx="51"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1" name="Oval 29"/>
            <p:cNvSpPr>
              <a:spLocks noChangeArrowheads="1"/>
            </p:cNvSpPr>
            <p:nvPr/>
          </p:nvSpPr>
          <p:spPr bwMode="auto">
            <a:xfrm rot="5400000">
              <a:off x="1299" y="3718"/>
              <a:ext cx="50"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2" name="Line 30"/>
            <p:cNvSpPr>
              <a:spLocks noChangeShapeType="1"/>
            </p:cNvSpPr>
            <p:nvPr/>
          </p:nvSpPr>
          <p:spPr bwMode="auto">
            <a:xfrm rot="16200000" flipV="1">
              <a:off x="1351" y="2771"/>
              <a:ext cx="21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23" name="Text Box 31"/>
            <p:cNvSpPr txBox="1">
              <a:spLocks noChangeArrowheads="1"/>
            </p:cNvSpPr>
            <p:nvPr/>
          </p:nvSpPr>
          <p:spPr bwMode="auto">
            <a:xfrm>
              <a:off x="1407" y="2572"/>
              <a:ext cx="30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92224" name="Text Box 32"/>
            <p:cNvSpPr txBox="1">
              <a:spLocks noChangeArrowheads="1"/>
            </p:cNvSpPr>
            <p:nvPr/>
          </p:nvSpPr>
          <p:spPr bwMode="auto">
            <a:xfrm>
              <a:off x="893" y="2999"/>
              <a:ext cx="4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grpSp>
      <p:sp>
        <p:nvSpPr>
          <p:cNvPr id="392225" name="Text Box 33"/>
          <p:cNvSpPr txBox="1">
            <a:spLocks noChangeArrowheads="1"/>
          </p:cNvSpPr>
          <p:nvPr/>
        </p:nvSpPr>
        <p:spPr bwMode="auto">
          <a:xfrm>
            <a:off x="977900" y="3576638"/>
            <a:ext cx="381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rgbClr val="0000F0"/>
                </a:solidFill>
                <a:latin typeface="Times New Roman" panose="02020603050405020304" pitchFamily="18" charset="0"/>
              </a:rPr>
              <a:t> 2.  </a:t>
            </a:r>
            <a:r>
              <a:rPr kumimoji="1" lang="en-US" altLang="zh-CN" sz="2400" b="1" i="1">
                <a:solidFill>
                  <a:srgbClr val="0000F0"/>
                </a:solidFill>
                <a:latin typeface="Times New Roman" panose="02020603050405020304" pitchFamily="18" charset="0"/>
              </a:rPr>
              <a:t>u</a:t>
            </a:r>
            <a:r>
              <a:rPr kumimoji="1" lang="zh-CN" altLang="en-US" sz="2400" b="1">
                <a:solidFill>
                  <a:srgbClr val="0000F0"/>
                </a:solidFill>
                <a:latin typeface="Times New Roman" panose="02020603050405020304" pitchFamily="18" charset="0"/>
              </a:rPr>
              <a:t>， </a:t>
            </a:r>
            <a:r>
              <a:rPr kumimoji="1" lang="en-US" altLang="zh-CN" sz="2400" b="1" i="1">
                <a:solidFill>
                  <a:srgbClr val="0000F0"/>
                </a:solidFill>
                <a:latin typeface="Times New Roman" panose="02020603050405020304" pitchFamily="18" charset="0"/>
              </a:rPr>
              <a:t>i</a:t>
            </a:r>
            <a:r>
              <a:rPr kumimoji="1" lang="en-US" altLang="zh-CN" sz="2400" b="1">
                <a:solidFill>
                  <a:srgbClr val="0000F0"/>
                </a:solidFill>
                <a:latin typeface="Times New Roman" panose="02020603050405020304" pitchFamily="18" charset="0"/>
              </a:rPr>
              <a:t> </a:t>
            </a:r>
            <a:r>
              <a:rPr kumimoji="1" lang="zh-CN" altLang="en-US" sz="2400" b="1">
                <a:solidFill>
                  <a:srgbClr val="0000F0"/>
                </a:solidFill>
                <a:latin typeface="Times New Roman" panose="02020603050405020304" pitchFamily="18" charset="0"/>
              </a:rPr>
              <a:t>取非</a:t>
            </a:r>
            <a:r>
              <a:rPr kumimoji="1" lang="zh-CN" altLang="zh-CN" sz="2400" b="1">
                <a:solidFill>
                  <a:srgbClr val="0000F0"/>
                </a:solidFill>
                <a:latin typeface="Times New Roman" panose="02020603050405020304" pitchFamily="18" charset="0"/>
              </a:rPr>
              <a:t>关联参考方向</a:t>
            </a:r>
            <a:endParaRPr kumimoji="1" lang="zh-CN" altLang="en-US" sz="2400" b="1">
              <a:solidFill>
                <a:srgbClr val="0000F0"/>
              </a:solidFill>
              <a:latin typeface="Times New Roman" panose="02020603050405020304" pitchFamily="18" charset="0"/>
            </a:endParaRPr>
          </a:p>
        </p:txBody>
      </p:sp>
      <p:grpSp>
        <p:nvGrpSpPr>
          <p:cNvPr id="392226" name="Group 34"/>
          <p:cNvGrpSpPr>
            <a:grpSpLocks/>
          </p:cNvGrpSpPr>
          <p:nvPr/>
        </p:nvGrpSpPr>
        <p:grpSpPr bwMode="auto">
          <a:xfrm>
            <a:off x="3008313" y="1763713"/>
            <a:ext cx="3990975" cy="484187"/>
            <a:chOff x="1895" y="1111"/>
            <a:chExt cx="2514" cy="305"/>
          </a:xfrm>
        </p:grpSpPr>
        <p:sp>
          <p:nvSpPr>
            <p:cNvPr id="392227" name="Text Box 35"/>
            <p:cNvSpPr txBox="1">
              <a:spLocks noChangeArrowheads="1"/>
            </p:cNvSpPr>
            <p:nvPr/>
          </p:nvSpPr>
          <p:spPr bwMode="auto">
            <a:xfrm>
              <a:off x="3533" y="1111"/>
              <a:ext cx="8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i="1">
                  <a:solidFill>
                    <a:schemeClr val="tx2"/>
                  </a:solidFill>
                  <a:latin typeface="Times New Roman" panose="02020603050405020304" pitchFamily="18" charset="0"/>
                </a:rPr>
                <a:t>P</a:t>
              </a:r>
              <a:r>
                <a:rPr kumimoji="1" lang="zh-CN" altLang="en-US" sz="2400" b="1" baseline="-25000">
                  <a:solidFill>
                    <a:srgbClr val="FF0066"/>
                  </a:solidFill>
                  <a:latin typeface="Times New Roman" panose="02020603050405020304" pitchFamily="18" charset="0"/>
                </a:rPr>
                <a:t>吸</a:t>
              </a:r>
              <a:r>
                <a:rPr kumimoji="1" lang="zh-CN" altLang="en-US" sz="2400" b="1" i="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 </a:t>
              </a:r>
              <a:r>
                <a:rPr kumimoji="1" lang="en-US" altLang="zh-CN" sz="2400" b="1" i="1">
                  <a:solidFill>
                    <a:schemeClr val="tx2"/>
                  </a:solidFill>
                  <a:latin typeface="Times New Roman" panose="02020603050405020304" pitchFamily="18" charset="0"/>
                </a:rPr>
                <a:t>ui</a:t>
              </a:r>
              <a:endParaRPr kumimoji="1" lang="en-US" altLang="zh-CN" sz="2400" b="1">
                <a:solidFill>
                  <a:schemeClr val="tx2"/>
                </a:solidFill>
                <a:latin typeface="Times New Roman" panose="02020603050405020304" pitchFamily="18" charset="0"/>
              </a:endParaRPr>
            </a:p>
          </p:txBody>
        </p:sp>
        <p:sp>
          <p:nvSpPr>
            <p:cNvPr id="392228" name="Rectangle 36"/>
            <p:cNvSpPr>
              <a:spLocks noChangeArrowheads="1"/>
            </p:cNvSpPr>
            <p:nvPr/>
          </p:nvSpPr>
          <p:spPr bwMode="auto">
            <a:xfrm>
              <a:off x="1895" y="1128"/>
              <a:ext cx="1467"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zh-CN" sz="2400" b="1">
                  <a:solidFill>
                    <a:srgbClr val="FF0066"/>
                  </a:solidFill>
                  <a:latin typeface="Times New Roman" panose="02020603050405020304" pitchFamily="18" charset="0"/>
                </a:rPr>
                <a:t>元件吸收的功率</a:t>
              </a:r>
              <a:endParaRPr kumimoji="1" lang="zh-CN" altLang="en-US" sz="2400" b="1">
                <a:solidFill>
                  <a:srgbClr val="FF0066"/>
                </a:solidFill>
                <a:latin typeface="Times New Roman" panose="02020603050405020304" pitchFamily="18" charset="0"/>
              </a:endParaRPr>
            </a:p>
          </p:txBody>
        </p:sp>
      </p:grpSp>
    </p:spTree>
    <p:extLst>
      <p:ext uri="{BB962C8B-B14F-4D97-AF65-F5344CB8AC3E}">
        <p14:creationId xmlns:p14="http://schemas.microsoft.com/office/powerpoint/2010/main" val="178091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2196">
                                            <p:txEl>
                                              <p:pRg st="0" end="0"/>
                                            </p:txEl>
                                          </p:spTgt>
                                        </p:tgtEl>
                                        <p:attrNameLst>
                                          <p:attrName>style.visibility</p:attrName>
                                        </p:attrNameLst>
                                      </p:cBhvr>
                                      <p:to>
                                        <p:strVal val="visible"/>
                                      </p:to>
                                    </p:set>
                                    <p:animEffect transition="in" filter="wipe(left)">
                                      <p:cBhvr>
                                        <p:cTn id="7" dur="500"/>
                                        <p:tgtEl>
                                          <p:spTgt spid="392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92197"/>
                                        </p:tgtEl>
                                        <p:attrNameLst>
                                          <p:attrName>style.visibility</p:attrName>
                                        </p:attrNameLst>
                                      </p:cBhvr>
                                      <p:to>
                                        <p:strVal val="visible"/>
                                      </p:to>
                                    </p:set>
                                    <p:animEffect transition="in" filter="slide(fromLeft)">
                                      <p:cBhvr>
                                        <p:cTn id="12" dur="500"/>
                                        <p:tgtEl>
                                          <p:spTgt spid="392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2200"/>
                                        </p:tgtEl>
                                        <p:attrNameLst>
                                          <p:attrName>style.visibility</p:attrName>
                                        </p:attrNameLst>
                                      </p:cBhvr>
                                      <p:to>
                                        <p:strVal val="visible"/>
                                      </p:to>
                                    </p:set>
                                    <p:animEffect transition="in" filter="wipe(left)">
                                      <p:cBhvr>
                                        <p:cTn id="17" dur="500"/>
                                        <p:tgtEl>
                                          <p:spTgt spid="3922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2226"/>
                                        </p:tgtEl>
                                        <p:attrNameLst>
                                          <p:attrName>style.visibility</p:attrName>
                                        </p:attrNameLst>
                                      </p:cBhvr>
                                      <p:to>
                                        <p:strVal val="visible"/>
                                      </p:to>
                                    </p:set>
                                    <p:animEffect transition="in" filter="wipe(left)">
                                      <p:cBhvr>
                                        <p:cTn id="22" dur="500"/>
                                        <p:tgtEl>
                                          <p:spTgt spid="3922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92198"/>
                                        </p:tgtEl>
                                        <p:attrNameLst>
                                          <p:attrName>style.visibility</p:attrName>
                                        </p:attrNameLst>
                                      </p:cBhvr>
                                      <p:to>
                                        <p:strVal val="visible"/>
                                      </p:to>
                                    </p:set>
                                    <p:anim calcmode="lin" valueType="num">
                                      <p:cBhvr additive="base">
                                        <p:cTn id="27" dur="500" fill="hold"/>
                                        <p:tgtEl>
                                          <p:spTgt spid="392198"/>
                                        </p:tgtEl>
                                        <p:attrNameLst>
                                          <p:attrName>ppt_x</p:attrName>
                                        </p:attrNameLst>
                                      </p:cBhvr>
                                      <p:tavLst>
                                        <p:tav tm="0">
                                          <p:val>
                                            <p:strVal val="1+#ppt_w/2"/>
                                          </p:val>
                                        </p:tav>
                                        <p:tav tm="100000">
                                          <p:val>
                                            <p:strVal val="#ppt_x"/>
                                          </p:val>
                                        </p:tav>
                                      </p:tavLst>
                                    </p:anim>
                                    <p:anim calcmode="lin" valueType="num">
                                      <p:cBhvr additive="base">
                                        <p:cTn id="28" dur="500" fill="hold"/>
                                        <p:tgtEl>
                                          <p:spTgt spid="39219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92199"/>
                                        </p:tgtEl>
                                        <p:attrNameLst>
                                          <p:attrName>style.visibility</p:attrName>
                                        </p:attrNameLst>
                                      </p:cBhvr>
                                      <p:to>
                                        <p:strVal val="visible"/>
                                      </p:to>
                                    </p:set>
                                    <p:anim calcmode="lin" valueType="num">
                                      <p:cBhvr additive="base">
                                        <p:cTn id="33" dur="500" fill="hold"/>
                                        <p:tgtEl>
                                          <p:spTgt spid="392199"/>
                                        </p:tgtEl>
                                        <p:attrNameLst>
                                          <p:attrName>ppt_x</p:attrName>
                                        </p:attrNameLst>
                                      </p:cBhvr>
                                      <p:tavLst>
                                        <p:tav tm="0">
                                          <p:val>
                                            <p:strVal val="#ppt_x"/>
                                          </p:val>
                                        </p:tav>
                                        <p:tav tm="100000">
                                          <p:val>
                                            <p:strVal val="#ppt_x"/>
                                          </p:val>
                                        </p:tav>
                                      </p:tavLst>
                                    </p:anim>
                                    <p:anim calcmode="lin" valueType="num">
                                      <p:cBhvr additive="base">
                                        <p:cTn id="34" dur="500" fill="hold"/>
                                        <p:tgtEl>
                                          <p:spTgt spid="392199"/>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92225">
                                            <p:txEl>
                                              <p:pRg st="0" end="0"/>
                                            </p:txEl>
                                          </p:spTgt>
                                        </p:tgtEl>
                                        <p:attrNameLst>
                                          <p:attrName>style.visibility</p:attrName>
                                        </p:attrNameLst>
                                      </p:cBhvr>
                                      <p:to>
                                        <p:strVal val="visible"/>
                                      </p:to>
                                    </p:set>
                                    <p:animEffect transition="in" filter="wipe(left)">
                                      <p:cBhvr>
                                        <p:cTn id="39" dur="500"/>
                                        <p:tgtEl>
                                          <p:spTgt spid="392225">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92214"/>
                                        </p:tgtEl>
                                        <p:attrNameLst>
                                          <p:attrName>style.visibility</p:attrName>
                                        </p:attrNameLst>
                                      </p:cBhvr>
                                      <p:to>
                                        <p:strVal val="visible"/>
                                      </p:to>
                                    </p:set>
                                    <p:animEffect transition="in" filter="wipe(left)">
                                      <p:cBhvr>
                                        <p:cTn id="44" dur="500"/>
                                        <p:tgtEl>
                                          <p:spTgt spid="3922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92211">
                                            <p:txEl>
                                              <p:pRg st="0" end="0"/>
                                            </p:txEl>
                                          </p:spTgt>
                                        </p:tgtEl>
                                        <p:attrNameLst>
                                          <p:attrName>style.visibility</p:attrName>
                                        </p:attrNameLst>
                                      </p:cBhvr>
                                      <p:to>
                                        <p:strVal val="visible"/>
                                      </p:to>
                                    </p:set>
                                    <p:animEffect transition="in" filter="wipe(left)">
                                      <p:cBhvr>
                                        <p:cTn id="49" dur="500"/>
                                        <p:tgtEl>
                                          <p:spTgt spid="392211">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92212">
                                            <p:txEl>
                                              <p:pRg st="0" end="0"/>
                                            </p:txEl>
                                          </p:spTgt>
                                        </p:tgtEl>
                                        <p:attrNameLst>
                                          <p:attrName>style.visibility</p:attrName>
                                        </p:attrNameLst>
                                      </p:cBhvr>
                                      <p:to>
                                        <p:strVal val="visible"/>
                                      </p:to>
                                    </p:set>
                                    <p:animEffect transition="in" filter="wipe(left)">
                                      <p:cBhvr>
                                        <p:cTn id="54" dur="500"/>
                                        <p:tgtEl>
                                          <p:spTgt spid="392212">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92213"/>
                                        </p:tgtEl>
                                        <p:attrNameLst>
                                          <p:attrName>style.visibility</p:attrName>
                                        </p:attrNameLst>
                                      </p:cBhvr>
                                      <p:to>
                                        <p:strVal val="visible"/>
                                      </p:to>
                                    </p:set>
                                    <p:anim calcmode="lin" valueType="num">
                                      <p:cBhvr additive="base">
                                        <p:cTn id="59" dur="500" fill="hold"/>
                                        <p:tgtEl>
                                          <p:spTgt spid="392213"/>
                                        </p:tgtEl>
                                        <p:attrNameLst>
                                          <p:attrName>ppt_x</p:attrName>
                                        </p:attrNameLst>
                                      </p:cBhvr>
                                      <p:tavLst>
                                        <p:tav tm="0">
                                          <p:val>
                                            <p:strVal val="#ppt_x"/>
                                          </p:val>
                                        </p:tav>
                                        <p:tav tm="100000">
                                          <p:val>
                                            <p:strVal val="#ppt_x"/>
                                          </p:val>
                                        </p:tav>
                                      </p:tavLst>
                                    </p:anim>
                                    <p:anim calcmode="lin" valueType="num">
                                      <p:cBhvr additive="base">
                                        <p:cTn id="60" dur="500" fill="hold"/>
                                        <p:tgtEl>
                                          <p:spTgt spid="392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6" grpId="0" build="p" autoUpdateAnimBg="0" advAuto="0"/>
      <p:bldP spid="392197" grpId="0" autoUpdateAnimBg="0"/>
      <p:bldP spid="392198" grpId="0" autoUpdateAnimBg="0"/>
      <p:bldP spid="392199" grpId="0" autoUpdateAnimBg="0"/>
      <p:bldP spid="392211" grpId="0" build="p" autoUpdateAnimBg="0"/>
      <p:bldP spid="392212" grpId="0" build="p" autoUpdateAnimBg="0"/>
      <p:bldP spid="392213" grpId="0" autoUpdateAnimBg="0"/>
      <p:bldP spid="39222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1"/>
          <p:cNvSpPr>
            <a:spLocks noGrp="1"/>
          </p:cNvSpPr>
          <p:nvPr>
            <p:ph type="dt" sz="quarter" idx="10"/>
          </p:nvPr>
        </p:nvSpPr>
        <p:spPr/>
        <p:txBody>
          <a:bodyPr/>
          <a:lstStyle/>
          <a:p>
            <a:pPr>
              <a:defRPr/>
            </a:pPr>
            <a:fld id="{48C62FA9-F729-41D0-8AC9-562C5E88F17F}" type="datetime1">
              <a:rPr lang="zh-CN" altLang="en-US"/>
              <a:pPr>
                <a:defRPr/>
              </a:pPr>
              <a:t>2021/3/3</a:t>
            </a:fld>
            <a:endParaRPr lang="en-US" altLang="zh-CN"/>
          </a:p>
        </p:txBody>
      </p:sp>
      <p:sp>
        <p:nvSpPr>
          <p:cNvPr id="25" name="页脚占位符 2"/>
          <p:cNvSpPr>
            <a:spLocks noGrp="1"/>
          </p:cNvSpPr>
          <p:nvPr>
            <p:ph type="ftr" sz="quarter" idx="11"/>
          </p:nvPr>
        </p:nvSpPr>
        <p:spPr/>
        <p:txBody>
          <a:bodyPr/>
          <a:lstStyle/>
          <a:p>
            <a:pPr>
              <a:defRPr/>
            </a:pPr>
            <a:r>
              <a:rPr lang="zh-CN" altLang="en-US"/>
              <a:t>电路理论</a:t>
            </a:r>
            <a:endParaRPr lang="en-US" altLang="zh-CN"/>
          </a:p>
        </p:txBody>
      </p:sp>
      <p:sp>
        <p:nvSpPr>
          <p:cNvPr id="26" name="灯片编号占位符 3"/>
          <p:cNvSpPr>
            <a:spLocks noGrp="1"/>
          </p:cNvSpPr>
          <p:nvPr>
            <p:ph type="sldNum" sz="quarter" idx="12"/>
          </p:nvPr>
        </p:nvSpPr>
        <p:spPr/>
        <p:txBody>
          <a:bodyPr/>
          <a:lstStyle/>
          <a:p>
            <a:pPr>
              <a:defRPr/>
            </a:pPr>
            <a:fld id="{43174704-58B3-4BD0-9CA6-645EFD6C318C}" type="slidenum">
              <a:rPr lang="en-US" altLang="zh-CN"/>
              <a:pPr>
                <a:defRPr/>
              </a:pPr>
              <a:t>33</a:t>
            </a:fld>
            <a:endParaRPr lang="en-US" altLang="zh-CN"/>
          </a:p>
        </p:txBody>
      </p:sp>
      <p:sp>
        <p:nvSpPr>
          <p:cNvPr id="12293" name="Rectangle 21"/>
          <p:cNvSpPr>
            <a:spLocks noGrp="1" noChangeArrowheads="1"/>
          </p:cNvSpPr>
          <p:nvPr>
            <p:ph type="title" idx="4294967295"/>
          </p:nvPr>
        </p:nvSpPr>
        <p:spPr>
          <a:xfrm>
            <a:off x="361394" y="1216468"/>
            <a:ext cx="8458200" cy="457200"/>
          </a:xfrm>
        </p:spPr>
        <p:txBody>
          <a:bodyPr/>
          <a:lstStyle/>
          <a:p>
            <a:pPr algn="l" eaLnBrk="1" hangingPunct="1"/>
            <a:r>
              <a:rPr lang="en-US" altLang="zh-CN" sz="2400" dirty="0">
                <a:solidFill>
                  <a:srgbClr val="CC3300"/>
                </a:solidFill>
                <a:ea typeface="隶书" panose="02010509060101010101" pitchFamily="49" charset="-122"/>
              </a:rPr>
              <a:t>4. </a:t>
            </a:r>
            <a:r>
              <a:rPr lang="zh-CN" altLang="en-US" sz="2400" dirty="0">
                <a:solidFill>
                  <a:srgbClr val="CC3300"/>
                </a:solidFill>
                <a:ea typeface="隶书" panose="02010509060101010101" pitchFamily="49" charset="-122"/>
              </a:rPr>
              <a:t>功率守恒（</a:t>
            </a:r>
            <a:r>
              <a:rPr lang="en-US" altLang="zh-CN" sz="2400" dirty="0">
                <a:solidFill>
                  <a:srgbClr val="CC3300"/>
                </a:solidFill>
                <a:ea typeface="隶书" panose="02010509060101010101" pitchFamily="49" charset="-122"/>
              </a:rPr>
              <a:t>conservation of power</a:t>
            </a:r>
            <a:r>
              <a:rPr lang="zh-CN" altLang="en-US" sz="2400" dirty="0">
                <a:solidFill>
                  <a:srgbClr val="CC3300"/>
                </a:solidFill>
                <a:ea typeface="隶书" panose="02010509060101010101" pitchFamily="49" charset="-122"/>
              </a:rPr>
              <a:t>）</a:t>
            </a:r>
            <a:endParaRPr lang="en-US" altLang="zh-CN" sz="2400" dirty="0">
              <a:solidFill>
                <a:srgbClr val="CC3300"/>
              </a:solidFill>
              <a:ea typeface="隶书" panose="02010509060101010101" pitchFamily="49" charset="-122"/>
            </a:endParaRPr>
          </a:p>
        </p:txBody>
      </p:sp>
      <p:sp>
        <p:nvSpPr>
          <p:cNvPr id="11306" name="Rectangle 42"/>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a:solidFill>
                  <a:schemeClr val="tx1"/>
                </a:solidFill>
                <a:effectLst>
                  <a:outerShdw blurRad="38100" dist="38100" dir="2700000" algn="tl">
                    <a:srgbClr val="C0C0C0"/>
                  </a:outerShdw>
                </a:effectLst>
                <a:ea typeface="隶书" panose="02010509060101010101" pitchFamily="49" charset="-122"/>
              </a:rPr>
              <a:t>1.2   </a:t>
            </a:r>
            <a:r>
              <a:rPr lang="zh-CN" altLang="en-US" dirty="0">
                <a:solidFill>
                  <a:schemeClr val="tx1"/>
                </a:solidFill>
                <a:effectLst>
                  <a:outerShdw blurRad="38100" dist="38100" dir="2700000" algn="tl">
                    <a:srgbClr val="C0C0C0"/>
                  </a:outerShdw>
                </a:effectLst>
                <a:ea typeface="隶书" panose="02010509060101010101" pitchFamily="49" charset="-122"/>
              </a:rPr>
              <a:t>基本变量 </a:t>
            </a:r>
            <a:r>
              <a:rPr lang="en-US" altLang="zh-CN" dirty="0">
                <a:solidFill>
                  <a:schemeClr val="tx1"/>
                </a:solidFill>
                <a:effectLst>
                  <a:outerShdw blurRad="38100" dist="38100" dir="2700000" algn="tl">
                    <a:srgbClr val="C0C0C0"/>
                  </a:outerShdw>
                </a:effectLst>
                <a:ea typeface="隶书" panose="02010509060101010101" pitchFamily="49" charset="-122"/>
              </a:rPr>
              <a:t>Basic quantities</a:t>
            </a:r>
          </a:p>
        </p:txBody>
      </p:sp>
      <p:sp>
        <p:nvSpPr>
          <p:cNvPr id="11307" name="Rectangle 43"/>
          <p:cNvSpPr>
            <a:spLocks noChangeArrowheads="1"/>
          </p:cNvSpPr>
          <p:nvPr/>
        </p:nvSpPr>
        <p:spPr bwMode="auto">
          <a:xfrm>
            <a:off x="381000" y="3555979"/>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0"/>
              </a:spcBef>
              <a:buFontTx/>
              <a:buNone/>
            </a:pPr>
            <a:r>
              <a:rPr lang="en-US" altLang="zh-CN" dirty="0">
                <a:solidFill>
                  <a:srgbClr val="CC3300"/>
                </a:solidFill>
                <a:ea typeface="隶书" panose="02010509060101010101" pitchFamily="49" charset="-122"/>
              </a:rPr>
              <a:t>4. </a:t>
            </a:r>
            <a:r>
              <a:rPr lang="zh-CN" altLang="en-US" dirty="0">
                <a:solidFill>
                  <a:srgbClr val="CC3300"/>
                </a:solidFill>
                <a:ea typeface="隶书" panose="02010509060101010101" pitchFamily="49" charset="-122"/>
              </a:rPr>
              <a:t>电能 </a:t>
            </a:r>
            <a:r>
              <a:rPr lang="en-US" altLang="zh-CN" dirty="0">
                <a:solidFill>
                  <a:srgbClr val="CC3300"/>
                </a:solidFill>
                <a:ea typeface="隶书" panose="02010509060101010101" pitchFamily="49" charset="-122"/>
              </a:rPr>
              <a:t>Energy</a:t>
            </a:r>
          </a:p>
        </p:txBody>
      </p:sp>
      <p:graphicFrame>
        <p:nvGraphicFramePr>
          <p:cNvPr id="11308" name="Object 44"/>
          <p:cNvGraphicFramePr>
            <a:graphicFrameLocks noChangeAspect="1"/>
          </p:cNvGraphicFramePr>
          <p:nvPr>
            <p:extLst>
              <p:ext uri="{D42A27DB-BD31-4B8C-83A1-F6EECF244321}">
                <p14:modId xmlns:p14="http://schemas.microsoft.com/office/powerpoint/2010/main" val="409681279"/>
              </p:ext>
            </p:extLst>
          </p:nvPr>
        </p:nvGraphicFramePr>
        <p:xfrm>
          <a:off x="1225550" y="4025879"/>
          <a:ext cx="2133600" cy="709613"/>
        </p:xfrm>
        <a:graphic>
          <a:graphicData uri="http://schemas.openxmlformats.org/presentationml/2006/ole">
            <mc:AlternateContent xmlns:mc="http://schemas.openxmlformats.org/markup-compatibility/2006">
              <mc:Choice xmlns:v="urn:schemas-microsoft-com:vml" Requires="v">
                <p:oleObj spid="_x0000_s12700" name="Equation" r:id="rId3" imgW="1066337" imgH="355446" progId="Equation.DSMT4">
                  <p:embed/>
                </p:oleObj>
              </mc:Choice>
              <mc:Fallback>
                <p:oleObj name="Equation" r:id="rId3" imgW="1066337" imgH="355446" progId="Equation.DSMT4">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4025879"/>
                        <a:ext cx="213360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09" name="Object 45"/>
          <p:cNvGraphicFramePr>
            <a:graphicFrameLocks noChangeAspect="1"/>
          </p:cNvGraphicFramePr>
          <p:nvPr>
            <p:extLst>
              <p:ext uri="{D42A27DB-BD31-4B8C-83A1-F6EECF244321}">
                <p14:modId xmlns:p14="http://schemas.microsoft.com/office/powerpoint/2010/main" val="3001973760"/>
              </p:ext>
            </p:extLst>
          </p:nvPr>
        </p:nvGraphicFramePr>
        <p:xfrm>
          <a:off x="3779838" y="3987779"/>
          <a:ext cx="2032000" cy="658813"/>
        </p:xfrm>
        <a:graphic>
          <a:graphicData uri="http://schemas.openxmlformats.org/presentationml/2006/ole">
            <mc:AlternateContent xmlns:mc="http://schemas.openxmlformats.org/markup-compatibility/2006">
              <mc:Choice xmlns:v="urn:schemas-microsoft-com:vml" Requires="v">
                <p:oleObj spid="_x0000_s12701" name="Equation" r:id="rId5" imgW="1016000" imgH="330200" progId="Equation.DSMT4">
                  <p:embed/>
                </p:oleObj>
              </mc:Choice>
              <mc:Fallback>
                <p:oleObj name="Equation" r:id="rId5" imgW="1016000" imgH="330200" progId="Equation.DSMT4">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3987779"/>
                        <a:ext cx="20320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37"/>
          <p:cNvSpPr>
            <a:spLocks noChangeArrowheads="1"/>
          </p:cNvSpPr>
          <p:nvPr/>
        </p:nvSpPr>
        <p:spPr bwMode="auto">
          <a:xfrm>
            <a:off x="634444" y="1814471"/>
            <a:ext cx="4854054"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a:ea typeface="隶书" panose="02010509060101010101" pitchFamily="49" charset="-122"/>
              </a:rPr>
              <a:t>集中参数电路都满足功率守恒：</a:t>
            </a:r>
            <a:endParaRPr lang="zh-CN" altLang="en-US" i="1" dirty="0">
              <a:ea typeface="隶书" panose="02010509060101010101" pitchFamily="49" charset="-122"/>
            </a:endParaRPr>
          </a:p>
        </p:txBody>
      </p:sp>
      <p:graphicFrame>
        <p:nvGraphicFramePr>
          <p:cNvPr id="28" name="Object 44"/>
          <p:cNvGraphicFramePr>
            <a:graphicFrameLocks noChangeAspect="1"/>
          </p:cNvGraphicFramePr>
          <p:nvPr>
            <p:extLst>
              <p:ext uri="{D42A27DB-BD31-4B8C-83A1-F6EECF244321}">
                <p14:modId xmlns:p14="http://schemas.microsoft.com/office/powerpoint/2010/main" val="2580672257"/>
              </p:ext>
            </p:extLst>
          </p:nvPr>
        </p:nvGraphicFramePr>
        <p:xfrm>
          <a:off x="1656794" y="2516630"/>
          <a:ext cx="1219200" cy="862013"/>
        </p:xfrm>
        <a:graphic>
          <a:graphicData uri="http://schemas.openxmlformats.org/presentationml/2006/ole">
            <mc:AlternateContent xmlns:mc="http://schemas.openxmlformats.org/markup-compatibility/2006">
              <mc:Choice xmlns:v="urn:schemas-microsoft-com:vml" Requires="v">
                <p:oleObj spid="_x0000_s12702" name="Equation" r:id="rId7" imgW="609480" imgH="431640" progId="Equation.DSMT4">
                  <p:embed/>
                </p:oleObj>
              </mc:Choice>
              <mc:Fallback>
                <p:oleObj name="Equation" r:id="rId7" imgW="609480" imgH="431640" progId="Equation.DSMT4">
                  <p:embed/>
                  <p:pic>
                    <p:nvPicPr>
                      <p:cNvPr id="11308" name="Object 44"/>
                      <p:cNvPicPr>
                        <a:picLocks noChangeAspect="1" noChangeArrowheads="1"/>
                      </p:cNvPicPr>
                      <p:nvPr/>
                    </p:nvPicPr>
                    <p:blipFill>
                      <a:blip r:embed="rId8"/>
                      <a:srcRect/>
                      <a:stretch>
                        <a:fillRect/>
                      </a:stretch>
                    </p:blipFill>
                    <p:spPr bwMode="auto">
                      <a:xfrm>
                        <a:off x="1656794" y="2516630"/>
                        <a:ext cx="121920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3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30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1307" grpId="0"/>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4587A32B-B3EB-4D43-9673-FF9C102D27C4}" type="datetime1">
              <a:rPr lang="zh-CN" altLang="en-US"/>
              <a:pPr>
                <a:defRPr/>
              </a:pPr>
              <a:t>2021/3/3</a:t>
            </a:fld>
            <a:endParaRPr lang="en-US" altLang="zh-CN"/>
          </a:p>
        </p:txBody>
      </p:sp>
      <p:sp>
        <p:nvSpPr>
          <p:cNvPr id="11" name="页脚占位符 2"/>
          <p:cNvSpPr>
            <a:spLocks noGrp="1"/>
          </p:cNvSpPr>
          <p:nvPr>
            <p:ph type="ftr" sz="quarter" idx="11"/>
          </p:nvPr>
        </p:nvSpPr>
        <p:spPr/>
        <p:txBody>
          <a:bodyPr/>
          <a:lstStyle/>
          <a:p>
            <a:pPr>
              <a:defRPr/>
            </a:pPr>
            <a:r>
              <a:rPr lang="zh-CN" altLang="en-US"/>
              <a:t>电路理论</a:t>
            </a:r>
            <a:endParaRPr lang="en-US" altLang="zh-CN"/>
          </a:p>
        </p:txBody>
      </p:sp>
      <p:sp>
        <p:nvSpPr>
          <p:cNvPr id="12" name="灯片编号占位符 3"/>
          <p:cNvSpPr>
            <a:spLocks noGrp="1"/>
          </p:cNvSpPr>
          <p:nvPr>
            <p:ph type="sldNum" sz="quarter" idx="12"/>
          </p:nvPr>
        </p:nvSpPr>
        <p:spPr/>
        <p:txBody>
          <a:bodyPr/>
          <a:lstStyle/>
          <a:p>
            <a:pPr>
              <a:defRPr/>
            </a:pPr>
            <a:fld id="{7A71F556-8ECA-479F-A1CF-D34CC5C3E0AD}" type="slidenum">
              <a:rPr lang="en-US" altLang="zh-CN"/>
              <a:pPr>
                <a:defRPr/>
              </a:pPr>
              <a:t>34</a:t>
            </a:fld>
            <a:endParaRPr lang="en-US" altLang="zh-CN"/>
          </a:p>
        </p:txBody>
      </p:sp>
      <p:sp>
        <p:nvSpPr>
          <p:cNvPr id="13317" name="Rectangle 2"/>
          <p:cNvSpPr>
            <a:spLocks noGrp="1" noChangeArrowheads="1"/>
          </p:cNvSpPr>
          <p:nvPr>
            <p:ph type="title" idx="4294967295"/>
          </p:nvPr>
        </p:nvSpPr>
        <p:spPr>
          <a:xfrm>
            <a:off x="381000" y="620713"/>
            <a:ext cx="8458200" cy="457200"/>
          </a:xfrm>
        </p:spPr>
        <p:txBody>
          <a:bodyPr/>
          <a:lstStyle/>
          <a:p>
            <a:pPr algn="l" eaLnBrk="1" hangingPunct="1"/>
            <a:r>
              <a:rPr lang="zh-CN" altLang="en-US" sz="2400" dirty="0">
                <a:solidFill>
                  <a:srgbClr val="CC3300"/>
                </a:solidFill>
                <a:ea typeface="隶书" panose="02010509060101010101" pitchFamily="49" charset="-122"/>
              </a:rPr>
              <a:t>例</a:t>
            </a:r>
            <a:r>
              <a:rPr lang="en-US" altLang="zh-CN" sz="2400" dirty="0">
                <a:solidFill>
                  <a:srgbClr val="CC3300"/>
                </a:solidFill>
                <a:ea typeface="隶书" panose="02010509060101010101" pitchFamily="49" charset="-122"/>
              </a:rPr>
              <a:t>5. The power of each circuit ?</a:t>
            </a:r>
          </a:p>
        </p:txBody>
      </p:sp>
      <p:graphicFrame>
        <p:nvGraphicFramePr>
          <p:cNvPr id="200707" name="Object 3"/>
          <p:cNvGraphicFramePr>
            <a:graphicFrameLocks noChangeAspect="1"/>
          </p:cNvGraphicFramePr>
          <p:nvPr/>
        </p:nvGraphicFramePr>
        <p:xfrm>
          <a:off x="1371600" y="1525588"/>
          <a:ext cx="3101975" cy="966787"/>
        </p:xfrm>
        <a:graphic>
          <a:graphicData uri="http://schemas.openxmlformats.org/presentationml/2006/ole">
            <mc:AlternateContent xmlns:mc="http://schemas.openxmlformats.org/markup-compatibility/2006">
              <mc:Choice xmlns:v="urn:schemas-microsoft-com:vml" Requires="v">
                <p:oleObj spid="_x0000_s13803" name="VISIO" r:id="rId3" imgW="1550372" imgH="482304" progId="Visio.Drawing.5">
                  <p:embed/>
                </p:oleObj>
              </mc:Choice>
              <mc:Fallback>
                <p:oleObj name="VISIO" r:id="rId3" imgW="1550372" imgH="482304"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525588"/>
                        <a:ext cx="3101975"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08" name="Object 4"/>
          <p:cNvGraphicFramePr>
            <a:graphicFrameLocks noChangeAspect="1"/>
          </p:cNvGraphicFramePr>
          <p:nvPr/>
        </p:nvGraphicFramePr>
        <p:xfrm>
          <a:off x="5257800" y="1524000"/>
          <a:ext cx="3101975" cy="966788"/>
        </p:xfrm>
        <a:graphic>
          <a:graphicData uri="http://schemas.openxmlformats.org/presentationml/2006/ole">
            <mc:AlternateContent xmlns:mc="http://schemas.openxmlformats.org/markup-compatibility/2006">
              <mc:Choice xmlns:v="urn:schemas-microsoft-com:vml" Requires="v">
                <p:oleObj spid="_x0000_s13804" name="VISIO" r:id="rId5" imgW="1550372" imgH="482304" progId="Visio.Drawing.5">
                  <p:embed/>
                </p:oleObj>
              </mc:Choice>
              <mc:Fallback>
                <p:oleObj name="VISIO" r:id="rId5" imgW="1550372" imgH="482304" progId="Visio.Drawing.5">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524000"/>
                        <a:ext cx="3101975"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09" name="Rectangle 5"/>
          <p:cNvSpPr>
            <a:spLocks noChangeArrowheads="1"/>
          </p:cNvSpPr>
          <p:nvPr/>
        </p:nvSpPr>
        <p:spPr bwMode="auto">
          <a:xfrm>
            <a:off x="468313" y="2924175"/>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0"/>
              </a:spcBef>
              <a:buFontTx/>
              <a:buNone/>
            </a:pPr>
            <a:r>
              <a:rPr lang="zh-CN" altLang="en-US" dirty="0">
                <a:solidFill>
                  <a:srgbClr val="CC3300"/>
                </a:solidFill>
                <a:ea typeface="隶书" panose="02010509060101010101" pitchFamily="49" charset="-122"/>
              </a:rPr>
              <a:t>例</a:t>
            </a:r>
            <a:r>
              <a:rPr lang="en-US" altLang="zh-CN" dirty="0">
                <a:solidFill>
                  <a:srgbClr val="CC3300"/>
                </a:solidFill>
                <a:ea typeface="隶书" panose="02010509060101010101" pitchFamily="49" charset="-122"/>
              </a:rPr>
              <a:t>6. The power of each network ?</a:t>
            </a:r>
          </a:p>
        </p:txBody>
      </p:sp>
      <p:graphicFrame>
        <p:nvGraphicFramePr>
          <p:cNvPr id="200710" name="Object 6"/>
          <p:cNvGraphicFramePr>
            <a:graphicFrameLocks noChangeAspect="1"/>
          </p:cNvGraphicFramePr>
          <p:nvPr/>
        </p:nvGraphicFramePr>
        <p:xfrm>
          <a:off x="685800" y="3733800"/>
          <a:ext cx="2684463" cy="1304925"/>
        </p:xfrm>
        <a:graphic>
          <a:graphicData uri="http://schemas.openxmlformats.org/presentationml/2006/ole">
            <mc:AlternateContent xmlns:mc="http://schemas.openxmlformats.org/markup-compatibility/2006">
              <mc:Choice xmlns:v="urn:schemas-microsoft-com:vml" Requires="v">
                <p:oleObj spid="_x0000_s13805" name="Visio" r:id="rId7" imgW="1370076" imgH="681533" progId="Visio.Drawing.11">
                  <p:embed/>
                </p:oleObj>
              </mc:Choice>
              <mc:Fallback>
                <p:oleObj name="Visio" r:id="rId7" imgW="1370076" imgH="681533" progId="Visio.Drawing.11">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733800"/>
                        <a:ext cx="2684463"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11" name="Object 7"/>
          <p:cNvGraphicFramePr>
            <a:graphicFrameLocks noChangeAspect="1"/>
          </p:cNvGraphicFramePr>
          <p:nvPr/>
        </p:nvGraphicFramePr>
        <p:xfrm>
          <a:off x="3911600" y="4038600"/>
          <a:ext cx="1144588" cy="814388"/>
        </p:xfrm>
        <a:graphic>
          <a:graphicData uri="http://schemas.openxmlformats.org/presentationml/2006/ole">
            <mc:AlternateContent xmlns:mc="http://schemas.openxmlformats.org/markup-compatibility/2006">
              <mc:Choice xmlns:v="urn:schemas-microsoft-com:vml" Requires="v">
                <p:oleObj spid="_x0000_s13806" name="Equation" r:id="rId9" imgW="571252" imgH="406224" progId="Equation.DSMT4">
                  <p:embed/>
                </p:oleObj>
              </mc:Choice>
              <mc:Fallback>
                <p:oleObj name="Equation" r:id="rId9" imgW="571252" imgH="406224"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1600" y="4038600"/>
                        <a:ext cx="1144588"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13" name="Rectangle 9"/>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a:solidFill>
                  <a:schemeClr val="tx1"/>
                </a:solidFill>
                <a:effectLst>
                  <a:outerShdw blurRad="38100" dist="38100" dir="2700000" algn="tl">
                    <a:srgbClr val="C0C0C0"/>
                  </a:outerShdw>
                </a:effectLst>
                <a:ea typeface="隶书" panose="02010509060101010101" pitchFamily="49" charset="-122"/>
              </a:rPr>
              <a:t>讨论</a:t>
            </a:r>
            <a:r>
              <a:rPr lang="en-US" altLang="zh-CN">
                <a:solidFill>
                  <a:schemeClr val="tx1"/>
                </a:solidFill>
                <a:effectLst>
                  <a:outerShdw blurRad="38100" dist="38100" dir="2700000" algn="tl">
                    <a:srgbClr val="C0C0C0"/>
                  </a:outerShdw>
                </a:effectLst>
                <a:ea typeface="隶书" panose="02010509060101010101" pitchFamily="49" charset="-122"/>
              </a:rPr>
              <a:t>——</a:t>
            </a:r>
            <a:r>
              <a:rPr lang="zh-CN" altLang="en-US">
                <a:solidFill>
                  <a:schemeClr val="tx1"/>
                </a:solidFill>
                <a:effectLst>
                  <a:outerShdw blurRad="38100" dist="38100" dir="2700000" algn="tl">
                    <a:srgbClr val="C0C0C0"/>
                  </a:outerShdw>
                </a:effectLst>
                <a:ea typeface="隶书" panose="02010509060101010101" pitchFamily="49" charset="-122"/>
              </a:rPr>
              <a:t>目标</a:t>
            </a:r>
            <a:r>
              <a:rPr lang="en-US" altLang="zh-CN">
                <a:solidFill>
                  <a:schemeClr val="tx1"/>
                </a:solidFill>
                <a:effectLst>
                  <a:outerShdw blurRad="38100" dist="38100" dir="2700000" algn="tl">
                    <a:srgbClr val="C0C0C0"/>
                  </a:outerShdw>
                </a:effectLst>
                <a:ea typeface="隶书" panose="02010509060101010101" pitchFamily="49" charset="-122"/>
              </a:rPr>
              <a:t>1</a:t>
            </a:r>
            <a:r>
              <a:rPr lang="zh-CN" altLang="en-US">
                <a:solidFill>
                  <a:schemeClr val="tx1"/>
                </a:solidFill>
                <a:effectLst>
                  <a:outerShdw blurRad="38100" dist="38100" dir="2700000" algn="tl">
                    <a:srgbClr val="C0C0C0"/>
                  </a:outerShdw>
                </a:effectLst>
                <a:ea typeface="隶书" panose="02010509060101010101" pitchFamily="49" charset="-122"/>
              </a:rPr>
              <a:t>：电功率</a:t>
            </a:r>
          </a:p>
        </p:txBody>
      </p:sp>
      <p:sp>
        <p:nvSpPr>
          <p:cNvPr id="2" name="文本框 1">
            <a:extLst>
              <a:ext uri="{FF2B5EF4-FFF2-40B4-BE49-F238E27FC236}">
                <a16:creationId xmlns:a16="http://schemas.microsoft.com/office/drawing/2014/main" id="{51598296-90AA-4782-B9CA-656F71BDC478}"/>
              </a:ext>
            </a:extLst>
          </p:cNvPr>
          <p:cNvSpPr txBox="1"/>
          <p:nvPr/>
        </p:nvSpPr>
        <p:spPr>
          <a:xfrm>
            <a:off x="1870502" y="4483656"/>
            <a:ext cx="415498" cy="369332"/>
          </a:xfrm>
          <a:prstGeom prst="rect">
            <a:avLst/>
          </a:prstGeom>
          <a:noFill/>
        </p:spPr>
        <p:txBody>
          <a:bodyPr wrap="none" rtlCol="0">
            <a:spAutoFit/>
          </a:bodyPr>
          <a:lstStyle/>
          <a:p>
            <a:r>
              <a:rPr lang="en-US" altLang="zh-CN" b="1" dirty="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07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07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07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07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00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utoUpdateAnimBg="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5" name="Rectangle 85"/>
          <p:cNvSpPr>
            <a:spLocks noGrp="1" noChangeArrowheads="1"/>
          </p:cNvSpPr>
          <p:nvPr>
            <p:ph type="title" idx="4294967295"/>
          </p:nvPr>
        </p:nvSpPr>
        <p:spPr>
          <a:xfrm>
            <a:off x="381000" y="188913"/>
            <a:ext cx="8458200" cy="457200"/>
          </a:xfrm>
        </p:spPr>
        <p:txBody>
          <a:bodyPr/>
          <a:lstStyle/>
          <a:p>
            <a:pPr eaLnBrk="1" hangingPunct="1">
              <a:defRPr/>
            </a:pPr>
            <a:r>
              <a:rPr lang="en-US" altLang="zh-CN" dirty="0">
                <a:solidFill>
                  <a:schemeClr val="tx1"/>
                </a:solidFill>
                <a:effectLst>
                  <a:outerShdw blurRad="38100" dist="38100" dir="2700000" algn="tl">
                    <a:srgbClr val="C0C0C0"/>
                  </a:outerShdw>
                </a:effectLst>
                <a:ea typeface="隶书" panose="02010509060101010101" pitchFamily="49" charset="-122"/>
              </a:rPr>
              <a:t>1.3 </a:t>
            </a:r>
            <a:r>
              <a:rPr lang="zh-CN" altLang="en-US" dirty="0">
                <a:solidFill>
                  <a:schemeClr val="tx1"/>
                </a:solidFill>
                <a:effectLst>
                  <a:outerShdw blurRad="38100" dist="38100" dir="2700000" algn="tl">
                    <a:srgbClr val="C0C0C0"/>
                  </a:outerShdw>
                </a:effectLst>
                <a:ea typeface="隶书" panose="02010509060101010101" pitchFamily="49" charset="-122"/>
              </a:rPr>
              <a:t>电路元件 </a:t>
            </a:r>
            <a:r>
              <a:rPr lang="en-US" altLang="zh-CN" dirty="0">
                <a:solidFill>
                  <a:schemeClr val="tx1"/>
                </a:solidFill>
                <a:effectLst>
                  <a:outerShdw blurRad="38100" dist="38100" dir="2700000" algn="tl">
                    <a:srgbClr val="C0C0C0"/>
                  </a:outerShdw>
                </a:effectLst>
                <a:ea typeface="隶书" panose="02010509060101010101" pitchFamily="49" charset="-122"/>
              </a:rPr>
              <a:t>Circuit Elements</a:t>
            </a:r>
          </a:p>
        </p:txBody>
      </p:sp>
      <p:sp>
        <p:nvSpPr>
          <p:cNvPr id="20566" name="Rectangle 86"/>
          <p:cNvSpPr>
            <a:spLocks noChangeArrowheads="1"/>
          </p:cNvSpPr>
          <p:nvPr/>
        </p:nvSpPr>
        <p:spPr bwMode="auto">
          <a:xfrm>
            <a:off x="228600" y="692150"/>
            <a:ext cx="873601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a:solidFill>
                  <a:srgbClr val="FF3300"/>
                </a:solidFill>
                <a:ea typeface="隶书" panose="02010509060101010101" pitchFamily="49" charset="-122"/>
              </a:rPr>
              <a:t>无源元件</a:t>
            </a:r>
            <a:r>
              <a:rPr lang="zh-CN" altLang="en-US" dirty="0">
                <a:solidFill>
                  <a:srgbClr val="FF0000"/>
                </a:solidFill>
                <a:ea typeface="隶书" panose="02010509060101010101" pitchFamily="49" charset="-122"/>
              </a:rPr>
              <a:t>（</a:t>
            </a:r>
            <a:r>
              <a:rPr lang="en-US" altLang="zh-CN" dirty="0">
                <a:solidFill>
                  <a:srgbClr val="FF0000"/>
                </a:solidFill>
                <a:ea typeface="隶书" panose="02010509060101010101" pitchFamily="49" charset="-122"/>
              </a:rPr>
              <a:t>Passive elements</a:t>
            </a:r>
            <a:r>
              <a:rPr lang="zh-CN" altLang="en-US" dirty="0">
                <a:solidFill>
                  <a:srgbClr val="FF0000"/>
                </a:solidFill>
                <a:ea typeface="隶书" panose="02010509060101010101" pitchFamily="49" charset="-122"/>
              </a:rPr>
              <a:t>）</a:t>
            </a:r>
            <a:r>
              <a:rPr lang="zh-CN" altLang="en-US" dirty="0">
                <a:solidFill>
                  <a:srgbClr val="FF3300"/>
                </a:solidFill>
                <a:ea typeface="隶书" panose="02010509060101010101" pitchFamily="49" charset="-122"/>
              </a:rPr>
              <a:t>：</a:t>
            </a:r>
            <a:r>
              <a:rPr lang="zh-CN" altLang="en-US" dirty="0">
                <a:ea typeface="隶书" panose="02010509060101010101" pitchFamily="49" charset="-122"/>
              </a:rPr>
              <a:t>不能向电路提供电能的元件，即在任何工作状态下，一个变化周期内均有</a:t>
            </a:r>
          </a:p>
        </p:txBody>
      </p:sp>
      <p:sp>
        <p:nvSpPr>
          <p:cNvPr id="20567" name="Rectangle 87"/>
          <p:cNvSpPr>
            <a:spLocks noChangeArrowheads="1"/>
          </p:cNvSpPr>
          <p:nvPr/>
        </p:nvSpPr>
        <p:spPr bwMode="auto">
          <a:xfrm>
            <a:off x="250825" y="3309094"/>
            <a:ext cx="80660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en-US" altLang="zh-CN" dirty="0">
                <a:solidFill>
                  <a:srgbClr val="CC3300"/>
                </a:solidFill>
                <a:ea typeface="隶书" panose="02010509060101010101" pitchFamily="49" charset="-122"/>
              </a:rPr>
              <a:t>1</a:t>
            </a:r>
            <a:r>
              <a:rPr lang="zh-CN" altLang="en-US" dirty="0">
                <a:solidFill>
                  <a:srgbClr val="CC3300"/>
                </a:solidFill>
                <a:ea typeface="隶书" panose="02010509060101010101" pitchFamily="49" charset="-122"/>
              </a:rPr>
              <a:t>、电阻</a:t>
            </a:r>
            <a:r>
              <a:rPr lang="en-US" altLang="zh-CN" dirty="0">
                <a:solidFill>
                  <a:srgbClr val="CC3300"/>
                </a:solidFill>
                <a:ea typeface="隶书" panose="02010509060101010101" pitchFamily="49" charset="-122"/>
              </a:rPr>
              <a:t>(resistor)</a:t>
            </a:r>
          </a:p>
        </p:txBody>
      </p:sp>
      <p:graphicFrame>
        <p:nvGraphicFramePr>
          <p:cNvPr id="20582" name="Object 102"/>
          <p:cNvGraphicFramePr>
            <a:graphicFrameLocks noChangeAspect="1"/>
          </p:cNvGraphicFramePr>
          <p:nvPr>
            <p:extLst>
              <p:ext uri="{D42A27DB-BD31-4B8C-83A1-F6EECF244321}">
                <p14:modId xmlns:p14="http://schemas.microsoft.com/office/powerpoint/2010/main" val="933166846"/>
              </p:ext>
            </p:extLst>
          </p:nvPr>
        </p:nvGraphicFramePr>
        <p:xfrm>
          <a:off x="3491880" y="1388319"/>
          <a:ext cx="2449513" cy="744537"/>
        </p:xfrm>
        <a:graphic>
          <a:graphicData uri="http://schemas.openxmlformats.org/presentationml/2006/ole">
            <mc:AlternateContent xmlns:mc="http://schemas.openxmlformats.org/markup-compatibility/2006">
              <mc:Choice xmlns:v="urn:schemas-microsoft-com:vml" Requires="v">
                <p:oleObj spid="_x0000_s14620" name="Equation" r:id="rId3" imgW="1167893" imgH="355446" progId="Equation.DSMT4">
                  <p:embed/>
                </p:oleObj>
              </mc:Choice>
              <mc:Fallback>
                <p:oleObj name="Equation" r:id="rId3" imgW="1167893" imgH="355446" progId="Equation.DSMT4">
                  <p:embed/>
                  <p:pic>
                    <p:nvPicPr>
                      <p:cNvPr id="0" name="Object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388319"/>
                        <a:ext cx="2449513"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91"/>
          <p:cNvSpPr txBox="1">
            <a:spLocks noChangeArrowheads="1"/>
          </p:cNvSpPr>
          <p:nvPr/>
        </p:nvSpPr>
        <p:spPr bwMode="auto">
          <a:xfrm>
            <a:off x="4082222" y="4110578"/>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endParaRPr kumimoji="1" lang="en-US" altLang="zh-CN" sz="3200" b="1">
              <a:solidFill>
                <a:schemeClr val="tx2"/>
              </a:solidFill>
              <a:latin typeface="Times New Roman" panose="02020603050405020304" pitchFamily="18" charset="0"/>
            </a:endParaRPr>
          </a:p>
        </p:txBody>
      </p:sp>
      <p:sp>
        <p:nvSpPr>
          <p:cNvPr id="22" name="Text Box 92"/>
          <p:cNvSpPr txBox="1">
            <a:spLocks noChangeArrowheads="1"/>
          </p:cNvSpPr>
          <p:nvPr/>
        </p:nvSpPr>
        <p:spPr bwMode="auto">
          <a:xfrm>
            <a:off x="805622" y="4940126"/>
            <a:ext cx="5148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400" b="1" dirty="0">
                <a:solidFill>
                  <a:srgbClr val="0000F0"/>
                </a:solidFill>
                <a:latin typeface="Times New Roman" panose="02020603050405020304" pitchFamily="18" charset="0"/>
              </a:rPr>
              <a:t>(1) </a:t>
            </a:r>
            <a:r>
              <a:rPr kumimoji="1" lang="zh-CN" altLang="en-US" sz="2400" b="1" dirty="0">
                <a:solidFill>
                  <a:srgbClr val="0000F0"/>
                </a:solidFill>
                <a:latin typeface="Times New Roman" panose="02020603050405020304" pitchFamily="18" charset="0"/>
              </a:rPr>
              <a:t>电压电流采用关联参考方向</a:t>
            </a:r>
            <a:endParaRPr kumimoji="1" lang="zh-CN" altLang="en-US" sz="3200" b="1" dirty="0">
              <a:solidFill>
                <a:schemeClr val="tx2"/>
              </a:solidFill>
              <a:latin typeface="Times New Roman" panose="02020603050405020304" pitchFamily="18" charset="0"/>
            </a:endParaRPr>
          </a:p>
        </p:txBody>
      </p:sp>
      <p:grpSp>
        <p:nvGrpSpPr>
          <p:cNvPr id="23" name="Group 93"/>
          <p:cNvGrpSpPr>
            <a:grpSpLocks/>
          </p:cNvGrpSpPr>
          <p:nvPr/>
        </p:nvGrpSpPr>
        <p:grpSpPr bwMode="auto">
          <a:xfrm>
            <a:off x="3396422" y="3842246"/>
            <a:ext cx="2887663" cy="374650"/>
            <a:chOff x="1920" y="1728"/>
            <a:chExt cx="1819" cy="236"/>
          </a:xfrm>
        </p:grpSpPr>
        <p:sp>
          <p:nvSpPr>
            <p:cNvPr id="24" name="Rectangle 94"/>
            <p:cNvSpPr>
              <a:spLocks noChangeArrowheads="1"/>
            </p:cNvSpPr>
            <p:nvPr/>
          </p:nvSpPr>
          <p:spPr bwMode="auto">
            <a:xfrm>
              <a:off x="2592" y="1728"/>
              <a:ext cx="480" cy="236"/>
            </a:xfrm>
            <a:prstGeom prst="rect">
              <a:avLst/>
            </a:prstGeom>
            <a:noFill/>
            <a:ln w="381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95"/>
            <p:cNvSpPr>
              <a:spLocks noChangeShapeType="1"/>
            </p:cNvSpPr>
            <p:nvPr/>
          </p:nvSpPr>
          <p:spPr bwMode="auto">
            <a:xfrm flipH="1" flipV="1">
              <a:off x="2016"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96"/>
            <p:cNvSpPr>
              <a:spLocks noChangeShapeType="1"/>
            </p:cNvSpPr>
            <p:nvPr/>
          </p:nvSpPr>
          <p:spPr bwMode="auto">
            <a:xfrm>
              <a:off x="3072"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97"/>
            <p:cNvSpPr>
              <a:spLocks noChangeArrowheads="1"/>
            </p:cNvSpPr>
            <p:nvPr/>
          </p:nvSpPr>
          <p:spPr bwMode="auto">
            <a:xfrm>
              <a:off x="1920"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Oval 98"/>
            <p:cNvSpPr>
              <a:spLocks noChangeArrowheads="1"/>
            </p:cNvSpPr>
            <p:nvPr/>
          </p:nvSpPr>
          <p:spPr bwMode="auto">
            <a:xfrm>
              <a:off x="3648"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9" name="Text Box 100"/>
          <p:cNvSpPr txBox="1">
            <a:spLocks noChangeArrowheads="1"/>
          </p:cNvSpPr>
          <p:nvPr/>
        </p:nvSpPr>
        <p:spPr bwMode="auto">
          <a:xfrm>
            <a:off x="2382763" y="5469334"/>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endParaRPr kumimoji="1" lang="en-US" altLang="zh-CN" sz="3200" b="1">
              <a:solidFill>
                <a:schemeClr val="tx2"/>
              </a:solidFill>
              <a:latin typeface="Times New Roman" panose="02020603050405020304" pitchFamily="18" charset="0"/>
            </a:endParaRPr>
          </a:p>
        </p:txBody>
      </p:sp>
      <p:grpSp>
        <p:nvGrpSpPr>
          <p:cNvPr id="30" name="Group 101"/>
          <p:cNvGrpSpPr>
            <a:grpSpLocks/>
          </p:cNvGrpSpPr>
          <p:nvPr/>
        </p:nvGrpSpPr>
        <p:grpSpPr bwMode="auto">
          <a:xfrm>
            <a:off x="755576" y="5551884"/>
            <a:ext cx="1393825" cy="457200"/>
            <a:chOff x="1615" y="2622"/>
            <a:chExt cx="1021" cy="343"/>
          </a:xfrm>
        </p:grpSpPr>
        <p:sp>
          <p:nvSpPr>
            <p:cNvPr id="31" name="AutoShape 102"/>
            <p:cNvSpPr>
              <a:spLocks noChangeArrowheads="1"/>
            </p:cNvSpPr>
            <p:nvPr/>
          </p:nvSpPr>
          <p:spPr bwMode="auto">
            <a:xfrm>
              <a:off x="2021" y="2649"/>
              <a:ext cx="615" cy="306"/>
            </a:xfrm>
            <a:prstGeom prst="rightArrow">
              <a:avLst>
                <a:gd name="adj1" fmla="val 50000"/>
                <a:gd name="adj2" fmla="val 50245"/>
              </a:avLst>
            </a:prstGeom>
            <a:solidFill>
              <a:srgbClr val="FF0000"/>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3200" b="1">
                <a:solidFill>
                  <a:schemeClr val="accent1"/>
                </a:solidFill>
                <a:latin typeface="Times New Roman" panose="02020603050405020304" pitchFamily="18" charset="0"/>
              </a:endParaRPr>
            </a:p>
          </p:txBody>
        </p:sp>
        <p:sp>
          <p:nvSpPr>
            <p:cNvPr id="32" name="Text Box 103"/>
            <p:cNvSpPr txBox="1">
              <a:spLocks noChangeArrowheads="1"/>
            </p:cNvSpPr>
            <p:nvPr/>
          </p:nvSpPr>
          <p:spPr bwMode="auto">
            <a:xfrm>
              <a:off x="1615" y="2622"/>
              <a:ext cx="406"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chemeClr val="tx2"/>
                  </a:solidFill>
                  <a:latin typeface="Times New Roman" panose="02020603050405020304" pitchFamily="18" charset="0"/>
                </a:rPr>
                <a:t>i</a:t>
              </a:r>
              <a:endParaRPr kumimoji="1" lang="en-US" altLang="zh-CN" sz="4400" b="1">
                <a:solidFill>
                  <a:schemeClr val="tx2"/>
                </a:solidFill>
                <a:latin typeface="Times New Roman" panose="02020603050405020304" pitchFamily="18" charset="0"/>
              </a:endParaRPr>
            </a:p>
          </p:txBody>
        </p:sp>
      </p:grpSp>
      <p:sp>
        <p:nvSpPr>
          <p:cNvPr id="33" name="Text Box 104"/>
          <p:cNvSpPr txBox="1">
            <a:spLocks noChangeArrowheads="1"/>
          </p:cNvSpPr>
          <p:nvPr/>
        </p:nvSpPr>
        <p:spPr bwMode="auto">
          <a:xfrm>
            <a:off x="2279576" y="6313884"/>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34" name="Rectangle 105"/>
          <p:cNvSpPr>
            <a:spLocks noChangeArrowheads="1"/>
          </p:cNvSpPr>
          <p:nvPr/>
        </p:nvSpPr>
        <p:spPr bwMode="auto">
          <a:xfrm>
            <a:off x="1691680" y="6123384"/>
            <a:ext cx="5032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4400" b="1" dirty="0">
                <a:solidFill>
                  <a:srgbClr val="F5110B"/>
                </a:solidFill>
                <a:latin typeface="Times New Roman" panose="02020603050405020304" pitchFamily="18" charset="0"/>
                <a:sym typeface="CommonBullets" pitchFamily="34" charset="2"/>
              </a:rPr>
              <a:t>+</a:t>
            </a:r>
          </a:p>
        </p:txBody>
      </p:sp>
      <p:sp>
        <p:nvSpPr>
          <p:cNvPr id="35" name="Line 106"/>
          <p:cNvSpPr>
            <a:spLocks noChangeShapeType="1"/>
          </p:cNvSpPr>
          <p:nvPr/>
        </p:nvSpPr>
        <p:spPr bwMode="auto">
          <a:xfrm>
            <a:off x="3041576" y="6580584"/>
            <a:ext cx="304800"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 name="Group 107"/>
          <p:cNvGrpSpPr>
            <a:grpSpLocks/>
          </p:cNvGrpSpPr>
          <p:nvPr/>
        </p:nvGrpSpPr>
        <p:grpSpPr bwMode="auto">
          <a:xfrm>
            <a:off x="1144513" y="5977334"/>
            <a:ext cx="2887663" cy="374650"/>
            <a:chOff x="1920" y="1728"/>
            <a:chExt cx="1819" cy="236"/>
          </a:xfrm>
        </p:grpSpPr>
        <p:sp>
          <p:nvSpPr>
            <p:cNvPr id="37" name="Rectangle 108"/>
            <p:cNvSpPr>
              <a:spLocks noChangeArrowheads="1"/>
            </p:cNvSpPr>
            <p:nvPr/>
          </p:nvSpPr>
          <p:spPr bwMode="auto">
            <a:xfrm>
              <a:off x="2592" y="1728"/>
              <a:ext cx="480" cy="236"/>
            </a:xfrm>
            <a:prstGeom prst="rect">
              <a:avLst/>
            </a:prstGeom>
            <a:noFill/>
            <a:ln w="381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09"/>
            <p:cNvSpPr>
              <a:spLocks noChangeShapeType="1"/>
            </p:cNvSpPr>
            <p:nvPr/>
          </p:nvSpPr>
          <p:spPr bwMode="auto">
            <a:xfrm flipH="1" flipV="1">
              <a:off x="2016"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10"/>
            <p:cNvSpPr>
              <a:spLocks noChangeShapeType="1"/>
            </p:cNvSpPr>
            <p:nvPr/>
          </p:nvSpPr>
          <p:spPr bwMode="auto">
            <a:xfrm>
              <a:off x="3072"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111"/>
            <p:cNvSpPr>
              <a:spLocks noChangeArrowheads="1"/>
            </p:cNvSpPr>
            <p:nvPr/>
          </p:nvSpPr>
          <p:spPr bwMode="auto">
            <a:xfrm>
              <a:off x="1920"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 name="Oval 112"/>
            <p:cNvSpPr>
              <a:spLocks noChangeArrowheads="1"/>
            </p:cNvSpPr>
            <p:nvPr/>
          </p:nvSpPr>
          <p:spPr bwMode="auto">
            <a:xfrm>
              <a:off x="3648"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2" name="Rectangle 113"/>
          <p:cNvSpPr>
            <a:spLocks noChangeArrowheads="1"/>
          </p:cNvSpPr>
          <p:nvPr/>
        </p:nvSpPr>
        <p:spPr bwMode="auto">
          <a:xfrm>
            <a:off x="4572000" y="5397326"/>
            <a:ext cx="11953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b="1" i="1" dirty="0">
                <a:solidFill>
                  <a:srgbClr val="FF0000"/>
                </a:solidFill>
                <a:latin typeface="Times New Roman" panose="02020603050405020304" pitchFamily="18" charset="0"/>
              </a:rPr>
              <a:t>u</a:t>
            </a:r>
            <a:r>
              <a:rPr kumimoji="1" lang="en-US" altLang="zh-CN" sz="2800" b="1" dirty="0">
                <a:solidFill>
                  <a:srgbClr val="FF0000"/>
                </a:solidFill>
                <a:latin typeface="Times New Roman" panose="02020603050405020304" pitchFamily="18" charset="0"/>
              </a:rPr>
              <a:t> </a:t>
            </a:r>
            <a:r>
              <a:rPr kumimoji="1" lang="en-US" altLang="zh-CN" sz="2800" b="1" dirty="0">
                <a:solidFill>
                  <a:srgbClr val="FF0000"/>
                </a:solidFill>
                <a:latin typeface="Times New Roman" panose="02020603050405020304" pitchFamily="18" charset="0"/>
                <a:sym typeface="Symbol" panose="05050102010706020507" pitchFamily="18" charset="2"/>
              </a:rPr>
              <a:t> </a:t>
            </a:r>
            <a:r>
              <a:rPr kumimoji="1" lang="en-US" altLang="zh-CN" sz="2800" b="1" i="1" dirty="0">
                <a:solidFill>
                  <a:srgbClr val="FF0000"/>
                </a:solidFill>
                <a:latin typeface="Times New Roman" panose="02020603050405020304" pitchFamily="18" charset="0"/>
              </a:rPr>
              <a:t>R </a:t>
            </a:r>
            <a:r>
              <a:rPr kumimoji="1" lang="en-US" altLang="zh-CN" sz="2800" b="1" i="1" dirty="0" err="1">
                <a:solidFill>
                  <a:srgbClr val="FF0000"/>
                </a:solidFill>
                <a:latin typeface="Times New Roman" panose="02020603050405020304" pitchFamily="18" charset="0"/>
              </a:rPr>
              <a:t>i</a:t>
            </a:r>
            <a:endParaRPr kumimoji="1" lang="en-US" altLang="zh-CN" sz="2400" b="1" dirty="0">
              <a:solidFill>
                <a:srgbClr val="FF0000"/>
              </a:solidFill>
              <a:latin typeface="Times New Roman" panose="02020603050405020304" pitchFamily="18" charset="0"/>
            </a:endParaRPr>
          </a:p>
        </p:txBody>
      </p:sp>
      <p:sp>
        <p:nvSpPr>
          <p:cNvPr id="43" name="Text Box 114"/>
          <p:cNvSpPr txBox="1">
            <a:spLocks noChangeArrowheads="1"/>
          </p:cNvSpPr>
          <p:nvPr/>
        </p:nvSpPr>
        <p:spPr bwMode="auto">
          <a:xfrm>
            <a:off x="4572000" y="6039085"/>
            <a:ext cx="2605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en-US" altLang="zh-CN" sz="2400" b="1" i="1" dirty="0">
                <a:solidFill>
                  <a:schemeClr val="tx2"/>
                </a:solidFill>
                <a:latin typeface="Times New Roman" panose="02020603050405020304" pitchFamily="18" charset="0"/>
              </a:rPr>
              <a:t>R </a:t>
            </a:r>
            <a:r>
              <a:rPr kumimoji="1" lang="zh-CN" altLang="en-US" sz="2400" b="1" dirty="0">
                <a:solidFill>
                  <a:schemeClr val="tx2"/>
                </a:solidFill>
                <a:latin typeface="Times New Roman" panose="02020603050405020304" pitchFamily="18" charset="0"/>
              </a:rPr>
              <a:t>电阻 </a:t>
            </a:r>
            <a:r>
              <a:rPr kumimoji="1" lang="en-US" altLang="zh-CN" sz="2400" b="1" dirty="0">
                <a:solidFill>
                  <a:schemeClr val="tx2"/>
                </a:solidFill>
                <a:latin typeface="Times New Roman" panose="02020603050405020304" pitchFamily="18" charset="0"/>
              </a:rPr>
              <a:t>(</a:t>
            </a:r>
            <a:r>
              <a:rPr kumimoji="1" lang="en-US" altLang="zh-CN" sz="2400" b="1" i="1" dirty="0">
                <a:solidFill>
                  <a:srgbClr val="FF0000"/>
                </a:solidFill>
                <a:latin typeface="Times New Roman" panose="02020603050405020304" pitchFamily="18" charset="0"/>
              </a:rPr>
              <a:t>resistance</a:t>
            </a:r>
            <a:r>
              <a:rPr kumimoji="1" lang="en-US" altLang="zh-CN" sz="2400" b="1" dirty="0">
                <a:solidFill>
                  <a:srgbClr val="FF0000"/>
                </a:solidFill>
                <a:latin typeface="Times New Roman" panose="02020603050405020304" pitchFamily="18" charset="0"/>
              </a:rPr>
              <a:t>)</a:t>
            </a:r>
            <a:endParaRPr kumimoji="1" lang="en-US" altLang="zh-CN" sz="2400" b="1" dirty="0">
              <a:solidFill>
                <a:schemeClr val="tx2"/>
              </a:solidFill>
              <a:latin typeface="Times New Roman" panose="02020603050405020304" pitchFamily="18" charset="0"/>
            </a:endParaRPr>
          </a:p>
        </p:txBody>
      </p:sp>
      <p:sp>
        <p:nvSpPr>
          <p:cNvPr id="44" name="Text Box 115"/>
          <p:cNvSpPr txBox="1">
            <a:spLocks noChangeArrowheads="1"/>
          </p:cNvSpPr>
          <p:nvPr/>
        </p:nvSpPr>
        <p:spPr bwMode="auto">
          <a:xfrm>
            <a:off x="7020272" y="6047184"/>
            <a:ext cx="1924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dirty="0">
                <a:solidFill>
                  <a:schemeClr val="tx2"/>
                </a:solidFill>
                <a:latin typeface="Times New Roman" panose="02020603050405020304" pitchFamily="18" charset="0"/>
              </a:rPr>
              <a:t>单位：</a:t>
            </a:r>
            <a:r>
              <a:rPr kumimoji="1" lang="zh-CN" altLang="en-US" sz="2400" b="1" dirty="0">
                <a:solidFill>
                  <a:schemeClr val="tx2"/>
                </a:solidFill>
                <a:latin typeface="Times New Roman" panose="02020603050405020304" pitchFamily="18" charset="0"/>
                <a:sym typeface="Symbol" panose="05050102010706020507" pitchFamily="18" charset="2"/>
              </a:rPr>
              <a:t></a:t>
            </a:r>
            <a:r>
              <a:rPr kumimoji="1" lang="zh-CN" altLang="en-US" sz="2400" b="1" dirty="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rPr>
              <a:t>(</a:t>
            </a:r>
            <a:r>
              <a:rPr kumimoji="1" lang="zh-CN" altLang="en-US" sz="2400" b="1" dirty="0">
                <a:solidFill>
                  <a:schemeClr val="tx2"/>
                </a:solidFill>
                <a:latin typeface="Times New Roman" panose="02020603050405020304" pitchFamily="18" charset="0"/>
              </a:rPr>
              <a:t>欧</a:t>
            </a:r>
            <a:r>
              <a:rPr kumimoji="1" lang="en-US" altLang="zh-CN" sz="2400" b="1" dirty="0">
                <a:solidFill>
                  <a:schemeClr val="tx2"/>
                </a:solidFill>
                <a:latin typeface="Times New Roman" panose="02020603050405020304" pitchFamily="18" charset="0"/>
              </a:rPr>
              <a:t>)</a:t>
            </a:r>
          </a:p>
        </p:txBody>
      </p:sp>
      <p:sp>
        <p:nvSpPr>
          <p:cNvPr id="60" name="Text Box 131"/>
          <p:cNvSpPr txBox="1">
            <a:spLocks noChangeArrowheads="1"/>
          </p:cNvSpPr>
          <p:nvPr/>
        </p:nvSpPr>
        <p:spPr bwMode="auto">
          <a:xfrm>
            <a:off x="431676" y="4389214"/>
            <a:ext cx="392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342900" indent="-342900" eaLnBrk="1" hangingPunct="1">
              <a:spcBef>
                <a:spcPct val="20000"/>
              </a:spcBef>
              <a:buFontTx/>
              <a:buNone/>
              <a:defRPr sz="2400">
                <a:solidFill>
                  <a:srgbClr val="CC3300"/>
                </a:solidFill>
                <a:latin typeface="Times New Roman" panose="02020603050405020304" pitchFamily="18" charset="0"/>
                <a:ea typeface="隶书" panose="02010509060101010101" pitchFamily="49" charset="-122"/>
              </a:defRPr>
            </a:lvl1pPr>
            <a:lvl2pPr marL="742950" indent="-285750">
              <a:spcBef>
                <a:spcPct val="20000"/>
              </a:spcBef>
              <a:buChar char="–"/>
              <a:defRPr sz="2000">
                <a:latin typeface="Times New Roman" panose="02020603050405020304" pitchFamily="18" charset="0"/>
                <a:ea typeface="华文宋体" panose="02010600040101010101" pitchFamily="2" charset="-122"/>
              </a:defRPr>
            </a:lvl2pPr>
            <a:lvl3pPr marL="1143000" indent="-228600">
              <a:spcBef>
                <a:spcPct val="20000"/>
              </a:spcBef>
              <a:buChar char="•"/>
              <a:defRPr sz="2000">
                <a:latin typeface="Times New Roman" panose="02020603050405020304" pitchFamily="18" charset="0"/>
                <a:ea typeface="宋体" panose="02010600030101010101" pitchFamily="2" charset="-122"/>
              </a:defRPr>
            </a:lvl3pPr>
            <a:lvl4pPr marL="1600200" indent="-228600">
              <a:spcBef>
                <a:spcPct val="20000"/>
              </a:spcBef>
              <a:buChar char="–"/>
              <a:defRPr sz="2000">
                <a:latin typeface="Times New Roman" panose="02020603050405020304" pitchFamily="18" charset="0"/>
                <a:ea typeface="华文宋体" panose="02010600040101010101" pitchFamily="2" charset="-122"/>
              </a:defRPr>
            </a:lvl4pPr>
            <a:lvl5pPr marL="2057400" indent="-228600">
              <a:spcBef>
                <a:spcPct val="20000"/>
              </a:spcBef>
              <a:buChar char="»"/>
              <a:defRPr sz="2000">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sz="2000">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sz="2000">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sz="2000">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sz="2000">
                <a:latin typeface="Times New Roman" panose="02020603050405020304" pitchFamily="18" charset="0"/>
                <a:ea typeface="华文宋体" panose="02010600040101010101" pitchFamily="2" charset="-122"/>
              </a:defRPr>
            </a:lvl9pPr>
          </a:lstStyle>
          <a:p>
            <a:r>
              <a:rPr lang="zh-CN" altLang="en-US" dirty="0"/>
              <a:t>欧姆定律 </a:t>
            </a:r>
            <a:r>
              <a:rPr lang="en-US" altLang="zh-CN" dirty="0"/>
              <a:t>(Ohm’s Law)</a:t>
            </a:r>
          </a:p>
        </p:txBody>
      </p:sp>
      <p:sp>
        <p:nvSpPr>
          <p:cNvPr id="61" name="Rectangle 86"/>
          <p:cNvSpPr>
            <a:spLocks noChangeArrowheads="1"/>
          </p:cNvSpPr>
          <p:nvPr/>
        </p:nvSpPr>
        <p:spPr bwMode="auto">
          <a:xfrm>
            <a:off x="208309" y="1988840"/>
            <a:ext cx="8736013" cy="83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a:solidFill>
                  <a:srgbClr val="FF3300"/>
                </a:solidFill>
                <a:ea typeface="隶书" panose="02010509060101010101" pitchFamily="49" charset="-122"/>
              </a:rPr>
              <a:t>有源元件（</a:t>
            </a:r>
            <a:r>
              <a:rPr lang="en-US" altLang="zh-CN" dirty="0">
                <a:solidFill>
                  <a:srgbClr val="FF3300"/>
                </a:solidFill>
                <a:ea typeface="隶书" panose="02010509060101010101" pitchFamily="49" charset="-122"/>
              </a:rPr>
              <a:t>Active elements</a:t>
            </a:r>
            <a:r>
              <a:rPr lang="zh-CN" altLang="en-US" dirty="0">
                <a:solidFill>
                  <a:srgbClr val="FF3300"/>
                </a:solidFill>
                <a:ea typeface="隶书" panose="02010509060101010101" pitchFamily="49" charset="-122"/>
              </a:rPr>
              <a:t>）：</a:t>
            </a:r>
            <a:r>
              <a:rPr lang="zh-CN" altLang="en-US" dirty="0">
                <a:ea typeface="隶书" panose="02010509060101010101" pitchFamily="49" charset="-122"/>
              </a:rPr>
              <a:t>可以向电路提供电能的元件，即在任意变化周期内有：</a:t>
            </a:r>
          </a:p>
        </p:txBody>
      </p:sp>
      <p:graphicFrame>
        <p:nvGraphicFramePr>
          <p:cNvPr id="62" name="Object 102"/>
          <p:cNvGraphicFramePr>
            <a:graphicFrameLocks noChangeAspect="1"/>
          </p:cNvGraphicFramePr>
          <p:nvPr>
            <p:extLst>
              <p:ext uri="{D42A27DB-BD31-4B8C-83A1-F6EECF244321}">
                <p14:modId xmlns:p14="http://schemas.microsoft.com/office/powerpoint/2010/main" val="2482120522"/>
              </p:ext>
            </p:extLst>
          </p:nvPr>
        </p:nvGraphicFramePr>
        <p:xfrm>
          <a:off x="3540885" y="2700423"/>
          <a:ext cx="2449513" cy="744537"/>
        </p:xfrm>
        <a:graphic>
          <a:graphicData uri="http://schemas.openxmlformats.org/presentationml/2006/ole">
            <mc:AlternateContent xmlns:mc="http://schemas.openxmlformats.org/markup-compatibility/2006">
              <mc:Choice xmlns:v="urn:schemas-microsoft-com:vml" Requires="v">
                <p:oleObj spid="_x0000_s14621" name="Equation" r:id="rId5" imgW="1168200" imgH="355320" progId="Equation.DSMT4">
                  <p:embed/>
                </p:oleObj>
              </mc:Choice>
              <mc:Fallback>
                <p:oleObj name="Equation" r:id="rId5" imgW="1168200" imgH="355320" progId="Equation.DSMT4">
                  <p:embed/>
                  <p:pic>
                    <p:nvPicPr>
                      <p:cNvPr id="20582" name="Object 102"/>
                      <p:cNvPicPr>
                        <a:picLocks noChangeAspect="1" noChangeArrowheads="1"/>
                      </p:cNvPicPr>
                      <p:nvPr/>
                    </p:nvPicPr>
                    <p:blipFill>
                      <a:blip r:embed="rId6"/>
                      <a:srcRect/>
                      <a:stretch>
                        <a:fillRect/>
                      </a:stretch>
                    </p:blipFill>
                    <p:spPr bwMode="auto">
                      <a:xfrm>
                        <a:off x="3540885" y="2700423"/>
                        <a:ext cx="2449513"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5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567"/>
                                        </p:tgtEl>
                                        <p:attrNameLst>
                                          <p:attrName>style.visibility</p:attrName>
                                        </p:attrNameLst>
                                      </p:cBhvr>
                                      <p:to>
                                        <p:strVal val="visible"/>
                                      </p:to>
                                    </p:set>
                                  </p:childTnLst>
                                </p:cTn>
                              </p:par>
                            </p:childTnLst>
                          </p:cTn>
                        </p:par>
                        <p:par>
                          <p:cTn id="23" fill="hold">
                            <p:stCondLst>
                              <p:cond delay="500"/>
                            </p:stCondLst>
                            <p:childTnLst>
                              <p:par>
                                <p:cTn id="24" presetID="16" presetClass="entr" presetSubtype="37"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outVertical)">
                                      <p:cBhvr>
                                        <p:cTn id="26" dur="500"/>
                                        <p:tgtEl>
                                          <p:spTgt spid="23"/>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grpId="0" nodeType="clickEffect">
                                  <p:stCondLst>
                                    <p:cond delay="0"/>
                                  </p:stCondLst>
                                  <p:iterate type="lt">
                                    <p:tmPct val="100000"/>
                                  </p:iterate>
                                  <p:childTnLst>
                                    <p:set>
                                      <p:cBhvr>
                                        <p:cTn id="39" dur="1" fill="hold">
                                          <p:stCondLst>
                                            <p:cond delay="0"/>
                                          </p:stCondLst>
                                        </p:cTn>
                                        <p:tgtEl>
                                          <p:spTgt spid="22"/>
                                        </p:tgtEl>
                                        <p:attrNameLst>
                                          <p:attrName>style.visibility</p:attrName>
                                        </p:attrNameLst>
                                      </p:cBhvr>
                                      <p:to>
                                        <p:strVal val="visible"/>
                                      </p:to>
                                    </p:set>
                                    <p:animEffect transition="in" filter="barn(outHorizontal)">
                                      <p:cBhvr>
                                        <p:cTn id="40" dur="75"/>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dissolve">
                                      <p:cBhvr>
                                        <p:cTn id="45" dur="500"/>
                                        <p:tgtEl>
                                          <p:spTgt spid="3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dissolve">
                                      <p:cBhvr>
                                        <p:cTn id="48" dur="500"/>
                                        <p:tgtEl>
                                          <p:spTgt spid="29"/>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par>
                          <p:cTn id="57" fill="hold">
                            <p:stCondLst>
                              <p:cond delay="1500"/>
                            </p:stCondLst>
                            <p:childTnLst>
                              <p:par>
                                <p:cTn id="58" presetID="9" presetClass="entr" presetSubtype="0" fill="hold"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dissolve">
                                      <p:cBhvr>
                                        <p:cTn id="60" dur="500"/>
                                        <p:tgtEl>
                                          <p:spTgt spid="35"/>
                                        </p:tgtEl>
                                      </p:cBhvr>
                                    </p:animEffect>
                                  </p:childTnLst>
                                </p:cTn>
                              </p:par>
                            </p:childTnLst>
                          </p:cTn>
                        </p:par>
                        <p:par>
                          <p:cTn id="61" fill="hold">
                            <p:stCondLst>
                              <p:cond delay="2000"/>
                            </p:stCondLst>
                            <p:childTnLst>
                              <p:par>
                                <p:cTn id="62" presetID="9"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dissolve">
                                      <p:cBhvr>
                                        <p:cTn id="64" dur="5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dissolve">
                                      <p:cBhvr>
                                        <p:cTn id="69" dur="500"/>
                                        <p:tgtEl>
                                          <p:spTgt spid="42"/>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wipe(left)">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6" grpId="0" autoUpdateAnimBg="0"/>
      <p:bldP spid="20567" grpId="0" autoUpdateAnimBg="0"/>
      <p:bldP spid="21" grpId="0" autoUpdateAnimBg="0"/>
      <p:bldP spid="22" grpId="0" autoUpdateAnimBg="0"/>
      <p:bldP spid="29" grpId="0"/>
      <p:bldP spid="33" grpId="0"/>
      <p:bldP spid="34" grpId="0"/>
      <p:bldP spid="42" grpId="0"/>
      <p:bldP spid="43" grpId="0"/>
      <p:bldP spid="44" grpId="0"/>
      <p:bldP spid="60" grpId="0" autoUpdateAnimBg="0"/>
      <p:bldP spid="6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Text Box 4"/>
          <p:cNvSpPr txBox="1">
            <a:spLocks noChangeArrowheads="1"/>
          </p:cNvSpPr>
          <p:nvPr/>
        </p:nvSpPr>
        <p:spPr bwMode="auto">
          <a:xfrm>
            <a:off x="1792288" y="863085"/>
            <a:ext cx="155557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eaLnBrk="0" hangingPunct="0"/>
            <a:r>
              <a:rPr kumimoji="1" lang="zh-CN" altLang="en-US" sz="2400" b="1" dirty="0">
                <a:solidFill>
                  <a:schemeClr val="tx2"/>
                </a:solidFill>
                <a:latin typeface="Times New Roman" panose="02020603050405020304" pitchFamily="18" charset="0"/>
              </a:rPr>
              <a:t>令 </a:t>
            </a:r>
            <a:r>
              <a:rPr kumimoji="1" lang="en-US" altLang="zh-CN" sz="2400" b="1" i="1" dirty="0">
                <a:solidFill>
                  <a:srgbClr val="FF0000"/>
                </a:solidFill>
                <a:latin typeface="Times New Roman" panose="02020603050405020304" pitchFamily="18" charset="0"/>
              </a:rPr>
              <a:t>G</a:t>
            </a:r>
            <a:r>
              <a:rPr kumimoji="1" lang="en-US" altLang="zh-CN" sz="2400" b="1" dirty="0">
                <a:solidFill>
                  <a:srgbClr val="FF0000"/>
                </a:solidFill>
                <a:latin typeface="Times New Roman" panose="02020603050405020304" pitchFamily="18" charset="0"/>
              </a:rPr>
              <a:t> </a:t>
            </a:r>
            <a:r>
              <a:rPr kumimoji="1" lang="en-US" altLang="zh-CN" sz="2400" b="1" dirty="0">
                <a:solidFill>
                  <a:srgbClr val="FF0000"/>
                </a:solidFill>
                <a:latin typeface="Times New Roman" panose="02020603050405020304" pitchFamily="18" charset="0"/>
                <a:sym typeface="Symbol" panose="05050102010706020507" pitchFamily="18" charset="2"/>
              </a:rPr>
              <a:t> 1/</a:t>
            </a:r>
            <a:r>
              <a:rPr kumimoji="1" lang="en-US" altLang="zh-CN" sz="2400" b="1" i="1" dirty="0">
                <a:solidFill>
                  <a:srgbClr val="FF0000"/>
                </a:solidFill>
                <a:latin typeface="Times New Roman" panose="02020603050405020304" pitchFamily="18" charset="0"/>
                <a:sym typeface="Symbol" panose="05050102010706020507" pitchFamily="18" charset="2"/>
              </a:rPr>
              <a:t>R</a:t>
            </a:r>
            <a:endParaRPr kumimoji="1" lang="en-US" altLang="zh-CN" sz="2400" b="1" dirty="0">
              <a:solidFill>
                <a:srgbClr val="FF0000"/>
              </a:solidFill>
              <a:latin typeface="Times New Roman" panose="02020603050405020304" pitchFamily="18" charset="0"/>
              <a:sym typeface="Symbol" panose="05050102010706020507" pitchFamily="18" charset="2"/>
            </a:endParaRPr>
          </a:p>
        </p:txBody>
      </p:sp>
      <p:sp>
        <p:nvSpPr>
          <p:cNvPr id="371717" name="Text Box 5"/>
          <p:cNvSpPr txBox="1">
            <a:spLocks noChangeArrowheads="1"/>
          </p:cNvSpPr>
          <p:nvPr/>
        </p:nvSpPr>
        <p:spPr bwMode="auto">
          <a:xfrm>
            <a:off x="3859213" y="884238"/>
            <a:ext cx="2852737"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r>
              <a:rPr kumimoji="1" lang="en-US" altLang="zh-CN" sz="2400" b="1" i="1">
                <a:solidFill>
                  <a:schemeClr val="tx2"/>
                </a:solidFill>
                <a:latin typeface="Times New Roman" panose="02020603050405020304" pitchFamily="18" charset="0"/>
              </a:rPr>
              <a:t>G</a:t>
            </a:r>
            <a:r>
              <a:rPr kumimoji="1" lang="en-US" altLang="zh-CN" sz="2400" b="1">
                <a:solidFill>
                  <a:schemeClr val="tx2"/>
                </a:solidFill>
                <a:latin typeface="Times New Roman" panose="02020603050405020304" pitchFamily="18" charset="0"/>
              </a:rPr>
              <a:t>  </a:t>
            </a:r>
            <a:r>
              <a:rPr kumimoji="1" lang="zh-CN" altLang="en-US" sz="2400" b="1">
                <a:solidFill>
                  <a:srgbClr val="FF0000"/>
                </a:solidFill>
                <a:latin typeface="Times New Roman" panose="02020603050405020304" pitchFamily="18" charset="0"/>
              </a:rPr>
              <a:t>电导 </a:t>
            </a:r>
            <a:r>
              <a:rPr kumimoji="1" lang="en-US" altLang="zh-CN" sz="2400" b="1">
                <a:solidFill>
                  <a:srgbClr val="FF0000"/>
                </a:solidFill>
                <a:latin typeface="Times New Roman" panose="02020603050405020304" pitchFamily="18" charset="0"/>
              </a:rPr>
              <a:t>(</a:t>
            </a:r>
            <a:r>
              <a:rPr kumimoji="1" lang="en-US" altLang="zh-CN" sz="2400" b="1" i="1">
                <a:solidFill>
                  <a:srgbClr val="FF0000"/>
                </a:solidFill>
                <a:latin typeface="Times New Roman" panose="02020603050405020304" pitchFamily="18" charset="0"/>
              </a:rPr>
              <a:t>conductance</a:t>
            </a:r>
            <a:r>
              <a:rPr kumimoji="1" lang="en-US" altLang="zh-CN" sz="2400" b="1">
                <a:solidFill>
                  <a:srgbClr val="FF0000"/>
                </a:solidFill>
                <a:latin typeface="Times New Roman" panose="02020603050405020304" pitchFamily="18" charset="0"/>
              </a:rPr>
              <a:t>)</a:t>
            </a:r>
          </a:p>
        </p:txBody>
      </p:sp>
      <p:sp>
        <p:nvSpPr>
          <p:cNvPr id="371718" name="Text Box 6"/>
          <p:cNvSpPr txBox="1">
            <a:spLocks noChangeArrowheads="1"/>
          </p:cNvSpPr>
          <p:nvPr/>
        </p:nvSpPr>
        <p:spPr bwMode="auto">
          <a:xfrm>
            <a:off x="1476375" y="2217738"/>
            <a:ext cx="687863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hangingPunct="0"/>
            <a:r>
              <a:rPr kumimoji="1" lang="zh-CN" altLang="en-US" sz="2400" b="1">
                <a:solidFill>
                  <a:schemeClr val="tx2"/>
                </a:solidFill>
                <a:latin typeface="Times New Roman" panose="02020603050405020304" pitchFamily="18" charset="0"/>
              </a:rPr>
              <a:t>欧姆定律</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关联参考方向下</a:t>
            </a:r>
            <a:r>
              <a:rPr kumimoji="1" lang="en-US" altLang="zh-CN" sz="2400" b="1">
                <a:solidFill>
                  <a:schemeClr val="tx2"/>
                </a:solidFill>
                <a:latin typeface="Times New Roman" panose="02020603050405020304" pitchFamily="18" charset="0"/>
              </a:rPr>
              <a:t>):  </a:t>
            </a:r>
            <a:r>
              <a:rPr kumimoji="1" lang="en-US" altLang="zh-CN" sz="2400" b="1" i="1">
                <a:solidFill>
                  <a:schemeClr val="tx2"/>
                </a:solidFill>
                <a:latin typeface="Times New Roman" panose="02020603050405020304" pitchFamily="18" charset="0"/>
              </a:rPr>
              <a:t> </a:t>
            </a:r>
            <a:r>
              <a:rPr kumimoji="1" lang="en-US" altLang="zh-CN" sz="2400" b="1" i="1">
                <a:solidFill>
                  <a:srgbClr val="FF0000"/>
                </a:solidFill>
                <a:latin typeface="Times New Roman" panose="02020603050405020304" pitchFamily="18" charset="0"/>
              </a:rPr>
              <a:t>i</a:t>
            </a:r>
            <a:r>
              <a:rPr kumimoji="1" lang="en-US" altLang="zh-CN" sz="2400" b="1">
                <a:solidFill>
                  <a:srgbClr val="FF0000"/>
                </a:solidFill>
                <a:latin typeface="Times New Roman" panose="02020603050405020304" pitchFamily="18" charset="0"/>
                <a:sym typeface="Symbol" panose="05050102010706020507" pitchFamily="18" charset="2"/>
              </a:rPr>
              <a:t> </a:t>
            </a:r>
            <a:r>
              <a:rPr kumimoji="1" lang="en-US" altLang="zh-CN" sz="2400" b="1" i="1">
                <a:solidFill>
                  <a:srgbClr val="FF0000"/>
                </a:solidFill>
                <a:latin typeface="Times New Roman" panose="02020603050405020304" pitchFamily="18" charset="0"/>
              </a:rPr>
              <a:t>G u</a:t>
            </a:r>
            <a:endParaRPr kumimoji="1" lang="en-US" altLang="zh-CN" sz="2400" b="1">
              <a:solidFill>
                <a:srgbClr val="FF0000"/>
              </a:solidFill>
              <a:latin typeface="Times New Roman" panose="02020603050405020304" pitchFamily="18" charset="0"/>
            </a:endParaRPr>
          </a:p>
        </p:txBody>
      </p:sp>
      <p:sp>
        <p:nvSpPr>
          <p:cNvPr id="371719" name="Text Box 7"/>
          <p:cNvSpPr txBox="1">
            <a:spLocks noChangeArrowheads="1"/>
          </p:cNvSpPr>
          <p:nvPr/>
        </p:nvSpPr>
        <p:spPr bwMode="auto">
          <a:xfrm>
            <a:off x="2339975" y="1376363"/>
            <a:ext cx="6183313"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just" eaLnBrk="0" hangingPunct="0">
              <a:lnSpc>
                <a:spcPct val="150000"/>
              </a:lnSpc>
            </a:pPr>
            <a:r>
              <a:rPr kumimoji="1" lang="zh-CN" altLang="en-US" sz="2400" b="1">
                <a:solidFill>
                  <a:schemeClr val="tx2"/>
                </a:solidFill>
                <a:latin typeface="Times New Roman" panose="02020603050405020304" pitchFamily="18" charset="0"/>
              </a:rPr>
              <a:t>单位： </a:t>
            </a:r>
            <a:r>
              <a:rPr kumimoji="1" lang="en-US" altLang="zh-CN" sz="2400" b="1">
                <a:solidFill>
                  <a:schemeClr val="tx2"/>
                </a:solidFill>
                <a:latin typeface="Times New Roman" panose="02020603050405020304" pitchFamily="18" charset="0"/>
              </a:rPr>
              <a:t>S (</a:t>
            </a:r>
            <a:r>
              <a:rPr kumimoji="1" lang="zh-CN" altLang="en-US" sz="2400" b="1">
                <a:solidFill>
                  <a:schemeClr val="tx2"/>
                </a:solidFill>
                <a:latin typeface="Times New Roman" panose="02020603050405020304" pitchFamily="18" charset="0"/>
              </a:rPr>
              <a:t>西</a:t>
            </a:r>
            <a:r>
              <a:rPr kumimoji="1" lang="en-US" altLang="zh-CN" sz="2400" b="1">
                <a:solidFill>
                  <a:schemeClr val="tx2"/>
                </a:solidFill>
                <a:latin typeface="Times New Roman" panose="02020603050405020304" pitchFamily="18" charset="0"/>
              </a:rPr>
              <a:t>)      (Siemens</a:t>
            </a:r>
            <a:r>
              <a:rPr kumimoji="1" lang="zh-CN" altLang="en-US" sz="2400" b="1">
                <a:solidFill>
                  <a:schemeClr val="tx2"/>
                </a:solidFill>
                <a:latin typeface="Times New Roman" panose="02020603050405020304" pitchFamily="18" charset="0"/>
              </a:rPr>
              <a:t>，西门子</a:t>
            </a:r>
            <a:r>
              <a:rPr kumimoji="1" lang="en-US" altLang="zh-CN" sz="2400" b="1">
                <a:solidFill>
                  <a:schemeClr val="tx2"/>
                </a:solidFill>
                <a:latin typeface="Times New Roman" panose="02020603050405020304" pitchFamily="18" charset="0"/>
              </a:rPr>
              <a:t>)</a:t>
            </a:r>
            <a:endParaRPr kumimoji="1" lang="en-US" altLang="zh-CN" sz="2400">
              <a:solidFill>
                <a:schemeClr val="tx2"/>
              </a:solidFill>
              <a:latin typeface="Times New Roman" panose="02020603050405020304" pitchFamily="18" charset="0"/>
            </a:endParaRPr>
          </a:p>
        </p:txBody>
      </p:sp>
      <p:sp>
        <p:nvSpPr>
          <p:cNvPr id="371720" name="Text Box 8"/>
          <p:cNvSpPr txBox="1">
            <a:spLocks noChangeArrowheads="1"/>
          </p:cNvSpPr>
          <p:nvPr/>
        </p:nvSpPr>
        <p:spPr bwMode="auto">
          <a:xfrm>
            <a:off x="971550" y="3284538"/>
            <a:ext cx="5257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hangingPunct="0"/>
            <a:r>
              <a:rPr kumimoji="1" lang="zh-CN" altLang="en-US" sz="2400" b="1">
                <a:solidFill>
                  <a:schemeClr val="tx2"/>
                </a:solidFill>
                <a:latin typeface="Times New Roman" panose="02020603050405020304" pitchFamily="18" charset="0"/>
              </a:rPr>
              <a:t>关联参考方向下线性电阻器的</a:t>
            </a:r>
            <a:r>
              <a:rPr kumimoji="1" lang="en-US" altLang="zh-CN" sz="2400" b="1" i="1">
                <a:solidFill>
                  <a:schemeClr val="tx2"/>
                </a:solidFill>
                <a:latin typeface="Times New Roman" panose="02020603050405020304" pitchFamily="18" charset="0"/>
              </a:rPr>
              <a:t>u-i</a:t>
            </a:r>
            <a:r>
              <a:rPr kumimoji="1" lang="zh-CN" altLang="en-US" sz="2400" b="1">
                <a:solidFill>
                  <a:schemeClr val="tx2"/>
                </a:solidFill>
                <a:latin typeface="Times New Roman" panose="02020603050405020304" pitchFamily="18" charset="0"/>
              </a:rPr>
              <a:t>关系 </a:t>
            </a:r>
            <a:r>
              <a:rPr kumimoji="1" lang="en-US" altLang="zh-CN" sz="2400" b="1">
                <a:solidFill>
                  <a:schemeClr val="tx2"/>
                </a:solidFill>
                <a:latin typeface="Times New Roman" panose="02020603050405020304" pitchFamily="18" charset="0"/>
              </a:rPr>
              <a:t>:</a:t>
            </a:r>
            <a:endParaRPr kumimoji="1" lang="en-US" altLang="zh-CN" sz="2400">
              <a:solidFill>
                <a:schemeClr val="tx2"/>
              </a:solidFill>
              <a:latin typeface="Times New Roman" panose="02020603050405020304" pitchFamily="18" charset="0"/>
            </a:endParaRPr>
          </a:p>
        </p:txBody>
      </p:sp>
      <p:sp>
        <p:nvSpPr>
          <p:cNvPr id="371721" name="Text Box 9"/>
          <p:cNvSpPr txBox="1">
            <a:spLocks noChangeArrowheads="1"/>
          </p:cNvSpPr>
          <p:nvPr/>
        </p:nvSpPr>
        <p:spPr bwMode="auto">
          <a:xfrm>
            <a:off x="6721475" y="4265613"/>
            <a:ext cx="6794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kumimoji="1" lang="en-US" altLang="zh-CN" sz="2400" b="1" i="1">
                <a:solidFill>
                  <a:schemeClr val="tx2"/>
                </a:solidFill>
                <a:latin typeface="Times New Roman" panose="02020603050405020304" pitchFamily="18" charset="0"/>
                <a:sym typeface="Symbol" panose="05050102010706020507" pitchFamily="18" charset="2"/>
              </a:rPr>
              <a:t></a:t>
            </a:r>
            <a:endParaRPr kumimoji="1" lang="en-US" altLang="zh-CN" sz="2400" b="1">
              <a:solidFill>
                <a:schemeClr val="tx2"/>
              </a:solidFill>
              <a:latin typeface="Times New Roman" panose="02020603050405020304" pitchFamily="18" charset="0"/>
            </a:endParaRPr>
          </a:p>
        </p:txBody>
      </p:sp>
      <p:sp>
        <p:nvSpPr>
          <p:cNvPr id="371722" name="Text Box 10"/>
          <p:cNvSpPr txBox="1">
            <a:spLocks noChangeArrowheads="1"/>
          </p:cNvSpPr>
          <p:nvPr/>
        </p:nvSpPr>
        <p:spPr bwMode="auto">
          <a:xfrm>
            <a:off x="2904179" y="4448175"/>
            <a:ext cx="16668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kumimoji="1" lang="en-US" altLang="zh-CN" sz="2400" b="1" dirty="0">
                <a:solidFill>
                  <a:schemeClr val="tx2"/>
                </a:solidFill>
                <a:latin typeface="Times New Roman" panose="02020603050405020304" pitchFamily="18" charset="0"/>
              </a:rPr>
              <a:t> </a:t>
            </a:r>
            <a:r>
              <a:rPr kumimoji="1" lang="en-US" altLang="zh-CN" sz="2400" b="1" i="1" dirty="0">
                <a:solidFill>
                  <a:schemeClr val="tx2"/>
                </a:solidFill>
                <a:latin typeface="Times New Roman" panose="02020603050405020304" pitchFamily="18" charset="0"/>
              </a:rPr>
              <a:t>R </a:t>
            </a:r>
            <a:r>
              <a:rPr kumimoji="1" lang="en-US" altLang="zh-CN" sz="2400" b="1" dirty="0">
                <a:solidFill>
                  <a:schemeClr val="tx2"/>
                </a:solidFill>
                <a:latin typeface="Times New Roman" panose="02020603050405020304" pitchFamily="18" charset="0"/>
                <a:sym typeface="Symbol" panose="05050102010706020507" pitchFamily="18" charset="2"/>
              </a:rPr>
              <a:t>= tan </a:t>
            </a:r>
            <a:r>
              <a:rPr kumimoji="1" lang="en-US" altLang="zh-CN" sz="2400" b="1" i="1" dirty="0">
                <a:solidFill>
                  <a:schemeClr val="tx2"/>
                </a:solidFill>
                <a:latin typeface="Times New Roman" panose="02020603050405020304" pitchFamily="18" charset="0"/>
                <a:sym typeface="Symbol" panose="05050102010706020507" pitchFamily="18" charset="2"/>
              </a:rPr>
              <a:t></a:t>
            </a:r>
            <a:endParaRPr kumimoji="1" lang="en-US" altLang="zh-CN" sz="2400" b="1" dirty="0">
              <a:solidFill>
                <a:schemeClr val="tx2"/>
              </a:solidFill>
              <a:latin typeface="Times New Roman" panose="02020603050405020304" pitchFamily="18" charset="0"/>
              <a:sym typeface="Symbol" panose="05050102010706020507" pitchFamily="18" charset="2"/>
            </a:endParaRPr>
          </a:p>
        </p:txBody>
      </p:sp>
      <p:sp>
        <p:nvSpPr>
          <p:cNvPr id="371723" name="Line 11"/>
          <p:cNvSpPr>
            <a:spLocks noChangeShapeType="1"/>
          </p:cNvSpPr>
          <p:nvPr/>
        </p:nvSpPr>
        <p:spPr bwMode="auto">
          <a:xfrm rot="1371877">
            <a:off x="6810375" y="2847975"/>
            <a:ext cx="1588" cy="2562225"/>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1724" name="Freeform 12"/>
          <p:cNvSpPr>
            <a:spLocks/>
          </p:cNvSpPr>
          <p:nvPr/>
        </p:nvSpPr>
        <p:spPr bwMode="auto">
          <a:xfrm>
            <a:off x="6686550" y="4371975"/>
            <a:ext cx="180975" cy="319088"/>
          </a:xfrm>
          <a:custGeom>
            <a:avLst/>
            <a:gdLst>
              <a:gd name="T0" fmla="*/ 0 w 114"/>
              <a:gd name="T1" fmla="*/ 0 h 201"/>
              <a:gd name="T2" fmla="*/ 51 w 114"/>
              <a:gd name="T3" fmla="*/ 30 h 201"/>
              <a:gd name="T4" fmla="*/ 90 w 114"/>
              <a:gd name="T5" fmla="*/ 78 h 201"/>
              <a:gd name="T6" fmla="*/ 108 w 114"/>
              <a:gd name="T7" fmla="*/ 129 h 201"/>
              <a:gd name="T8" fmla="*/ 114 w 114"/>
              <a:gd name="T9" fmla="*/ 201 h 201"/>
            </a:gdLst>
            <a:ahLst/>
            <a:cxnLst>
              <a:cxn ang="0">
                <a:pos x="T0" y="T1"/>
              </a:cxn>
              <a:cxn ang="0">
                <a:pos x="T2" y="T3"/>
              </a:cxn>
              <a:cxn ang="0">
                <a:pos x="T4" y="T5"/>
              </a:cxn>
              <a:cxn ang="0">
                <a:pos x="T6" y="T7"/>
              </a:cxn>
              <a:cxn ang="0">
                <a:pos x="T8" y="T9"/>
              </a:cxn>
            </a:cxnLst>
            <a:rect l="0" t="0" r="r" b="b"/>
            <a:pathLst>
              <a:path w="114" h="201">
                <a:moveTo>
                  <a:pt x="0" y="0"/>
                </a:moveTo>
                <a:cubicBezTo>
                  <a:pt x="8" y="5"/>
                  <a:pt x="36" y="17"/>
                  <a:pt x="51" y="30"/>
                </a:cubicBezTo>
                <a:cubicBezTo>
                  <a:pt x="66" y="43"/>
                  <a:pt x="80" y="62"/>
                  <a:pt x="90" y="78"/>
                </a:cubicBezTo>
                <a:cubicBezTo>
                  <a:pt x="100" y="94"/>
                  <a:pt x="104" y="109"/>
                  <a:pt x="108" y="129"/>
                </a:cubicBezTo>
                <a:cubicBezTo>
                  <a:pt x="112" y="149"/>
                  <a:pt x="113" y="186"/>
                  <a:pt x="114" y="201"/>
                </a:cubicBezTo>
              </a:path>
            </a:pathLst>
          </a:custGeom>
          <a:noFill/>
          <a:ln w="12700" cap="flat" cmpd="sng">
            <a:solidFill>
              <a:schemeClr val="tx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grpSp>
        <p:nvGrpSpPr>
          <p:cNvPr id="371725" name="Group 13"/>
          <p:cNvGrpSpPr>
            <a:grpSpLocks/>
          </p:cNvGrpSpPr>
          <p:nvPr/>
        </p:nvGrpSpPr>
        <p:grpSpPr bwMode="auto">
          <a:xfrm>
            <a:off x="5724525" y="2970213"/>
            <a:ext cx="2541588" cy="2587625"/>
            <a:chOff x="3191" y="2381"/>
            <a:chExt cx="1601" cy="1630"/>
          </a:xfrm>
        </p:grpSpPr>
        <p:sp>
          <p:nvSpPr>
            <p:cNvPr id="371726" name="Rectangle 14"/>
            <p:cNvSpPr>
              <a:spLocks noChangeArrowheads="1"/>
            </p:cNvSpPr>
            <p:nvPr/>
          </p:nvSpPr>
          <p:spPr bwMode="auto">
            <a:xfrm>
              <a:off x="3482" y="2381"/>
              <a:ext cx="10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kumimoji="1" lang="en-US" altLang="zh-CN" sz="24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371727" name="Rectangle 15"/>
            <p:cNvSpPr>
              <a:spLocks noChangeArrowheads="1"/>
            </p:cNvSpPr>
            <p:nvPr/>
          </p:nvSpPr>
          <p:spPr bwMode="auto">
            <a:xfrm>
              <a:off x="4725" y="3485"/>
              <a:ext cx="5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kumimoji="1" lang="en-US" altLang="zh-CN" sz="24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71728" name="Line 16"/>
            <p:cNvSpPr>
              <a:spLocks noChangeShapeType="1"/>
            </p:cNvSpPr>
            <p:nvPr/>
          </p:nvSpPr>
          <p:spPr bwMode="auto">
            <a:xfrm>
              <a:off x="3191" y="3468"/>
              <a:ext cx="1601" cy="0"/>
            </a:xfrm>
            <a:prstGeom prst="line">
              <a:avLst/>
            </a:prstGeom>
            <a:noFill/>
            <a:ln w="28575" cap="sq">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1729" name="Line 17"/>
            <p:cNvSpPr>
              <a:spLocks noChangeShapeType="1"/>
            </p:cNvSpPr>
            <p:nvPr/>
          </p:nvSpPr>
          <p:spPr bwMode="auto">
            <a:xfrm flipV="1">
              <a:off x="3721" y="2410"/>
              <a:ext cx="0" cy="1601"/>
            </a:xfrm>
            <a:prstGeom prst="line">
              <a:avLst/>
            </a:prstGeom>
            <a:noFill/>
            <a:ln w="28575" cap="sq">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1730" name="Text Box 18"/>
            <p:cNvSpPr txBox="1">
              <a:spLocks noChangeArrowheads="1"/>
            </p:cNvSpPr>
            <p:nvPr/>
          </p:nvSpPr>
          <p:spPr bwMode="auto">
            <a:xfrm>
              <a:off x="3820" y="3534"/>
              <a:ext cx="112"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spcBef>
                  <a:spcPct val="50000"/>
                </a:spcBef>
              </a:pPr>
              <a:r>
                <a:rPr kumimoji="1" lang="en-US" altLang="zh-CN" sz="2800" b="1">
                  <a:solidFill>
                    <a:srgbClr val="000000"/>
                  </a:solidFill>
                  <a:latin typeface="Times New Roman" panose="02020603050405020304" pitchFamily="18" charset="0"/>
                  <a:sym typeface="Symbol" panose="05050102010706020507" pitchFamily="18" charset="2"/>
                </a:rPr>
                <a:t>0</a:t>
              </a:r>
            </a:p>
          </p:txBody>
        </p:sp>
      </p:grpSp>
      <p:sp>
        <p:nvSpPr>
          <p:cNvPr id="371731" name="Rectangle 19"/>
          <p:cNvSpPr>
            <a:spLocks noChangeArrowheads="1"/>
          </p:cNvSpPr>
          <p:nvPr/>
        </p:nvSpPr>
        <p:spPr bwMode="auto">
          <a:xfrm>
            <a:off x="3059113" y="3789363"/>
            <a:ext cx="119538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b="1" i="1">
                <a:solidFill>
                  <a:srgbClr val="FF0000"/>
                </a:solidFill>
                <a:latin typeface="Times New Roman" panose="02020603050405020304" pitchFamily="18" charset="0"/>
              </a:rPr>
              <a:t>u</a:t>
            </a:r>
            <a:r>
              <a:rPr kumimoji="1" lang="en-US" altLang="zh-CN" sz="2800" b="1">
                <a:solidFill>
                  <a:srgbClr val="FF0000"/>
                </a:solidFill>
                <a:latin typeface="Times New Roman" panose="02020603050405020304" pitchFamily="18" charset="0"/>
              </a:rPr>
              <a:t> </a:t>
            </a:r>
            <a:r>
              <a:rPr kumimoji="1" lang="en-US" altLang="zh-CN" sz="2800" b="1">
                <a:solidFill>
                  <a:srgbClr val="FF0000"/>
                </a:solidFill>
                <a:latin typeface="Times New Roman" panose="02020603050405020304" pitchFamily="18" charset="0"/>
                <a:sym typeface="Symbol" panose="05050102010706020507" pitchFamily="18" charset="2"/>
              </a:rPr>
              <a:t> </a:t>
            </a:r>
            <a:r>
              <a:rPr kumimoji="1" lang="en-US" altLang="zh-CN" sz="2800" b="1" i="1">
                <a:solidFill>
                  <a:srgbClr val="FF0000"/>
                </a:solidFill>
                <a:latin typeface="Times New Roman" panose="02020603050405020304" pitchFamily="18" charset="0"/>
              </a:rPr>
              <a:t>R i</a:t>
            </a:r>
            <a:endParaRPr kumimoji="1" lang="en-US" altLang="zh-CN" sz="2400" b="1">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37435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iterate type="lt">
                                    <p:tmPct val="100000"/>
                                  </p:iterate>
                                  <p:childTnLst>
                                    <p:set>
                                      <p:cBhvr>
                                        <p:cTn id="6" dur="1" fill="hold">
                                          <p:stCondLst>
                                            <p:cond delay="0"/>
                                          </p:stCondLst>
                                        </p:cTn>
                                        <p:tgtEl>
                                          <p:spTgt spid="371716"/>
                                        </p:tgtEl>
                                        <p:attrNameLst>
                                          <p:attrName>style.visibility</p:attrName>
                                        </p:attrNameLst>
                                      </p:cBhvr>
                                      <p:to>
                                        <p:strVal val="visible"/>
                                      </p:to>
                                    </p:set>
                                    <p:animEffect transition="in" filter="strips(upLeft)">
                                      <p:cBhvr>
                                        <p:cTn id="7" dur="75"/>
                                        <p:tgtEl>
                                          <p:spTgt spid="371716"/>
                                        </p:tgtEl>
                                      </p:cBhvr>
                                    </p:animEffect>
                                  </p:childTnLst>
                                </p:cTn>
                              </p:par>
                            </p:childTnLst>
                          </p:cTn>
                        </p:par>
                        <p:par>
                          <p:cTn id="8" fill="hold" nodeType="afterGroup">
                            <p:stCondLst>
                              <p:cond delay="450"/>
                            </p:stCondLst>
                            <p:childTnLst>
                              <p:par>
                                <p:cTn id="9" presetID="18" presetClass="entr" presetSubtype="9" fill="hold" grpId="0" nodeType="afterEffect">
                                  <p:stCondLst>
                                    <p:cond delay="0"/>
                                  </p:stCondLst>
                                  <p:iterate type="lt">
                                    <p:tmPct val="100000"/>
                                  </p:iterate>
                                  <p:childTnLst>
                                    <p:set>
                                      <p:cBhvr>
                                        <p:cTn id="10" dur="1" fill="hold">
                                          <p:stCondLst>
                                            <p:cond delay="0"/>
                                          </p:stCondLst>
                                        </p:cTn>
                                        <p:tgtEl>
                                          <p:spTgt spid="371717"/>
                                        </p:tgtEl>
                                        <p:attrNameLst>
                                          <p:attrName>style.visibility</p:attrName>
                                        </p:attrNameLst>
                                      </p:cBhvr>
                                      <p:to>
                                        <p:strVal val="visible"/>
                                      </p:to>
                                    </p:set>
                                    <p:animEffect transition="in" filter="strips(upLeft)">
                                      <p:cBhvr>
                                        <p:cTn id="11" dur="75"/>
                                        <p:tgtEl>
                                          <p:spTgt spid="3717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71719"/>
                                        </p:tgtEl>
                                        <p:attrNameLst>
                                          <p:attrName>style.visibility</p:attrName>
                                        </p:attrNameLst>
                                      </p:cBhvr>
                                      <p:to>
                                        <p:strVal val="visible"/>
                                      </p:to>
                                    </p:set>
                                    <p:animEffect transition="in" filter="dissolve">
                                      <p:cBhvr>
                                        <p:cTn id="16" dur="500"/>
                                        <p:tgtEl>
                                          <p:spTgt spid="3717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9" fill="hold" grpId="0" nodeType="clickEffect">
                                  <p:stCondLst>
                                    <p:cond delay="0"/>
                                  </p:stCondLst>
                                  <p:iterate type="lt">
                                    <p:tmPct val="100000"/>
                                  </p:iterate>
                                  <p:childTnLst>
                                    <p:set>
                                      <p:cBhvr>
                                        <p:cTn id="20" dur="1" fill="hold">
                                          <p:stCondLst>
                                            <p:cond delay="0"/>
                                          </p:stCondLst>
                                        </p:cTn>
                                        <p:tgtEl>
                                          <p:spTgt spid="371718"/>
                                        </p:tgtEl>
                                        <p:attrNameLst>
                                          <p:attrName>style.visibility</p:attrName>
                                        </p:attrNameLst>
                                      </p:cBhvr>
                                      <p:to>
                                        <p:strVal val="visible"/>
                                      </p:to>
                                    </p:set>
                                    <p:animEffect transition="in" filter="strips(upLeft)">
                                      <p:cBhvr>
                                        <p:cTn id="21" dur="75"/>
                                        <p:tgtEl>
                                          <p:spTgt spid="3717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1720"/>
                                        </p:tgtEl>
                                        <p:attrNameLst>
                                          <p:attrName>style.visibility</p:attrName>
                                        </p:attrNameLst>
                                      </p:cBhvr>
                                      <p:to>
                                        <p:strVal val="visible"/>
                                      </p:to>
                                    </p:set>
                                    <p:animEffect transition="in" filter="wipe(left)">
                                      <p:cBhvr>
                                        <p:cTn id="26" dur="500"/>
                                        <p:tgtEl>
                                          <p:spTgt spid="371720"/>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71731"/>
                                        </p:tgtEl>
                                        <p:attrNameLst>
                                          <p:attrName>style.visibility</p:attrName>
                                        </p:attrNameLst>
                                      </p:cBhvr>
                                      <p:to>
                                        <p:strVal val="visible"/>
                                      </p:to>
                                    </p:set>
                                    <p:animEffect transition="in" filter="dissolve">
                                      <p:cBhvr>
                                        <p:cTn id="30" dur="500"/>
                                        <p:tgtEl>
                                          <p:spTgt spid="371731"/>
                                        </p:tgtEl>
                                      </p:cBhvr>
                                    </p:animEffect>
                                  </p:childTnLst>
                                </p:cTn>
                              </p:par>
                            </p:childTnLst>
                          </p:cTn>
                        </p:par>
                        <p:par>
                          <p:cTn id="31" fill="hold" nodeType="afterGroup">
                            <p:stCondLst>
                              <p:cond delay="1000"/>
                            </p:stCondLst>
                            <p:childTnLst>
                              <p:par>
                                <p:cTn id="32" presetID="23" presetClass="entr" presetSubtype="16" fill="hold" nodeType="afterEffect">
                                  <p:stCondLst>
                                    <p:cond delay="0"/>
                                  </p:stCondLst>
                                  <p:childTnLst>
                                    <p:set>
                                      <p:cBhvr>
                                        <p:cTn id="33" dur="1" fill="hold">
                                          <p:stCondLst>
                                            <p:cond delay="0"/>
                                          </p:stCondLst>
                                        </p:cTn>
                                        <p:tgtEl>
                                          <p:spTgt spid="371725"/>
                                        </p:tgtEl>
                                        <p:attrNameLst>
                                          <p:attrName>style.visibility</p:attrName>
                                        </p:attrNameLst>
                                      </p:cBhvr>
                                      <p:to>
                                        <p:strVal val="visible"/>
                                      </p:to>
                                    </p:set>
                                    <p:anim calcmode="lin" valueType="num">
                                      <p:cBhvr>
                                        <p:cTn id="34" dur="500" fill="hold"/>
                                        <p:tgtEl>
                                          <p:spTgt spid="371725"/>
                                        </p:tgtEl>
                                        <p:attrNameLst>
                                          <p:attrName>ppt_w</p:attrName>
                                        </p:attrNameLst>
                                      </p:cBhvr>
                                      <p:tavLst>
                                        <p:tav tm="0">
                                          <p:val>
                                            <p:fltVal val="0"/>
                                          </p:val>
                                        </p:tav>
                                        <p:tav tm="100000">
                                          <p:val>
                                            <p:strVal val="#ppt_w"/>
                                          </p:val>
                                        </p:tav>
                                      </p:tavLst>
                                    </p:anim>
                                    <p:anim calcmode="lin" valueType="num">
                                      <p:cBhvr>
                                        <p:cTn id="35" dur="500" fill="hold"/>
                                        <p:tgtEl>
                                          <p:spTgt spid="371725"/>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nodeType="clickEffect">
                                  <p:stCondLst>
                                    <p:cond delay="0"/>
                                  </p:stCondLst>
                                  <p:childTnLst>
                                    <p:set>
                                      <p:cBhvr>
                                        <p:cTn id="39" dur="1" fill="hold">
                                          <p:stCondLst>
                                            <p:cond delay="0"/>
                                          </p:stCondLst>
                                        </p:cTn>
                                        <p:tgtEl>
                                          <p:spTgt spid="371723"/>
                                        </p:tgtEl>
                                        <p:attrNameLst>
                                          <p:attrName>style.visibility</p:attrName>
                                        </p:attrNameLst>
                                      </p:cBhvr>
                                      <p:to>
                                        <p:strVal val="visible"/>
                                      </p:to>
                                    </p:set>
                                    <p:animEffect transition="in" filter="box(out)">
                                      <p:cBhvr>
                                        <p:cTn id="40" dur="500"/>
                                        <p:tgtEl>
                                          <p:spTgt spid="371723"/>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371724"/>
                                        </p:tgtEl>
                                        <p:attrNameLst>
                                          <p:attrName>style.visibility</p:attrName>
                                        </p:attrNameLst>
                                      </p:cBhvr>
                                      <p:to>
                                        <p:strVal val="visible"/>
                                      </p:to>
                                    </p:set>
                                    <p:animEffect transition="in" filter="dissolve">
                                      <p:cBhvr>
                                        <p:cTn id="44" dur="500"/>
                                        <p:tgtEl>
                                          <p:spTgt spid="371724"/>
                                        </p:tgtEl>
                                      </p:cBhvr>
                                    </p:animEffect>
                                  </p:childTnLst>
                                </p:cTn>
                              </p:par>
                            </p:childTnLst>
                          </p:cTn>
                        </p:par>
                        <p:par>
                          <p:cTn id="45" fill="hold" nodeType="afterGroup">
                            <p:stCondLst>
                              <p:cond delay="1000"/>
                            </p:stCondLst>
                            <p:childTnLst>
                              <p:par>
                                <p:cTn id="46" presetID="9" presetClass="entr" presetSubtype="0" fill="hold" grpId="0" nodeType="afterEffect">
                                  <p:stCondLst>
                                    <p:cond delay="0"/>
                                  </p:stCondLst>
                                  <p:childTnLst>
                                    <p:set>
                                      <p:cBhvr>
                                        <p:cTn id="47" dur="1" fill="hold">
                                          <p:stCondLst>
                                            <p:cond delay="0"/>
                                          </p:stCondLst>
                                        </p:cTn>
                                        <p:tgtEl>
                                          <p:spTgt spid="371721"/>
                                        </p:tgtEl>
                                        <p:attrNameLst>
                                          <p:attrName>style.visibility</p:attrName>
                                        </p:attrNameLst>
                                      </p:cBhvr>
                                      <p:to>
                                        <p:strVal val="visible"/>
                                      </p:to>
                                    </p:set>
                                    <p:animEffect transition="in" filter="dissolve">
                                      <p:cBhvr>
                                        <p:cTn id="48" dur="500"/>
                                        <p:tgtEl>
                                          <p:spTgt spid="37172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71722"/>
                                        </p:tgtEl>
                                        <p:attrNameLst>
                                          <p:attrName>style.visibility</p:attrName>
                                        </p:attrNameLst>
                                      </p:cBhvr>
                                      <p:to>
                                        <p:strVal val="visible"/>
                                      </p:to>
                                    </p:set>
                                    <p:animEffect transition="in" filter="wipe(left)">
                                      <p:cBhvr>
                                        <p:cTn id="53" dur="500"/>
                                        <p:tgtEl>
                                          <p:spTgt spid="37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autoUpdateAnimBg="0"/>
      <p:bldP spid="371717" grpId="0" autoUpdateAnimBg="0"/>
      <p:bldP spid="371718" grpId="0" autoUpdateAnimBg="0"/>
      <p:bldP spid="371719" grpId="0" autoUpdateAnimBg="0"/>
      <p:bldP spid="371720" grpId="0" autoUpdateAnimBg="0"/>
      <p:bldP spid="371721" grpId="0" autoUpdateAnimBg="0"/>
      <p:bldP spid="371722" grpId="0" autoUpdateAnimBg="0"/>
      <p:bldP spid="3717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Text Box 4"/>
          <p:cNvSpPr txBox="1">
            <a:spLocks noChangeArrowheads="1"/>
          </p:cNvSpPr>
          <p:nvPr/>
        </p:nvSpPr>
        <p:spPr bwMode="auto">
          <a:xfrm>
            <a:off x="971550" y="685800"/>
            <a:ext cx="777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400" b="1">
                <a:solidFill>
                  <a:srgbClr val="0000F0"/>
                </a:solidFill>
                <a:latin typeface="Times New Roman" panose="02020603050405020304" pitchFamily="18" charset="0"/>
              </a:rPr>
              <a:t>(2) </a:t>
            </a:r>
            <a:r>
              <a:rPr kumimoji="1" lang="zh-CN" altLang="en-US" sz="2400" b="1">
                <a:solidFill>
                  <a:srgbClr val="0000F0"/>
                </a:solidFill>
                <a:latin typeface="Times New Roman" panose="02020603050405020304" pitchFamily="18" charset="0"/>
              </a:rPr>
              <a:t>电压电流非关联参考方向</a:t>
            </a:r>
            <a:endParaRPr kumimoji="1" lang="zh-CN" altLang="en-US" sz="2400">
              <a:solidFill>
                <a:schemeClr val="tx2"/>
              </a:solidFill>
              <a:latin typeface="Times New Roman" panose="02020603050405020304" pitchFamily="18" charset="0"/>
            </a:endParaRPr>
          </a:p>
        </p:txBody>
      </p:sp>
      <p:sp>
        <p:nvSpPr>
          <p:cNvPr id="373765" name="Text Box 5"/>
          <p:cNvSpPr txBox="1">
            <a:spLocks noChangeArrowheads="1"/>
          </p:cNvSpPr>
          <p:nvPr/>
        </p:nvSpPr>
        <p:spPr bwMode="auto">
          <a:xfrm>
            <a:off x="4410075" y="1524000"/>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endParaRPr kumimoji="1" lang="en-US" altLang="zh-CN" sz="2400" b="1">
              <a:solidFill>
                <a:schemeClr val="tx2"/>
              </a:solidFill>
              <a:latin typeface="Times New Roman" panose="02020603050405020304" pitchFamily="18" charset="0"/>
            </a:endParaRPr>
          </a:p>
        </p:txBody>
      </p:sp>
      <p:grpSp>
        <p:nvGrpSpPr>
          <p:cNvPr id="373766" name="Group 6"/>
          <p:cNvGrpSpPr>
            <a:grpSpLocks/>
          </p:cNvGrpSpPr>
          <p:nvPr/>
        </p:nvGrpSpPr>
        <p:grpSpPr bwMode="auto">
          <a:xfrm>
            <a:off x="2859088" y="1524000"/>
            <a:ext cx="1284287" cy="457200"/>
            <a:chOff x="496" y="1624"/>
            <a:chExt cx="935" cy="401"/>
          </a:xfrm>
        </p:grpSpPr>
        <p:sp>
          <p:nvSpPr>
            <p:cNvPr id="373767" name="AutoShape 7"/>
            <p:cNvSpPr>
              <a:spLocks noChangeArrowheads="1"/>
            </p:cNvSpPr>
            <p:nvPr/>
          </p:nvSpPr>
          <p:spPr bwMode="auto">
            <a:xfrm>
              <a:off x="816" y="1680"/>
              <a:ext cx="615" cy="306"/>
            </a:xfrm>
            <a:prstGeom prst="rightArrow">
              <a:avLst>
                <a:gd name="adj1" fmla="val 50000"/>
                <a:gd name="adj2" fmla="val 50245"/>
              </a:avLst>
            </a:prstGeom>
            <a:solidFill>
              <a:srgbClr val="FF0000"/>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solidFill>
                  <a:schemeClr val="accent1"/>
                </a:solidFill>
                <a:latin typeface="Times New Roman" panose="02020603050405020304" pitchFamily="18" charset="0"/>
              </a:endParaRPr>
            </a:p>
          </p:txBody>
        </p:sp>
        <p:sp>
          <p:nvSpPr>
            <p:cNvPr id="373768" name="Text Box 8"/>
            <p:cNvSpPr txBox="1">
              <a:spLocks noChangeArrowheads="1"/>
            </p:cNvSpPr>
            <p:nvPr/>
          </p:nvSpPr>
          <p:spPr bwMode="auto">
            <a:xfrm>
              <a:off x="496" y="1624"/>
              <a:ext cx="196"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grpSp>
      <p:sp>
        <p:nvSpPr>
          <p:cNvPr id="373769" name="Text Box 9"/>
          <p:cNvSpPr txBox="1">
            <a:spLocks noChangeArrowheads="1"/>
          </p:cNvSpPr>
          <p:nvPr/>
        </p:nvSpPr>
        <p:spPr bwMode="auto">
          <a:xfrm>
            <a:off x="4427538" y="2439988"/>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373770" name="Rectangle 10"/>
          <p:cNvSpPr>
            <a:spLocks noChangeArrowheads="1"/>
          </p:cNvSpPr>
          <p:nvPr/>
        </p:nvSpPr>
        <p:spPr bwMode="auto">
          <a:xfrm>
            <a:off x="5959475" y="2225675"/>
            <a:ext cx="3571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F5110B"/>
                </a:solidFill>
                <a:latin typeface="Times New Roman" panose="02020603050405020304" pitchFamily="18" charset="0"/>
                <a:sym typeface="CommonBullets" pitchFamily="34" charset="2"/>
              </a:rPr>
              <a:t>+</a:t>
            </a:r>
          </a:p>
        </p:txBody>
      </p:sp>
      <p:sp>
        <p:nvSpPr>
          <p:cNvPr id="373771" name="Line 11"/>
          <p:cNvSpPr>
            <a:spLocks noChangeShapeType="1"/>
          </p:cNvSpPr>
          <p:nvPr/>
        </p:nvSpPr>
        <p:spPr bwMode="auto">
          <a:xfrm>
            <a:off x="2994025" y="2438400"/>
            <a:ext cx="152400"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72" name="Text Box 12"/>
          <p:cNvSpPr txBox="1">
            <a:spLocks noChangeArrowheads="1"/>
          </p:cNvSpPr>
          <p:nvPr/>
        </p:nvSpPr>
        <p:spPr bwMode="auto">
          <a:xfrm>
            <a:off x="1692275" y="3213100"/>
            <a:ext cx="1504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欧姆定律</a:t>
            </a:r>
            <a:r>
              <a:rPr kumimoji="1" lang="en-US" altLang="zh-CN" sz="2400" b="1">
                <a:solidFill>
                  <a:schemeClr val="tx2"/>
                </a:solidFill>
                <a:latin typeface="Times New Roman" panose="02020603050405020304" pitchFamily="18" charset="0"/>
              </a:rPr>
              <a:t>:</a:t>
            </a:r>
          </a:p>
        </p:txBody>
      </p:sp>
      <p:sp>
        <p:nvSpPr>
          <p:cNvPr id="373773" name="Rectangle 13"/>
          <p:cNvSpPr>
            <a:spLocks noChangeArrowheads="1"/>
          </p:cNvSpPr>
          <p:nvPr/>
        </p:nvSpPr>
        <p:spPr bwMode="auto">
          <a:xfrm>
            <a:off x="1655763" y="3860800"/>
            <a:ext cx="4708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chemeClr val="tx2"/>
                </a:solidFill>
                <a:latin typeface="Times New Roman" panose="02020603050405020304" pitchFamily="18" charset="0"/>
              </a:rPr>
              <a:t>u</a:t>
            </a:r>
            <a:r>
              <a:rPr kumimoji="1" lang="en-US" altLang="zh-CN"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a:solidFill>
                  <a:srgbClr val="FF0000"/>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rPr>
              <a:t>Ri     </a:t>
            </a:r>
            <a:r>
              <a:rPr kumimoji="1" lang="zh-CN" altLang="en-US" sz="2400" b="1">
                <a:solidFill>
                  <a:schemeClr val="tx2"/>
                </a:solidFill>
                <a:latin typeface="Times New Roman" panose="02020603050405020304" pitchFamily="18" charset="0"/>
              </a:rPr>
              <a:t>或     </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a:solidFill>
                  <a:srgbClr val="FF0000"/>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Gu</a:t>
            </a:r>
            <a:endParaRPr kumimoji="1" lang="en-US" altLang="zh-CN" sz="2400" b="1">
              <a:solidFill>
                <a:schemeClr val="tx2"/>
              </a:solidFill>
              <a:latin typeface="Times New Roman" panose="02020603050405020304" pitchFamily="18" charset="0"/>
            </a:endParaRPr>
          </a:p>
        </p:txBody>
      </p:sp>
      <p:grpSp>
        <p:nvGrpSpPr>
          <p:cNvPr id="373774" name="Group 14"/>
          <p:cNvGrpSpPr>
            <a:grpSpLocks/>
          </p:cNvGrpSpPr>
          <p:nvPr/>
        </p:nvGrpSpPr>
        <p:grpSpPr bwMode="auto">
          <a:xfrm>
            <a:off x="3146425" y="1981200"/>
            <a:ext cx="2887663" cy="374650"/>
            <a:chOff x="1920" y="1728"/>
            <a:chExt cx="1819" cy="236"/>
          </a:xfrm>
        </p:grpSpPr>
        <p:sp>
          <p:nvSpPr>
            <p:cNvPr id="373775" name="Rectangle 15"/>
            <p:cNvSpPr>
              <a:spLocks noChangeArrowheads="1"/>
            </p:cNvSpPr>
            <p:nvPr/>
          </p:nvSpPr>
          <p:spPr bwMode="auto">
            <a:xfrm>
              <a:off x="2592" y="1728"/>
              <a:ext cx="480" cy="236"/>
            </a:xfrm>
            <a:prstGeom prst="rect">
              <a:avLst/>
            </a:prstGeom>
            <a:solidFill>
              <a:schemeClr val="accent2"/>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76" name="Line 16"/>
            <p:cNvSpPr>
              <a:spLocks noChangeShapeType="1"/>
            </p:cNvSpPr>
            <p:nvPr/>
          </p:nvSpPr>
          <p:spPr bwMode="auto">
            <a:xfrm flipH="1" flipV="1">
              <a:off x="2016"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77" name="Line 17"/>
            <p:cNvSpPr>
              <a:spLocks noChangeShapeType="1"/>
            </p:cNvSpPr>
            <p:nvPr/>
          </p:nvSpPr>
          <p:spPr bwMode="auto">
            <a:xfrm>
              <a:off x="3072"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78" name="Oval 18"/>
            <p:cNvSpPr>
              <a:spLocks noChangeArrowheads="1"/>
            </p:cNvSpPr>
            <p:nvPr/>
          </p:nvSpPr>
          <p:spPr bwMode="auto">
            <a:xfrm>
              <a:off x="1920"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3779" name="Oval 19"/>
            <p:cNvSpPr>
              <a:spLocks noChangeArrowheads="1"/>
            </p:cNvSpPr>
            <p:nvPr/>
          </p:nvSpPr>
          <p:spPr bwMode="auto">
            <a:xfrm>
              <a:off x="3648"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73781" name="Rectangle 21"/>
          <p:cNvSpPr>
            <a:spLocks noChangeArrowheads="1"/>
          </p:cNvSpPr>
          <p:nvPr/>
        </p:nvSpPr>
        <p:spPr bwMode="auto">
          <a:xfrm>
            <a:off x="2267744" y="4915693"/>
            <a:ext cx="57039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kumimoji="1" lang="zh-CN" altLang="en-US" sz="2800" b="1">
                <a:solidFill>
                  <a:srgbClr val="FF0000"/>
                </a:solidFill>
                <a:latin typeface="Times New Roman" panose="02020603050405020304" pitchFamily="18" charset="0"/>
                <a:sym typeface="Wingdings 2" panose="05020102010507070707" pitchFamily="18" charset="2"/>
              </a:rPr>
              <a:t>公式的列写必须根据参考方向！！</a:t>
            </a:r>
          </a:p>
        </p:txBody>
      </p:sp>
      <p:pic>
        <p:nvPicPr>
          <p:cNvPr id="68610" name="Picture 2" descr="https://www.jiuwa.net/tuku/20170521/LZLWpjB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365104"/>
            <a:ext cx="1536700" cy="153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924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3764"/>
                                        </p:tgtEl>
                                        <p:attrNameLst>
                                          <p:attrName>style.visibility</p:attrName>
                                        </p:attrNameLst>
                                      </p:cBhvr>
                                      <p:to>
                                        <p:strVal val="visible"/>
                                      </p:to>
                                    </p:set>
                                    <p:animEffect transition="in" filter="wipe(left)">
                                      <p:cBhvr>
                                        <p:cTn id="7" dur="500"/>
                                        <p:tgtEl>
                                          <p:spTgt spid="373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73774"/>
                                        </p:tgtEl>
                                        <p:attrNameLst>
                                          <p:attrName>style.visibility</p:attrName>
                                        </p:attrNameLst>
                                      </p:cBhvr>
                                      <p:to>
                                        <p:strVal val="visible"/>
                                      </p:to>
                                    </p:set>
                                    <p:animEffect transition="in" filter="barn(outVertical)">
                                      <p:cBhvr>
                                        <p:cTn id="12" dur="500"/>
                                        <p:tgtEl>
                                          <p:spTgt spid="373774"/>
                                        </p:tgtEl>
                                      </p:cBhvr>
                                    </p:animEffect>
                                  </p:childTnLst>
                                </p:cTn>
                              </p:par>
                            </p:childTnLst>
                          </p:cTn>
                        </p:par>
                        <p:par>
                          <p:cTn id="13" fill="hold" nodeType="afterGroup">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373765"/>
                                        </p:tgtEl>
                                        <p:attrNameLst>
                                          <p:attrName>style.visibility</p:attrName>
                                        </p:attrNameLst>
                                      </p:cBhvr>
                                      <p:to>
                                        <p:strVal val="visible"/>
                                      </p:to>
                                    </p:set>
                                    <p:animEffect transition="in" filter="slide(fromTop)">
                                      <p:cBhvr>
                                        <p:cTn id="16" dur="500"/>
                                        <p:tgtEl>
                                          <p:spTgt spid="373765"/>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373766"/>
                                        </p:tgtEl>
                                        <p:attrNameLst>
                                          <p:attrName>style.visibility</p:attrName>
                                        </p:attrNameLst>
                                      </p:cBhvr>
                                      <p:to>
                                        <p:strVal val="visible"/>
                                      </p:to>
                                    </p:set>
                                    <p:animEffect transition="in" filter="wipe(left)">
                                      <p:cBhvr>
                                        <p:cTn id="20" dur="500"/>
                                        <p:tgtEl>
                                          <p:spTgt spid="373766"/>
                                        </p:tgtEl>
                                      </p:cBhvr>
                                    </p:animEffect>
                                  </p:childTnLst>
                                </p:cTn>
                              </p:par>
                            </p:childTnLst>
                          </p:cTn>
                        </p:par>
                        <p:par>
                          <p:cTn id="21" fill="hold" nodeType="afterGroup">
                            <p:stCondLst>
                              <p:cond delay="1500"/>
                            </p:stCondLst>
                            <p:childTnLst>
                              <p:par>
                                <p:cTn id="22" presetID="12" presetClass="entr" presetSubtype="2" fill="hold" grpId="0" nodeType="afterEffect">
                                  <p:stCondLst>
                                    <p:cond delay="0"/>
                                  </p:stCondLst>
                                  <p:childTnLst>
                                    <p:set>
                                      <p:cBhvr>
                                        <p:cTn id="23" dur="1" fill="hold">
                                          <p:stCondLst>
                                            <p:cond delay="0"/>
                                          </p:stCondLst>
                                        </p:cTn>
                                        <p:tgtEl>
                                          <p:spTgt spid="373770"/>
                                        </p:tgtEl>
                                        <p:attrNameLst>
                                          <p:attrName>style.visibility</p:attrName>
                                        </p:attrNameLst>
                                      </p:cBhvr>
                                      <p:to>
                                        <p:strVal val="visible"/>
                                      </p:to>
                                    </p:set>
                                    <p:animEffect transition="in" filter="slide(fromRight)">
                                      <p:cBhvr>
                                        <p:cTn id="24" dur="500"/>
                                        <p:tgtEl>
                                          <p:spTgt spid="373770"/>
                                        </p:tgtEl>
                                      </p:cBhvr>
                                    </p:animEffect>
                                  </p:childTnLst>
                                </p:cTn>
                              </p:par>
                            </p:childTnLst>
                          </p:cTn>
                        </p:par>
                        <p:par>
                          <p:cTn id="25" fill="hold" nodeType="afterGroup">
                            <p:stCondLst>
                              <p:cond delay="2000"/>
                            </p:stCondLst>
                            <p:childTnLst>
                              <p:par>
                                <p:cTn id="26" presetID="12" presetClass="entr" presetSubtype="2" fill="hold" nodeType="afterEffect">
                                  <p:stCondLst>
                                    <p:cond delay="0"/>
                                  </p:stCondLst>
                                  <p:childTnLst>
                                    <p:set>
                                      <p:cBhvr>
                                        <p:cTn id="27" dur="1" fill="hold">
                                          <p:stCondLst>
                                            <p:cond delay="0"/>
                                          </p:stCondLst>
                                        </p:cTn>
                                        <p:tgtEl>
                                          <p:spTgt spid="373771"/>
                                        </p:tgtEl>
                                        <p:attrNameLst>
                                          <p:attrName>style.visibility</p:attrName>
                                        </p:attrNameLst>
                                      </p:cBhvr>
                                      <p:to>
                                        <p:strVal val="visible"/>
                                      </p:to>
                                    </p:set>
                                    <p:animEffect transition="in" filter="slide(fromRight)">
                                      <p:cBhvr>
                                        <p:cTn id="28" dur="500"/>
                                        <p:tgtEl>
                                          <p:spTgt spid="373771"/>
                                        </p:tgtEl>
                                      </p:cBhvr>
                                    </p:animEffect>
                                  </p:childTnLst>
                                </p:cTn>
                              </p:par>
                            </p:childTnLst>
                          </p:cTn>
                        </p:par>
                        <p:par>
                          <p:cTn id="29" fill="hold" nodeType="afterGroup">
                            <p:stCondLst>
                              <p:cond delay="2500"/>
                            </p:stCondLst>
                            <p:childTnLst>
                              <p:par>
                                <p:cTn id="30" presetID="9" presetClass="entr" presetSubtype="0" fill="hold" grpId="0" nodeType="afterEffect">
                                  <p:stCondLst>
                                    <p:cond delay="0"/>
                                  </p:stCondLst>
                                  <p:childTnLst>
                                    <p:set>
                                      <p:cBhvr>
                                        <p:cTn id="31" dur="1" fill="hold">
                                          <p:stCondLst>
                                            <p:cond delay="0"/>
                                          </p:stCondLst>
                                        </p:cTn>
                                        <p:tgtEl>
                                          <p:spTgt spid="373769"/>
                                        </p:tgtEl>
                                        <p:attrNameLst>
                                          <p:attrName>style.visibility</p:attrName>
                                        </p:attrNameLst>
                                      </p:cBhvr>
                                      <p:to>
                                        <p:strVal val="visible"/>
                                      </p:to>
                                    </p:set>
                                    <p:animEffect transition="in" filter="dissolve">
                                      <p:cBhvr>
                                        <p:cTn id="32" dur="500"/>
                                        <p:tgtEl>
                                          <p:spTgt spid="3737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373772"/>
                                        </p:tgtEl>
                                        <p:attrNameLst>
                                          <p:attrName>style.visibility</p:attrName>
                                        </p:attrNameLst>
                                      </p:cBhvr>
                                      <p:to>
                                        <p:strVal val="visible"/>
                                      </p:to>
                                    </p:set>
                                    <p:animEffect transition="in" filter="wipe(up)">
                                      <p:cBhvr>
                                        <p:cTn id="37" dur="75"/>
                                        <p:tgtEl>
                                          <p:spTgt spid="373772"/>
                                        </p:tgtEl>
                                      </p:cBhvr>
                                    </p:animEffect>
                                  </p:childTnLst>
                                </p:cTn>
                              </p:par>
                            </p:childTnLst>
                          </p:cTn>
                        </p:par>
                        <p:par>
                          <p:cTn id="38" fill="hold" nodeType="afterGroup">
                            <p:stCondLst>
                              <p:cond delay="375"/>
                            </p:stCondLst>
                            <p:childTnLst>
                              <p:par>
                                <p:cTn id="39" presetID="16" presetClass="entr" presetSubtype="37" fill="hold" grpId="0" nodeType="afterEffect">
                                  <p:stCondLst>
                                    <p:cond delay="0"/>
                                  </p:stCondLst>
                                  <p:childTnLst>
                                    <p:set>
                                      <p:cBhvr>
                                        <p:cTn id="40" dur="1" fill="hold">
                                          <p:stCondLst>
                                            <p:cond delay="0"/>
                                          </p:stCondLst>
                                        </p:cTn>
                                        <p:tgtEl>
                                          <p:spTgt spid="373773"/>
                                        </p:tgtEl>
                                        <p:attrNameLst>
                                          <p:attrName>style.visibility</p:attrName>
                                        </p:attrNameLst>
                                      </p:cBhvr>
                                      <p:to>
                                        <p:strVal val="visible"/>
                                      </p:to>
                                    </p:set>
                                    <p:animEffect transition="in" filter="barn(outVertical)">
                                      <p:cBhvr>
                                        <p:cTn id="41" dur="500"/>
                                        <p:tgtEl>
                                          <p:spTgt spid="37377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861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7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autoUpdateAnimBg="0"/>
      <p:bldP spid="373765" grpId="0" autoUpdateAnimBg="0"/>
      <p:bldP spid="373769" grpId="0" autoUpdateAnimBg="0"/>
      <p:bldP spid="373770" grpId="0" autoUpdateAnimBg="0"/>
      <p:bldP spid="373772" grpId="0" autoUpdateAnimBg="0"/>
      <p:bldP spid="373773" grpId="0" autoUpdateAnimBg="0"/>
      <p:bldP spid="3737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1" name="Text Box 5"/>
          <p:cNvSpPr txBox="1">
            <a:spLocks noChangeArrowheads="1"/>
          </p:cNvSpPr>
          <p:nvPr/>
        </p:nvSpPr>
        <p:spPr bwMode="auto">
          <a:xfrm>
            <a:off x="2846388" y="157321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p>
        </p:txBody>
      </p:sp>
      <p:grpSp>
        <p:nvGrpSpPr>
          <p:cNvPr id="377862" name="Group 6"/>
          <p:cNvGrpSpPr>
            <a:grpSpLocks/>
          </p:cNvGrpSpPr>
          <p:nvPr/>
        </p:nvGrpSpPr>
        <p:grpSpPr bwMode="auto">
          <a:xfrm>
            <a:off x="1487488" y="1785938"/>
            <a:ext cx="1077912" cy="457200"/>
            <a:chOff x="283" y="760"/>
            <a:chExt cx="956" cy="401"/>
          </a:xfrm>
        </p:grpSpPr>
        <p:sp>
          <p:nvSpPr>
            <p:cNvPr id="377863" name="AutoShape 7"/>
            <p:cNvSpPr>
              <a:spLocks noChangeArrowheads="1"/>
            </p:cNvSpPr>
            <p:nvPr/>
          </p:nvSpPr>
          <p:spPr bwMode="auto">
            <a:xfrm>
              <a:off x="624" y="816"/>
              <a:ext cx="615" cy="306"/>
            </a:xfrm>
            <a:prstGeom prst="rightArrow">
              <a:avLst>
                <a:gd name="adj1" fmla="val 50000"/>
                <a:gd name="adj2" fmla="val 50245"/>
              </a:avLst>
            </a:prstGeom>
            <a:solidFill>
              <a:srgbClr val="FF0000"/>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i="1">
                <a:solidFill>
                  <a:schemeClr val="accent1"/>
                </a:solidFill>
                <a:latin typeface="Times New Roman" panose="02020603050405020304" pitchFamily="18" charset="0"/>
              </a:endParaRPr>
            </a:p>
          </p:txBody>
        </p:sp>
        <p:sp>
          <p:nvSpPr>
            <p:cNvPr id="377864" name="Text Box 8"/>
            <p:cNvSpPr txBox="1">
              <a:spLocks noChangeArrowheads="1"/>
            </p:cNvSpPr>
            <p:nvPr/>
          </p:nvSpPr>
          <p:spPr bwMode="auto">
            <a:xfrm>
              <a:off x="283" y="760"/>
              <a:ext cx="238"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p>
          </p:txBody>
        </p:sp>
      </p:grpSp>
      <p:sp>
        <p:nvSpPr>
          <p:cNvPr id="377865" name="Text Box 9"/>
          <p:cNvSpPr txBox="1">
            <a:spLocks noChangeArrowheads="1"/>
          </p:cNvSpPr>
          <p:nvPr/>
        </p:nvSpPr>
        <p:spPr bwMode="auto">
          <a:xfrm>
            <a:off x="2867025" y="2624138"/>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p>
        </p:txBody>
      </p:sp>
      <p:sp>
        <p:nvSpPr>
          <p:cNvPr id="377866" name="Rectangle 10"/>
          <p:cNvSpPr>
            <a:spLocks noChangeArrowheads="1"/>
          </p:cNvSpPr>
          <p:nvPr/>
        </p:nvSpPr>
        <p:spPr bwMode="auto">
          <a:xfrm>
            <a:off x="1531938" y="2441575"/>
            <a:ext cx="3873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i="1">
                <a:solidFill>
                  <a:srgbClr val="F5110B"/>
                </a:solidFill>
                <a:latin typeface="Times New Roman" panose="02020603050405020304" pitchFamily="18" charset="0"/>
                <a:sym typeface="CommonBullets" pitchFamily="34" charset="2"/>
              </a:rPr>
              <a:t>+</a:t>
            </a:r>
          </a:p>
        </p:txBody>
      </p:sp>
      <p:sp>
        <p:nvSpPr>
          <p:cNvPr id="377867" name="Text Box 11"/>
          <p:cNvSpPr txBox="1">
            <a:spLocks noChangeArrowheads="1"/>
          </p:cNvSpPr>
          <p:nvPr/>
        </p:nvSpPr>
        <p:spPr bwMode="auto">
          <a:xfrm>
            <a:off x="2917825" y="3233738"/>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p>
        </p:txBody>
      </p:sp>
      <p:grpSp>
        <p:nvGrpSpPr>
          <p:cNvPr id="377868" name="Group 12"/>
          <p:cNvGrpSpPr>
            <a:grpSpLocks/>
          </p:cNvGrpSpPr>
          <p:nvPr/>
        </p:nvGrpSpPr>
        <p:grpSpPr bwMode="auto">
          <a:xfrm>
            <a:off x="3679825" y="3386138"/>
            <a:ext cx="1069975" cy="457200"/>
            <a:chOff x="1737" y="1758"/>
            <a:chExt cx="887" cy="420"/>
          </a:xfrm>
        </p:grpSpPr>
        <p:sp>
          <p:nvSpPr>
            <p:cNvPr id="377869" name="AutoShape 13"/>
            <p:cNvSpPr>
              <a:spLocks noChangeArrowheads="1"/>
            </p:cNvSpPr>
            <p:nvPr/>
          </p:nvSpPr>
          <p:spPr bwMode="auto">
            <a:xfrm flipH="1">
              <a:off x="1737" y="1824"/>
              <a:ext cx="615" cy="306"/>
            </a:xfrm>
            <a:prstGeom prst="rightArrow">
              <a:avLst>
                <a:gd name="adj1" fmla="val 50000"/>
                <a:gd name="adj2" fmla="val 50245"/>
              </a:avLst>
            </a:prstGeom>
            <a:solidFill>
              <a:srgbClr val="FF0000"/>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i="1">
                <a:solidFill>
                  <a:schemeClr val="accent1"/>
                </a:solidFill>
                <a:latin typeface="Times New Roman" panose="02020603050405020304" pitchFamily="18" charset="0"/>
              </a:endParaRPr>
            </a:p>
          </p:txBody>
        </p:sp>
        <p:sp>
          <p:nvSpPr>
            <p:cNvPr id="377870" name="Text Box 14"/>
            <p:cNvSpPr txBox="1">
              <a:spLocks noChangeArrowheads="1"/>
            </p:cNvSpPr>
            <p:nvPr/>
          </p:nvSpPr>
          <p:spPr bwMode="auto">
            <a:xfrm>
              <a:off x="2402" y="1758"/>
              <a:ext cx="222"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p>
          </p:txBody>
        </p:sp>
      </p:grpSp>
      <p:grpSp>
        <p:nvGrpSpPr>
          <p:cNvPr id="377871" name="Group 15"/>
          <p:cNvGrpSpPr>
            <a:grpSpLocks/>
          </p:cNvGrpSpPr>
          <p:nvPr/>
        </p:nvGrpSpPr>
        <p:grpSpPr bwMode="auto">
          <a:xfrm>
            <a:off x="1622425" y="2166938"/>
            <a:ext cx="2887663" cy="374650"/>
            <a:chOff x="1920" y="1728"/>
            <a:chExt cx="1819" cy="236"/>
          </a:xfrm>
        </p:grpSpPr>
        <p:sp>
          <p:nvSpPr>
            <p:cNvPr id="377872" name="Rectangle 16"/>
            <p:cNvSpPr>
              <a:spLocks noChangeArrowheads="1"/>
            </p:cNvSpPr>
            <p:nvPr/>
          </p:nvSpPr>
          <p:spPr bwMode="auto">
            <a:xfrm>
              <a:off x="2592" y="1728"/>
              <a:ext cx="480" cy="236"/>
            </a:xfrm>
            <a:prstGeom prst="rect">
              <a:avLst/>
            </a:prstGeom>
            <a:solidFill>
              <a:schemeClr val="accent2"/>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3" name="Line 17"/>
            <p:cNvSpPr>
              <a:spLocks noChangeShapeType="1"/>
            </p:cNvSpPr>
            <p:nvPr/>
          </p:nvSpPr>
          <p:spPr bwMode="auto">
            <a:xfrm flipH="1" flipV="1">
              <a:off x="2016"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4" name="Line 18"/>
            <p:cNvSpPr>
              <a:spLocks noChangeShapeType="1"/>
            </p:cNvSpPr>
            <p:nvPr/>
          </p:nvSpPr>
          <p:spPr bwMode="auto">
            <a:xfrm>
              <a:off x="3072"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5" name="Oval 19"/>
            <p:cNvSpPr>
              <a:spLocks noChangeArrowheads="1"/>
            </p:cNvSpPr>
            <p:nvPr/>
          </p:nvSpPr>
          <p:spPr bwMode="auto">
            <a:xfrm>
              <a:off x="1920"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7876" name="Oval 20"/>
            <p:cNvSpPr>
              <a:spLocks noChangeArrowheads="1"/>
            </p:cNvSpPr>
            <p:nvPr/>
          </p:nvSpPr>
          <p:spPr bwMode="auto">
            <a:xfrm>
              <a:off x="3648"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77877" name="Group 21"/>
          <p:cNvGrpSpPr>
            <a:grpSpLocks/>
          </p:cNvGrpSpPr>
          <p:nvPr/>
        </p:nvGrpSpPr>
        <p:grpSpPr bwMode="auto">
          <a:xfrm>
            <a:off x="1622425" y="3767138"/>
            <a:ext cx="2887663" cy="374650"/>
            <a:chOff x="1920" y="1728"/>
            <a:chExt cx="1819" cy="236"/>
          </a:xfrm>
        </p:grpSpPr>
        <p:sp>
          <p:nvSpPr>
            <p:cNvPr id="377878" name="Rectangle 22"/>
            <p:cNvSpPr>
              <a:spLocks noChangeArrowheads="1"/>
            </p:cNvSpPr>
            <p:nvPr/>
          </p:nvSpPr>
          <p:spPr bwMode="auto">
            <a:xfrm>
              <a:off x="2592" y="1728"/>
              <a:ext cx="480" cy="236"/>
            </a:xfrm>
            <a:prstGeom prst="rect">
              <a:avLst/>
            </a:prstGeom>
            <a:solidFill>
              <a:schemeClr val="accent2"/>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9" name="Line 23"/>
            <p:cNvSpPr>
              <a:spLocks noChangeShapeType="1"/>
            </p:cNvSpPr>
            <p:nvPr/>
          </p:nvSpPr>
          <p:spPr bwMode="auto">
            <a:xfrm flipH="1" flipV="1">
              <a:off x="2016"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0" name="Line 24"/>
            <p:cNvSpPr>
              <a:spLocks noChangeShapeType="1"/>
            </p:cNvSpPr>
            <p:nvPr/>
          </p:nvSpPr>
          <p:spPr bwMode="auto">
            <a:xfrm>
              <a:off x="3072"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1" name="Oval 25"/>
            <p:cNvSpPr>
              <a:spLocks noChangeArrowheads="1"/>
            </p:cNvSpPr>
            <p:nvPr/>
          </p:nvSpPr>
          <p:spPr bwMode="auto">
            <a:xfrm>
              <a:off x="1920"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7882" name="Oval 26"/>
            <p:cNvSpPr>
              <a:spLocks noChangeArrowheads="1"/>
            </p:cNvSpPr>
            <p:nvPr/>
          </p:nvSpPr>
          <p:spPr bwMode="auto">
            <a:xfrm>
              <a:off x="3648"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77884" name="Text Box 28"/>
          <p:cNvSpPr txBox="1">
            <a:spLocks noChangeArrowheads="1"/>
          </p:cNvSpPr>
          <p:nvPr/>
        </p:nvSpPr>
        <p:spPr bwMode="auto">
          <a:xfrm>
            <a:off x="4438650" y="1900238"/>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p</a:t>
            </a:r>
            <a:r>
              <a:rPr kumimoji="1" lang="zh-CN" altLang="en-US" sz="2400" b="1" baseline="-25000">
                <a:solidFill>
                  <a:schemeClr val="tx2"/>
                </a:solidFill>
                <a:latin typeface="Times New Roman" panose="02020603050405020304" pitchFamily="18" charset="0"/>
                <a:sym typeface="Symbol" panose="05050102010706020507" pitchFamily="18" charset="2"/>
              </a:rPr>
              <a:t>吸</a:t>
            </a:r>
            <a:r>
              <a:rPr kumimoji="1" lang="zh-CN" altLang="en-US" sz="2400" i="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a:solidFill>
                  <a:schemeClr val="tx2"/>
                </a:solidFill>
                <a:latin typeface="Times New Roman" panose="02020603050405020304" pitchFamily="18" charset="0"/>
              </a:rPr>
              <a:t> </a:t>
            </a:r>
            <a:r>
              <a:rPr kumimoji="1" lang="en-US" altLang="zh-CN" sz="2400" b="1" i="1">
                <a:solidFill>
                  <a:schemeClr val="tx2"/>
                </a:solidFill>
                <a:latin typeface="Times New Roman" panose="02020603050405020304" pitchFamily="18" charset="0"/>
              </a:rPr>
              <a:t>ui </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rPr>
              <a:t>i</a:t>
            </a:r>
            <a:r>
              <a:rPr kumimoji="1" lang="en-US" altLang="zh-CN" sz="2400" b="1" baseline="30000">
                <a:solidFill>
                  <a:schemeClr val="tx2"/>
                </a:solidFill>
                <a:latin typeface="Times New Roman" panose="02020603050405020304" pitchFamily="18" charset="0"/>
              </a:rPr>
              <a:t>2</a:t>
            </a:r>
            <a:r>
              <a:rPr kumimoji="1" lang="en-US" altLang="zh-CN" sz="2400" b="1" i="1">
                <a:solidFill>
                  <a:schemeClr val="tx2"/>
                </a:solidFill>
                <a:latin typeface="Times New Roman" panose="02020603050405020304" pitchFamily="18" charset="0"/>
              </a:rPr>
              <a:t>R </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u</a:t>
            </a:r>
            <a:r>
              <a:rPr kumimoji="1" lang="en-US" altLang="zh-CN" sz="2400" b="1" baseline="30000">
                <a:solidFill>
                  <a:schemeClr val="tx2"/>
                </a:solidFill>
                <a:latin typeface="Times New Roman" panose="02020603050405020304" pitchFamily="18" charset="0"/>
              </a:rPr>
              <a:t>2</a:t>
            </a:r>
            <a:r>
              <a:rPr kumimoji="1" lang="en-US" altLang="zh-CN" sz="2400" b="1" i="1">
                <a:solidFill>
                  <a:schemeClr val="tx2"/>
                </a:solidFill>
                <a:latin typeface="Times New Roman" panose="02020603050405020304" pitchFamily="18" charset="0"/>
              </a:rPr>
              <a:t> / R</a:t>
            </a:r>
          </a:p>
        </p:txBody>
      </p:sp>
      <p:sp>
        <p:nvSpPr>
          <p:cNvPr id="377885" name="Text Box 29"/>
          <p:cNvSpPr txBox="1">
            <a:spLocks noChangeArrowheads="1"/>
          </p:cNvSpPr>
          <p:nvPr/>
        </p:nvSpPr>
        <p:spPr bwMode="auto">
          <a:xfrm>
            <a:off x="1008063" y="1089025"/>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F0"/>
                </a:solidFill>
                <a:latin typeface="Times New Roman" panose="02020603050405020304" pitchFamily="18" charset="0"/>
                <a:sym typeface="Monotype Sorts" pitchFamily="2" charset="2"/>
              </a:rPr>
              <a:t>功率：</a:t>
            </a:r>
            <a:endParaRPr kumimoji="1" lang="zh-CN" altLang="en-US" sz="2400">
              <a:solidFill>
                <a:schemeClr val="tx2"/>
              </a:solidFill>
              <a:latin typeface="Times New Roman" panose="02020603050405020304" pitchFamily="18" charset="0"/>
            </a:endParaRPr>
          </a:p>
        </p:txBody>
      </p:sp>
      <p:sp>
        <p:nvSpPr>
          <p:cNvPr id="377886" name="Text Box 30"/>
          <p:cNvSpPr txBox="1">
            <a:spLocks noChangeArrowheads="1"/>
          </p:cNvSpPr>
          <p:nvPr/>
        </p:nvSpPr>
        <p:spPr bwMode="auto">
          <a:xfrm>
            <a:off x="2882900" y="4306888"/>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p>
        </p:txBody>
      </p:sp>
      <p:sp>
        <p:nvSpPr>
          <p:cNvPr id="377887" name="Rectangle 31"/>
          <p:cNvSpPr>
            <a:spLocks noChangeArrowheads="1"/>
          </p:cNvSpPr>
          <p:nvPr/>
        </p:nvSpPr>
        <p:spPr bwMode="auto">
          <a:xfrm>
            <a:off x="1531938" y="4194175"/>
            <a:ext cx="3873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i="1">
                <a:solidFill>
                  <a:srgbClr val="F5110B"/>
                </a:solidFill>
                <a:latin typeface="Times New Roman" panose="02020603050405020304" pitchFamily="18" charset="0"/>
                <a:sym typeface="CommonBullets" pitchFamily="34" charset="2"/>
              </a:rPr>
              <a:t>+</a:t>
            </a:r>
          </a:p>
        </p:txBody>
      </p:sp>
      <p:sp>
        <p:nvSpPr>
          <p:cNvPr id="377889" name="Text Box 33"/>
          <p:cNvSpPr txBox="1">
            <a:spLocks noChangeArrowheads="1"/>
          </p:cNvSpPr>
          <p:nvPr/>
        </p:nvSpPr>
        <p:spPr bwMode="auto">
          <a:xfrm>
            <a:off x="1888602" y="5367765"/>
            <a:ext cx="6627007"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kumimoji="1" lang="zh-CN" altLang="en-US" sz="2400" b="1" dirty="0">
                <a:solidFill>
                  <a:srgbClr val="FF0000"/>
                </a:solidFill>
                <a:latin typeface="Times New Roman" panose="02020603050405020304" pitchFamily="18" charset="0"/>
                <a:sym typeface="Monotype Sorts" pitchFamily="2" charset="2"/>
              </a:rPr>
              <a:t>无论参考方向如何选取，电阻始终消耗电功率。</a:t>
            </a:r>
            <a:endParaRPr kumimoji="1" lang="en-US" altLang="zh-CN" sz="2400" b="1" dirty="0">
              <a:solidFill>
                <a:srgbClr val="FF0000"/>
              </a:solidFill>
              <a:latin typeface="Times New Roman" panose="02020603050405020304" pitchFamily="18" charset="0"/>
              <a:sym typeface="Monotype Sorts" pitchFamily="2" charset="2"/>
            </a:endParaRPr>
          </a:p>
          <a:p>
            <a:r>
              <a:rPr lang="en-US" altLang="zh-CN" sz="2400" b="1" dirty="0">
                <a:solidFill>
                  <a:srgbClr val="FF0000"/>
                </a:solidFill>
                <a:latin typeface="Times New Roman" panose="02020603050405020304" pitchFamily="18" charset="0"/>
                <a:sym typeface="Monotype Sorts" pitchFamily="2" charset="2"/>
              </a:rPr>
              <a:t>(</a:t>
            </a:r>
            <a:r>
              <a:rPr lang="zh-CN" altLang="en-US" sz="2400" b="1" dirty="0">
                <a:solidFill>
                  <a:srgbClr val="FF0000"/>
                </a:solidFill>
                <a:latin typeface="Times New Roman" panose="02020603050405020304" pitchFamily="18" charset="0"/>
                <a:sym typeface="Monotype Sorts" pitchFamily="2" charset="2"/>
              </a:rPr>
              <a:t>最终实际结果不依赖于参考方向的选取！！！</a:t>
            </a:r>
            <a:r>
              <a:rPr lang="en-US" altLang="zh-CN" sz="2400" b="1" dirty="0">
                <a:solidFill>
                  <a:srgbClr val="FF0000"/>
                </a:solidFill>
                <a:latin typeface="Times New Roman" panose="02020603050405020304" pitchFamily="18" charset="0"/>
                <a:sym typeface="Monotype Sorts" pitchFamily="2" charset="2"/>
              </a:rPr>
              <a:t>)</a:t>
            </a:r>
            <a:endParaRPr kumimoji="1" lang="zh-CN" altLang="en-US" sz="2400" dirty="0">
              <a:solidFill>
                <a:srgbClr val="FF0000"/>
              </a:solidFill>
              <a:latin typeface="Times New Roman" panose="02020603050405020304" pitchFamily="18" charset="0"/>
            </a:endParaRPr>
          </a:p>
        </p:txBody>
      </p:sp>
      <p:sp>
        <p:nvSpPr>
          <p:cNvPr id="377892" name="Line 36"/>
          <p:cNvSpPr>
            <a:spLocks noChangeShapeType="1"/>
          </p:cNvSpPr>
          <p:nvPr/>
        </p:nvSpPr>
        <p:spPr bwMode="auto">
          <a:xfrm>
            <a:off x="4213225" y="2700338"/>
            <a:ext cx="152400"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3" name="Line 37"/>
          <p:cNvSpPr>
            <a:spLocks noChangeShapeType="1"/>
          </p:cNvSpPr>
          <p:nvPr/>
        </p:nvSpPr>
        <p:spPr bwMode="auto">
          <a:xfrm>
            <a:off x="4286250" y="4452938"/>
            <a:ext cx="152400"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5" name="Text Box 39"/>
          <p:cNvSpPr txBox="1">
            <a:spLocks noChangeArrowheads="1"/>
          </p:cNvSpPr>
          <p:nvPr/>
        </p:nvSpPr>
        <p:spPr bwMode="auto">
          <a:xfrm>
            <a:off x="5076353" y="3609974"/>
            <a:ext cx="1800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i="1" dirty="0">
                <a:solidFill>
                  <a:schemeClr val="tx2"/>
                </a:solidFill>
                <a:latin typeface="Times New Roman" panose="02020603050405020304" pitchFamily="18" charset="0"/>
                <a:sym typeface="Symbol" panose="05050102010706020507" pitchFamily="18" charset="2"/>
              </a:rPr>
              <a:t>p</a:t>
            </a:r>
            <a:r>
              <a:rPr kumimoji="1" lang="zh-CN" altLang="en-US" sz="2400" b="1" baseline="-25000" dirty="0">
                <a:solidFill>
                  <a:schemeClr val="tx2"/>
                </a:solidFill>
                <a:latin typeface="Times New Roman" panose="02020603050405020304" pitchFamily="18" charset="0"/>
                <a:sym typeface="Symbol" panose="05050102010706020507" pitchFamily="18" charset="2"/>
              </a:rPr>
              <a:t>吸</a:t>
            </a:r>
            <a:r>
              <a:rPr kumimoji="1" lang="zh-CN" altLang="en-US" sz="2400" i="1" dirty="0">
                <a:solidFill>
                  <a:schemeClr val="tx2"/>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Times New Roman" panose="02020603050405020304" pitchFamily="18" charset="0"/>
                <a:sym typeface="Symbol" panose="05050102010706020507" pitchFamily="18" charset="2"/>
              </a:rPr>
              <a:t></a:t>
            </a:r>
            <a:r>
              <a:rPr kumimoji="1" lang="zh-CN" altLang="en-US" sz="2400" b="1" dirty="0">
                <a:solidFill>
                  <a:schemeClr val="tx2"/>
                </a:solidFill>
                <a:latin typeface="Times New Roman" panose="02020603050405020304" pitchFamily="18" charset="0"/>
              </a:rPr>
              <a:t> </a:t>
            </a:r>
            <a:r>
              <a:rPr kumimoji="1" lang="en-US" altLang="zh-CN" sz="2400" b="1" i="1" dirty="0">
                <a:solidFill>
                  <a:schemeClr val="tx2"/>
                </a:solidFill>
                <a:latin typeface="Times New Roman" panose="02020603050405020304" pitchFamily="18" charset="0"/>
              </a:rPr>
              <a:t>u</a:t>
            </a:r>
            <a:r>
              <a:rPr kumimoji="1" lang="en-US" altLang="zh-CN" sz="2400" b="1" dirty="0">
                <a:solidFill>
                  <a:schemeClr val="tx2"/>
                </a:solidFill>
                <a:latin typeface="Times New Roman" panose="02020603050405020304" pitchFamily="18" charset="0"/>
              </a:rPr>
              <a:t>(</a:t>
            </a:r>
            <a:r>
              <a:rPr kumimoji="1" lang="en-US" altLang="zh-CN" sz="2400" b="1" i="1" dirty="0">
                <a:solidFill>
                  <a:srgbClr val="FF0000"/>
                </a:solidFill>
                <a:latin typeface="Times New Roman" panose="02020603050405020304" pitchFamily="18" charset="0"/>
                <a:sym typeface="Symbol" panose="05050102010706020507" pitchFamily="18" charset="2"/>
              </a:rPr>
              <a:t>–</a:t>
            </a:r>
            <a:r>
              <a:rPr kumimoji="1" lang="en-US" altLang="zh-CN" sz="2400" b="1" i="1" dirty="0" err="1">
                <a:solidFill>
                  <a:schemeClr val="tx2"/>
                </a:solidFill>
                <a:latin typeface="Times New Roman" panose="02020603050405020304" pitchFamily="18" charset="0"/>
              </a:rPr>
              <a:t>i</a:t>
            </a:r>
            <a:r>
              <a:rPr kumimoji="1" lang="en-US" altLang="zh-CN" sz="2400" b="1" dirty="0">
                <a:solidFill>
                  <a:schemeClr val="tx2"/>
                </a:solidFill>
                <a:latin typeface="Times New Roman" panose="02020603050405020304" pitchFamily="18" charset="0"/>
              </a:rPr>
              <a:t>)</a:t>
            </a:r>
            <a:endParaRPr kumimoji="1" lang="en-US" altLang="zh-CN" sz="2400" b="1" i="1" dirty="0">
              <a:solidFill>
                <a:schemeClr val="tx2"/>
              </a:solidFill>
              <a:latin typeface="Times New Roman" panose="02020603050405020304" pitchFamily="18" charset="0"/>
            </a:endParaRPr>
          </a:p>
        </p:txBody>
      </p:sp>
      <p:sp>
        <p:nvSpPr>
          <p:cNvPr id="377896" name="Rectangle 40"/>
          <p:cNvSpPr>
            <a:spLocks noChangeArrowheads="1"/>
          </p:cNvSpPr>
          <p:nvPr/>
        </p:nvSpPr>
        <p:spPr bwMode="auto">
          <a:xfrm>
            <a:off x="5652616" y="4186236"/>
            <a:ext cx="1693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i</a:t>
            </a:r>
            <a:r>
              <a:rPr kumimoji="1" lang="en-US" altLang="zh-CN" sz="2400" b="1" baseline="30000">
                <a:solidFill>
                  <a:schemeClr val="tx2"/>
                </a:solidFill>
                <a:latin typeface="Times New Roman" panose="02020603050405020304" pitchFamily="18" charset="0"/>
              </a:rPr>
              <a:t>2</a:t>
            </a:r>
            <a:r>
              <a:rPr kumimoji="1" lang="en-US" altLang="zh-CN" sz="2400" b="1" i="1">
                <a:solidFill>
                  <a:schemeClr val="tx2"/>
                </a:solidFill>
                <a:latin typeface="Times New Roman" panose="02020603050405020304" pitchFamily="18" charset="0"/>
              </a:rPr>
              <a:t> R </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u</a:t>
            </a:r>
            <a:r>
              <a:rPr kumimoji="1" lang="en-US" altLang="zh-CN" sz="2400" b="1" baseline="30000">
                <a:solidFill>
                  <a:schemeClr val="tx2"/>
                </a:solidFill>
                <a:latin typeface="Times New Roman" panose="02020603050405020304" pitchFamily="18" charset="0"/>
              </a:rPr>
              <a:t>2</a:t>
            </a:r>
            <a:r>
              <a:rPr kumimoji="1" lang="en-US" altLang="zh-CN" sz="2400" b="1" i="1">
                <a:solidFill>
                  <a:schemeClr val="tx2"/>
                </a:solidFill>
                <a:latin typeface="Times New Roman" panose="02020603050405020304" pitchFamily="18" charset="0"/>
              </a:rPr>
              <a:t>/ R</a:t>
            </a:r>
          </a:p>
        </p:txBody>
      </p:sp>
      <p:sp>
        <p:nvSpPr>
          <p:cNvPr id="377897" name="Rectangle 41"/>
          <p:cNvSpPr>
            <a:spLocks noChangeArrowheads="1"/>
          </p:cNvSpPr>
          <p:nvPr/>
        </p:nvSpPr>
        <p:spPr bwMode="auto">
          <a:xfrm>
            <a:off x="6516216" y="3609974"/>
            <a:ext cx="1585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rPr>
              <a:t>(</a:t>
            </a:r>
            <a:r>
              <a:rPr kumimoji="1" lang="en-US" altLang="zh-CN" sz="2400" b="1" i="1">
                <a:solidFill>
                  <a:srgbClr val="FF0000"/>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Ri</a:t>
            </a:r>
            <a:r>
              <a:rPr kumimoji="1" lang="en-US" altLang="zh-CN" sz="2400" b="1">
                <a:solidFill>
                  <a:schemeClr val="tx2"/>
                </a:solidFill>
                <a:latin typeface="Times New Roman" panose="02020603050405020304" pitchFamily="18" charset="0"/>
              </a:rPr>
              <a:t>) (</a:t>
            </a:r>
            <a:r>
              <a:rPr kumimoji="1" lang="en-US" altLang="zh-CN" sz="2400" b="1" i="1">
                <a:solidFill>
                  <a:srgbClr val="FF0000"/>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p>
        </p:txBody>
      </p:sp>
      <p:sp>
        <p:nvSpPr>
          <p:cNvPr id="377898" name="Text Box 42"/>
          <p:cNvSpPr txBox="1">
            <a:spLocks noChangeArrowheads="1"/>
          </p:cNvSpPr>
          <p:nvPr/>
        </p:nvSpPr>
        <p:spPr bwMode="auto">
          <a:xfrm>
            <a:off x="179388" y="368300"/>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rgbClr val="CC0099"/>
                </a:solidFill>
                <a:latin typeface="Times New Roman" panose="02020603050405020304" pitchFamily="18" charset="0"/>
              </a:rPr>
              <a:t>四、电阻消耗的功率</a:t>
            </a:r>
          </a:p>
        </p:txBody>
      </p:sp>
    </p:spTree>
    <p:extLst>
      <p:ext uri="{BB962C8B-B14F-4D97-AF65-F5344CB8AC3E}">
        <p14:creationId xmlns:p14="http://schemas.microsoft.com/office/powerpoint/2010/main" val="235021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7885"/>
                                        </p:tgtEl>
                                        <p:attrNameLst>
                                          <p:attrName>style.visibility</p:attrName>
                                        </p:attrNameLst>
                                      </p:cBhvr>
                                      <p:to>
                                        <p:strVal val="visible"/>
                                      </p:to>
                                    </p:set>
                                    <p:animEffect transition="in" filter="dissolve">
                                      <p:cBhvr>
                                        <p:cTn id="7" dur="500"/>
                                        <p:tgtEl>
                                          <p:spTgt spid="37788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77871"/>
                                        </p:tgtEl>
                                        <p:attrNameLst>
                                          <p:attrName>style.visibility</p:attrName>
                                        </p:attrNameLst>
                                      </p:cBhvr>
                                      <p:to>
                                        <p:strVal val="visible"/>
                                      </p:to>
                                    </p:set>
                                    <p:animEffect transition="in" filter="barn(outVertical)">
                                      <p:cBhvr>
                                        <p:cTn id="12" dur="500"/>
                                        <p:tgtEl>
                                          <p:spTgt spid="37787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77861"/>
                                        </p:tgtEl>
                                        <p:attrNameLst>
                                          <p:attrName>style.visibility</p:attrName>
                                        </p:attrNameLst>
                                      </p:cBhvr>
                                      <p:to>
                                        <p:strVal val="visible"/>
                                      </p:to>
                                    </p:set>
                                    <p:animEffect transition="in" filter="dissolve">
                                      <p:cBhvr>
                                        <p:cTn id="16" dur="500"/>
                                        <p:tgtEl>
                                          <p:spTgt spid="377861"/>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77862"/>
                                        </p:tgtEl>
                                        <p:attrNameLst>
                                          <p:attrName>style.visibility</p:attrName>
                                        </p:attrNameLst>
                                      </p:cBhvr>
                                      <p:to>
                                        <p:strVal val="visible"/>
                                      </p:to>
                                    </p:set>
                                    <p:animEffect transition="in" filter="wipe(left)">
                                      <p:cBhvr>
                                        <p:cTn id="20" dur="500"/>
                                        <p:tgtEl>
                                          <p:spTgt spid="377862"/>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377866"/>
                                        </p:tgtEl>
                                        <p:attrNameLst>
                                          <p:attrName>style.visibility</p:attrName>
                                        </p:attrNameLst>
                                      </p:cBhvr>
                                      <p:to>
                                        <p:strVal val="visible"/>
                                      </p:to>
                                    </p:set>
                                    <p:animEffect transition="in" filter="dissolve">
                                      <p:cBhvr>
                                        <p:cTn id="24" dur="500"/>
                                        <p:tgtEl>
                                          <p:spTgt spid="377866"/>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377892"/>
                                        </p:tgtEl>
                                        <p:attrNameLst>
                                          <p:attrName>style.visibility</p:attrName>
                                        </p:attrNameLst>
                                      </p:cBhvr>
                                      <p:to>
                                        <p:strVal val="visible"/>
                                      </p:to>
                                    </p:set>
                                    <p:animEffect transition="in" filter="dissolve">
                                      <p:cBhvr>
                                        <p:cTn id="28" dur="500"/>
                                        <p:tgtEl>
                                          <p:spTgt spid="377892"/>
                                        </p:tgtEl>
                                      </p:cBhvr>
                                    </p:animEffect>
                                  </p:childTnLst>
                                </p:cTn>
                              </p:par>
                            </p:childTnLst>
                          </p:cTn>
                        </p:par>
                        <p:par>
                          <p:cTn id="29" fill="hold">
                            <p:stCondLst>
                              <p:cond delay="2500"/>
                            </p:stCondLst>
                            <p:childTnLst>
                              <p:par>
                                <p:cTn id="30" presetID="9" presetClass="entr" presetSubtype="0" fill="hold" grpId="0" nodeType="afterEffect">
                                  <p:stCondLst>
                                    <p:cond delay="1000"/>
                                  </p:stCondLst>
                                  <p:childTnLst>
                                    <p:set>
                                      <p:cBhvr>
                                        <p:cTn id="31" dur="1" fill="hold">
                                          <p:stCondLst>
                                            <p:cond delay="0"/>
                                          </p:stCondLst>
                                        </p:cTn>
                                        <p:tgtEl>
                                          <p:spTgt spid="377865"/>
                                        </p:tgtEl>
                                        <p:attrNameLst>
                                          <p:attrName>style.visibility</p:attrName>
                                        </p:attrNameLst>
                                      </p:cBhvr>
                                      <p:to>
                                        <p:strVal val="visible"/>
                                      </p:to>
                                    </p:set>
                                    <p:animEffect transition="in" filter="dissolve">
                                      <p:cBhvr>
                                        <p:cTn id="32" dur="500"/>
                                        <p:tgtEl>
                                          <p:spTgt spid="3778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7884"/>
                                        </p:tgtEl>
                                        <p:attrNameLst>
                                          <p:attrName>style.visibility</p:attrName>
                                        </p:attrNameLst>
                                      </p:cBhvr>
                                      <p:to>
                                        <p:strVal val="visible"/>
                                      </p:to>
                                    </p:set>
                                    <p:animEffect transition="in" filter="wipe(left)">
                                      <p:cBhvr>
                                        <p:cTn id="37" dur="500"/>
                                        <p:tgtEl>
                                          <p:spTgt spid="37788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377877"/>
                                        </p:tgtEl>
                                        <p:attrNameLst>
                                          <p:attrName>style.visibility</p:attrName>
                                        </p:attrNameLst>
                                      </p:cBhvr>
                                      <p:to>
                                        <p:strVal val="visible"/>
                                      </p:to>
                                    </p:set>
                                    <p:animEffect transition="in" filter="barn(outVertical)">
                                      <p:cBhvr>
                                        <p:cTn id="42" dur="500"/>
                                        <p:tgtEl>
                                          <p:spTgt spid="377877"/>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377867"/>
                                        </p:tgtEl>
                                        <p:attrNameLst>
                                          <p:attrName>style.visibility</p:attrName>
                                        </p:attrNameLst>
                                      </p:cBhvr>
                                      <p:to>
                                        <p:strVal val="visible"/>
                                      </p:to>
                                    </p:set>
                                    <p:animEffect transition="in" filter="dissolve">
                                      <p:cBhvr>
                                        <p:cTn id="46" dur="500"/>
                                        <p:tgtEl>
                                          <p:spTgt spid="377867"/>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377868"/>
                                        </p:tgtEl>
                                        <p:attrNameLst>
                                          <p:attrName>style.visibility</p:attrName>
                                        </p:attrNameLst>
                                      </p:cBhvr>
                                      <p:to>
                                        <p:strVal val="visible"/>
                                      </p:to>
                                    </p:set>
                                    <p:animEffect transition="in" filter="wipe(right)">
                                      <p:cBhvr>
                                        <p:cTn id="50" dur="500"/>
                                        <p:tgtEl>
                                          <p:spTgt spid="377868"/>
                                        </p:tgtEl>
                                      </p:cBhvr>
                                    </p:animEffect>
                                  </p:childTnLst>
                                </p:cTn>
                              </p:par>
                            </p:childTnLst>
                          </p:cTn>
                        </p:par>
                        <p:par>
                          <p:cTn id="51" fill="hold">
                            <p:stCondLst>
                              <p:cond delay="1500"/>
                            </p:stCondLst>
                            <p:childTnLst>
                              <p:par>
                                <p:cTn id="52" presetID="9" presetClass="entr" presetSubtype="0" fill="hold" grpId="0" nodeType="afterEffect">
                                  <p:stCondLst>
                                    <p:cond delay="0"/>
                                  </p:stCondLst>
                                  <p:childTnLst>
                                    <p:set>
                                      <p:cBhvr>
                                        <p:cTn id="53" dur="1" fill="hold">
                                          <p:stCondLst>
                                            <p:cond delay="0"/>
                                          </p:stCondLst>
                                        </p:cTn>
                                        <p:tgtEl>
                                          <p:spTgt spid="377887"/>
                                        </p:tgtEl>
                                        <p:attrNameLst>
                                          <p:attrName>style.visibility</p:attrName>
                                        </p:attrNameLst>
                                      </p:cBhvr>
                                      <p:to>
                                        <p:strVal val="visible"/>
                                      </p:to>
                                    </p:set>
                                    <p:animEffect transition="in" filter="dissolve">
                                      <p:cBhvr>
                                        <p:cTn id="54" dur="500"/>
                                        <p:tgtEl>
                                          <p:spTgt spid="377887"/>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377893"/>
                                        </p:tgtEl>
                                        <p:attrNameLst>
                                          <p:attrName>style.visibility</p:attrName>
                                        </p:attrNameLst>
                                      </p:cBhvr>
                                      <p:to>
                                        <p:strVal val="visible"/>
                                      </p:to>
                                    </p:set>
                                    <p:animEffect transition="in" filter="dissolve">
                                      <p:cBhvr>
                                        <p:cTn id="58" dur="500"/>
                                        <p:tgtEl>
                                          <p:spTgt spid="377893"/>
                                        </p:tgtEl>
                                      </p:cBhvr>
                                    </p:animEffect>
                                  </p:childTnLst>
                                </p:cTn>
                              </p:par>
                            </p:childTnLst>
                          </p:cTn>
                        </p:par>
                        <p:par>
                          <p:cTn id="59" fill="hold">
                            <p:stCondLst>
                              <p:cond delay="2500"/>
                            </p:stCondLst>
                            <p:childTnLst>
                              <p:par>
                                <p:cTn id="60" presetID="9" presetClass="entr" presetSubtype="0" fill="hold" grpId="0" nodeType="afterEffect">
                                  <p:stCondLst>
                                    <p:cond delay="0"/>
                                  </p:stCondLst>
                                  <p:childTnLst>
                                    <p:set>
                                      <p:cBhvr>
                                        <p:cTn id="61" dur="1" fill="hold">
                                          <p:stCondLst>
                                            <p:cond delay="0"/>
                                          </p:stCondLst>
                                        </p:cTn>
                                        <p:tgtEl>
                                          <p:spTgt spid="377886"/>
                                        </p:tgtEl>
                                        <p:attrNameLst>
                                          <p:attrName>style.visibility</p:attrName>
                                        </p:attrNameLst>
                                      </p:cBhvr>
                                      <p:to>
                                        <p:strVal val="visible"/>
                                      </p:to>
                                    </p:set>
                                    <p:animEffect transition="in" filter="dissolve">
                                      <p:cBhvr>
                                        <p:cTn id="62" dur="500"/>
                                        <p:tgtEl>
                                          <p:spTgt spid="37788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7895"/>
                                        </p:tgtEl>
                                        <p:attrNameLst>
                                          <p:attrName>style.visibility</p:attrName>
                                        </p:attrNameLst>
                                      </p:cBhvr>
                                      <p:to>
                                        <p:strVal val="visible"/>
                                      </p:to>
                                    </p:set>
                                    <p:animEffect transition="in" filter="wipe(left)">
                                      <p:cBhvr>
                                        <p:cTn id="67" dur="500"/>
                                        <p:tgtEl>
                                          <p:spTgt spid="37789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7897"/>
                                        </p:tgtEl>
                                        <p:attrNameLst>
                                          <p:attrName>style.visibility</p:attrName>
                                        </p:attrNameLst>
                                      </p:cBhvr>
                                      <p:to>
                                        <p:strVal val="visible"/>
                                      </p:to>
                                    </p:set>
                                    <p:animEffect transition="in" filter="wipe(left)">
                                      <p:cBhvr>
                                        <p:cTn id="72" dur="500"/>
                                        <p:tgtEl>
                                          <p:spTgt spid="37789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77896"/>
                                        </p:tgtEl>
                                        <p:attrNameLst>
                                          <p:attrName>style.visibility</p:attrName>
                                        </p:attrNameLst>
                                      </p:cBhvr>
                                      <p:to>
                                        <p:strVal val="visible"/>
                                      </p:to>
                                    </p:set>
                                    <p:animEffect transition="in" filter="wipe(left)">
                                      <p:cBhvr>
                                        <p:cTn id="77" dur="500"/>
                                        <p:tgtEl>
                                          <p:spTgt spid="377896"/>
                                        </p:tgtEl>
                                      </p:cBhvr>
                                    </p:animEffect>
                                  </p:childTnLst>
                                </p:cTn>
                              </p:par>
                              <p:par>
                                <p:cTn id="78" presetID="1" presetClass="entr" presetSubtype="0" fill="hold" grpId="0" nodeType="withEffect">
                                  <p:stCondLst>
                                    <p:cond delay="0"/>
                                  </p:stCondLst>
                                  <p:childTnLst>
                                    <p:set>
                                      <p:cBhvr>
                                        <p:cTn id="79" dur="1" fill="hold">
                                          <p:stCondLst>
                                            <p:cond delay="0"/>
                                          </p:stCondLst>
                                        </p:cTn>
                                        <p:tgtEl>
                                          <p:spTgt spid="377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autoUpdateAnimBg="0"/>
      <p:bldP spid="377865" grpId="0" autoUpdateAnimBg="0"/>
      <p:bldP spid="377866" grpId="0" autoUpdateAnimBg="0"/>
      <p:bldP spid="377867" grpId="0" autoUpdateAnimBg="0"/>
      <p:bldP spid="377884" grpId="0" autoUpdateAnimBg="0"/>
      <p:bldP spid="377885" grpId="0" autoUpdateAnimBg="0"/>
      <p:bldP spid="377886" grpId="0" autoUpdateAnimBg="0"/>
      <p:bldP spid="377887" grpId="0" autoUpdateAnimBg="0"/>
      <p:bldP spid="377889" grpId="0"/>
      <p:bldP spid="377892" grpId="0" animBg="1" autoUpdateAnimBg="0"/>
      <p:bldP spid="377893" grpId="0" animBg="1" autoUpdateAnimBg="0"/>
      <p:bldP spid="377895" grpId="0" autoUpdateAnimBg="0"/>
      <p:bldP spid="377896" grpId="0" autoUpdateAnimBg="0"/>
      <p:bldP spid="37789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5812" name="Group 4"/>
          <p:cNvGrpSpPr>
            <a:grpSpLocks/>
          </p:cNvGrpSpPr>
          <p:nvPr/>
        </p:nvGrpSpPr>
        <p:grpSpPr bwMode="auto">
          <a:xfrm>
            <a:off x="1476375" y="1233488"/>
            <a:ext cx="1768475" cy="2225675"/>
            <a:chOff x="526" y="705"/>
            <a:chExt cx="1114" cy="1402"/>
          </a:xfrm>
        </p:grpSpPr>
        <p:sp>
          <p:nvSpPr>
            <p:cNvPr id="375813" name="Text Box 5"/>
            <p:cNvSpPr txBox="1">
              <a:spLocks noChangeArrowheads="1"/>
            </p:cNvSpPr>
            <p:nvPr/>
          </p:nvSpPr>
          <p:spPr bwMode="auto">
            <a:xfrm>
              <a:off x="1342" y="1330"/>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p>
          </p:txBody>
        </p:sp>
        <p:sp>
          <p:nvSpPr>
            <p:cNvPr id="375814" name="Text Box 6"/>
            <p:cNvSpPr txBox="1">
              <a:spLocks noChangeArrowheads="1"/>
            </p:cNvSpPr>
            <p:nvPr/>
          </p:nvSpPr>
          <p:spPr bwMode="auto">
            <a:xfrm>
              <a:off x="1471" y="754"/>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p>
          </p:txBody>
        </p:sp>
        <p:sp>
          <p:nvSpPr>
            <p:cNvPr id="375815" name="Text Box 7"/>
            <p:cNvSpPr txBox="1">
              <a:spLocks noChangeArrowheads="1"/>
            </p:cNvSpPr>
            <p:nvPr/>
          </p:nvSpPr>
          <p:spPr bwMode="auto">
            <a:xfrm>
              <a:off x="540" y="1205"/>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p>
          </p:txBody>
        </p:sp>
        <p:sp>
          <p:nvSpPr>
            <p:cNvPr id="375816" name="Rectangle 8"/>
            <p:cNvSpPr>
              <a:spLocks noChangeArrowheads="1"/>
            </p:cNvSpPr>
            <p:nvPr/>
          </p:nvSpPr>
          <p:spPr bwMode="auto">
            <a:xfrm rot="5400000">
              <a:off x="557" y="725"/>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sym typeface="CommonBullets" pitchFamily="34" charset="2"/>
                </a:rPr>
                <a:t>+</a:t>
              </a:r>
            </a:p>
          </p:txBody>
        </p:sp>
        <p:sp>
          <p:nvSpPr>
            <p:cNvPr id="375817" name="Rectangle 9"/>
            <p:cNvSpPr>
              <a:spLocks noChangeArrowheads="1"/>
            </p:cNvSpPr>
            <p:nvPr/>
          </p:nvSpPr>
          <p:spPr bwMode="auto">
            <a:xfrm rot="5400000">
              <a:off x="1073" y="1329"/>
              <a:ext cx="391" cy="144"/>
            </a:xfrm>
            <a:prstGeom prst="rect">
              <a:avLst/>
            </a:prstGeom>
            <a:solidFill>
              <a:schemeClr val="accent2"/>
            </a:solidFill>
            <a:ln w="381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8" name="Line 10"/>
            <p:cNvSpPr>
              <a:spLocks noChangeShapeType="1"/>
            </p:cNvSpPr>
            <p:nvPr/>
          </p:nvSpPr>
          <p:spPr bwMode="auto">
            <a:xfrm rot="5400000" flipH="1" flipV="1">
              <a:off x="1034" y="970"/>
              <a:ext cx="47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9" name="Line 11"/>
            <p:cNvSpPr>
              <a:spLocks noChangeShapeType="1"/>
            </p:cNvSpPr>
            <p:nvPr/>
          </p:nvSpPr>
          <p:spPr bwMode="auto">
            <a:xfrm rot="5400000">
              <a:off x="1034" y="1831"/>
              <a:ext cx="47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0" name="Oval 12"/>
            <p:cNvSpPr>
              <a:spLocks noChangeArrowheads="1"/>
            </p:cNvSpPr>
            <p:nvPr/>
          </p:nvSpPr>
          <p:spPr bwMode="auto">
            <a:xfrm rot="5400000">
              <a:off x="601" y="2039"/>
              <a:ext cx="68" cy="68"/>
            </a:xfrm>
            <a:prstGeom prst="ellipse">
              <a:avLst/>
            </a:prstGeom>
            <a:solidFill>
              <a:schemeClr val="accent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5821" name="Rectangle 13"/>
            <p:cNvSpPr>
              <a:spLocks noChangeArrowheads="1"/>
            </p:cNvSpPr>
            <p:nvPr/>
          </p:nvSpPr>
          <p:spPr bwMode="auto">
            <a:xfrm>
              <a:off x="540" y="177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sym typeface="CommonBullets" pitchFamily="34" charset="2"/>
                </a:rPr>
                <a:t>–</a:t>
              </a:r>
            </a:p>
          </p:txBody>
        </p:sp>
        <p:sp>
          <p:nvSpPr>
            <p:cNvPr id="375822" name="Line 14"/>
            <p:cNvSpPr>
              <a:spLocks noChangeShapeType="1"/>
            </p:cNvSpPr>
            <p:nvPr/>
          </p:nvSpPr>
          <p:spPr bwMode="auto">
            <a:xfrm>
              <a:off x="1446" y="705"/>
              <a:ext cx="0" cy="385"/>
            </a:xfrm>
            <a:prstGeom prst="line">
              <a:avLst/>
            </a:prstGeom>
            <a:noFill/>
            <a:ln w="381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5823" name="Line 15"/>
            <p:cNvSpPr>
              <a:spLocks noChangeShapeType="1"/>
            </p:cNvSpPr>
            <p:nvPr/>
          </p:nvSpPr>
          <p:spPr bwMode="auto">
            <a:xfrm flipH="1">
              <a:off x="670" y="2066"/>
              <a:ext cx="5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5824" name="Oval 16"/>
            <p:cNvSpPr>
              <a:spLocks noChangeArrowheads="1"/>
            </p:cNvSpPr>
            <p:nvPr/>
          </p:nvSpPr>
          <p:spPr bwMode="auto">
            <a:xfrm rot="5400000">
              <a:off x="602" y="708"/>
              <a:ext cx="68" cy="68"/>
            </a:xfrm>
            <a:prstGeom prst="ellipse">
              <a:avLst/>
            </a:prstGeom>
            <a:solidFill>
              <a:schemeClr val="accent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5825" name="Line 17"/>
            <p:cNvSpPr>
              <a:spLocks noChangeShapeType="1"/>
            </p:cNvSpPr>
            <p:nvPr/>
          </p:nvSpPr>
          <p:spPr bwMode="auto">
            <a:xfrm flipH="1">
              <a:off x="671" y="735"/>
              <a:ext cx="5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375827" name="Text Box 19"/>
          <p:cNvSpPr txBox="1">
            <a:spLocks noChangeArrowheads="1"/>
          </p:cNvSpPr>
          <p:nvPr/>
        </p:nvSpPr>
        <p:spPr bwMode="auto">
          <a:xfrm>
            <a:off x="3476625" y="1160463"/>
            <a:ext cx="5667375"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rPr>
              <a:t>当 </a:t>
            </a:r>
            <a:r>
              <a:rPr kumimoji="1" lang="en-US" altLang="zh-CN" sz="2400" b="1" i="1">
                <a:solidFill>
                  <a:schemeClr val="tx2"/>
                </a:solidFill>
                <a:latin typeface="Times New Roman" panose="02020603050405020304" pitchFamily="18" charset="0"/>
              </a:rPr>
              <a:t>R </a:t>
            </a:r>
            <a:r>
              <a:rPr kumimoji="1" lang="en-US" altLang="zh-CN" sz="2400" b="1">
                <a:solidFill>
                  <a:schemeClr val="tx2"/>
                </a:solidFill>
                <a:latin typeface="Times New Roman" panose="02020603050405020304" pitchFamily="18" charset="0"/>
              </a:rPr>
              <a:t>= 0 (</a:t>
            </a:r>
            <a:r>
              <a:rPr kumimoji="1" lang="en-US" altLang="zh-CN" sz="2400" b="1" i="1">
                <a:solidFill>
                  <a:schemeClr val="tx2"/>
                </a:solidFill>
                <a:latin typeface="Times New Roman" panose="02020603050405020304" pitchFamily="18" charset="0"/>
              </a:rPr>
              <a:t>G </a:t>
            </a:r>
            <a:r>
              <a:rPr kumimoji="1" lang="en-US" altLang="zh-CN" sz="2400" b="1">
                <a:solidFill>
                  <a:schemeClr val="tx2"/>
                </a:solidFill>
                <a:latin typeface="Times New Roman" panose="02020603050405020304" pitchFamily="18" charset="0"/>
              </a:rPr>
              <a:t>=</a:t>
            </a:r>
            <a:r>
              <a:rPr kumimoji="1" lang="en-US" altLang="zh-CN" sz="32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，视其为短路。</a:t>
            </a:r>
          </a:p>
          <a:p>
            <a:pPr eaLnBrk="0" hangingPunct="0">
              <a:spcBef>
                <a:spcPct val="50000"/>
              </a:spcBef>
            </a:pPr>
            <a:r>
              <a:rPr kumimoji="1" lang="en-US" altLang="zh-CN" sz="2400" b="1" i="1">
                <a:solidFill>
                  <a:schemeClr val="tx2"/>
                </a:solidFill>
                <a:latin typeface="Times New Roman" panose="02020603050405020304" pitchFamily="18" charset="0"/>
              </a:rPr>
              <a:t>u </a:t>
            </a:r>
            <a:r>
              <a:rPr kumimoji="1" lang="en-US" altLang="zh-CN" sz="2400" b="1">
                <a:solidFill>
                  <a:schemeClr val="tx2"/>
                </a:solidFill>
                <a:latin typeface="Times New Roman" panose="02020603050405020304" pitchFamily="18" charset="0"/>
              </a:rPr>
              <a:t>= 0 ,   </a:t>
            </a:r>
            <a:r>
              <a:rPr kumimoji="1" lang="en-US" altLang="zh-CN" sz="2400" b="1" i="1">
                <a:solidFill>
                  <a:schemeClr val="tx2"/>
                </a:solidFill>
                <a:latin typeface="Times New Roman" panose="02020603050405020304" pitchFamily="18" charset="0"/>
              </a:rPr>
              <a:t>i</a:t>
            </a:r>
            <a:r>
              <a:rPr kumimoji="1" lang="zh-CN" altLang="zh-CN" sz="2400" b="1">
                <a:solidFill>
                  <a:schemeClr val="tx2"/>
                </a:solidFill>
                <a:latin typeface="Times New Roman" panose="02020603050405020304" pitchFamily="18" charset="0"/>
              </a:rPr>
              <a:t>由外电路决定</a:t>
            </a:r>
            <a:r>
              <a:rPr kumimoji="1" lang="zh-CN" altLang="en-US" sz="2400" b="1">
                <a:solidFill>
                  <a:schemeClr val="tx2"/>
                </a:solidFill>
                <a:latin typeface="Times New Roman" panose="02020603050405020304" pitchFamily="18" charset="0"/>
              </a:rPr>
              <a:t>。</a:t>
            </a:r>
            <a:r>
              <a:rPr kumimoji="1" lang="zh-CN" altLang="zh-CN"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
        <p:nvSpPr>
          <p:cNvPr id="375828" name="Text Box 20"/>
          <p:cNvSpPr txBox="1">
            <a:spLocks noChangeArrowheads="1"/>
          </p:cNvSpPr>
          <p:nvPr/>
        </p:nvSpPr>
        <p:spPr bwMode="auto">
          <a:xfrm>
            <a:off x="1217613" y="4392613"/>
            <a:ext cx="4702175"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dirty="0">
                <a:solidFill>
                  <a:schemeClr val="tx2"/>
                </a:solidFill>
                <a:latin typeface="Times New Roman" panose="02020603050405020304" pitchFamily="18" charset="0"/>
              </a:rPr>
              <a:t>当 </a:t>
            </a:r>
            <a:r>
              <a:rPr kumimoji="1" lang="en-US" altLang="zh-CN" sz="2400" b="1" i="1" dirty="0">
                <a:solidFill>
                  <a:schemeClr val="tx2"/>
                </a:solidFill>
                <a:latin typeface="Times New Roman" panose="02020603050405020304" pitchFamily="18" charset="0"/>
              </a:rPr>
              <a:t>R </a:t>
            </a:r>
            <a:r>
              <a:rPr kumimoji="1" lang="en-US" altLang="zh-CN" sz="2400" b="1" dirty="0">
                <a:solidFill>
                  <a:schemeClr val="tx2"/>
                </a:solidFill>
                <a:latin typeface="Times New Roman" panose="02020603050405020304" pitchFamily="18" charset="0"/>
              </a:rPr>
              <a:t>= </a:t>
            </a:r>
            <a:r>
              <a:rPr kumimoji="1" lang="en-US" altLang="zh-CN" sz="3200" b="1" dirty="0">
                <a:solidFill>
                  <a:schemeClr val="tx2"/>
                </a:solidFill>
                <a:latin typeface="Times New Roman" panose="02020603050405020304" pitchFamily="18" charset="0"/>
                <a:sym typeface="Symbol" panose="05050102010706020507" pitchFamily="18" charset="2"/>
              </a:rPr>
              <a:t> </a:t>
            </a:r>
            <a:r>
              <a:rPr kumimoji="1" lang="en-US" altLang="zh-CN" sz="2400" b="1" dirty="0">
                <a:solidFill>
                  <a:schemeClr val="tx2"/>
                </a:solidFill>
                <a:latin typeface="Times New Roman" panose="02020603050405020304" pitchFamily="18" charset="0"/>
                <a:sym typeface="Symbol" panose="05050102010706020507" pitchFamily="18" charset="2"/>
              </a:rPr>
              <a:t>(</a:t>
            </a:r>
            <a:r>
              <a:rPr kumimoji="1" lang="en-US" altLang="zh-CN" sz="2400" b="1" i="1" dirty="0">
                <a:solidFill>
                  <a:schemeClr val="tx2"/>
                </a:solidFill>
                <a:latin typeface="Times New Roman" panose="02020603050405020304" pitchFamily="18" charset="0"/>
              </a:rPr>
              <a:t>G </a:t>
            </a:r>
            <a:r>
              <a:rPr kumimoji="1" lang="en-US" altLang="zh-CN" sz="2400" b="1" dirty="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sym typeface="Symbol" panose="05050102010706020507" pitchFamily="18" charset="2"/>
              </a:rPr>
              <a:t>0</a:t>
            </a:r>
            <a:r>
              <a:rPr kumimoji="1" lang="en-US" altLang="zh-CN" sz="2400" b="1" dirty="0">
                <a:solidFill>
                  <a:schemeClr val="tx2"/>
                </a:solidFill>
                <a:latin typeface="Times New Roman" panose="02020603050405020304" pitchFamily="18" charset="0"/>
              </a:rPr>
              <a:t>)</a:t>
            </a:r>
            <a:r>
              <a:rPr kumimoji="1" lang="zh-CN" altLang="en-US" sz="2400" b="1" dirty="0">
                <a:solidFill>
                  <a:schemeClr val="tx2"/>
                </a:solidFill>
                <a:latin typeface="Times New Roman" panose="02020603050405020304" pitchFamily="18" charset="0"/>
              </a:rPr>
              <a:t>，视其为开路。</a:t>
            </a:r>
          </a:p>
          <a:p>
            <a:pPr eaLnBrk="0" hangingPunct="0">
              <a:spcBef>
                <a:spcPct val="50000"/>
              </a:spcBef>
            </a:pPr>
            <a:r>
              <a:rPr kumimoji="1" lang="en-US" altLang="zh-CN" sz="2400" b="1" i="1" dirty="0" err="1">
                <a:solidFill>
                  <a:schemeClr val="tx2"/>
                </a:solidFill>
                <a:latin typeface="Times New Roman" panose="02020603050405020304" pitchFamily="18" charset="0"/>
              </a:rPr>
              <a:t>i</a:t>
            </a:r>
            <a:r>
              <a:rPr kumimoji="1" lang="en-US" altLang="zh-CN" sz="2400" b="1" i="1" dirty="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rPr>
              <a:t>= 0 ,  </a:t>
            </a:r>
            <a:r>
              <a:rPr kumimoji="1" lang="en-US" altLang="zh-CN" sz="2400" b="1" i="1" dirty="0">
                <a:solidFill>
                  <a:schemeClr val="tx2"/>
                </a:solidFill>
                <a:latin typeface="Times New Roman" panose="02020603050405020304" pitchFamily="18" charset="0"/>
              </a:rPr>
              <a:t>u</a:t>
            </a:r>
            <a:r>
              <a:rPr kumimoji="1" lang="zh-CN" altLang="zh-CN" sz="2400" b="1" dirty="0">
                <a:solidFill>
                  <a:schemeClr val="tx2"/>
                </a:solidFill>
                <a:latin typeface="Times New Roman" panose="02020603050405020304" pitchFamily="18" charset="0"/>
              </a:rPr>
              <a:t>由外电路决定</a:t>
            </a:r>
            <a:r>
              <a:rPr kumimoji="1" lang="zh-CN" altLang="en-US" sz="2400" b="1" dirty="0">
                <a:solidFill>
                  <a:schemeClr val="tx2"/>
                </a:solidFill>
                <a:latin typeface="Times New Roman" panose="02020603050405020304" pitchFamily="18" charset="0"/>
              </a:rPr>
              <a:t>。</a:t>
            </a:r>
          </a:p>
        </p:txBody>
      </p:sp>
      <p:grpSp>
        <p:nvGrpSpPr>
          <p:cNvPr id="375829" name="Group 21"/>
          <p:cNvGrpSpPr>
            <a:grpSpLocks/>
          </p:cNvGrpSpPr>
          <p:nvPr/>
        </p:nvGrpSpPr>
        <p:grpSpPr bwMode="auto">
          <a:xfrm>
            <a:off x="5832475" y="4149725"/>
            <a:ext cx="1987550" cy="1854200"/>
            <a:chOff x="3424" y="2432"/>
            <a:chExt cx="1252" cy="1168"/>
          </a:xfrm>
        </p:grpSpPr>
        <p:sp>
          <p:nvSpPr>
            <p:cNvPr id="375830" name="Rectangle 22"/>
            <p:cNvSpPr>
              <a:spLocks noChangeArrowheads="1"/>
            </p:cNvSpPr>
            <p:nvPr/>
          </p:nvSpPr>
          <p:spPr bwMode="auto">
            <a:xfrm>
              <a:off x="3634" y="243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375831" name="Rectangle 23"/>
            <p:cNvSpPr>
              <a:spLocks noChangeArrowheads="1"/>
            </p:cNvSpPr>
            <p:nvPr/>
          </p:nvSpPr>
          <p:spPr bwMode="auto">
            <a:xfrm>
              <a:off x="4507" y="3295"/>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75832" name="Line 24"/>
            <p:cNvSpPr>
              <a:spLocks noChangeShapeType="1"/>
            </p:cNvSpPr>
            <p:nvPr/>
          </p:nvSpPr>
          <p:spPr bwMode="auto">
            <a:xfrm>
              <a:off x="3424" y="3336"/>
              <a:ext cx="1198" cy="0"/>
            </a:xfrm>
            <a:prstGeom prst="line">
              <a:avLst/>
            </a:prstGeom>
            <a:noFill/>
            <a:ln w="28575" cap="sq">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33" name="Line 25"/>
            <p:cNvSpPr>
              <a:spLocks noChangeShapeType="1"/>
            </p:cNvSpPr>
            <p:nvPr/>
          </p:nvSpPr>
          <p:spPr bwMode="auto">
            <a:xfrm flipV="1">
              <a:off x="3589" y="2588"/>
              <a:ext cx="8" cy="1012"/>
            </a:xfrm>
            <a:prstGeom prst="line">
              <a:avLst/>
            </a:prstGeom>
            <a:noFill/>
            <a:ln w="28575" cap="sq">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34" name="Text Box 26"/>
            <p:cNvSpPr txBox="1">
              <a:spLocks noChangeArrowheads="1"/>
            </p:cNvSpPr>
            <p:nvPr/>
          </p:nvSpPr>
          <p:spPr bwMode="auto">
            <a:xfrm>
              <a:off x="3587" y="332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a:solidFill>
                    <a:srgbClr val="000000"/>
                  </a:solidFill>
                  <a:latin typeface="Times New Roman" panose="02020603050405020304" pitchFamily="18" charset="0"/>
                  <a:sym typeface="Symbol" panose="05050102010706020507" pitchFamily="18" charset="2"/>
                </a:rPr>
                <a:t>0</a:t>
              </a:r>
              <a:endParaRPr kumimoji="1" lang="en-US" altLang="zh-CN" sz="2800" b="1">
                <a:solidFill>
                  <a:srgbClr val="000000"/>
                </a:solidFill>
                <a:latin typeface="Times New Roman" panose="02020603050405020304" pitchFamily="18" charset="0"/>
                <a:sym typeface="Symbol" panose="05050102010706020507" pitchFamily="18" charset="2"/>
              </a:endParaRPr>
            </a:p>
          </p:txBody>
        </p:sp>
      </p:grpSp>
      <p:sp>
        <p:nvSpPr>
          <p:cNvPr id="375835" name="Line 27"/>
          <p:cNvSpPr>
            <a:spLocks noChangeShapeType="1"/>
          </p:cNvSpPr>
          <p:nvPr/>
        </p:nvSpPr>
        <p:spPr bwMode="auto">
          <a:xfrm>
            <a:off x="6100763" y="4645025"/>
            <a:ext cx="0" cy="1143000"/>
          </a:xfrm>
          <a:prstGeom prst="line">
            <a:avLst/>
          </a:prstGeom>
          <a:noFill/>
          <a:ln w="762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36" name="Text Box 28"/>
          <p:cNvSpPr txBox="1">
            <a:spLocks noChangeArrowheads="1"/>
          </p:cNvSpPr>
          <p:nvPr/>
        </p:nvSpPr>
        <p:spPr bwMode="auto">
          <a:xfrm>
            <a:off x="6408738" y="5086350"/>
            <a:ext cx="793750" cy="457200"/>
          </a:xfrm>
          <a:prstGeom prst="rect">
            <a:avLst/>
          </a:prstGeom>
          <a:solidFill>
            <a:srgbClr val="FFFF99"/>
          </a:solidFill>
          <a:ln>
            <a:noFill/>
          </a:ln>
          <a:effectLst/>
          <a:extLst>
            <a:ext uri="{91240B29-F687-4F45-9708-019B960494DF}">
              <a14:hiddenLine xmlns:a14="http://schemas.microsoft.com/office/drawing/2010/main" w="38100" cap="sq">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sym typeface="Symbol" panose="05050102010706020507" pitchFamily="18" charset="2"/>
              </a:rPr>
              <a:t>开路</a:t>
            </a:r>
          </a:p>
        </p:txBody>
      </p:sp>
      <p:grpSp>
        <p:nvGrpSpPr>
          <p:cNvPr id="375837" name="Group 29"/>
          <p:cNvGrpSpPr>
            <a:grpSpLocks/>
          </p:cNvGrpSpPr>
          <p:nvPr/>
        </p:nvGrpSpPr>
        <p:grpSpPr bwMode="auto">
          <a:xfrm>
            <a:off x="5837238" y="2168525"/>
            <a:ext cx="1987550" cy="1854200"/>
            <a:chOff x="4127" y="1207"/>
            <a:chExt cx="1252" cy="1168"/>
          </a:xfrm>
        </p:grpSpPr>
        <p:sp>
          <p:nvSpPr>
            <p:cNvPr id="375838" name="Rectangle 30"/>
            <p:cNvSpPr>
              <a:spLocks noChangeArrowheads="1"/>
            </p:cNvSpPr>
            <p:nvPr/>
          </p:nvSpPr>
          <p:spPr bwMode="auto">
            <a:xfrm>
              <a:off x="4337" y="1207"/>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375839" name="Rectangle 31"/>
            <p:cNvSpPr>
              <a:spLocks noChangeArrowheads="1"/>
            </p:cNvSpPr>
            <p:nvPr/>
          </p:nvSpPr>
          <p:spPr bwMode="auto">
            <a:xfrm>
              <a:off x="5210" y="2070"/>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75840" name="Line 32"/>
            <p:cNvSpPr>
              <a:spLocks noChangeShapeType="1"/>
            </p:cNvSpPr>
            <p:nvPr/>
          </p:nvSpPr>
          <p:spPr bwMode="auto">
            <a:xfrm>
              <a:off x="4127" y="2111"/>
              <a:ext cx="1198" cy="0"/>
            </a:xfrm>
            <a:prstGeom prst="line">
              <a:avLst/>
            </a:prstGeom>
            <a:noFill/>
            <a:ln w="28575" cap="sq">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1" name="Line 33"/>
            <p:cNvSpPr>
              <a:spLocks noChangeShapeType="1"/>
            </p:cNvSpPr>
            <p:nvPr/>
          </p:nvSpPr>
          <p:spPr bwMode="auto">
            <a:xfrm flipV="1">
              <a:off x="4292" y="1363"/>
              <a:ext cx="8" cy="1012"/>
            </a:xfrm>
            <a:prstGeom prst="line">
              <a:avLst/>
            </a:prstGeom>
            <a:noFill/>
            <a:ln w="28575" cap="sq">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2" name="Text Box 34"/>
            <p:cNvSpPr txBox="1">
              <a:spLocks noChangeArrowheads="1"/>
            </p:cNvSpPr>
            <p:nvPr/>
          </p:nvSpPr>
          <p:spPr bwMode="auto">
            <a:xfrm>
              <a:off x="4290" y="2102"/>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a:solidFill>
                    <a:srgbClr val="000000"/>
                  </a:solidFill>
                  <a:latin typeface="Times New Roman" panose="02020603050405020304" pitchFamily="18" charset="0"/>
                  <a:sym typeface="Symbol" panose="05050102010706020507" pitchFamily="18" charset="2"/>
                </a:rPr>
                <a:t>0</a:t>
              </a:r>
              <a:endParaRPr kumimoji="1" lang="en-US" altLang="zh-CN" sz="2800" b="1">
                <a:solidFill>
                  <a:srgbClr val="000000"/>
                </a:solidFill>
                <a:latin typeface="Times New Roman" panose="02020603050405020304" pitchFamily="18" charset="0"/>
                <a:sym typeface="Symbol" panose="05050102010706020507" pitchFamily="18" charset="2"/>
              </a:endParaRPr>
            </a:p>
          </p:txBody>
        </p:sp>
      </p:grpSp>
      <p:sp>
        <p:nvSpPr>
          <p:cNvPr id="375843" name="Text Box 35"/>
          <p:cNvSpPr txBox="1">
            <a:spLocks noChangeArrowheads="1"/>
          </p:cNvSpPr>
          <p:nvPr/>
        </p:nvSpPr>
        <p:spPr bwMode="auto">
          <a:xfrm>
            <a:off x="6521450" y="3033713"/>
            <a:ext cx="793750" cy="457200"/>
          </a:xfrm>
          <a:prstGeom prst="rect">
            <a:avLst/>
          </a:prstGeom>
          <a:solidFill>
            <a:srgbClr val="FFFF99"/>
          </a:solidFill>
          <a:ln>
            <a:noFill/>
          </a:ln>
          <a:effectLst/>
          <a:extLst>
            <a:ext uri="{91240B29-F687-4F45-9708-019B960494DF}">
              <a14:hiddenLine xmlns:a14="http://schemas.microsoft.com/office/drawing/2010/main" w="38100" cap="sq">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sym typeface="Symbol" panose="05050102010706020507" pitchFamily="18" charset="2"/>
              </a:rPr>
              <a:t>短路</a:t>
            </a:r>
          </a:p>
        </p:txBody>
      </p:sp>
      <p:sp>
        <p:nvSpPr>
          <p:cNvPr id="375844" name="Line 36"/>
          <p:cNvSpPr>
            <a:spLocks noChangeShapeType="1"/>
          </p:cNvSpPr>
          <p:nvPr/>
        </p:nvSpPr>
        <p:spPr bwMode="auto">
          <a:xfrm>
            <a:off x="5991225" y="3590925"/>
            <a:ext cx="1447800" cy="0"/>
          </a:xfrm>
          <a:prstGeom prst="line">
            <a:avLst/>
          </a:prstGeom>
          <a:noFill/>
          <a:ln w="762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5845" name="Group 37"/>
          <p:cNvGrpSpPr>
            <a:grpSpLocks/>
          </p:cNvGrpSpPr>
          <p:nvPr/>
        </p:nvGrpSpPr>
        <p:grpSpPr bwMode="auto">
          <a:xfrm>
            <a:off x="2338388" y="1449388"/>
            <a:ext cx="1009650" cy="1727200"/>
            <a:chOff x="1473" y="754"/>
            <a:chExt cx="636" cy="1088"/>
          </a:xfrm>
        </p:grpSpPr>
        <p:grpSp>
          <p:nvGrpSpPr>
            <p:cNvPr id="375846" name="Group 38"/>
            <p:cNvGrpSpPr>
              <a:grpSpLocks/>
            </p:cNvGrpSpPr>
            <p:nvPr/>
          </p:nvGrpSpPr>
          <p:grpSpPr bwMode="auto">
            <a:xfrm>
              <a:off x="1473" y="754"/>
              <a:ext cx="318" cy="1088"/>
              <a:chOff x="1473" y="754"/>
              <a:chExt cx="318" cy="1088"/>
            </a:xfrm>
          </p:grpSpPr>
          <p:sp>
            <p:nvSpPr>
              <p:cNvPr id="375847" name="Rectangle 39"/>
              <p:cNvSpPr>
                <a:spLocks noChangeArrowheads="1"/>
              </p:cNvSpPr>
              <p:nvPr/>
            </p:nvSpPr>
            <p:spPr bwMode="auto">
              <a:xfrm>
                <a:off x="1473" y="754"/>
                <a:ext cx="318" cy="104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8" name="Line 40"/>
              <p:cNvSpPr>
                <a:spLocks noChangeShapeType="1"/>
              </p:cNvSpPr>
              <p:nvPr/>
            </p:nvSpPr>
            <p:spPr bwMode="auto">
              <a:xfrm>
                <a:off x="1669" y="754"/>
                <a:ext cx="0" cy="1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5849" name="Rectangle 41"/>
            <p:cNvSpPr>
              <a:spLocks noChangeArrowheads="1"/>
            </p:cNvSpPr>
            <p:nvPr/>
          </p:nvSpPr>
          <p:spPr bwMode="auto">
            <a:xfrm>
              <a:off x="1746" y="1253"/>
              <a:ext cx="363" cy="31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5850" name="Group 42"/>
          <p:cNvGrpSpPr>
            <a:grpSpLocks/>
          </p:cNvGrpSpPr>
          <p:nvPr/>
        </p:nvGrpSpPr>
        <p:grpSpPr bwMode="auto">
          <a:xfrm>
            <a:off x="2339975" y="1449388"/>
            <a:ext cx="503238" cy="1800225"/>
            <a:chOff x="1474" y="754"/>
            <a:chExt cx="317" cy="1134"/>
          </a:xfrm>
        </p:grpSpPr>
        <p:sp>
          <p:nvSpPr>
            <p:cNvPr id="375851" name="Rectangle 43"/>
            <p:cNvSpPr>
              <a:spLocks noChangeArrowheads="1"/>
            </p:cNvSpPr>
            <p:nvPr/>
          </p:nvSpPr>
          <p:spPr bwMode="auto">
            <a:xfrm>
              <a:off x="1474" y="754"/>
              <a:ext cx="317" cy="113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52" name="Oval 44"/>
            <p:cNvSpPr>
              <a:spLocks noChangeArrowheads="1"/>
            </p:cNvSpPr>
            <p:nvPr/>
          </p:nvSpPr>
          <p:spPr bwMode="auto">
            <a:xfrm>
              <a:off x="1617" y="754"/>
              <a:ext cx="91" cy="9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53" name="Oval 45"/>
            <p:cNvSpPr>
              <a:spLocks noChangeArrowheads="1"/>
            </p:cNvSpPr>
            <p:nvPr/>
          </p:nvSpPr>
          <p:spPr bwMode="auto">
            <a:xfrm>
              <a:off x="1617" y="1797"/>
              <a:ext cx="91" cy="9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5854" name="Text Box 46"/>
          <p:cNvSpPr txBox="1">
            <a:spLocks noChangeArrowheads="1"/>
          </p:cNvSpPr>
          <p:nvPr/>
        </p:nvSpPr>
        <p:spPr bwMode="auto">
          <a:xfrm>
            <a:off x="359668" y="477838"/>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dirty="0">
                <a:solidFill>
                  <a:srgbClr val="CC0099"/>
                </a:solidFill>
                <a:latin typeface="Times New Roman" panose="02020603050405020304" pitchFamily="18" charset="0"/>
              </a:rPr>
              <a:t>开路与短路</a:t>
            </a:r>
          </a:p>
        </p:txBody>
      </p:sp>
    </p:spTree>
    <p:extLst>
      <p:ext uri="{BB962C8B-B14F-4D97-AF65-F5344CB8AC3E}">
        <p14:creationId xmlns:p14="http://schemas.microsoft.com/office/powerpoint/2010/main" val="889306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wipe(left)">
                                      <p:cBhvr>
                                        <p:cTn id="7" dur="500"/>
                                        <p:tgtEl>
                                          <p:spTgt spid="375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5827">
                                            <p:txEl>
                                              <p:pRg st="0" end="0"/>
                                            </p:txEl>
                                          </p:spTgt>
                                        </p:tgtEl>
                                        <p:attrNameLst>
                                          <p:attrName>style.visibility</p:attrName>
                                        </p:attrNameLst>
                                      </p:cBhvr>
                                      <p:to>
                                        <p:strVal val="visible"/>
                                      </p:to>
                                    </p:set>
                                    <p:animEffect transition="in" filter="wipe(left)">
                                      <p:cBhvr>
                                        <p:cTn id="12" dur="500"/>
                                        <p:tgtEl>
                                          <p:spTgt spid="375827">
                                            <p:txEl>
                                              <p:pRg st="0" end="0"/>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75845"/>
                                        </p:tgtEl>
                                        <p:attrNameLst>
                                          <p:attrName>style.visibility</p:attrName>
                                        </p:attrNameLst>
                                      </p:cBhvr>
                                      <p:to>
                                        <p:strVal val="visible"/>
                                      </p:to>
                                    </p:set>
                                    <p:animEffect transition="in" filter="dissolve">
                                      <p:cBhvr>
                                        <p:cTn id="16" dur="500"/>
                                        <p:tgtEl>
                                          <p:spTgt spid="3758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5827">
                                            <p:txEl>
                                              <p:pRg st="1" end="1"/>
                                            </p:txEl>
                                          </p:spTgt>
                                        </p:tgtEl>
                                        <p:attrNameLst>
                                          <p:attrName>style.visibility</p:attrName>
                                        </p:attrNameLst>
                                      </p:cBhvr>
                                      <p:to>
                                        <p:strVal val="visible"/>
                                      </p:to>
                                    </p:set>
                                    <p:animEffect transition="in" filter="wipe(left)">
                                      <p:cBhvr>
                                        <p:cTn id="21" dur="500"/>
                                        <p:tgtEl>
                                          <p:spTgt spid="375827">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375837"/>
                                        </p:tgtEl>
                                        <p:attrNameLst>
                                          <p:attrName>style.visibility</p:attrName>
                                        </p:attrNameLst>
                                      </p:cBhvr>
                                      <p:to>
                                        <p:strVal val="visible"/>
                                      </p:to>
                                    </p:set>
                                    <p:animEffect transition="in" filter="dissolve">
                                      <p:cBhvr>
                                        <p:cTn id="26" dur="500"/>
                                        <p:tgtEl>
                                          <p:spTgt spid="3758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75844"/>
                                        </p:tgtEl>
                                        <p:attrNameLst>
                                          <p:attrName>style.visibility</p:attrName>
                                        </p:attrNameLst>
                                      </p:cBhvr>
                                      <p:to>
                                        <p:strVal val="visible"/>
                                      </p:to>
                                    </p:set>
                                    <p:animEffect transition="in" filter="wipe(left)">
                                      <p:cBhvr>
                                        <p:cTn id="31" dur="500"/>
                                        <p:tgtEl>
                                          <p:spTgt spid="375844"/>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75843"/>
                                        </p:tgtEl>
                                        <p:attrNameLst>
                                          <p:attrName>style.visibility</p:attrName>
                                        </p:attrNameLst>
                                      </p:cBhvr>
                                      <p:to>
                                        <p:strVal val="visible"/>
                                      </p:to>
                                    </p:set>
                                    <p:animEffect transition="in" filter="dissolve">
                                      <p:cBhvr>
                                        <p:cTn id="35" dur="500"/>
                                        <p:tgtEl>
                                          <p:spTgt spid="375843"/>
                                        </p:tgtEl>
                                      </p:cBhvr>
                                    </p:animEffect>
                                  </p:childTnLst>
                                </p:cTn>
                              </p:par>
                            </p:childTnLst>
                          </p:cTn>
                        </p:par>
                        <p:par>
                          <p:cTn id="36" fill="hold" nodeType="afterGroup">
                            <p:stCondLst>
                              <p:cond delay="1000"/>
                            </p:stCondLst>
                            <p:childTnLst>
                              <p:par>
                                <p:cTn id="37" presetID="35" presetClass="emph" presetSubtype="0" fill="hold" grpId="1" nodeType="afterEffect">
                                  <p:stCondLst>
                                    <p:cond delay="0"/>
                                  </p:stCondLst>
                                  <p:childTnLst>
                                    <p:anim calcmode="discrete" valueType="str">
                                      <p:cBhvr>
                                        <p:cTn id="38" dur="1000" fill="hold"/>
                                        <p:tgtEl>
                                          <p:spTgt spid="375843"/>
                                        </p:tgtEl>
                                        <p:attrNameLst>
                                          <p:attrName>style.visibility</p:attrName>
                                        </p:attrNameLst>
                                      </p:cBhvr>
                                      <p:tavLst>
                                        <p:tav tm="0">
                                          <p:val>
                                            <p:strVal val="hidden"/>
                                          </p:val>
                                        </p:tav>
                                        <p:tav tm="50000">
                                          <p:val>
                                            <p:strVal val="visible"/>
                                          </p:val>
                                        </p:tav>
                                      </p:tavLst>
                                    </p:anim>
                                  </p:childTnLst>
                                </p:cTn>
                              </p:par>
                            </p:childTnLst>
                          </p:cTn>
                        </p:par>
                        <p:par>
                          <p:cTn id="39" fill="hold" nodeType="afterGroup">
                            <p:stCondLst>
                              <p:cond delay="2000"/>
                            </p:stCondLst>
                            <p:childTnLst>
                              <p:par>
                                <p:cTn id="40" presetID="35" presetClass="emph" presetSubtype="0" fill="hold" grpId="2" nodeType="afterEffect">
                                  <p:stCondLst>
                                    <p:cond delay="0"/>
                                  </p:stCondLst>
                                  <p:childTnLst>
                                    <p:anim calcmode="discrete" valueType="str">
                                      <p:cBhvr>
                                        <p:cTn id="41" dur="1000" fill="hold"/>
                                        <p:tgtEl>
                                          <p:spTgt spid="375843"/>
                                        </p:tgtEl>
                                        <p:attrNameLst>
                                          <p:attrName>style.visibility</p:attrName>
                                        </p:attrNameLst>
                                      </p:cBhvr>
                                      <p:tavLst>
                                        <p:tav tm="0">
                                          <p:val>
                                            <p:strVal val="hidden"/>
                                          </p:val>
                                        </p:tav>
                                        <p:tav tm="50000">
                                          <p:val>
                                            <p:strVal val="visible"/>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75828">
                                            <p:txEl>
                                              <p:pRg st="0" end="0"/>
                                            </p:txEl>
                                          </p:spTgt>
                                        </p:tgtEl>
                                        <p:attrNameLst>
                                          <p:attrName>style.visibility</p:attrName>
                                        </p:attrNameLst>
                                      </p:cBhvr>
                                      <p:to>
                                        <p:strVal val="visible"/>
                                      </p:to>
                                    </p:set>
                                    <p:animEffect transition="in" filter="wipe(left)">
                                      <p:cBhvr>
                                        <p:cTn id="46" dur="500"/>
                                        <p:tgtEl>
                                          <p:spTgt spid="375828">
                                            <p:txEl>
                                              <p:pRg st="0" end="0"/>
                                            </p:txEl>
                                          </p:spTgt>
                                        </p:tgtEl>
                                      </p:cBhvr>
                                    </p:animEffect>
                                  </p:childTnLst>
                                </p:cTn>
                              </p:par>
                            </p:childTnLst>
                          </p:cTn>
                        </p:par>
                        <p:par>
                          <p:cTn id="47" fill="hold" nodeType="afterGroup">
                            <p:stCondLst>
                              <p:cond delay="500"/>
                            </p:stCondLst>
                            <p:childTnLst>
                              <p:par>
                                <p:cTn id="48" presetID="9" presetClass="entr" presetSubtype="0" fill="hold" nodeType="afterEffect">
                                  <p:stCondLst>
                                    <p:cond delay="0"/>
                                  </p:stCondLst>
                                  <p:childTnLst>
                                    <p:set>
                                      <p:cBhvr>
                                        <p:cTn id="49" dur="1" fill="hold">
                                          <p:stCondLst>
                                            <p:cond delay="0"/>
                                          </p:stCondLst>
                                        </p:cTn>
                                        <p:tgtEl>
                                          <p:spTgt spid="375850"/>
                                        </p:tgtEl>
                                        <p:attrNameLst>
                                          <p:attrName>style.visibility</p:attrName>
                                        </p:attrNameLst>
                                      </p:cBhvr>
                                      <p:to>
                                        <p:strVal val="visible"/>
                                      </p:to>
                                    </p:set>
                                    <p:animEffect transition="in" filter="dissolve">
                                      <p:cBhvr>
                                        <p:cTn id="50" dur="500"/>
                                        <p:tgtEl>
                                          <p:spTgt spid="37585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75828">
                                            <p:txEl>
                                              <p:pRg st="1" end="1"/>
                                            </p:txEl>
                                          </p:spTgt>
                                        </p:tgtEl>
                                        <p:attrNameLst>
                                          <p:attrName>style.visibility</p:attrName>
                                        </p:attrNameLst>
                                      </p:cBhvr>
                                      <p:to>
                                        <p:strVal val="visible"/>
                                      </p:to>
                                    </p:set>
                                    <p:animEffect transition="in" filter="wipe(left)">
                                      <p:cBhvr>
                                        <p:cTn id="55" dur="500"/>
                                        <p:tgtEl>
                                          <p:spTgt spid="375828">
                                            <p:txEl>
                                              <p:pRg st="1" end="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375829"/>
                                        </p:tgtEl>
                                        <p:attrNameLst>
                                          <p:attrName>style.visibility</p:attrName>
                                        </p:attrNameLst>
                                      </p:cBhvr>
                                      <p:to>
                                        <p:strVal val="visible"/>
                                      </p:to>
                                    </p:set>
                                    <p:animEffect transition="in" filter="dissolve">
                                      <p:cBhvr>
                                        <p:cTn id="60" dur="500"/>
                                        <p:tgtEl>
                                          <p:spTgt spid="37582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375835"/>
                                        </p:tgtEl>
                                        <p:attrNameLst>
                                          <p:attrName>style.visibility</p:attrName>
                                        </p:attrNameLst>
                                      </p:cBhvr>
                                      <p:to>
                                        <p:strVal val="visible"/>
                                      </p:to>
                                    </p:set>
                                    <p:animEffect transition="in" filter="wipe(up)">
                                      <p:cBhvr>
                                        <p:cTn id="65" dur="500"/>
                                        <p:tgtEl>
                                          <p:spTgt spid="375835"/>
                                        </p:tgtEl>
                                      </p:cBhvr>
                                    </p:animEffect>
                                  </p:childTnLst>
                                </p:cTn>
                              </p:par>
                            </p:childTnLst>
                          </p:cTn>
                        </p:par>
                        <p:par>
                          <p:cTn id="66" fill="hold" nodeType="afterGroup">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375836"/>
                                        </p:tgtEl>
                                        <p:attrNameLst>
                                          <p:attrName>style.visibility</p:attrName>
                                        </p:attrNameLst>
                                      </p:cBhvr>
                                      <p:to>
                                        <p:strVal val="visible"/>
                                      </p:to>
                                    </p:set>
                                    <p:animEffect transition="in" filter="dissolve">
                                      <p:cBhvr>
                                        <p:cTn id="69" dur="500"/>
                                        <p:tgtEl>
                                          <p:spTgt spid="375836"/>
                                        </p:tgtEl>
                                      </p:cBhvr>
                                    </p:animEffect>
                                  </p:childTnLst>
                                </p:cTn>
                              </p:par>
                            </p:childTnLst>
                          </p:cTn>
                        </p:par>
                        <p:par>
                          <p:cTn id="70" fill="hold" nodeType="afterGroup">
                            <p:stCondLst>
                              <p:cond delay="1000"/>
                            </p:stCondLst>
                            <p:childTnLst>
                              <p:par>
                                <p:cTn id="71" presetID="35" presetClass="emph" presetSubtype="0" fill="hold" grpId="1" nodeType="afterEffect">
                                  <p:stCondLst>
                                    <p:cond delay="0"/>
                                  </p:stCondLst>
                                  <p:childTnLst>
                                    <p:anim calcmode="discrete" valueType="str">
                                      <p:cBhvr>
                                        <p:cTn id="72" dur="1000" fill="hold"/>
                                        <p:tgtEl>
                                          <p:spTgt spid="375836"/>
                                        </p:tgtEl>
                                        <p:attrNameLst>
                                          <p:attrName>style.visibility</p:attrName>
                                        </p:attrNameLst>
                                      </p:cBhvr>
                                      <p:tavLst>
                                        <p:tav tm="0">
                                          <p:val>
                                            <p:strVal val="hidden"/>
                                          </p:val>
                                        </p:tav>
                                        <p:tav tm="50000">
                                          <p:val>
                                            <p:strVal val="visible"/>
                                          </p:val>
                                        </p:tav>
                                      </p:tavLst>
                                    </p:anim>
                                  </p:childTnLst>
                                </p:cTn>
                              </p:par>
                            </p:childTnLst>
                          </p:cTn>
                        </p:par>
                        <p:par>
                          <p:cTn id="73" fill="hold" nodeType="afterGroup">
                            <p:stCondLst>
                              <p:cond delay="2000"/>
                            </p:stCondLst>
                            <p:childTnLst>
                              <p:par>
                                <p:cTn id="74" presetID="35" presetClass="emph" presetSubtype="0" fill="hold" grpId="2" nodeType="afterEffect">
                                  <p:stCondLst>
                                    <p:cond delay="0"/>
                                  </p:stCondLst>
                                  <p:childTnLst>
                                    <p:anim calcmode="discrete" valueType="str">
                                      <p:cBhvr>
                                        <p:cTn id="75" dur="1000" fill="hold"/>
                                        <p:tgtEl>
                                          <p:spTgt spid="37583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27" grpId="0" build="p" autoUpdateAnimBg="0"/>
      <p:bldP spid="375828" grpId="0" build="p" autoUpdateAnimBg="0"/>
      <p:bldP spid="375836" grpId="0" animBg="1"/>
      <p:bldP spid="375836" grpId="1" animBg="1"/>
      <p:bldP spid="375836" grpId="2" animBg="1"/>
      <p:bldP spid="375843" grpId="0" animBg="1"/>
      <p:bldP spid="375843" grpId="1" animBg="1"/>
      <p:bldP spid="375843"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D4C811-FC67-4BA4-865B-7140FE34DD99}"/>
              </a:ext>
            </a:extLst>
          </p:cNvPr>
          <p:cNvSpPr>
            <a:spLocks noGrp="1"/>
          </p:cNvSpPr>
          <p:nvPr>
            <p:ph type="dt" sz="half" idx="10"/>
          </p:nvPr>
        </p:nvSpPr>
        <p:spPr/>
        <p:txBody>
          <a:bodyPr/>
          <a:lstStyle/>
          <a:p>
            <a:pPr>
              <a:defRPr/>
            </a:pPr>
            <a:fld id="{3804426A-4060-4257-B5A2-26584D8502EA}" type="datetime1">
              <a:rPr lang="zh-CN" altLang="en-US" smtClean="0"/>
              <a:pPr>
                <a:defRPr/>
              </a:pPr>
              <a:t>2021/3/3</a:t>
            </a:fld>
            <a:endParaRPr lang="en-US" altLang="zh-CN"/>
          </a:p>
        </p:txBody>
      </p:sp>
      <p:sp>
        <p:nvSpPr>
          <p:cNvPr id="3" name="页脚占位符 2">
            <a:extLst>
              <a:ext uri="{FF2B5EF4-FFF2-40B4-BE49-F238E27FC236}">
                <a16:creationId xmlns:a16="http://schemas.microsoft.com/office/drawing/2014/main" id="{2DB0BADD-A1E4-4F74-AE45-5BE8D27BD766}"/>
              </a:ext>
            </a:extLst>
          </p:cNvPr>
          <p:cNvSpPr>
            <a:spLocks noGrp="1"/>
          </p:cNvSpPr>
          <p:nvPr>
            <p:ph type="ftr" sz="quarter" idx="11"/>
          </p:nvPr>
        </p:nvSpPr>
        <p:spPr/>
        <p:txBody>
          <a:bodyPr/>
          <a:lstStyle/>
          <a:p>
            <a:pPr>
              <a:defRPr/>
            </a:pPr>
            <a:r>
              <a:rPr lang="zh-CN" altLang="en-US"/>
              <a:t>电路理论</a:t>
            </a:r>
            <a:endParaRPr lang="en-US" altLang="zh-CN"/>
          </a:p>
        </p:txBody>
      </p:sp>
      <p:sp>
        <p:nvSpPr>
          <p:cNvPr id="4" name="灯片编号占位符 3">
            <a:extLst>
              <a:ext uri="{FF2B5EF4-FFF2-40B4-BE49-F238E27FC236}">
                <a16:creationId xmlns:a16="http://schemas.microsoft.com/office/drawing/2014/main" id="{87A776E8-3F0D-4710-8B80-269BD9A56667}"/>
              </a:ext>
            </a:extLst>
          </p:cNvPr>
          <p:cNvSpPr>
            <a:spLocks noGrp="1"/>
          </p:cNvSpPr>
          <p:nvPr>
            <p:ph type="sldNum" sz="quarter" idx="12"/>
          </p:nvPr>
        </p:nvSpPr>
        <p:spPr/>
        <p:txBody>
          <a:bodyPr/>
          <a:lstStyle/>
          <a:p>
            <a:pPr>
              <a:defRPr/>
            </a:pPr>
            <a:fld id="{E0F857F6-7025-4682-A966-3EA984379F32}" type="slidenum">
              <a:rPr lang="en-US" altLang="zh-CN" smtClean="0"/>
              <a:pPr>
                <a:defRPr/>
              </a:pPr>
              <a:t>4</a:t>
            </a:fld>
            <a:endParaRPr lang="en-US" altLang="zh-CN"/>
          </a:p>
        </p:txBody>
      </p:sp>
      <p:pic>
        <p:nvPicPr>
          <p:cNvPr id="5" name="图片 4">
            <a:extLst>
              <a:ext uri="{FF2B5EF4-FFF2-40B4-BE49-F238E27FC236}">
                <a16:creationId xmlns:a16="http://schemas.microsoft.com/office/drawing/2014/main" id="{8258E00C-19B8-4C5D-9E69-DCFADF346419}"/>
              </a:ext>
            </a:extLst>
          </p:cNvPr>
          <p:cNvPicPr>
            <a:picLocks noChangeAspect="1"/>
          </p:cNvPicPr>
          <p:nvPr/>
        </p:nvPicPr>
        <p:blipFill>
          <a:blip r:embed="rId2"/>
          <a:stretch>
            <a:fillRect/>
          </a:stretch>
        </p:blipFill>
        <p:spPr>
          <a:xfrm>
            <a:off x="1115616" y="987377"/>
            <a:ext cx="7110564" cy="5584873"/>
          </a:xfrm>
          <a:prstGeom prst="rect">
            <a:avLst/>
          </a:prstGeom>
        </p:spPr>
      </p:pic>
      <p:sp>
        <p:nvSpPr>
          <p:cNvPr id="6" name="文本框 5">
            <a:extLst>
              <a:ext uri="{FF2B5EF4-FFF2-40B4-BE49-F238E27FC236}">
                <a16:creationId xmlns:a16="http://schemas.microsoft.com/office/drawing/2014/main" id="{6F5C50AA-FCE4-4618-87C5-6D3CB34DC496}"/>
              </a:ext>
            </a:extLst>
          </p:cNvPr>
          <p:cNvSpPr txBox="1"/>
          <p:nvPr/>
        </p:nvSpPr>
        <p:spPr>
          <a:xfrm>
            <a:off x="1115616" y="404664"/>
            <a:ext cx="1988045" cy="523220"/>
          </a:xfrm>
          <a:prstGeom prst="rect">
            <a:avLst/>
          </a:prstGeom>
          <a:noFill/>
        </p:spPr>
        <p:txBody>
          <a:bodyPr wrap="none" rtlCol="0">
            <a:spAutoFit/>
          </a:bodyPr>
          <a:lstStyle/>
          <a:p>
            <a:r>
              <a:rPr lang="zh-CN" altLang="en-US" sz="2800" b="1" dirty="0"/>
              <a:t>学习内容：</a:t>
            </a:r>
          </a:p>
        </p:txBody>
      </p:sp>
      <p:cxnSp>
        <p:nvCxnSpPr>
          <p:cNvPr id="8" name="直接连接符 7">
            <a:extLst>
              <a:ext uri="{FF2B5EF4-FFF2-40B4-BE49-F238E27FC236}">
                <a16:creationId xmlns:a16="http://schemas.microsoft.com/office/drawing/2014/main" id="{53DAF2A1-F3D6-4BE1-BE25-1CFCA2845049}"/>
              </a:ext>
            </a:extLst>
          </p:cNvPr>
          <p:cNvCxnSpPr/>
          <p:nvPr/>
        </p:nvCxnSpPr>
        <p:spPr bwMode="auto">
          <a:xfrm>
            <a:off x="962816" y="5157192"/>
            <a:ext cx="7272808" cy="7200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FE7EA509-B743-484C-AA27-C8E86089F4D0}"/>
              </a:ext>
            </a:extLst>
          </p:cNvPr>
          <p:cNvCxnSpPr>
            <a:cxnSpLocks/>
          </p:cNvCxnSpPr>
          <p:nvPr/>
        </p:nvCxnSpPr>
        <p:spPr bwMode="auto">
          <a:xfrm>
            <a:off x="4572000" y="2420888"/>
            <a:ext cx="1728192"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09850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1995" name="Group 43"/>
          <p:cNvGraphicFramePr>
            <a:graphicFrameLocks noGrp="1"/>
          </p:cNvGraphicFramePr>
          <p:nvPr>
            <p:extLst>
              <p:ext uri="{D42A27DB-BD31-4B8C-83A1-F6EECF244321}">
                <p14:modId xmlns:p14="http://schemas.microsoft.com/office/powerpoint/2010/main" val="3273029885"/>
              </p:ext>
            </p:extLst>
          </p:nvPr>
        </p:nvGraphicFramePr>
        <p:xfrm>
          <a:off x="358775" y="1233488"/>
          <a:ext cx="3743325" cy="4163379"/>
        </p:xfrm>
        <a:graphic>
          <a:graphicData uri="http://schemas.openxmlformats.org/drawingml/2006/table">
            <a:tbl>
              <a:tblPr/>
              <a:tblGrid>
                <a:gridCol w="1763713">
                  <a:extLst>
                    <a:ext uri="{9D8B030D-6E8A-4147-A177-3AD203B41FA5}">
                      <a16:colId xmlns:a16="http://schemas.microsoft.com/office/drawing/2014/main" val="232168791"/>
                    </a:ext>
                  </a:extLst>
                </a:gridCol>
                <a:gridCol w="1979612">
                  <a:extLst>
                    <a:ext uri="{9D8B030D-6E8A-4147-A177-3AD203B41FA5}">
                      <a16:colId xmlns:a16="http://schemas.microsoft.com/office/drawing/2014/main" val="3951940327"/>
                    </a:ext>
                  </a:extLst>
                </a:gridCol>
              </a:tblGrid>
              <a:tr h="123882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7418800"/>
                  </a:ext>
                </a:extLst>
              </a:tr>
              <a:tr h="94278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0768479"/>
                  </a:ext>
                </a:extLst>
              </a:tr>
              <a:tr h="94278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629149"/>
                  </a:ext>
                </a:extLst>
              </a:tr>
              <a:tr h="94278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218071"/>
                  </a:ext>
                </a:extLst>
              </a:tr>
            </a:tbl>
          </a:graphicData>
        </a:graphic>
      </p:graphicFrame>
      <p:pic>
        <p:nvPicPr>
          <p:cNvPr id="381975" name="Picture 23" descr="贴片电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738" y="269875"/>
            <a:ext cx="2484437" cy="1939925"/>
          </a:xfrm>
          <a:prstGeom prst="rect">
            <a:avLst/>
          </a:prstGeom>
          <a:noFill/>
          <a:extLst>
            <a:ext uri="{909E8E84-426E-40DD-AFC4-6F175D3DCCD1}">
              <a14:hiddenFill xmlns:a14="http://schemas.microsoft.com/office/drawing/2010/main">
                <a:solidFill>
                  <a:srgbClr val="FFFFFF"/>
                </a:solidFill>
              </a14:hiddenFill>
            </a:ext>
          </a:extLst>
        </p:spPr>
      </p:pic>
      <p:pic>
        <p:nvPicPr>
          <p:cNvPr id="381976" name="Picture 24" descr="碳膜电阻"/>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700213"/>
            <a:ext cx="197167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81977" name="Picture 25" descr="金属膜电阻"/>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3284538"/>
            <a:ext cx="2027238" cy="2232025"/>
          </a:xfrm>
          <a:prstGeom prst="rect">
            <a:avLst/>
          </a:prstGeom>
          <a:noFill/>
          <a:extLst>
            <a:ext uri="{909E8E84-426E-40DD-AFC4-6F175D3DCCD1}">
              <a14:hiddenFill xmlns:a14="http://schemas.microsoft.com/office/drawing/2010/main">
                <a:solidFill>
                  <a:srgbClr val="FFFFFF"/>
                </a:solidFill>
              </a14:hiddenFill>
            </a:ext>
          </a:extLst>
        </p:spPr>
      </p:pic>
      <p:pic>
        <p:nvPicPr>
          <p:cNvPr id="381978" name="Picture 26" descr="线绕功率电阻"/>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2613" y="4652963"/>
            <a:ext cx="2381250" cy="1609725"/>
          </a:xfrm>
          <a:prstGeom prst="rect">
            <a:avLst/>
          </a:prstGeom>
          <a:noFill/>
          <a:extLst>
            <a:ext uri="{909E8E84-426E-40DD-AFC4-6F175D3DCCD1}">
              <a14:hiddenFill xmlns:a14="http://schemas.microsoft.com/office/drawing/2010/main">
                <a:solidFill>
                  <a:srgbClr val="FFFFFF"/>
                </a:solidFill>
              </a14:hiddenFill>
            </a:ext>
          </a:extLst>
        </p:spPr>
      </p:pic>
      <p:sp>
        <p:nvSpPr>
          <p:cNvPr id="381979" name="Line 27"/>
          <p:cNvSpPr>
            <a:spLocks noChangeShapeType="1"/>
          </p:cNvSpPr>
          <p:nvPr/>
        </p:nvSpPr>
        <p:spPr bwMode="auto">
          <a:xfrm flipV="1">
            <a:off x="4067175" y="1196975"/>
            <a:ext cx="2413000" cy="43180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80" name="Line 28"/>
          <p:cNvSpPr>
            <a:spLocks noChangeShapeType="1"/>
          </p:cNvSpPr>
          <p:nvPr/>
        </p:nvSpPr>
        <p:spPr bwMode="auto">
          <a:xfrm>
            <a:off x="3879850" y="3068638"/>
            <a:ext cx="504825" cy="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81" name="Line 29"/>
          <p:cNvSpPr>
            <a:spLocks noChangeShapeType="1"/>
          </p:cNvSpPr>
          <p:nvPr/>
        </p:nvSpPr>
        <p:spPr bwMode="auto">
          <a:xfrm>
            <a:off x="3995738" y="4365625"/>
            <a:ext cx="2881312" cy="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82" name="Line 30"/>
          <p:cNvSpPr>
            <a:spLocks noChangeShapeType="1"/>
          </p:cNvSpPr>
          <p:nvPr/>
        </p:nvSpPr>
        <p:spPr bwMode="auto">
          <a:xfrm>
            <a:off x="3995738" y="4941168"/>
            <a:ext cx="504825" cy="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83" name="Rectangle 31"/>
          <p:cNvSpPr>
            <a:spLocks noChangeArrowheads="1"/>
          </p:cNvSpPr>
          <p:nvPr/>
        </p:nvSpPr>
        <p:spPr bwMode="auto">
          <a:xfrm>
            <a:off x="428625" y="1446213"/>
            <a:ext cx="173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pPr>
            <a:r>
              <a:rPr lang="zh-CN" altLang="en-US" sz="2400" b="1">
                <a:solidFill>
                  <a:srgbClr val="FF0000"/>
                </a:solidFill>
                <a:latin typeface="Times New Roman" panose="02020603050405020304" pitchFamily="18" charset="0"/>
              </a:rPr>
              <a:t>贴片电阻</a:t>
            </a:r>
          </a:p>
        </p:txBody>
      </p:sp>
      <p:sp>
        <p:nvSpPr>
          <p:cNvPr id="381984" name="Rectangle 32"/>
          <p:cNvSpPr>
            <a:spLocks noChangeArrowheads="1"/>
          </p:cNvSpPr>
          <p:nvPr/>
        </p:nvSpPr>
        <p:spPr bwMode="auto">
          <a:xfrm>
            <a:off x="2232025" y="1268413"/>
            <a:ext cx="20701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dirty="0">
                <a:latin typeface="Times New Roman" panose="02020603050405020304" pitchFamily="18" charset="0"/>
              </a:rPr>
              <a:t>体积小</a:t>
            </a:r>
          </a:p>
          <a:p>
            <a:pPr eaLnBrk="0" hangingPunct="0"/>
            <a:r>
              <a:rPr lang="zh-CN" altLang="en-US" sz="2400" b="1" dirty="0">
                <a:latin typeface="Times New Roman" panose="02020603050405020304" pitchFamily="18" charset="0"/>
              </a:rPr>
              <a:t>重量轻 </a:t>
            </a:r>
          </a:p>
          <a:p>
            <a:pPr eaLnBrk="0" hangingPunct="0"/>
            <a:r>
              <a:rPr lang="zh-CN" altLang="en-US" sz="2400" b="1" dirty="0">
                <a:latin typeface="Times New Roman" panose="02020603050405020304" pitchFamily="18" charset="0"/>
              </a:rPr>
              <a:t>可靠性高</a:t>
            </a:r>
          </a:p>
        </p:txBody>
      </p:sp>
      <p:sp>
        <p:nvSpPr>
          <p:cNvPr id="381985" name="Rectangle 33"/>
          <p:cNvSpPr>
            <a:spLocks noChangeArrowheads="1"/>
          </p:cNvSpPr>
          <p:nvPr/>
        </p:nvSpPr>
        <p:spPr bwMode="auto">
          <a:xfrm>
            <a:off x="428625" y="2886075"/>
            <a:ext cx="155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FF0000"/>
                </a:solidFill>
                <a:latin typeface="Times New Roman" panose="02020603050405020304" pitchFamily="18" charset="0"/>
              </a:rPr>
              <a:t>碳膜电阻</a:t>
            </a:r>
          </a:p>
        </p:txBody>
      </p:sp>
      <p:sp>
        <p:nvSpPr>
          <p:cNvPr id="381986" name="Rectangle 34"/>
          <p:cNvSpPr>
            <a:spLocks noChangeArrowheads="1"/>
          </p:cNvSpPr>
          <p:nvPr/>
        </p:nvSpPr>
        <p:spPr bwMode="auto">
          <a:xfrm>
            <a:off x="2220913" y="2622550"/>
            <a:ext cx="2070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dirty="0">
                <a:latin typeface="Times New Roman" panose="02020603050405020304" pitchFamily="18" charset="0"/>
              </a:rPr>
              <a:t>阻值范围宽 </a:t>
            </a:r>
          </a:p>
          <a:p>
            <a:pPr eaLnBrk="0" hangingPunct="0"/>
            <a:r>
              <a:rPr lang="zh-CN" altLang="en-US" sz="2400" b="1" dirty="0">
                <a:latin typeface="Times New Roman" panose="02020603050405020304" pitchFamily="18" charset="0"/>
              </a:rPr>
              <a:t>价格低廉</a:t>
            </a:r>
          </a:p>
        </p:txBody>
      </p:sp>
      <p:sp>
        <p:nvSpPr>
          <p:cNvPr id="381987" name="Rectangle 35"/>
          <p:cNvSpPr>
            <a:spLocks noChangeArrowheads="1"/>
          </p:cNvSpPr>
          <p:nvPr/>
        </p:nvSpPr>
        <p:spPr bwMode="auto">
          <a:xfrm>
            <a:off x="428625" y="3573016"/>
            <a:ext cx="1479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dirty="0">
                <a:solidFill>
                  <a:srgbClr val="FF0000"/>
                </a:solidFill>
                <a:latin typeface="Times New Roman" panose="02020603050405020304" pitchFamily="18" charset="0"/>
              </a:rPr>
              <a:t>金属膜</a:t>
            </a:r>
          </a:p>
          <a:p>
            <a:pPr eaLnBrk="0" hangingPunct="0"/>
            <a:r>
              <a:rPr lang="zh-CN" altLang="en-US" sz="2400" b="1" dirty="0">
                <a:solidFill>
                  <a:srgbClr val="FF0000"/>
                </a:solidFill>
                <a:latin typeface="Times New Roman" panose="02020603050405020304" pitchFamily="18" charset="0"/>
              </a:rPr>
              <a:t>电阻</a:t>
            </a:r>
          </a:p>
        </p:txBody>
      </p:sp>
      <p:sp>
        <p:nvSpPr>
          <p:cNvPr id="381988" name="Rectangle 36"/>
          <p:cNvSpPr>
            <a:spLocks noChangeArrowheads="1"/>
          </p:cNvSpPr>
          <p:nvPr/>
        </p:nvSpPr>
        <p:spPr bwMode="auto">
          <a:xfrm>
            <a:off x="2249488" y="3630613"/>
            <a:ext cx="17097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Times New Roman" panose="02020603050405020304" pitchFamily="18" charset="0"/>
              </a:rPr>
              <a:t>稳定性高</a:t>
            </a:r>
          </a:p>
          <a:p>
            <a:pPr eaLnBrk="0" hangingPunct="0"/>
            <a:r>
              <a:rPr lang="zh-CN" altLang="en-US" sz="2400" b="1">
                <a:latin typeface="Times New Roman" panose="02020603050405020304" pitchFamily="18" charset="0"/>
              </a:rPr>
              <a:t>精度高</a:t>
            </a:r>
          </a:p>
        </p:txBody>
      </p:sp>
      <p:sp>
        <p:nvSpPr>
          <p:cNvPr id="381989" name="Rectangle 37"/>
          <p:cNvSpPr>
            <a:spLocks noChangeArrowheads="1"/>
          </p:cNvSpPr>
          <p:nvPr/>
        </p:nvSpPr>
        <p:spPr bwMode="auto">
          <a:xfrm>
            <a:off x="428625" y="4830763"/>
            <a:ext cx="173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FF0000"/>
                </a:solidFill>
                <a:latin typeface="Times New Roman" panose="02020603050405020304" pitchFamily="18" charset="0"/>
              </a:rPr>
              <a:t>线绕电阻</a:t>
            </a:r>
          </a:p>
        </p:txBody>
      </p:sp>
      <p:sp>
        <p:nvSpPr>
          <p:cNvPr id="381990" name="Rectangle 38"/>
          <p:cNvSpPr>
            <a:spLocks noChangeArrowheads="1"/>
          </p:cNvSpPr>
          <p:nvPr/>
        </p:nvSpPr>
        <p:spPr bwMode="auto">
          <a:xfrm>
            <a:off x="2263775" y="4783138"/>
            <a:ext cx="155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Times New Roman" panose="02020603050405020304" pitchFamily="18" charset="0"/>
              </a:rPr>
              <a:t>功率大</a:t>
            </a:r>
          </a:p>
        </p:txBody>
      </p:sp>
      <p:sp>
        <p:nvSpPr>
          <p:cNvPr id="381991" name="Text Box 39"/>
          <p:cNvSpPr txBox="1">
            <a:spLocks noChangeArrowheads="1"/>
          </p:cNvSpPr>
          <p:nvPr/>
        </p:nvSpPr>
        <p:spPr bwMode="auto">
          <a:xfrm>
            <a:off x="287660" y="307504"/>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dirty="0">
                <a:solidFill>
                  <a:srgbClr val="CC0099"/>
                </a:solidFill>
                <a:latin typeface="Times New Roman" panose="02020603050405020304" pitchFamily="18" charset="0"/>
              </a:rPr>
              <a:t>电阻器</a:t>
            </a:r>
          </a:p>
        </p:txBody>
      </p:sp>
    </p:spTree>
    <p:extLst>
      <p:ext uri="{BB962C8B-B14F-4D97-AF65-F5344CB8AC3E}">
        <p14:creationId xmlns:p14="http://schemas.microsoft.com/office/powerpoint/2010/main" val="422223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1995"/>
                                        </p:tgtEl>
                                        <p:attrNameLst>
                                          <p:attrName>style.visibility</p:attrName>
                                        </p:attrNameLst>
                                      </p:cBhvr>
                                      <p:to>
                                        <p:strVal val="visible"/>
                                      </p:to>
                                    </p:set>
                                    <p:animEffect transition="in" filter="dissolve">
                                      <p:cBhvr>
                                        <p:cTn id="7" dur="500"/>
                                        <p:tgtEl>
                                          <p:spTgt spid="38199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81983"/>
                                        </p:tgtEl>
                                        <p:attrNameLst>
                                          <p:attrName>style.visibility</p:attrName>
                                        </p:attrNameLst>
                                      </p:cBhvr>
                                      <p:to>
                                        <p:strVal val="visible"/>
                                      </p:to>
                                    </p:set>
                                    <p:animEffect transition="in" filter="dissolve">
                                      <p:cBhvr>
                                        <p:cTn id="11" dur="500"/>
                                        <p:tgtEl>
                                          <p:spTgt spid="3819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81984">
                                            <p:txEl>
                                              <p:pRg st="0" end="0"/>
                                            </p:txEl>
                                          </p:spTgt>
                                        </p:tgtEl>
                                        <p:attrNameLst>
                                          <p:attrName>style.visibility</p:attrName>
                                        </p:attrNameLst>
                                      </p:cBhvr>
                                      <p:to>
                                        <p:strVal val="visible"/>
                                      </p:to>
                                    </p:set>
                                    <p:animEffect transition="in" filter="wipe(left)">
                                      <p:cBhvr>
                                        <p:cTn id="16" dur="500"/>
                                        <p:tgtEl>
                                          <p:spTgt spid="381984">
                                            <p:txEl>
                                              <p:pRg st="0" end="0"/>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81984">
                                            <p:txEl>
                                              <p:pRg st="1" end="1"/>
                                            </p:txEl>
                                          </p:spTgt>
                                        </p:tgtEl>
                                        <p:attrNameLst>
                                          <p:attrName>style.visibility</p:attrName>
                                        </p:attrNameLst>
                                      </p:cBhvr>
                                      <p:to>
                                        <p:strVal val="visible"/>
                                      </p:to>
                                    </p:set>
                                    <p:animEffect transition="in" filter="wipe(left)">
                                      <p:cBhvr>
                                        <p:cTn id="20" dur="500"/>
                                        <p:tgtEl>
                                          <p:spTgt spid="381984">
                                            <p:txEl>
                                              <p:pRg st="1" end="1"/>
                                            </p:txEl>
                                          </p:spTgt>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381984">
                                            <p:txEl>
                                              <p:pRg st="2" end="2"/>
                                            </p:txEl>
                                          </p:spTgt>
                                        </p:tgtEl>
                                        <p:attrNameLst>
                                          <p:attrName>style.visibility</p:attrName>
                                        </p:attrNameLst>
                                      </p:cBhvr>
                                      <p:to>
                                        <p:strVal val="visible"/>
                                      </p:to>
                                    </p:set>
                                    <p:animEffect transition="in" filter="wipe(left)">
                                      <p:cBhvr>
                                        <p:cTn id="24" dur="500"/>
                                        <p:tgtEl>
                                          <p:spTgt spid="381984">
                                            <p:txEl>
                                              <p:pRg st="2" end="2"/>
                                            </p:txEl>
                                          </p:spTgt>
                                        </p:tgtEl>
                                      </p:cBhvr>
                                    </p:animEffect>
                                  </p:childTnLst>
                                </p:cTn>
                              </p:par>
                            </p:childTnLst>
                          </p:cTn>
                        </p:par>
                        <p:par>
                          <p:cTn id="25" fill="hold" nodeType="afterGroup">
                            <p:stCondLst>
                              <p:cond delay="1500"/>
                            </p:stCondLst>
                            <p:childTnLst>
                              <p:par>
                                <p:cTn id="26" presetID="22" presetClass="entr" presetSubtype="4" fill="hold" nodeType="afterEffect">
                                  <p:stCondLst>
                                    <p:cond delay="0"/>
                                  </p:stCondLst>
                                  <p:childTnLst>
                                    <p:set>
                                      <p:cBhvr>
                                        <p:cTn id="27" dur="1" fill="hold">
                                          <p:stCondLst>
                                            <p:cond delay="0"/>
                                          </p:stCondLst>
                                        </p:cTn>
                                        <p:tgtEl>
                                          <p:spTgt spid="381979"/>
                                        </p:tgtEl>
                                        <p:attrNameLst>
                                          <p:attrName>style.visibility</p:attrName>
                                        </p:attrNameLst>
                                      </p:cBhvr>
                                      <p:to>
                                        <p:strVal val="visible"/>
                                      </p:to>
                                    </p:set>
                                    <p:animEffect transition="in" filter="wipe(down)">
                                      <p:cBhvr>
                                        <p:cTn id="28" dur="500"/>
                                        <p:tgtEl>
                                          <p:spTgt spid="381979"/>
                                        </p:tgtEl>
                                      </p:cBhvr>
                                    </p:animEffect>
                                  </p:childTnLst>
                                </p:cTn>
                              </p:par>
                            </p:childTnLst>
                          </p:cTn>
                        </p:par>
                        <p:par>
                          <p:cTn id="29" fill="hold" nodeType="afterGroup">
                            <p:stCondLst>
                              <p:cond delay="2000"/>
                            </p:stCondLst>
                            <p:childTnLst>
                              <p:par>
                                <p:cTn id="30" presetID="9" presetClass="entr" presetSubtype="0" fill="hold" nodeType="afterEffect">
                                  <p:stCondLst>
                                    <p:cond delay="0"/>
                                  </p:stCondLst>
                                  <p:childTnLst>
                                    <p:set>
                                      <p:cBhvr>
                                        <p:cTn id="31" dur="1" fill="hold">
                                          <p:stCondLst>
                                            <p:cond delay="0"/>
                                          </p:stCondLst>
                                        </p:cTn>
                                        <p:tgtEl>
                                          <p:spTgt spid="381975"/>
                                        </p:tgtEl>
                                        <p:attrNameLst>
                                          <p:attrName>style.visibility</p:attrName>
                                        </p:attrNameLst>
                                      </p:cBhvr>
                                      <p:to>
                                        <p:strVal val="visible"/>
                                      </p:to>
                                    </p:set>
                                    <p:animEffect transition="in" filter="dissolve">
                                      <p:cBhvr>
                                        <p:cTn id="32" dur="500"/>
                                        <p:tgtEl>
                                          <p:spTgt spid="3819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1985"/>
                                        </p:tgtEl>
                                        <p:attrNameLst>
                                          <p:attrName>style.visibility</p:attrName>
                                        </p:attrNameLst>
                                      </p:cBhvr>
                                      <p:to>
                                        <p:strVal val="visible"/>
                                      </p:to>
                                    </p:set>
                                    <p:animEffect transition="in" filter="dissolve">
                                      <p:cBhvr>
                                        <p:cTn id="37" dur="500"/>
                                        <p:tgtEl>
                                          <p:spTgt spid="381985"/>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381986">
                                            <p:txEl>
                                              <p:pRg st="0" end="0"/>
                                            </p:txEl>
                                          </p:spTgt>
                                        </p:tgtEl>
                                        <p:attrNameLst>
                                          <p:attrName>style.visibility</p:attrName>
                                        </p:attrNameLst>
                                      </p:cBhvr>
                                      <p:to>
                                        <p:strVal val="visible"/>
                                      </p:to>
                                    </p:set>
                                    <p:animEffect transition="in" filter="wipe(left)">
                                      <p:cBhvr>
                                        <p:cTn id="41" dur="500"/>
                                        <p:tgtEl>
                                          <p:spTgt spid="381986">
                                            <p:txEl>
                                              <p:pRg st="0" end="0"/>
                                            </p:txEl>
                                          </p:spTgt>
                                        </p:tgtEl>
                                      </p:cBhvr>
                                    </p:animEffect>
                                  </p:childTnLst>
                                </p:cTn>
                              </p:par>
                            </p:childTnLst>
                          </p:cTn>
                        </p:par>
                        <p:par>
                          <p:cTn id="42" fill="hold" nodeType="afterGroup">
                            <p:stCondLst>
                              <p:cond delay="1000"/>
                            </p:stCondLst>
                            <p:childTnLst>
                              <p:par>
                                <p:cTn id="43" presetID="22" presetClass="entr" presetSubtype="8" fill="hold" nodeType="afterEffect">
                                  <p:stCondLst>
                                    <p:cond delay="0"/>
                                  </p:stCondLst>
                                  <p:childTnLst>
                                    <p:set>
                                      <p:cBhvr>
                                        <p:cTn id="44" dur="1" fill="hold">
                                          <p:stCondLst>
                                            <p:cond delay="0"/>
                                          </p:stCondLst>
                                        </p:cTn>
                                        <p:tgtEl>
                                          <p:spTgt spid="381986">
                                            <p:txEl>
                                              <p:pRg st="1" end="1"/>
                                            </p:txEl>
                                          </p:spTgt>
                                        </p:tgtEl>
                                        <p:attrNameLst>
                                          <p:attrName>style.visibility</p:attrName>
                                        </p:attrNameLst>
                                      </p:cBhvr>
                                      <p:to>
                                        <p:strVal val="visible"/>
                                      </p:to>
                                    </p:set>
                                    <p:animEffect transition="in" filter="wipe(left)">
                                      <p:cBhvr>
                                        <p:cTn id="45" dur="500"/>
                                        <p:tgtEl>
                                          <p:spTgt spid="381986">
                                            <p:txEl>
                                              <p:pRg st="1" end="1"/>
                                            </p:txEl>
                                          </p:spTgt>
                                        </p:tgtEl>
                                      </p:cBhvr>
                                    </p:animEffect>
                                  </p:childTnLst>
                                </p:cTn>
                              </p:par>
                            </p:childTnLst>
                          </p:cTn>
                        </p:par>
                        <p:par>
                          <p:cTn id="46" fill="hold" nodeType="afterGroup">
                            <p:stCondLst>
                              <p:cond delay="1500"/>
                            </p:stCondLst>
                            <p:childTnLst>
                              <p:par>
                                <p:cTn id="47" presetID="22" presetClass="entr" presetSubtype="8" fill="hold" nodeType="afterEffect">
                                  <p:stCondLst>
                                    <p:cond delay="0"/>
                                  </p:stCondLst>
                                  <p:childTnLst>
                                    <p:set>
                                      <p:cBhvr>
                                        <p:cTn id="48" dur="1" fill="hold">
                                          <p:stCondLst>
                                            <p:cond delay="0"/>
                                          </p:stCondLst>
                                        </p:cTn>
                                        <p:tgtEl>
                                          <p:spTgt spid="381980"/>
                                        </p:tgtEl>
                                        <p:attrNameLst>
                                          <p:attrName>style.visibility</p:attrName>
                                        </p:attrNameLst>
                                      </p:cBhvr>
                                      <p:to>
                                        <p:strVal val="visible"/>
                                      </p:to>
                                    </p:set>
                                    <p:animEffect transition="in" filter="wipe(left)">
                                      <p:cBhvr>
                                        <p:cTn id="49" dur="500"/>
                                        <p:tgtEl>
                                          <p:spTgt spid="381980"/>
                                        </p:tgtEl>
                                      </p:cBhvr>
                                    </p:animEffect>
                                  </p:childTnLst>
                                </p:cTn>
                              </p:par>
                            </p:childTnLst>
                          </p:cTn>
                        </p:par>
                        <p:par>
                          <p:cTn id="50" fill="hold" nodeType="afterGroup">
                            <p:stCondLst>
                              <p:cond delay="2000"/>
                            </p:stCondLst>
                            <p:childTnLst>
                              <p:par>
                                <p:cTn id="51" presetID="9" presetClass="entr" presetSubtype="0" fill="hold" nodeType="afterEffect">
                                  <p:stCondLst>
                                    <p:cond delay="0"/>
                                  </p:stCondLst>
                                  <p:childTnLst>
                                    <p:set>
                                      <p:cBhvr>
                                        <p:cTn id="52" dur="1" fill="hold">
                                          <p:stCondLst>
                                            <p:cond delay="0"/>
                                          </p:stCondLst>
                                        </p:cTn>
                                        <p:tgtEl>
                                          <p:spTgt spid="381976"/>
                                        </p:tgtEl>
                                        <p:attrNameLst>
                                          <p:attrName>style.visibility</p:attrName>
                                        </p:attrNameLst>
                                      </p:cBhvr>
                                      <p:to>
                                        <p:strVal val="visible"/>
                                      </p:to>
                                    </p:set>
                                    <p:animEffect transition="in" filter="dissolve">
                                      <p:cBhvr>
                                        <p:cTn id="53" dur="500"/>
                                        <p:tgtEl>
                                          <p:spTgt spid="38197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81987"/>
                                        </p:tgtEl>
                                        <p:attrNameLst>
                                          <p:attrName>style.visibility</p:attrName>
                                        </p:attrNameLst>
                                      </p:cBhvr>
                                      <p:to>
                                        <p:strVal val="visible"/>
                                      </p:to>
                                    </p:set>
                                    <p:animEffect transition="in" filter="dissolve">
                                      <p:cBhvr>
                                        <p:cTn id="58" dur="500"/>
                                        <p:tgtEl>
                                          <p:spTgt spid="381987"/>
                                        </p:tgtEl>
                                      </p:cBhvr>
                                    </p:animEffect>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381988">
                                            <p:txEl>
                                              <p:pRg st="0" end="0"/>
                                            </p:txEl>
                                          </p:spTgt>
                                        </p:tgtEl>
                                        <p:attrNameLst>
                                          <p:attrName>style.visibility</p:attrName>
                                        </p:attrNameLst>
                                      </p:cBhvr>
                                      <p:to>
                                        <p:strVal val="visible"/>
                                      </p:to>
                                    </p:set>
                                    <p:animEffect transition="in" filter="wipe(left)">
                                      <p:cBhvr>
                                        <p:cTn id="62" dur="500"/>
                                        <p:tgtEl>
                                          <p:spTgt spid="381988">
                                            <p:txEl>
                                              <p:pRg st="0" end="0"/>
                                            </p:txEl>
                                          </p:spTgt>
                                        </p:tgtEl>
                                      </p:cBhvr>
                                    </p:animEffect>
                                  </p:childTnLst>
                                </p:cTn>
                              </p:par>
                            </p:childTnLst>
                          </p:cTn>
                        </p:par>
                        <p:par>
                          <p:cTn id="63" fill="hold" nodeType="afterGroup">
                            <p:stCondLst>
                              <p:cond delay="1000"/>
                            </p:stCondLst>
                            <p:childTnLst>
                              <p:par>
                                <p:cTn id="64" presetID="22" presetClass="entr" presetSubtype="8" fill="hold" nodeType="afterEffect">
                                  <p:stCondLst>
                                    <p:cond delay="0"/>
                                  </p:stCondLst>
                                  <p:childTnLst>
                                    <p:set>
                                      <p:cBhvr>
                                        <p:cTn id="65" dur="1" fill="hold">
                                          <p:stCondLst>
                                            <p:cond delay="0"/>
                                          </p:stCondLst>
                                        </p:cTn>
                                        <p:tgtEl>
                                          <p:spTgt spid="381988">
                                            <p:txEl>
                                              <p:pRg st="1" end="1"/>
                                            </p:txEl>
                                          </p:spTgt>
                                        </p:tgtEl>
                                        <p:attrNameLst>
                                          <p:attrName>style.visibility</p:attrName>
                                        </p:attrNameLst>
                                      </p:cBhvr>
                                      <p:to>
                                        <p:strVal val="visible"/>
                                      </p:to>
                                    </p:set>
                                    <p:animEffect transition="in" filter="wipe(left)">
                                      <p:cBhvr>
                                        <p:cTn id="66" dur="500"/>
                                        <p:tgtEl>
                                          <p:spTgt spid="381988">
                                            <p:txEl>
                                              <p:pRg st="1" end="1"/>
                                            </p:txEl>
                                          </p:spTgt>
                                        </p:tgtEl>
                                      </p:cBhvr>
                                    </p:animEffect>
                                  </p:childTnLst>
                                </p:cTn>
                              </p:par>
                            </p:childTnLst>
                          </p:cTn>
                        </p:par>
                        <p:par>
                          <p:cTn id="67" fill="hold" nodeType="afterGroup">
                            <p:stCondLst>
                              <p:cond delay="1500"/>
                            </p:stCondLst>
                            <p:childTnLst>
                              <p:par>
                                <p:cTn id="68" presetID="22" presetClass="entr" presetSubtype="8" fill="hold" nodeType="afterEffect">
                                  <p:stCondLst>
                                    <p:cond delay="0"/>
                                  </p:stCondLst>
                                  <p:childTnLst>
                                    <p:set>
                                      <p:cBhvr>
                                        <p:cTn id="69" dur="1" fill="hold">
                                          <p:stCondLst>
                                            <p:cond delay="0"/>
                                          </p:stCondLst>
                                        </p:cTn>
                                        <p:tgtEl>
                                          <p:spTgt spid="381981"/>
                                        </p:tgtEl>
                                        <p:attrNameLst>
                                          <p:attrName>style.visibility</p:attrName>
                                        </p:attrNameLst>
                                      </p:cBhvr>
                                      <p:to>
                                        <p:strVal val="visible"/>
                                      </p:to>
                                    </p:set>
                                    <p:animEffect transition="in" filter="wipe(left)">
                                      <p:cBhvr>
                                        <p:cTn id="70" dur="500"/>
                                        <p:tgtEl>
                                          <p:spTgt spid="381981"/>
                                        </p:tgtEl>
                                      </p:cBhvr>
                                    </p:animEffect>
                                  </p:childTnLst>
                                </p:cTn>
                              </p:par>
                            </p:childTnLst>
                          </p:cTn>
                        </p:par>
                        <p:par>
                          <p:cTn id="71" fill="hold" nodeType="afterGroup">
                            <p:stCondLst>
                              <p:cond delay="2000"/>
                            </p:stCondLst>
                            <p:childTnLst>
                              <p:par>
                                <p:cTn id="72" presetID="9" presetClass="entr" presetSubtype="0" fill="hold" nodeType="afterEffect">
                                  <p:stCondLst>
                                    <p:cond delay="0"/>
                                  </p:stCondLst>
                                  <p:childTnLst>
                                    <p:set>
                                      <p:cBhvr>
                                        <p:cTn id="73" dur="1" fill="hold">
                                          <p:stCondLst>
                                            <p:cond delay="0"/>
                                          </p:stCondLst>
                                        </p:cTn>
                                        <p:tgtEl>
                                          <p:spTgt spid="381977"/>
                                        </p:tgtEl>
                                        <p:attrNameLst>
                                          <p:attrName>style.visibility</p:attrName>
                                        </p:attrNameLst>
                                      </p:cBhvr>
                                      <p:to>
                                        <p:strVal val="visible"/>
                                      </p:to>
                                    </p:set>
                                    <p:animEffect transition="in" filter="dissolve">
                                      <p:cBhvr>
                                        <p:cTn id="74" dur="500"/>
                                        <p:tgtEl>
                                          <p:spTgt spid="38197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81989"/>
                                        </p:tgtEl>
                                        <p:attrNameLst>
                                          <p:attrName>style.visibility</p:attrName>
                                        </p:attrNameLst>
                                      </p:cBhvr>
                                      <p:to>
                                        <p:strVal val="visible"/>
                                      </p:to>
                                    </p:set>
                                    <p:animEffect transition="in" filter="dissolve">
                                      <p:cBhvr>
                                        <p:cTn id="79" dur="500"/>
                                        <p:tgtEl>
                                          <p:spTgt spid="381989"/>
                                        </p:tgtEl>
                                      </p:cBhvr>
                                    </p:animEffect>
                                  </p:childTnLst>
                                </p:cTn>
                              </p:par>
                            </p:childTnLst>
                          </p:cTn>
                        </p:par>
                        <p:par>
                          <p:cTn id="80" fill="hold" nodeType="afterGroup">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381990"/>
                                        </p:tgtEl>
                                        <p:attrNameLst>
                                          <p:attrName>style.visibility</p:attrName>
                                        </p:attrNameLst>
                                      </p:cBhvr>
                                      <p:to>
                                        <p:strVal val="visible"/>
                                      </p:to>
                                    </p:set>
                                    <p:animEffect transition="in" filter="wipe(left)">
                                      <p:cBhvr>
                                        <p:cTn id="83" dur="500"/>
                                        <p:tgtEl>
                                          <p:spTgt spid="381990"/>
                                        </p:tgtEl>
                                      </p:cBhvr>
                                    </p:animEffect>
                                  </p:childTnLst>
                                </p:cTn>
                              </p:par>
                            </p:childTnLst>
                          </p:cTn>
                        </p:par>
                        <p:par>
                          <p:cTn id="84" fill="hold" nodeType="afterGroup">
                            <p:stCondLst>
                              <p:cond delay="1000"/>
                            </p:stCondLst>
                            <p:childTnLst>
                              <p:par>
                                <p:cTn id="85" presetID="22" presetClass="entr" presetSubtype="8" fill="hold" nodeType="afterEffect">
                                  <p:stCondLst>
                                    <p:cond delay="0"/>
                                  </p:stCondLst>
                                  <p:childTnLst>
                                    <p:set>
                                      <p:cBhvr>
                                        <p:cTn id="86" dur="1" fill="hold">
                                          <p:stCondLst>
                                            <p:cond delay="0"/>
                                          </p:stCondLst>
                                        </p:cTn>
                                        <p:tgtEl>
                                          <p:spTgt spid="381982"/>
                                        </p:tgtEl>
                                        <p:attrNameLst>
                                          <p:attrName>style.visibility</p:attrName>
                                        </p:attrNameLst>
                                      </p:cBhvr>
                                      <p:to>
                                        <p:strVal val="visible"/>
                                      </p:to>
                                    </p:set>
                                    <p:animEffect transition="in" filter="wipe(left)">
                                      <p:cBhvr>
                                        <p:cTn id="87" dur="500"/>
                                        <p:tgtEl>
                                          <p:spTgt spid="381982"/>
                                        </p:tgtEl>
                                      </p:cBhvr>
                                    </p:animEffect>
                                  </p:childTnLst>
                                </p:cTn>
                              </p:par>
                            </p:childTnLst>
                          </p:cTn>
                        </p:par>
                        <p:par>
                          <p:cTn id="88" fill="hold" nodeType="afterGroup">
                            <p:stCondLst>
                              <p:cond delay="1500"/>
                            </p:stCondLst>
                            <p:childTnLst>
                              <p:par>
                                <p:cTn id="89" presetID="9" presetClass="entr" presetSubtype="0" fill="hold" nodeType="afterEffect">
                                  <p:stCondLst>
                                    <p:cond delay="0"/>
                                  </p:stCondLst>
                                  <p:childTnLst>
                                    <p:set>
                                      <p:cBhvr>
                                        <p:cTn id="90" dur="1" fill="hold">
                                          <p:stCondLst>
                                            <p:cond delay="0"/>
                                          </p:stCondLst>
                                        </p:cTn>
                                        <p:tgtEl>
                                          <p:spTgt spid="381978"/>
                                        </p:tgtEl>
                                        <p:attrNameLst>
                                          <p:attrName>style.visibility</p:attrName>
                                        </p:attrNameLst>
                                      </p:cBhvr>
                                      <p:to>
                                        <p:strVal val="visible"/>
                                      </p:to>
                                    </p:set>
                                    <p:animEffect transition="in" filter="dissolve">
                                      <p:cBhvr>
                                        <p:cTn id="91" dur="500"/>
                                        <p:tgtEl>
                                          <p:spTgt spid="381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83" grpId="0"/>
      <p:bldP spid="381985" grpId="0"/>
      <p:bldP spid="381987" grpId="0"/>
      <p:bldP spid="381989" grpId="0"/>
      <p:bldP spid="3819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3804426A-4060-4257-B5A2-26584D8502EA}" type="datetime1">
              <a:rPr lang="zh-CN" altLang="en-US" smtClean="0"/>
              <a:pPr>
                <a:defRPr/>
              </a:pPr>
              <a:t>2021/3/3</a:t>
            </a:fld>
            <a:endParaRPr lang="en-US" altLang="zh-CN"/>
          </a:p>
        </p:txBody>
      </p:sp>
      <p:sp>
        <p:nvSpPr>
          <p:cNvPr id="3" name="页脚占位符 2"/>
          <p:cNvSpPr>
            <a:spLocks noGrp="1"/>
          </p:cNvSpPr>
          <p:nvPr>
            <p:ph type="ftr" sz="quarter" idx="11"/>
          </p:nvPr>
        </p:nvSpPr>
        <p:spPr/>
        <p:txBody>
          <a:bodyPr/>
          <a:lstStyle/>
          <a:p>
            <a:pPr>
              <a:defRPr/>
            </a:pPr>
            <a:r>
              <a:rPr lang="zh-CN" altLang="en-US"/>
              <a:t>电路理论</a:t>
            </a:r>
            <a:endParaRPr lang="en-US" altLang="zh-CN"/>
          </a:p>
        </p:txBody>
      </p:sp>
      <p:sp>
        <p:nvSpPr>
          <p:cNvPr id="4" name="灯片编号占位符 3"/>
          <p:cNvSpPr>
            <a:spLocks noGrp="1"/>
          </p:cNvSpPr>
          <p:nvPr>
            <p:ph type="sldNum" sz="quarter" idx="12"/>
          </p:nvPr>
        </p:nvSpPr>
        <p:spPr/>
        <p:txBody>
          <a:bodyPr/>
          <a:lstStyle/>
          <a:p>
            <a:pPr>
              <a:defRPr/>
            </a:pPr>
            <a:fld id="{E0F857F6-7025-4682-A966-3EA984379F32}" type="slidenum">
              <a:rPr lang="en-US" altLang="zh-CN" smtClean="0"/>
              <a:pPr>
                <a:defRPr/>
              </a:pPr>
              <a:t>41</a:t>
            </a:fld>
            <a:endParaRPr lang="en-US" altLang="zh-CN"/>
          </a:p>
        </p:txBody>
      </p:sp>
      <p:sp>
        <p:nvSpPr>
          <p:cNvPr id="96" name="Text Box 39"/>
          <p:cNvSpPr txBox="1">
            <a:spLocks noChangeArrowheads="1"/>
          </p:cNvSpPr>
          <p:nvPr/>
        </p:nvSpPr>
        <p:spPr bwMode="auto">
          <a:xfrm>
            <a:off x="323850" y="334324"/>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dirty="0">
                <a:solidFill>
                  <a:srgbClr val="CC0099"/>
                </a:solidFill>
                <a:latin typeface="Times New Roman" panose="02020603050405020304" pitchFamily="18" charset="0"/>
              </a:rPr>
              <a:t>电阻元件的分类</a:t>
            </a:r>
          </a:p>
        </p:txBody>
      </p:sp>
      <p:sp>
        <p:nvSpPr>
          <p:cNvPr id="34" name="Rectangle 7"/>
          <p:cNvSpPr>
            <a:spLocks noChangeArrowheads="1"/>
          </p:cNvSpPr>
          <p:nvPr/>
        </p:nvSpPr>
        <p:spPr bwMode="auto">
          <a:xfrm>
            <a:off x="1182787" y="1520478"/>
            <a:ext cx="44275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lnSpc>
                <a:spcPct val="80000"/>
              </a:lnSpc>
              <a:spcBef>
                <a:spcPct val="20000"/>
              </a:spcBef>
            </a:pPr>
            <a:r>
              <a:rPr lang="zh-CN" altLang="en-US" dirty="0">
                <a:solidFill>
                  <a:schemeClr val="tx2"/>
                </a:solidFill>
                <a:ea typeface="宋体" panose="02010600030101010101" pitchFamily="2" charset="-122"/>
              </a:rPr>
              <a:t>电</a:t>
            </a:r>
          </a:p>
          <a:p>
            <a:pPr eaLnBrk="1" hangingPunct="1">
              <a:lnSpc>
                <a:spcPct val="80000"/>
              </a:lnSpc>
              <a:spcBef>
                <a:spcPct val="20000"/>
              </a:spcBef>
            </a:pPr>
            <a:r>
              <a:rPr lang="zh-CN" altLang="en-US" dirty="0">
                <a:solidFill>
                  <a:schemeClr val="tx2"/>
                </a:solidFill>
                <a:ea typeface="宋体" panose="02010600030101010101" pitchFamily="2" charset="-122"/>
              </a:rPr>
              <a:t>阻</a:t>
            </a:r>
          </a:p>
          <a:p>
            <a:pPr eaLnBrk="1" hangingPunct="1">
              <a:lnSpc>
                <a:spcPct val="80000"/>
              </a:lnSpc>
              <a:spcBef>
                <a:spcPct val="20000"/>
              </a:spcBef>
            </a:pPr>
            <a:r>
              <a:rPr lang="zh-CN" altLang="en-US" dirty="0">
                <a:solidFill>
                  <a:schemeClr val="tx2"/>
                </a:solidFill>
                <a:ea typeface="宋体" panose="02010600030101010101" pitchFamily="2" charset="-122"/>
              </a:rPr>
              <a:t>元</a:t>
            </a:r>
          </a:p>
          <a:p>
            <a:pPr eaLnBrk="1" hangingPunct="1">
              <a:lnSpc>
                <a:spcPct val="80000"/>
              </a:lnSpc>
              <a:spcBef>
                <a:spcPct val="20000"/>
              </a:spcBef>
            </a:pPr>
            <a:r>
              <a:rPr lang="zh-CN" altLang="en-US" dirty="0">
                <a:solidFill>
                  <a:schemeClr val="tx2"/>
                </a:solidFill>
                <a:ea typeface="宋体" panose="02010600030101010101" pitchFamily="2" charset="-122"/>
              </a:rPr>
              <a:t>件</a:t>
            </a:r>
          </a:p>
        </p:txBody>
      </p:sp>
      <p:grpSp>
        <p:nvGrpSpPr>
          <p:cNvPr id="35" name="Group 8"/>
          <p:cNvGrpSpPr>
            <a:grpSpLocks/>
          </p:cNvGrpSpPr>
          <p:nvPr/>
        </p:nvGrpSpPr>
        <p:grpSpPr bwMode="auto">
          <a:xfrm>
            <a:off x="1655246" y="1225108"/>
            <a:ext cx="2207001" cy="1441272"/>
            <a:chOff x="0" y="0"/>
            <a:chExt cx="1288" cy="1139"/>
          </a:xfrm>
        </p:grpSpPr>
        <p:sp>
          <p:nvSpPr>
            <p:cNvPr id="36" name="Rectangle 9"/>
            <p:cNvSpPr>
              <a:spLocks noChangeArrowheads="1"/>
            </p:cNvSpPr>
            <p:nvPr/>
          </p:nvSpPr>
          <p:spPr bwMode="auto">
            <a:xfrm>
              <a:off x="272" y="0"/>
              <a:ext cx="10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dirty="0">
                  <a:solidFill>
                    <a:srgbClr val="FF0000"/>
                  </a:solidFill>
                  <a:ea typeface="宋体" panose="02010600030101010101" pitchFamily="2" charset="-122"/>
                </a:rPr>
                <a:t>线性电阻</a:t>
              </a:r>
            </a:p>
          </p:txBody>
        </p:sp>
        <p:sp>
          <p:nvSpPr>
            <p:cNvPr id="37" name="Rectangle 10"/>
            <p:cNvSpPr>
              <a:spLocks noChangeArrowheads="1"/>
            </p:cNvSpPr>
            <p:nvPr/>
          </p:nvSpPr>
          <p:spPr bwMode="auto">
            <a:xfrm>
              <a:off x="272" y="887"/>
              <a:ext cx="8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dirty="0">
                  <a:solidFill>
                    <a:schemeClr val="tx2"/>
                  </a:solidFill>
                  <a:ea typeface="宋体" panose="02010600030101010101" pitchFamily="2" charset="-122"/>
                </a:rPr>
                <a:t>非线性电阻</a:t>
              </a:r>
            </a:p>
          </p:txBody>
        </p:sp>
        <p:sp>
          <p:nvSpPr>
            <p:cNvPr id="38" name="AutoShape 11"/>
            <p:cNvSpPr>
              <a:spLocks/>
            </p:cNvSpPr>
            <p:nvPr/>
          </p:nvSpPr>
          <p:spPr bwMode="auto">
            <a:xfrm>
              <a:off x="0" y="145"/>
              <a:ext cx="227" cy="953"/>
            </a:xfrm>
            <a:prstGeom prst="leftBrace">
              <a:avLst>
                <a:gd name="adj1" fmla="val 34985"/>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endParaRPr lang="zh-CN" altLang="en-US" sz="1600"/>
            </a:p>
          </p:txBody>
        </p:sp>
      </p:grpSp>
      <p:grpSp>
        <p:nvGrpSpPr>
          <p:cNvPr id="39" name="Group 12"/>
          <p:cNvGrpSpPr>
            <a:grpSpLocks/>
          </p:cNvGrpSpPr>
          <p:nvPr/>
        </p:nvGrpSpPr>
        <p:grpSpPr bwMode="auto">
          <a:xfrm>
            <a:off x="3703265" y="772641"/>
            <a:ext cx="1727200" cy="1047750"/>
            <a:chOff x="0" y="0"/>
            <a:chExt cx="835" cy="660"/>
          </a:xfrm>
        </p:grpSpPr>
        <p:sp>
          <p:nvSpPr>
            <p:cNvPr id="40" name="Rectangle 13"/>
            <p:cNvSpPr>
              <a:spLocks noChangeArrowheads="1"/>
            </p:cNvSpPr>
            <p:nvPr/>
          </p:nvSpPr>
          <p:spPr bwMode="auto">
            <a:xfrm>
              <a:off x="211" y="0"/>
              <a:ext cx="6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dirty="0">
                  <a:solidFill>
                    <a:srgbClr val="FF0000"/>
                  </a:solidFill>
                  <a:ea typeface="宋体" panose="02010600030101010101" pitchFamily="2" charset="-122"/>
                </a:rPr>
                <a:t>非时变</a:t>
              </a:r>
            </a:p>
          </p:txBody>
        </p:sp>
        <p:sp>
          <p:nvSpPr>
            <p:cNvPr id="41" name="AutoShape 14"/>
            <p:cNvSpPr>
              <a:spLocks/>
            </p:cNvSpPr>
            <p:nvPr/>
          </p:nvSpPr>
          <p:spPr bwMode="auto">
            <a:xfrm>
              <a:off x="0" y="180"/>
              <a:ext cx="182" cy="455"/>
            </a:xfrm>
            <a:prstGeom prst="leftBrace">
              <a:avLst>
                <a:gd name="adj1" fmla="val 20833"/>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endParaRPr lang="zh-CN" altLang="en-US" sz="1600"/>
            </a:p>
          </p:txBody>
        </p:sp>
        <p:sp>
          <p:nvSpPr>
            <p:cNvPr id="42" name="Rectangle 15"/>
            <p:cNvSpPr>
              <a:spLocks noChangeArrowheads="1"/>
            </p:cNvSpPr>
            <p:nvPr/>
          </p:nvSpPr>
          <p:spPr bwMode="auto">
            <a:xfrm>
              <a:off x="205" y="408"/>
              <a:ext cx="56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dirty="0">
                  <a:solidFill>
                    <a:schemeClr val="tx2"/>
                  </a:solidFill>
                  <a:ea typeface="宋体" panose="02010600030101010101" pitchFamily="2" charset="-122"/>
                </a:rPr>
                <a:t>时变 </a:t>
              </a:r>
            </a:p>
          </p:txBody>
        </p:sp>
      </p:grpSp>
      <p:grpSp>
        <p:nvGrpSpPr>
          <p:cNvPr id="43" name="Group 16"/>
          <p:cNvGrpSpPr>
            <a:grpSpLocks/>
          </p:cNvGrpSpPr>
          <p:nvPr/>
        </p:nvGrpSpPr>
        <p:grpSpPr bwMode="auto">
          <a:xfrm>
            <a:off x="3779912" y="1916166"/>
            <a:ext cx="1806575" cy="1050925"/>
            <a:chOff x="0" y="28"/>
            <a:chExt cx="1002" cy="662"/>
          </a:xfrm>
        </p:grpSpPr>
        <p:sp>
          <p:nvSpPr>
            <p:cNvPr id="44" name="Rectangle 17"/>
            <p:cNvSpPr>
              <a:spLocks noChangeArrowheads="1"/>
            </p:cNvSpPr>
            <p:nvPr/>
          </p:nvSpPr>
          <p:spPr bwMode="auto">
            <a:xfrm>
              <a:off x="211" y="28"/>
              <a:ext cx="79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dirty="0">
                  <a:solidFill>
                    <a:schemeClr val="tx2"/>
                  </a:solidFill>
                  <a:ea typeface="宋体" panose="02010600030101010101" pitchFamily="2" charset="-122"/>
                </a:rPr>
                <a:t>非时变</a:t>
              </a:r>
            </a:p>
          </p:txBody>
        </p:sp>
        <p:sp>
          <p:nvSpPr>
            <p:cNvPr id="45" name="AutoShape 18"/>
            <p:cNvSpPr>
              <a:spLocks/>
            </p:cNvSpPr>
            <p:nvPr/>
          </p:nvSpPr>
          <p:spPr bwMode="auto">
            <a:xfrm>
              <a:off x="0" y="180"/>
              <a:ext cx="182" cy="455"/>
            </a:xfrm>
            <a:prstGeom prst="leftBrace">
              <a:avLst>
                <a:gd name="adj1" fmla="val 20833"/>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endParaRPr lang="zh-CN" altLang="en-US" sz="1600"/>
            </a:p>
          </p:txBody>
        </p:sp>
        <p:sp>
          <p:nvSpPr>
            <p:cNvPr id="46" name="Rectangle 19"/>
            <p:cNvSpPr>
              <a:spLocks noChangeArrowheads="1"/>
            </p:cNvSpPr>
            <p:nvPr/>
          </p:nvSpPr>
          <p:spPr bwMode="auto">
            <a:xfrm>
              <a:off x="205" y="438"/>
              <a:ext cx="4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a:solidFill>
                    <a:schemeClr val="tx2"/>
                  </a:solidFill>
                  <a:ea typeface="宋体" panose="02010600030101010101" pitchFamily="2" charset="-122"/>
                </a:rPr>
                <a:t>时变 </a:t>
              </a:r>
            </a:p>
          </p:txBody>
        </p:sp>
      </p:grpSp>
      <p:sp>
        <p:nvSpPr>
          <p:cNvPr id="58" name="Rectangle 27"/>
          <p:cNvSpPr>
            <a:spLocks noChangeArrowheads="1"/>
          </p:cNvSpPr>
          <p:nvPr/>
        </p:nvSpPr>
        <p:spPr bwMode="auto">
          <a:xfrm>
            <a:off x="427226" y="2970833"/>
            <a:ext cx="2806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sz="2600" dirty="0">
                <a:solidFill>
                  <a:schemeClr val="tx2"/>
                </a:solidFill>
                <a:ea typeface="宋体" panose="02010600030101010101" pitchFamily="2" charset="-122"/>
              </a:rPr>
              <a:t>非线性电阻</a:t>
            </a:r>
          </a:p>
        </p:txBody>
      </p:sp>
      <p:grpSp>
        <p:nvGrpSpPr>
          <p:cNvPr id="59" name="Group 28"/>
          <p:cNvGrpSpPr>
            <a:grpSpLocks/>
          </p:cNvGrpSpPr>
          <p:nvPr/>
        </p:nvGrpSpPr>
        <p:grpSpPr bwMode="auto">
          <a:xfrm>
            <a:off x="201913" y="3933056"/>
            <a:ext cx="1584325" cy="2017713"/>
            <a:chOff x="0" y="0"/>
            <a:chExt cx="973" cy="1440"/>
          </a:xfrm>
        </p:grpSpPr>
        <p:sp>
          <p:nvSpPr>
            <p:cNvPr id="60" name="Rectangle 29"/>
            <p:cNvSpPr>
              <a:spLocks noChangeArrowheads="1"/>
            </p:cNvSpPr>
            <p:nvPr/>
          </p:nvSpPr>
          <p:spPr bwMode="auto">
            <a:xfrm>
              <a:off x="0" y="393"/>
              <a:ext cx="973"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r>
                <a:rPr lang="zh-CN" altLang="en-US" sz="2400" dirty="0">
                  <a:solidFill>
                    <a:srgbClr val="08080C"/>
                  </a:solidFill>
                  <a:latin typeface="宋体" panose="02010600030101010101" pitchFamily="2" charset="-122"/>
                  <a:ea typeface="宋体" panose="02010600030101010101" pitchFamily="2" charset="-122"/>
                </a:rPr>
                <a:t>非线性</a:t>
              </a:r>
            </a:p>
            <a:p>
              <a:pPr eaLnBrk="1" hangingPunct="1"/>
              <a:r>
                <a:rPr lang="zh-CN" altLang="en-US" sz="2400" dirty="0">
                  <a:solidFill>
                    <a:srgbClr val="08080C"/>
                  </a:solidFill>
                  <a:latin typeface="宋体" panose="02010600030101010101" pitchFamily="2" charset="-122"/>
                  <a:ea typeface="宋体" panose="02010600030101010101" pitchFamily="2" charset="-122"/>
                </a:rPr>
                <a:t> 电阻</a:t>
              </a:r>
            </a:p>
          </p:txBody>
        </p:sp>
        <p:sp>
          <p:nvSpPr>
            <p:cNvPr id="61" name="AutoShape 30"/>
            <p:cNvSpPr>
              <a:spLocks/>
            </p:cNvSpPr>
            <p:nvPr/>
          </p:nvSpPr>
          <p:spPr bwMode="auto">
            <a:xfrm>
              <a:off x="814" y="0"/>
              <a:ext cx="114" cy="1440"/>
            </a:xfrm>
            <a:prstGeom prst="leftBrace">
              <a:avLst>
                <a:gd name="adj1" fmla="val 105263"/>
                <a:gd name="adj2" fmla="val 50000"/>
              </a:avLst>
            </a:prstGeom>
            <a:noFill/>
            <a:ln w="38100">
              <a:solidFill>
                <a:srgbClr val="08080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62" name="Object 31"/>
          <p:cNvGraphicFramePr>
            <a:graphicFrameLocks noChangeAspect="1"/>
          </p:cNvGraphicFramePr>
          <p:nvPr>
            <p:extLst>
              <p:ext uri="{D42A27DB-BD31-4B8C-83A1-F6EECF244321}">
                <p14:modId xmlns:p14="http://schemas.microsoft.com/office/powerpoint/2010/main" val="3903210390"/>
              </p:ext>
            </p:extLst>
          </p:nvPr>
        </p:nvGraphicFramePr>
        <p:xfrm>
          <a:off x="1913289" y="3965695"/>
          <a:ext cx="1722607" cy="795832"/>
        </p:xfrm>
        <a:graphic>
          <a:graphicData uri="http://schemas.openxmlformats.org/presentationml/2006/ole">
            <mc:AlternateContent xmlns:mc="http://schemas.openxmlformats.org/markup-compatibility/2006">
              <mc:Choice xmlns:v="urn:schemas-microsoft-com:vml" Requires="v">
                <p:oleObj spid="_x0000_s67937" r:id="rId3" imgW="991892" imgH="457796" progId="Equation.3">
                  <p:embed/>
                </p:oleObj>
              </mc:Choice>
              <mc:Fallback>
                <p:oleObj r:id="rId3" imgW="991892" imgH="457796" progId="Equation.3">
                  <p:embed/>
                  <p:pic>
                    <p:nvPicPr>
                      <p:cNvPr id="28703"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289" y="3965695"/>
                        <a:ext cx="1722607" cy="795832"/>
                      </a:xfrm>
                      <a:prstGeom prst="rect">
                        <a:avLst/>
                      </a:prstGeom>
                      <a:noFill/>
                      <a:ln>
                        <a:noFill/>
                      </a:ln>
                      <a:effectLst/>
                    </p:spPr>
                  </p:pic>
                </p:oleObj>
              </mc:Fallback>
            </mc:AlternateContent>
          </a:graphicData>
        </a:graphic>
      </p:graphicFrame>
      <p:sp>
        <p:nvSpPr>
          <p:cNvPr id="63" name="Rectangle 32"/>
          <p:cNvSpPr>
            <a:spLocks noChangeArrowheads="1"/>
          </p:cNvSpPr>
          <p:nvPr/>
        </p:nvSpPr>
        <p:spPr bwMode="auto">
          <a:xfrm>
            <a:off x="1871772" y="3560823"/>
            <a:ext cx="25090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r>
              <a:rPr lang="zh-CN" altLang="en-US" dirty="0">
                <a:solidFill>
                  <a:srgbClr val="08080C"/>
                </a:solidFill>
                <a:latin typeface="宋体" panose="02010600030101010101" pitchFamily="2" charset="-122"/>
                <a:ea typeface="宋体" panose="02010600030101010101" pitchFamily="2" charset="-122"/>
              </a:rPr>
              <a:t>静态电阻</a:t>
            </a:r>
            <a:r>
              <a:rPr lang="en-US" altLang="zh-CN" dirty="0">
                <a:solidFill>
                  <a:srgbClr val="08080C"/>
                </a:solidFill>
                <a:latin typeface="宋体" panose="02010600030101010101" pitchFamily="2" charset="-122"/>
                <a:ea typeface="宋体" panose="02010600030101010101" pitchFamily="2" charset="-122"/>
              </a:rPr>
              <a:t>(</a:t>
            </a:r>
            <a:r>
              <a:rPr lang="zh-CN" altLang="en-US" dirty="0">
                <a:solidFill>
                  <a:srgbClr val="08080C"/>
                </a:solidFill>
                <a:latin typeface="宋体" panose="02010600030101010101" pitchFamily="2" charset="-122"/>
                <a:ea typeface="宋体" panose="02010600030101010101" pitchFamily="2" charset="-122"/>
              </a:rPr>
              <a:t>直流电阻</a:t>
            </a:r>
            <a:r>
              <a:rPr lang="en-US" altLang="zh-CN" dirty="0">
                <a:solidFill>
                  <a:srgbClr val="08080C"/>
                </a:solidFill>
                <a:latin typeface="宋体" panose="02010600030101010101" pitchFamily="2" charset="-122"/>
                <a:ea typeface="宋体" panose="02010600030101010101" pitchFamily="2" charset="-122"/>
              </a:rPr>
              <a:t>)</a:t>
            </a:r>
          </a:p>
        </p:txBody>
      </p:sp>
      <p:sp>
        <p:nvSpPr>
          <p:cNvPr id="64" name="Rectangle 33"/>
          <p:cNvSpPr>
            <a:spLocks noChangeArrowheads="1"/>
          </p:cNvSpPr>
          <p:nvPr/>
        </p:nvSpPr>
        <p:spPr bwMode="auto">
          <a:xfrm>
            <a:off x="1849729" y="5117122"/>
            <a:ext cx="25090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r>
              <a:rPr lang="zh-CN" altLang="en-US" dirty="0">
                <a:solidFill>
                  <a:srgbClr val="08080C"/>
                </a:solidFill>
                <a:latin typeface="宋体" panose="02010600030101010101" pitchFamily="2" charset="-122"/>
                <a:ea typeface="宋体" panose="02010600030101010101" pitchFamily="2" charset="-122"/>
              </a:rPr>
              <a:t>动态电阻</a:t>
            </a:r>
            <a:r>
              <a:rPr lang="en-US" altLang="zh-CN" dirty="0">
                <a:solidFill>
                  <a:srgbClr val="08080C"/>
                </a:solidFill>
                <a:latin typeface="宋体" panose="02010600030101010101" pitchFamily="2" charset="-122"/>
                <a:ea typeface="宋体" panose="02010600030101010101" pitchFamily="2" charset="-122"/>
              </a:rPr>
              <a:t>(</a:t>
            </a:r>
            <a:r>
              <a:rPr lang="zh-CN" altLang="en-US" dirty="0">
                <a:solidFill>
                  <a:srgbClr val="08080C"/>
                </a:solidFill>
                <a:latin typeface="宋体" panose="02010600030101010101" pitchFamily="2" charset="-122"/>
                <a:ea typeface="宋体" panose="02010600030101010101" pitchFamily="2" charset="-122"/>
              </a:rPr>
              <a:t>交流电阻</a:t>
            </a:r>
            <a:r>
              <a:rPr lang="en-US" altLang="zh-CN" dirty="0">
                <a:solidFill>
                  <a:srgbClr val="08080C"/>
                </a:solidFill>
                <a:latin typeface="宋体" panose="02010600030101010101" pitchFamily="2" charset="-122"/>
                <a:ea typeface="宋体" panose="02010600030101010101" pitchFamily="2" charset="-122"/>
              </a:rPr>
              <a:t>)</a:t>
            </a:r>
          </a:p>
        </p:txBody>
      </p:sp>
      <p:graphicFrame>
        <p:nvGraphicFramePr>
          <p:cNvPr id="65" name="Object 34"/>
          <p:cNvGraphicFramePr>
            <a:graphicFrameLocks noChangeAspect="1"/>
          </p:cNvGraphicFramePr>
          <p:nvPr>
            <p:extLst>
              <p:ext uri="{D42A27DB-BD31-4B8C-83A1-F6EECF244321}">
                <p14:modId xmlns:p14="http://schemas.microsoft.com/office/powerpoint/2010/main" val="181513949"/>
              </p:ext>
            </p:extLst>
          </p:nvPr>
        </p:nvGraphicFramePr>
        <p:xfrm>
          <a:off x="1906148" y="5528208"/>
          <a:ext cx="3007832" cy="758631"/>
        </p:xfrm>
        <a:graphic>
          <a:graphicData uri="http://schemas.openxmlformats.org/presentationml/2006/ole">
            <mc:AlternateContent xmlns:mc="http://schemas.openxmlformats.org/markup-compatibility/2006">
              <mc:Choice xmlns:v="urn:schemas-microsoft-com:vml" Requires="v">
                <p:oleObj spid="_x0000_s67938" r:id="rId5" imgW="1562100" imgH="393700" progId="Equation.3">
                  <p:embed/>
                </p:oleObj>
              </mc:Choice>
              <mc:Fallback>
                <p:oleObj r:id="rId5" imgW="1562100" imgH="393700" progId="Equation.3">
                  <p:embed/>
                  <p:pic>
                    <p:nvPicPr>
                      <p:cNvPr id="28706"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6148" y="5528208"/>
                        <a:ext cx="3007832" cy="758631"/>
                      </a:xfrm>
                      <a:prstGeom prst="rect">
                        <a:avLst/>
                      </a:prstGeom>
                      <a:noFill/>
                      <a:ln>
                        <a:noFill/>
                      </a:ln>
                      <a:effectLst/>
                    </p:spPr>
                  </p:pic>
                </p:oleObj>
              </mc:Fallback>
            </mc:AlternateContent>
          </a:graphicData>
        </a:graphic>
      </p:graphicFrame>
      <p:grpSp>
        <p:nvGrpSpPr>
          <p:cNvPr id="66" name="Group 35"/>
          <p:cNvGrpSpPr>
            <a:grpSpLocks/>
          </p:cNvGrpSpPr>
          <p:nvPr/>
        </p:nvGrpSpPr>
        <p:grpSpPr bwMode="auto">
          <a:xfrm>
            <a:off x="5507656" y="3069259"/>
            <a:ext cx="2484438" cy="3432999"/>
            <a:chOff x="-186" y="-391"/>
            <a:chExt cx="1989" cy="2543"/>
          </a:xfrm>
        </p:grpSpPr>
        <p:graphicFrame>
          <p:nvGraphicFramePr>
            <p:cNvPr id="67" name="Object 36"/>
            <p:cNvGraphicFramePr>
              <a:graphicFrameLocks noChangeAspect="1"/>
            </p:cNvGraphicFramePr>
            <p:nvPr>
              <p:extLst>
                <p:ext uri="{D42A27DB-BD31-4B8C-83A1-F6EECF244321}">
                  <p14:modId xmlns:p14="http://schemas.microsoft.com/office/powerpoint/2010/main" val="1232092724"/>
                </p:ext>
              </p:extLst>
            </p:nvPr>
          </p:nvGraphicFramePr>
          <p:xfrm>
            <a:off x="-186" y="-391"/>
            <a:ext cx="1783" cy="2198"/>
          </p:xfrm>
          <a:graphic>
            <a:graphicData uri="http://schemas.openxmlformats.org/presentationml/2006/ole">
              <mc:AlternateContent xmlns:mc="http://schemas.openxmlformats.org/markup-compatibility/2006">
                <mc:Choice xmlns:v="urn:schemas-microsoft-com:vml" Requires="v">
                  <p:oleObj spid="_x0000_s67939" r:id="rId7" imgW="2066667" imgH="2561905" progId="Paint.Picture">
                    <p:embed/>
                  </p:oleObj>
                </mc:Choice>
                <mc:Fallback>
                  <p:oleObj r:id="rId7" imgW="2066667" imgH="2561905" progId="Paint.Picture">
                    <p:embed/>
                    <p:pic>
                      <p:nvPicPr>
                        <p:cNvPr id="27665" name="Object 3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6" y="-391"/>
                          <a:ext cx="1783" cy="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 name="Rectangle 37"/>
            <p:cNvSpPr>
              <a:spLocks noChangeArrowheads="1"/>
            </p:cNvSpPr>
            <p:nvPr/>
          </p:nvSpPr>
          <p:spPr bwMode="auto">
            <a:xfrm>
              <a:off x="-186" y="1858"/>
              <a:ext cx="1989"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r>
                <a:rPr lang="zh-CN" altLang="en-US" dirty="0">
                  <a:solidFill>
                    <a:srgbClr val="08080C"/>
                  </a:solidFill>
                  <a:latin typeface="楷体_GB2312" pitchFamily="49" charset="-122"/>
                  <a:ea typeface="宋体" panose="02010600030101010101" pitchFamily="2" charset="-122"/>
                </a:rPr>
                <a:t>静态电阻与</a:t>
              </a:r>
              <a:r>
                <a:rPr lang="zh-CN" altLang="en-US" dirty="0">
                  <a:solidFill>
                    <a:srgbClr val="08080C"/>
                  </a:solidFill>
                  <a:ea typeface="宋体" panose="02010600030101010101" pitchFamily="2" charset="-122"/>
                </a:rPr>
                <a:t>动态</a:t>
              </a:r>
              <a:r>
                <a:rPr lang="zh-CN" altLang="en-US" dirty="0">
                  <a:solidFill>
                    <a:srgbClr val="08080C"/>
                  </a:solidFill>
                  <a:latin typeface="楷体_GB2312" pitchFamily="49" charset="-122"/>
                  <a:ea typeface="宋体" panose="02010600030101010101" pitchFamily="2" charset="-122"/>
                </a:rPr>
                <a:t>电阻</a:t>
              </a:r>
            </a:p>
          </p:txBody>
        </p:sp>
      </p:grpSp>
    </p:spTree>
    <p:extLst>
      <p:ext uri="{BB962C8B-B14F-4D97-AF65-F5344CB8AC3E}">
        <p14:creationId xmlns:p14="http://schemas.microsoft.com/office/powerpoint/2010/main" val="14938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1000"/>
                                        <p:tgtEl>
                                          <p:spTgt spid="3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2000"/>
                                        <p:tgtEl>
                                          <p:spTgt spid="35"/>
                                        </p:tgtEl>
                                      </p:cBhvr>
                                    </p:animEffect>
                                  </p:childTnLst>
                                </p:cTn>
                              </p:par>
                            </p:childTnLst>
                          </p:cTn>
                        </p:par>
                        <p:par>
                          <p:cTn id="12" fill="hold">
                            <p:stCondLst>
                              <p:cond delay="3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1000"/>
                                        <p:tgtEl>
                                          <p:spTgt spid="39"/>
                                        </p:tgtEl>
                                      </p:cBhvr>
                                    </p:animEffect>
                                  </p:childTnLst>
                                </p:cTn>
                              </p:par>
                            </p:childTnLst>
                          </p:cTn>
                        </p:par>
                        <p:par>
                          <p:cTn id="16" fill="hold">
                            <p:stCondLst>
                              <p:cond delay="4000"/>
                            </p:stCondLst>
                            <p:childTnLst>
                              <p:par>
                                <p:cTn id="17" presetID="22" presetClass="entr" presetSubtype="1"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10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wipe(left)">
                                      <p:cBhvr>
                                        <p:cTn id="24" dur="2000"/>
                                        <p:tgtEl>
                                          <p:spTgt spid="58"/>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3"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strips(upRight)">
                                      <p:cBhvr>
                                        <p:cTn id="29" dur="2000"/>
                                        <p:tgtEl>
                                          <p:spTgt spid="6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up)">
                                      <p:cBhvr>
                                        <p:cTn id="34" dur="10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wipe(left)">
                                      <p:cBhvr>
                                        <p:cTn id="39" dur="2000"/>
                                        <p:tgtEl>
                                          <p:spTgt spid="63"/>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wipe(left)">
                                      <p:cBhvr>
                                        <p:cTn id="43" dur="2000"/>
                                        <p:tgtEl>
                                          <p:spTgt spid="6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20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left)">
                                      <p:cBhvr>
                                        <p:cTn id="53"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58" grpId="0" autoUpdateAnimBg="0"/>
      <p:bldP spid="63" grpId="0" autoUpdateAnimBg="0"/>
      <p:bldP spid="6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3804426A-4060-4257-B5A2-26584D8502EA}" type="datetime1">
              <a:rPr lang="zh-CN" altLang="en-US" smtClean="0"/>
              <a:pPr>
                <a:defRPr/>
              </a:pPr>
              <a:t>2021/3/3</a:t>
            </a:fld>
            <a:endParaRPr lang="en-US" altLang="zh-CN"/>
          </a:p>
        </p:txBody>
      </p:sp>
      <p:sp>
        <p:nvSpPr>
          <p:cNvPr id="3" name="页脚占位符 2"/>
          <p:cNvSpPr>
            <a:spLocks noGrp="1"/>
          </p:cNvSpPr>
          <p:nvPr>
            <p:ph type="ftr" sz="quarter" idx="11"/>
          </p:nvPr>
        </p:nvSpPr>
        <p:spPr/>
        <p:txBody>
          <a:bodyPr/>
          <a:lstStyle/>
          <a:p>
            <a:pPr>
              <a:defRPr/>
            </a:pPr>
            <a:r>
              <a:rPr lang="zh-CN" altLang="en-US"/>
              <a:t>电路理论</a:t>
            </a:r>
            <a:endParaRPr lang="en-US" altLang="zh-CN"/>
          </a:p>
        </p:txBody>
      </p:sp>
      <p:sp>
        <p:nvSpPr>
          <p:cNvPr id="4" name="灯片编号占位符 3"/>
          <p:cNvSpPr>
            <a:spLocks noGrp="1"/>
          </p:cNvSpPr>
          <p:nvPr>
            <p:ph type="sldNum" sz="quarter" idx="12"/>
          </p:nvPr>
        </p:nvSpPr>
        <p:spPr/>
        <p:txBody>
          <a:bodyPr/>
          <a:lstStyle/>
          <a:p>
            <a:pPr>
              <a:defRPr/>
            </a:pPr>
            <a:fld id="{E0F857F6-7025-4682-A966-3EA984379F32}" type="slidenum">
              <a:rPr lang="en-US" altLang="zh-CN" smtClean="0"/>
              <a:pPr>
                <a:defRPr/>
              </a:pPr>
              <a:t>42</a:t>
            </a:fld>
            <a:endParaRPr lang="en-US" altLang="zh-CN"/>
          </a:p>
        </p:txBody>
      </p:sp>
      <p:grpSp>
        <p:nvGrpSpPr>
          <p:cNvPr id="5" name="组合 4"/>
          <p:cNvGrpSpPr/>
          <p:nvPr/>
        </p:nvGrpSpPr>
        <p:grpSpPr>
          <a:xfrm>
            <a:off x="627045" y="1193064"/>
            <a:ext cx="4587240" cy="4587240"/>
            <a:chOff x="7946380" y="2204968"/>
            <a:chExt cx="4587240" cy="4587240"/>
          </a:xfrm>
        </p:grpSpPr>
        <p:sp>
          <p:nvSpPr>
            <p:cNvPr id="6" name="object 49"/>
            <p:cNvSpPr/>
            <p:nvPr/>
          </p:nvSpPr>
          <p:spPr>
            <a:xfrm>
              <a:off x="9019053" y="5050737"/>
              <a:ext cx="3010486" cy="0"/>
            </a:xfrm>
            <a:custGeom>
              <a:avLst/>
              <a:gdLst/>
              <a:ahLst/>
              <a:cxnLst/>
              <a:rect l="l" t="t" r="r" b="b"/>
              <a:pathLst>
                <a:path w="3010486">
                  <a:moveTo>
                    <a:pt x="0" y="0"/>
                  </a:moveTo>
                  <a:lnTo>
                    <a:pt x="3010486" y="0"/>
                  </a:lnTo>
                </a:path>
              </a:pathLst>
            </a:custGeom>
            <a:ln w="6080">
              <a:solidFill>
                <a:srgbClr val="000000"/>
              </a:solidFill>
            </a:ln>
          </p:spPr>
          <p:txBody>
            <a:bodyPr wrap="square" lIns="0" tIns="0" rIns="0" bIns="0" rtlCol="0">
              <a:noAutofit/>
            </a:bodyPr>
            <a:lstStyle/>
            <a:p>
              <a:endParaRPr/>
            </a:p>
          </p:txBody>
        </p:sp>
        <p:sp>
          <p:nvSpPr>
            <p:cNvPr id="7" name="object 50"/>
            <p:cNvSpPr/>
            <p:nvPr/>
          </p:nvSpPr>
          <p:spPr>
            <a:xfrm>
              <a:off x="12018899" y="5008174"/>
              <a:ext cx="127682" cy="85124"/>
            </a:xfrm>
            <a:custGeom>
              <a:avLst/>
              <a:gdLst/>
              <a:ahLst/>
              <a:cxnLst/>
              <a:rect l="l" t="t" r="r" b="b"/>
              <a:pathLst>
                <a:path w="127682" h="85124">
                  <a:moveTo>
                    <a:pt x="0" y="0"/>
                  </a:moveTo>
                  <a:lnTo>
                    <a:pt x="0" y="85124"/>
                  </a:lnTo>
                  <a:lnTo>
                    <a:pt x="127682" y="42562"/>
                  </a:lnTo>
                  <a:lnTo>
                    <a:pt x="0" y="0"/>
                  </a:lnTo>
                  <a:close/>
                </a:path>
              </a:pathLst>
            </a:custGeom>
            <a:solidFill>
              <a:srgbClr val="000000"/>
            </a:solidFill>
          </p:spPr>
          <p:txBody>
            <a:bodyPr wrap="square" lIns="0" tIns="0" rIns="0" bIns="0" rtlCol="0">
              <a:noAutofit/>
            </a:bodyPr>
            <a:lstStyle/>
            <a:p>
              <a:endParaRPr/>
            </a:p>
          </p:txBody>
        </p:sp>
        <p:sp>
          <p:nvSpPr>
            <p:cNvPr id="8" name="object 51"/>
            <p:cNvSpPr/>
            <p:nvPr/>
          </p:nvSpPr>
          <p:spPr>
            <a:xfrm>
              <a:off x="10638810" y="3604043"/>
              <a:ext cx="0" cy="2705262"/>
            </a:xfrm>
            <a:custGeom>
              <a:avLst/>
              <a:gdLst/>
              <a:ahLst/>
              <a:cxnLst/>
              <a:rect l="l" t="t" r="r" b="b"/>
              <a:pathLst>
                <a:path h="2705262">
                  <a:moveTo>
                    <a:pt x="0" y="2705262"/>
                  </a:moveTo>
                  <a:lnTo>
                    <a:pt x="0" y="0"/>
                  </a:lnTo>
                </a:path>
              </a:pathLst>
            </a:custGeom>
            <a:ln w="6080">
              <a:solidFill>
                <a:srgbClr val="000000"/>
              </a:solidFill>
            </a:ln>
          </p:spPr>
          <p:txBody>
            <a:bodyPr wrap="square" lIns="0" tIns="0" rIns="0" bIns="0" rtlCol="0">
              <a:noAutofit/>
            </a:bodyPr>
            <a:lstStyle/>
            <a:p>
              <a:endParaRPr/>
            </a:p>
          </p:txBody>
        </p:sp>
        <p:sp>
          <p:nvSpPr>
            <p:cNvPr id="9" name="object 52"/>
            <p:cNvSpPr/>
            <p:nvPr/>
          </p:nvSpPr>
          <p:spPr>
            <a:xfrm>
              <a:off x="10596249" y="3486996"/>
              <a:ext cx="85121" cy="127687"/>
            </a:xfrm>
            <a:custGeom>
              <a:avLst/>
              <a:gdLst/>
              <a:ahLst/>
              <a:cxnLst/>
              <a:rect l="l" t="t" r="r" b="b"/>
              <a:pathLst>
                <a:path w="85121" h="127687">
                  <a:moveTo>
                    <a:pt x="42560" y="0"/>
                  </a:moveTo>
                  <a:lnTo>
                    <a:pt x="0" y="127687"/>
                  </a:lnTo>
                  <a:lnTo>
                    <a:pt x="85121" y="127687"/>
                  </a:lnTo>
                  <a:lnTo>
                    <a:pt x="42560" y="0"/>
                  </a:lnTo>
                  <a:close/>
                </a:path>
              </a:pathLst>
            </a:custGeom>
            <a:solidFill>
              <a:srgbClr val="000000"/>
            </a:solidFill>
          </p:spPr>
          <p:txBody>
            <a:bodyPr wrap="square" lIns="0" tIns="0" rIns="0" bIns="0" rtlCol="0">
              <a:noAutofit/>
            </a:bodyPr>
            <a:lstStyle/>
            <a:p>
              <a:endParaRPr/>
            </a:p>
          </p:txBody>
        </p:sp>
        <p:sp>
          <p:nvSpPr>
            <p:cNvPr id="10" name="object 53"/>
            <p:cNvSpPr/>
            <p:nvPr/>
          </p:nvSpPr>
          <p:spPr>
            <a:xfrm>
              <a:off x="10638811" y="3831803"/>
              <a:ext cx="773848" cy="1222303"/>
            </a:xfrm>
            <a:custGeom>
              <a:avLst/>
              <a:gdLst/>
              <a:ahLst/>
              <a:cxnLst/>
              <a:rect l="l" t="t" r="r" b="b"/>
              <a:pathLst>
                <a:path w="773848" h="1222303">
                  <a:moveTo>
                    <a:pt x="773848" y="0"/>
                  </a:moveTo>
                  <a:lnTo>
                    <a:pt x="769416" y="96629"/>
                  </a:lnTo>
                  <a:lnTo>
                    <a:pt x="764833" y="191636"/>
                  </a:lnTo>
                  <a:lnTo>
                    <a:pt x="759865" y="284658"/>
                  </a:lnTo>
                  <a:lnTo>
                    <a:pt x="754278" y="375334"/>
                  </a:lnTo>
                  <a:lnTo>
                    <a:pt x="747838" y="463302"/>
                  </a:lnTo>
                  <a:lnTo>
                    <a:pt x="740311" y="548199"/>
                  </a:lnTo>
                  <a:lnTo>
                    <a:pt x="731463" y="629664"/>
                  </a:lnTo>
                  <a:lnTo>
                    <a:pt x="721059" y="707335"/>
                  </a:lnTo>
                  <a:lnTo>
                    <a:pt x="708865" y="780850"/>
                  </a:lnTo>
                  <a:lnTo>
                    <a:pt x="694648" y="849847"/>
                  </a:lnTo>
                  <a:lnTo>
                    <a:pt x="678174" y="913963"/>
                  </a:lnTo>
                  <a:lnTo>
                    <a:pt x="659208" y="972838"/>
                  </a:lnTo>
                  <a:lnTo>
                    <a:pt x="637515" y="1026108"/>
                  </a:lnTo>
                  <a:lnTo>
                    <a:pt x="612864" y="1073413"/>
                  </a:lnTo>
                  <a:lnTo>
                    <a:pt x="585018" y="1114390"/>
                  </a:lnTo>
                  <a:lnTo>
                    <a:pt x="553744" y="1148677"/>
                  </a:lnTo>
                  <a:lnTo>
                    <a:pt x="518807" y="1175912"/>
                  </a:lnTo>
                  <a:lnTo>
                    <a:pt x="479975" y="1195734"/>
                  </a:lnTo>
                  <a:lnTo>
                    <a:pt x="437012" y="1207780"/>
                  </a:lnTo>
                  <a:lnTo>
                    <a:pt x="389685" y="1211688"/>
                  </a:lnTo>
                  <a:lnTo>
                    <a:pt x="0" y="1222303"/>
                  </a:lnTo>
                </a:path>
              </a:pathLst>
            </a:custGeom>
            <a:ln w="18240">
              <a:solidFill>
                <a:srgbClr val="0000FF"/>
              </a:solidFill>
            </a:ln>
          </p:spPr>
          <p:txBody>
            <a:bodyPr wrap="square" lIns="0" tIns="0" rIns="0" bIns="0" rtlCol="0">
              <a:noAutofit/>
            </a:bodyPr>
            <a:lstStyle/>
            <a:p>
              <a:endParaRPr/>
            </a:p>
          </p:txBody>
        </p:sp>
        <p:sp>
          <p:nvSpPr>
            <p:cNvPr id="11" name="object 54"/>
            <p:cNvSpPr/>
            <p:nvPr/>
          </p:nvSpPr>
          <p:spPr>
            <a:xfrm>
              <a:off x="9540492" y="5054537"/>
              <a:ext cx="1098318" cy="139126"/>
            </a:xfrm>
            <a:custGeom>
              <a:avLst/>
              <a:gdLst/>
              <a:ahLst/>
              <a:cxnLst/>
              <a:rect l="l" t="t" r="r" b="b"/>
              <a:pathLst>
                <a:path w="1098318" h="139126">
                  <a:moveTo>
                    <a:pt x="1098318" y="0"/>
                  </a:moveTo>
                  <a:lnTo>
                    <a:pt x="1014946" y="3706"/>
                  </a:lnTo>
                  <a:lnTo>
                    <a:pt x="937330" y="6775"/>
                  </a:lnTo>
                  <a:lnTo>
                    <a:pt x="865148" y="9263"/>
                  </a:lnTo>
                  <a:lnTo>
                    <a:pt x="798077" y="11226"/>
                  </a:lnTo>
                  <a:lnTo>
                    <a:pt x="735797" y="12720"/>
                  </a:lnTo>
                  <a:lnTo>
                    <a:pt x="677985" y="13799"/>
                  </a:lnTo>
                  <a:lnTo>
                    <a:pt x="624319" y="14521"/>
                  </a:lnTo>
                  <a:lnTo>
                    <a:pt x="574478" y="14940"/>
                  </a:lnTo>
                  <a:lnTo>
                    <a:pt x="528139" y="15113"/>
                  </a:lnTo>
                  <a:lnTo>
                    <a:pt x="484982" y="15096"/>
                  </a:lnTo>
                  <a:lnTo>
                    <a:pt x="444683" y="14944"/>
                  </a:lnTo>
                  <a:lnTo>
                    <a:pt x="406921" y="14713"/>
                  </a:lnTo>
                  <a:lnTo>
                    <a:pt x="371375" y="14459"/>
                  </a:lnTo>
                  <a:lnTo>
                    <a:pt x="337722" y="14237"/>
                  </a:lnTo>
                  <a:lnTo>
                    <a:pt x="305641" y="14104"/>
                  </a:lnTo>
                  <a:lnTo>
                    <a:pt x="274810" y="14116"/>
                  </a:lnTo>
                  <a:lnTo>
                    <a:pt x="244906" y="14327"/>
                  </a:lnTo>
                  <a:lnTo>
                    <a:pt x="186595" y="15574"/>
                  </a:lnTo>
                  <a:lnTo>
                    <a:pt x="146205" y="17304"/>
                  </a:lnTo>
                  <a:lnTo>
                    <a:pt x="101196" y="23376"/>
                  </a:lnTo>
                  <a:lnTo>
                    <a:pt x="58895" y="42868"/>
                  </a:lnTo>
                  <a:lnTo>
                    <a:pt x="30669" y="72265"/>
                  </a:lnTo>
                  <a:lnTo>
                    <a:pt x="6786" y="118981"/>
                  </a:lnTo>
                  <a:lnTo>
                    <a:pt x="0" y="139126"/>
                  </a:lnTo>
                </a:path>
              </a:pathLst>
            </a:custGeom>
            <a:ln w="18241">
              <a:solidFill>
                <a:srgbClr val="0000FF"/>
              </a:solidFill>
            </a:ln>
          </p:spPr>
          <p:txBody>
            <a:bodyPr wrap="square" lIns="0" tIns="0" rIns="0" bIns="0" rtlCol="0">
              <a:noAutofit/>
            </a:bodyPr>
            <a:lstStyle/>
            <a:p>
              <a:endParaRPr/>
            </a:p>
          </p:txBody>
        </p:sp>
        <p:sp>
          <p:nvSpPr>
            <p:cNvPr id="12" name="object 55"/>
            <p:cNvSpPr/>
            <p:nvPr/>
          </p:nvSpPr>
          <p:spPr>
            <a:xfrm>
              <a:off x="11066319" y="4991504"/>
              <a:ext cx="0" cy="51987"/>
            </a:xfrm>
            <a:custGeom>
              <a:avLst/>
              <a:gdLst/>
              <a:ahLst/>
              <a:cxnLst/>
              <a:rect l="l" t="t" r="r" b="b"/>
              <a:pathLst>
                <a:path h="51987">
                  <a:moveTo>
                    <a:pt x="0" y="0"/>
                  </a:moveTo>
                  <a:lnTo>
                    <a:pt x="0" y="51987"/>
                  </a:lnTo>
                </a:path>
              </a:pathLst>
            </a:custGeom>
            <a:ln w="6080">
              <a:solidFill>
                <a:srgbClr val="000000"/>
              </a:solidFill>
            </a:ln>
          </p:spPr>
          <p:txBody>
            <a:bodyPr wrap="square" lIns="0" tIns="0" rIns="0" bIns="0" rtlCol="0">
              <a:noAutofit/>
            </a:bodyPr>
            <a:lstStyle/>
            <a:p>
              <a:endParaRPr/>
            </a:p>
          </p:txBody>
        </p:sp>
        <p:sp>
          <p:nvSpPr>
            <p:cNvPr id="13" name="object 56"/>
            <p:cNvSpPr/>
            <p:nvPr/>
          </p:nvSpPr>
          <p:spPr>
            <a:xfrm>
              <a:off x="10064542" y="4998674"/>
              <a:ext cx="0" cy="44817"/>
            </a:xfrm>
            <a:custGeom>
              <a:avLst/>
              <a:gdLst/>
              <a:ahLst/>
              <a:cxnLst/>
              <a:rect l="l" t="t" r="r" b="b"/>
              <a:pathLst>
                <a:path h="44817">
                  <a:moveTo>
                    <a:pt x="0" y="0"/>
                  </a:moveTo>
                  <a:lnTo>
                    <a:pt x="0" y="44817"/>
                  </a:lnTo>
                </a:path>
              </a:pathLst>
            </a:custGeom>
            <a:ln w="6080">
              <a:solidFill>
                <a:srgbClr val="000000"/>
              </a:solidFill>
            </a:ln>
          </p:spPr>
          <p:txBody>
            <a:bodyPr wrap="square" lIns="0" tIns="0" rIns="0" bIns="0" rtlCol="0">
              <a:noAutofit/>
            </a:bodyPr>
            <a:lstStyle/>
            <a:p>
              <a:endParaRPr/>
            </a:p>
          </p:txBody>
        </p:sp>
        <p:sp>
          <p:nvSpPr>
            <p:cNvPr id="14" name="object 57"/>
            <p:cNvSpPr/>
            <p:nvPr/>
          </p:nvSpPr>
          <p:spPr>
            <a:xfrm>
              <a:off x="9458834" y="5203911"/>
              <a:ext cx="74278" cy="831666"/>
            </a:xfrm>
            <a:custGeom>
              <a:avLst/>
              <a:gdLst/>
              <a:ahLst/>
              <a:cxnLst/>
              <a:rect l="l" t="t" r="r" b="b"/>
              <a:pathLst>
                <a:path w="74278" h="831666">
                  <a:moveTo>
                    <a:pt x="74278" y="0"/>
                  </a:moveTo>
                  <a:lnTo>
                    <a:pt x="0" y="831666"/>
                  </a:lnTo>
                </a:path>
              </a:pathLst>
            </a:custGeom>
            <a:ln w="18240">
              <a:solidFill>
                <a:srgbClr val="0000FF"/>
              </a:solidFill>
            </a:ln>
          </p:spPr>
          <p:txBody>
            <a:bodyPr wrap="square" lIns="0" tIns="0" rIns="0" bIns="0" rtlCol="0">
              <a:noAutofit/>
            </a:bodyPr>
            <a:lstStyle/>
            <a:p>
              <a:endParaRPr/>
            </a:p>
          </p:txBody>
        </p:sp>
        <p:sp>
          <p:nvSpPr>
            <p:cNvPr id="15" name="object 58"/>
            <p:cNvSpPr/>
            <p:nvPr/>
          </p:nvSpPr>
          <p:spPr>
            <a:xfrm>
              <a:off x="11428873" y="4992695"/>
              <a:ext cx="0" cy="52671"/>
            </a:xfrm>
            <a:custGeom>
              <a:avLst/>
              <a:gdLst/>
              <a:ahLst/>
              <a:cxnLst/>
              <a:rect l="l" t="t" r="r" b="b"/>
              <a:pathLst>
                <a:path h="52671">
                  <a:moveTo>
                    <a:pt x="0" y="0"/>
                  </a:moveTo>
                  <a:lnTo>
                    <a:pt x="0" y="52671"/>
                  </a:lnTo>
                </a:path>
              </a:pathLst>
            </a:custGeom>
            <a:ln w="6080">
              <a:solidFill>
                <a:srgbClr val="000000"/>
              </a:solidFill>
            </a:ln>
          </p:spPr>
          <p:txBody>
            <a:bodyPr wrap="square" lIns="0" tIns="0" rIns="0" bIns="0" rtlCol="0">
              <a:noAutofit/>
            </a:bodyPr>
            <a:lstStyle/>
            <a:p>
              <a:endParaRPr/>
            </a:p>
          </p:txBody>
        </p:sp>
        <p:sp>
          <p:nvSpPr>
            <p:cNvPr id="16" name="object 59"/>
            <p:cNvSpPr txBox="1"/>
            <p:nvPr/>
          </p:nvSpPr>
          <p:spPr>
            <a:xfrm>
              <a:off x="10691502" y="4985183"/>
              <a:ext cx="1545590" cy="367030"/>
            </a:xfrm>
            <a:prstGeom prst="rect">
              <a:avLst/>
            </a:prstGeom>
          </p:spPr>
          <p:txBody>
            <a:bodyPr vert="horz" wrap="square" lIns="0" tIns="0" rIns="0" bIns="0" rtlCol="0">
              <a:noAutofit/>
            </a:bodyPr>
            <a:lstStyle/>
            <a:p>
              <a:pPr marL="12700">
                <a:lnSpc>
                  <a:spcPct val="100000"/>
                </a:lnSpc>
                <a:tabLst>
                  <a:tab pos="1005840" algn="l"/>
                </a:tabLst>
              </a:pPr>
              <a:r>
                <a:rPr sz="1600" spc="-10" dirty="0">
                  <a:latin typeface="Times New Roman"/>
                  <a:cs typeface="Times New Roman"/>
                </a:rPr>
                <a:t>0 </a:t>
              </a:r>
              <a:r>
                <a:rPr sz="1600" spc="175" dirty="0">
                  <a:latin typeface="Times New Roman"/>
                  <a:cs typeface="Times New Roman"/>
                </a:rPr>
                <a:t> </a:t>
              </a:r>
              <a:r>
                <a:rPr sz="1600" spc="-15" dirty="0">
                  <a:latin typeface="Times New Roman"/>
                  <a:cs typeface="Times New Roman"/>
                </a:rPr>
                <a:t>0</a:t>
              </a:r>
              <a:r>
                <a:rPr sz="1600" i="1" spc="-10" dirty="0">
                  <a:latin typeface="Times New Roman"/>
                  <a:cs typeface="Times New Roman"/>
                </a:rPr>
                <a:t>.</a:t>
              </a:r>
              <a:r>
                <a:rPr sz="1600" spc="-10" dirty="0">
                  <a:latin typeface="Times New Roman"/>
                  <a:cs typeface="Times New Roman"/>
                </a:rPr>
                <a:t>4 </a:t>
              </a:r>
              <a:r>
                <a:rPr sz="1600" spc="85" dirty="0">
                  <a:latin typeface="Times New Roman"/>
                  <a:cs typeface="Times New Roman"/>
                </a:rPr>
                <a:t> </a:t>
              </a:r>
              <a:r>
                <a:rPr sz="1600" spc="-15" dirty="0">
                  <a:latin typeface="Times New Roman"/>
                  <a:cs typeface="Times New Roman"/>
                </a:rPr>
                <a:t>0</a:t>
              </a:r>
              <a:r>
                <a:rPr sz="1600" i="1" spc="-10" dirty="0">
                  <a:latin typeface="Times New Roman"/>
                  <a:cs typeface="Times New Roman"/>
                </a:rPr>
                <a:t>.</a:t>
              </a:r>
              <a:r>
                <a:rPr sz="1600" spc="-10" dirty="0">
                  <a:latin typeface="Times New Roman"/>
                  <a:cs typeface="Times New Roman"/>
                </a:rPr>
                <a:t>8	</a:t>
              </a:r>
              <a:r>
                <a:rPr sz="3000" i="1" spc="-15" baseline="-11111" dirty="0">
                  <a:latin typeface="Times New Roman"/>
                  <a:cs typeface="Times New Roman"/>
                </a:rPr>
                <a:t>u</a:t>
              </a:r>
              <a:r>
                <a:rPr sz="3000" i="1" spc="52" baseline="-11111" dirty="0">
                  <a:latin typeface="Times New Roman"/>
                  <a:cs typeface="Times New Roman"/>
                </a:rPr>
                <a:t> </a:t>
              </a:r>
              <a:r>
                <a:rPr sz="3000" i="1" spc="-15" baseline="-11111" dirty="0">
                  <a:latin typeface="Times New Roman"/>
                  <a:cs typeface="Times New Roman"/>
                </a:rPr>
                <a:t>/</a:t>
              </a:r>
              <a:r>
                <a:rPr sz="3000" i="1" spc="157" baseline="-11111" dirty="0">
                  <a:latin typeface="Times New Roman"/>
                  <a:cs typeface="Times New Roman"/>
                </a:rPr>
                <a:t> </a:t>
              </a:r>
              <a:r>
                <a:rPr sz="3000" spc="-22" baseline="-11111" dirty="0">
                  <a:latin typeface="Times New Roman"/>
                  <a:cs typeface="Times New Roman"/>
                </a:rPr>
                <a:t>V</a:t>
              </a:r>
              <a:endParaRPr sz="3000" baseline="-11111">
                <a:latin typeface="Times New Roman"/>
                <a:cs typeface="Times New Roman"/>
              </a:endParaRPr>
            </a:p>
          </p:txBody>
        </p:sp>
        <p:sp>
          <p:nvSpPr>
            <p:cNvPr id="17" name="object 60"/>
            <p:cNvSpPr txBox="1"/>
            <p:nvPr/>
          </p:nvSpPr>
          <p:spPr>
            <a:xfrm>
              <a:off x="9875193" y="3400284"/>
              <a:ext cx="683260" cy="316865"/>
            </a:xfrm>
            <a:prstGeom prst="rect">
              <a:avLst/>
            </a:prstGeom>
          </p:spPr>
          <p:txBody>
            <a:bodyPr vert="horz" wrap="square" lIns="0" tIns="0" rIns="0" bIns="0" rtlCol="0">
              <a:noAutofit/>
            </a:bodyPr>
            <a:lstStyle/>
            <a:p>
              <a:pPr marL="12700">
                <a:lnSpc>
                  <a:spcPct val="100000"/>
                </a:lnSpc>
              </a:pPr>
              <a:r>
                <a:rPr sz="2000" i="1" dirty="0">
                  <a:latin typeface="Times New Roman"/>
                  <a:cs typeface="Times New Roman"/>
                </a:rPr>
                <a:t>i</a:t>
              </a:r>
              <a:r>
                <a:rPr sz="2000" i="1" spc="15" dirty="0">
                  <a:latin typeface="Times New Roman"/>
                  <a:cs typeface="Times New Roman"/>
                </a:rPr>
                <a:t> </a:t>
              </a:r>
              <a:r>
                <a:rPr sz="2000" i="1" spc="0" dirty="0">
                  <a:latin typeface="Times New Roman"/>
                  <a:cs typeface="Times New Roman"/>
                </a:rPr>
                <a:t>/</a:t>
              </a:r>
              <a:r>
                <a:rPr sz="2000" i="1" spc="105" dirty="0">
                  <a:latin typeface="Times New Roman"/>
                  <a:cs typeface="Times New Roman"/>
                </a:rPr>
                <a:t> </a:t>
              </a:r>
              <a:r>
                <a:rPr sz="2000" spc="-30" dirty="0">
                  <a:latin typeface="Times New Roman"/>
                  <a:cs typeface="Times New Roman"/>
                </a:rPr>
                <a:t>mA</a:t>
              </a:r>
              <a:endParaRPr sz="2000">
                <a:latin typeface="Times New Roman"/>
                <a:cs typeface="Times New Roman"/>
              </a:endParaRPr>
            </a:p>
          </p:txBody>
        </p:sp>
        <p:sp>
          <p:nvSpPr>
            <p:cNvPr id="18" name="object 61"/>
            <p:cNvSpPr/>
            <p:nvPr/>
          </p:nvSpPr>
          <p:spPr>
            <a:xfrm>
              <a:off x="11428872" y="3968129"/>
              <a:ext cx="0" cy="1003005"/>
            </a:xfrm>
            <a:custGeom>
              <a:avLst/>
              <a:gdLst/>
              <a:ahLst/>
              <a:cxnLst/>
              <a:rect l="l" t="t" r="r" b="b"/>
              <a:pathLst>
                <a:path h="1003005">
                  <a:moveTo>
                    <a:pt x="0" y="1003005"/>
                  </a:moveTo>
                  <a:lnTo>
                    <a:pt x="0" y="0"/>
                  </a:lnTo>
                </a:path>
              </a:pathLst>
            </a:custGeom>
            <a:ln w="6080">
              <a:solidFill>
                <a:srgbClr val="A6A6A6"/>
              </a:solidFill>
              <a:prstDash val="dash"/>
            </a:ln>
          </p:spPr>
          <p:txBody>
            <a:bodyPr wrap="square" lIns="0" tIns="0" rIns="0" bIns="0" rtlCol="0">
              <a:noAutofit/>
            </a:bodyPr>
            <a:lstStyle/>
            <a:p>
              <a:endParaRPr/>
            </a:p>
          </p:txBody>
        </p:sp>
        <p:sp>
          <p:nvSpPr>
            <p:cNvPr id="19" name="object 62"/>
            <p:cNvSpPr/>
            <p:nvPr/>
          </p:nvSpPr>
          <p:spPr>
            <a:xfrm>
              <a:off x="9490045" y="4991504"/>
              <a:ext cx="0" cy="51987"/>
            </a:xfrm>
            <a:custGeom>
              <a:avLst/>
              <a:gdLst/>
              <a:ahLst/>
              <a:cxnLst/>
              <a:rect l="l" t="t" r="r" b="b"/>
              <a:pathLst>
                <a:path h="51987">
                  <a:moveTo>
                    <a:pt x="0" y="0"/>
                  </a:moveTo>
                  <a:lnTo>
                    <a:pt x="0" y="51987"/>
                  </a:lnTo>
                </a:path>
              </a:pathLst>
            </a:custGeom>
            <a:ln w="6080">
              <a:solidFill>
                <a:srgbClr val="000000"/>
              </a:solidFill>
            </a:ln>
          </p:spPr>
          <p:txBody>
            <a:bodyPr wrap="square" lIns="0" tIns="0" rIns="0" bIns="0" rtlCol="0">
              <a:noAutofit/>
            </a:bodyPr>
            <a:lstStyle/>
            <a:p>
              <a:endParaRPr/>
            </a:p>
          </p:txBody>
        </p:sp>
        <p:sp>
          <p:nvSpPr>
            <p:cNvPr id="20" name="object 63"/>
            <p:cNvSpPr txBox="1"/>
            <p:nvPr/>
          </p:nvSpPr>
          <p:spPr>
            <a:xfrm>
              <a:off x="9322305" y="4731806"/>
              <a:ext cx="888365" cy="255904"/>
            </a:xfrm>
            <a:prstGeom prst="rect">
              <a:avLst/>
            </a:prstGeom>
          </p:spPr>
          <p:txBody>
            <a:bodyPr vert="horz" wrap="square" lIns="0" tIns="0" rIns="0" bIns="0" rtlCol="0">
              <a:noAutofit/>
            </a:bodyPr>
            <a:lstStyle/>
            <a:p>
              <a:pPr marL="12700">
                <a:lnSpc>
                  <a:spcPct val="100000"/>
                </a:lnSpc>
                <a:tabLst>
                  <a:tab pos="561975" algn="l"/>
                </a:tabLst>
              </a:pPr>
              <a:r>
                <a:rPr sz="1600" spc="-15" dirty="0">
                  <a:latin typeface="Symbol"/>
                  <a:cs typeface="Symbol"/>
                </a:rPr>
                <a:t></a:t>
              </a:r>
              <a:r>
                <a:rPr sz="1600" spc="-15" dirty="0">
                  <a:latin typeface="Times New Roman"/>
                  <a:cs typeface="Times New Roman"/>
                </a:rPr>
                <a:t>5</a:t>
              </a:r>
              <a:r>
                <a:rPr sz="1600" spc="-10" dirty="0">
                  <a:latin typeface="Times New Roman"/>
                  <a:cs typeface="Times New Roman"/>
                </a:rPr>
                <a:t>0	</a:t>
              </a:r>
              <a:r>
                <a:rPr sz="1600" spc="-15" dirty="0">
                  <a:latin typeface="Symbol"/>
                  <a:cs typeface="Symbol"/>
                </a:rPr>
                <a:t></a:t>
              </a:r>
              <a:r>
                <a:rPr sz="1600" spc="-15" dirty="0">
                  <a:latin typeface="Times New Roman"/>
                  <a:cs typeface="Times New Roman"/>
                </a:rPr>
                <a:t>25</a:t>
              </a:r>
              <a:endParaRPr sz="1600">
                <a:latin typeface="Times New Roman"/>
                <a:cs typeface="Times New Roman"/>
              </a:endParaRPr>
            </a:p>
          </p:txBody>
        </p:sp>
        <p:sp>
          <p:nvSpPr>
            <p:cNvPr id="21" name="object 64"/>
            <p:cNvSpPr/>
            <p:nvPr/>
          </p:nvSpPr>
          <p:spPr>
            <a:xfrm>
              <a:off x="10641369" y="5917923"/>
              <a:ext cx="52669" cy="0"/>
            </a:xfrm>
            <a:custGeom>
              <a:avLst/>
              <a:gdLst/>
              <a:ahLst/>
              <a:cxnLst/>
              <a:rect l="l" t="t" r="r" b="b"/>
              <a:pathLst>
                <a:path w="52669">
                  <a:moveTo>
                    <a:pt x="52669" y="0"/>
                  </a:moveTo>
                  <a:lnTo>
                    <a:pt x="0" y="0"/>
                  </a:lnTo>
                </a:path>
              </a:pathLst>
            </a:custGeom>
            <a:ln w="6080">
              <a:solidFill>
                <a:srgbClr val="000000"/>
              </a:solidFill>
            </a:ln>
          </p:spPr>
          <p:txBody>
            <a:bodyPr wrap="square" lIns="0" tIns="0" rIns="0" bIns="0" rtlCol="0">
              <a:noAutofit/>
            </a:bodyPr>
            <a:lstStyle/>
            <a:p>
              <a:endParaRPr/>
            </a:p>
          </p:txBody>
        </p:sp>
        <p:sp>
          <p:nvSpPr>
            <p:cNvPr id="22" name="object 65"/>
            <p:cNvSpPr txBox="1"/>
            <p:nvPr/>
          </p:nvSpPr>
          <p:spPr>
            <a:xfrm>
              <a:off x="10676275" y="5765948"/>
              <a:ext cx="614045" cy="591820"/>
            </a:xfrm>
            <a:prstGeom prst="rect">
              <a:avLst/>
            </a:prstGeom>
          </p:spPr>
          <p:txBody>
            <a:bodyPr vert="horz" wrap="square" lIns="0" tIns="0" rIns="0" bIns="0" rtlCol="0">
              <a:noAutofit/>
            </a:bodyPr>
            <a:lstStyle/>
            <a:p>
              <a:pPr marR="118745" algn="ctr">
                <a:lnSpc>
                  <a:spcPct val="100000"/>
                </a:lnSpc>
              </a:pPr>
              <a:r>
                <a:rPr sz="1600" spc="-15" dirty="0">
                  <a:latin typeface="Symbol"/>
                  <a:cs typeface="Symbol"/>
                </a:rPr>
                <a:t></a:t>
              </a:r>
              <a:r>
                <a:rPr sz="1600" spc="-15" dirty="0">
                  <a:latin typeface="Times New Roman"/>
                  <a:cs typeface="Times New Roman"/>
                </a:rPr>
                <a:t>40</a:t>
              </a:r>
              <a:endParaRPr sz="1600">
                <a:latin typeface="Times New Roman"/>
                <a:cs typeface="Times New Roman"/>
              </a:endParaRPr>
            </a:p>
            <a:p>
              <a:pPr algn="ctr">
                <a:lnSpc>
                  <a:spcPct val="100000"/>
                </a:lnSpc>
                <a:spcBef>
                  <a:spcPts val="245"/>
                </a:spcBef>
              </a:pPr>
              <a:r>
                <a:rPr sz="2000" i="1" spc="-10" dirty="0">
                  <a:latin typeface="Times New Roman"/>
                  <a:cs typeface="Times New Roman"/>
                </a:rPr>
                <a:t>i</a:t>
              </a:r>
              <a:r>
                <a:rPr sz="2000" i="1" spc="25" dirty="0">
                  <a:latin typeface="Times New Roman"/>
                  <a:cs typeface="Times New Roman"/>
                </a:rPr>
                <a:t> </a:t>
              </a:r>
              <a:r>
                <a:rPr sz="2000" i="1" spc="-10" dirty="0">
                  <a:latin typeface="Times New Roman"/>
                  <a:cs typeface="Times New Roman"/>
                </a:rPr>
                <a:t>/</a:t>
              </a:r>
              <a:r>
                <a:rPr sz="2000" i="1" spc="-20" dirty="0">
                  <a:latin typeface="Times New Roman"/>
                  <a:cs typeface="Times New Roman"/>
                </a:rPr>
                <a:t> </a:t>
              </a:r>
              <a:r>
                <a:rPr sz="2000" spc="-15" dirty="0">
                  <a:latin typeface="Times New Roman"/>
                  <a:cs typeface="Times New Roman"/>
                </a:rPr>
                <a:t>μA</a:t>
              </a:r>
              <a:endParaRPr sz="2000">
                <a:latin typeface="Times New Roman"/>
                <a:cs typeface="Times New Roman"/>
              </a:endParaRPr>
            </a:p>
          </p:txBody>
        </p:sp>
        <p:sp>
          <p:nvSpPr>
            <p:cNvPr id="23" name="object 66"/>
            <p:cNvSpPr txBox="1"/>
            <p:nvPr/>
          </p:nvSpPr>
          <p:spPr>
            <a:xfrm>
              <a:off x="10754000" y="5337207"/>
              <a:ext cx="339090" cy="255904"/>
            </a:xfrm>
            <a:prstGeom prst="rect">
              <a:avLst/>
            </a:prstGeom>
          </p:spPr>
          <p:txBody>
            <a:bodyPr vert="horz" wrap="square" lIns="0" tIns="0" rIns="0" bIns="0" rtlCol="0">
              <a:noAutofit/>
            </a:bodyPr>
            <a:lstStyle/>
            <a:p>
              <a:pPr marL="12700">
                <a:lnSpc>
                  <a:spcPct val="100000"/>
                </a:lnSpc>
              </a:pPr>
              <a:r>
                <a:rPr sz="1600" spc="-15" dirty="0">
                  <a:latin typeface="Symbol"/>
                  <a:cs typeface="Symbol"/>
                </a:rPr>
                <a:t></a:t>
              </a:r>
              <a:r>
                <a:rPr sz="1600" spc="-15" dirty="0">
                  <a:latin typeface="Times New Roman"/>
                  <a:cs typeface="Times New Roman"/>
                </a:rPr>
                <a:t>20</a:t>
              </a:r>
              <a:endParaRPr sz="1600">
                <a:latin typeface="Times New Roman"/>
                <a:cs typeface="Times New Roman"/>
              </a:endParaRPr>
            </a:p>
          </p:txBody>
        </p:sp>
        <p:sp>
          <p:nvSpPr>
            <p:cNvPr id="24" name="object 67"/>
            <p:cNvSpPr/>
            <p:nvPr/>
          </p:nvSpPr>
          <p:spPr>
            <a:xfrm>
              <a:off x="10641369" y="5483430"/>
              <a:ext cx="52669" cy="0"/>
            </a:xfrm>
            <a:custGeom>
              <a:avLst/>
              <a:gdLst/>
              <a:ahLst/>
              <a:cxnLst/>
              <a:rect l="l" t="t" r="r" b="b"/>
              <a:pathLst>
                <a:path w="52669">
                  <a:moveTo>
                    <a:pt x="52669" y="0"/>
                  </a:moveTo>
                  <a:lnTo>
                    <a:pt x="0" y="0"/>
                  </a:lnTo>
                </a:path>
              </a:pathLst>
            </a:custGeom>
            <a:ln w="6080">
              <a:solidFill>
                <a:srgbClr val="000000"/>
              </a:solidFill>
            </a:ln>
          </p:spPr>
          <p:txBody>
            <a:bodyPr wrap="square" lIns="0" tIns="0" rIns="0" bIns="0" rtlCol="0">
              <a:noAutofit/>
            </a:bodyPr>
            <a:lstStyle/>
            <a:p>
              <a:endParaRPr/>
            </a:p>
          </p:txBody>
        </p:sp>
        <p:sp>
          <p:nvSpPr>
            <p:cNvPr id="25" name="object 68"/>
            <p:cNvSpPr/>
            <p:nvPr/>
          </p:nvSpPr>
          <p:spPr>
            <a:xfrm>
              <a:off x="10586167" y="4478018"/>
              <a:ext cx="52643" cy="0"/>
            </a:xfrm>
            <a:custGeom>
              <a:avLst/>
              <a:gdLst/>
              <a:ahLst/>
              <a:cxnLst/>
              <a:rect l="l" t="t" r="r" b="b"/>
              <a:pathLst>
                <a:path w="52643">
                  <a:moveTo>
                    <a:pt x="52643" y="0"/>
                  </a:moveTo>
                  <a:lnTo>
                    <a:pt x="0" y="0"/>
                  </a:lnTo>
                </a:path>
              </a:pathLst>
            </a:custGeom>
            <a:ln w="6080">
              <a:solidFill>
                <a:srgbClr val="000000"/>
              </a:solidFill>
            </a:ln>
          </p:spPr>
          <p:txBody>
            <a:bodyPr wrap="square" lIns="0" tIns="0" rIns="0" bIns="0" rtlCol="0">
              <a:noAutofit/>
            </a:bodyPr>
            <a:lstStyle/>
            <a:p>
              <a:endParaRPr/>
            </a:p>
          </p:txBody>
        </p:sp>
        <p:sp>
          <p:nvSpPr>
            <p:cNvPr id="26" name="object 69"/>
            <p:cNvSpPr/>
            <p:nvPr/>
          </p:nvSpPr>
          <p:spPr>
            <a:xfrm>
              <a:off x="10586167" y="3903500"/>
              <a:ext cx="52643" cy="0"/>
            </a:xfrm>
            <a:custGeom>
              <a:avLst/>
              <a:gdLst/>
              <a:ahLst/>
              <a:cxnLst/>
              <a:rect l="l" t="t" r="r" b="b"/>
              <a:pathLst>
                <a:path w="52643">
                  <a:moveTo>
                    <a:pt x="52643" y="0"/>
                  </a:moveTo>
                  <a:lnTo>
                    <a:pt x="0" y="0"/>
                  </a:lnTo>
                </a:path>
              </a:pathLst>
            </a:custGeom>
            <a:ln w="6080">
              <a:solidFill>
                <a:srgbClr val="000000"/>
              </a:solidFill>
            </a:ln>
          </p:spPr>
          <p:txBody>
            <a:bodyPr wrap="square" lIns="0" tIns="0" rIns="0" bIns="0" rtlCol="0">
              <a:noAutofit/>
            </a:bodyPr>
            <a:lstStyle/>
            <a:p>
              <a:endParaRPr/>
            </a:p>
          </p:txBody>
        </p:sp>
        <p:sp>
          <p:nvSpPr>
            <p:cNvPr id="27" name="object 70"/>
            <p:cNvSpPr txBox="1"/>
            <p:nvPr/>
          </p:nvSpPr>
          <p:spPr>
            <a:xfrm>
              <a:off x="10331507" y="4346534"/>
              <a:ext cx="227965" cy="255904"/>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20</a:t>
              </a:r>
              <a:endParaRPr sz="1600">
                <a:latin typeface="Times New Roman"/>
                <a:cs typeface="Times New Roman"/>
              </a:endParaRPr>
            </a:p>
          </p:txBody>
        </p:sp>
        <p:sp>
          <p:nvSpPr>
            <p:cNvPr id="28" name="object 71"/>
            <p:cNvSpPr txBox="1"/>
            <p:nvPr/>
          </p:nvSpPr>
          <p:spPr>
            <a:xfrm>
              <a:off x="10331507" y="3763757"/>
              <a:ext cx="227965" cy="255904"/>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40</a:t>
              </a:r>
              <a:endParaRPr sz="1600">
                <a:latin typeface="Times New Roman"/>
                <a:cs typeface="Times New Roman"/>
              </a:endParaRPr>
            </a:p>
          </p:txBody>
        </p:sp>
        <p:sp>
          <p:nvSpPr>
            <p:cNvPr id="29" name="object 72"/>
            <p:cNvSpPr/>
            <p:nvPr/>
          </p:nvSpPr>
          <p:spPr>
            <a:xfrm>
              <a:off x="10986442" y="4866832"/>
              <a:ext cx="0" cy="199942"/>
            </a:xfrm>
            <a:custGeom>
              <a:avLst/>
              <a:gdLst/>
              <a:ahLst/>
              <a:cxnLst/>
              <a:rect l="l" t="t" r="r" b="b"/>
              <a:pathLst>
                <a:path h="199942">
                  <a:moveTo>
                    <a:pt x="0" y="0"/>
                  </a:moveTo>
                  <a:lnTo>
                    <a:pt x="0" y="199942"/>
                  </a:lnTo>
                </a:path>
              </a:pathLst>
            </a:custGeom>
            <a:ln w="6080">
              <a:solidFill>
                <a:srgbClr val="000000"/>
              </a:solidFill>
            </a:ln>
          </p:spPr>
          <p:txBody>
            <a:bodyPr wrap="square" lIns="0" tIns="0" rIns="0" bIns="0" rtlCol="0">
              <a:noAutofit/>
            </a:bodyPr>
            <a:lstStyle/>
            <a:p>
              <a:endParaRPr/>
            </a:p>
          </p:txBody>
        </p:sp>
        <p:sp>
          <p:nvSpPr>
            <p:cNvPr id="30" name="object 73"/>
            <p:cNvSpPr txBox="1"/>
            <p:nvPr/>
          </p:nvSpPr>
          <p:spPr>
            <a:xfrm>
              <a:off x="9227039" y="2298446"/>
              <a:ext cx="2588279" cy="689610"/>
            </a:xfrm>
            <a:prstGeom prst="rect">
              <a:avLst/>
            </a:prstGeom>
          </p:spPr>
          <p:txBody>
            <a:bodyPr vert="horz" wrap="square" lIns="0" tIns="0" rIns="0" bIns="0" rtlCol="0">
              <a:noAutofit/>
            </a:bodyPr>
            <a:lstStyle/>
            <a:p>
              <a:pPr algn="ctr">
                <a:lnSpc>
                  <a:spcPct val="100000"/>
                </a:lnSpc>
              </a:pPr>
              <a:r>
                <a:rPr sz="2000" dirty="0" err="1">
                  <a:solidFill>
                    <a:srgbClr val="C00000"/>
                  </a:solidFill>
                  <a:latin typeface="Adobe 黑体 Std R"/>
                  <a:cs typeface="Adobe 黑体 Std R"/>
                </a:rPr>
                <a:t>典型</a:t>
              </a:r>
              <a:r>
                <a:rPr lang="zh-CN" altLang="en-US" sz="2000" dirty="0">
                  <a:solidFill>
                    <a:srgbClr val="C00000"/>
                  </a:solidFill>
                  <a:latin typeface="Adobe 黑体 Std R"/>
                  <a:cs typeface="Adobe 黑体 Std R"/>
                </a:rPr>
                <a:t>非</a:t>
              </a:r>
              <a:r>
                <a:rPr sz="2000" dirty="0" err="1">
                  <a:solidFill>
                    <a:srgbClr val="C00000"/>
                  </a:solidFill>
                  <a:latin typeface="Adobe 黑体 Std R"/>
                  <a:cs typeface="Adobe 黑体 Std R"/>
                </a:rPr>
                <a:t>线性非时变电阻</a:t>
              </a:r>
              <a:endParaRPr sz="2000" dirty="0">
                <a:latin typeface="Adobe 黑体 Std R"/>
                <a:cs typeface="Adobe 黑体 Std R"/>
              </a:endParaRPr>
            </a:p>
            <a:p>
              <a:pPr marR="0" algn="ctr">
                <a:lnSpc>
                  <a:spcPct val="100000"/>
                </a:lnSpc>
                <a:spcBef>
                  <a:spcPts val="480"/>
                </a:spcBef>
              </a:pPr>
              <a:r>
                <a:rPr sz="2000" spc="-5" dirty="0">
                  <a:latin typeface="Adobe 黑体 Std R"/>
                  <a:cs typeface="Adobe 黑体 Std R"/>
                </a:rPr>
                <a:t>二极管</a:t>
              </a:r>
              <a:endParaRPr sz="2000" dirty="0">
                <a:latin typeface="Adobe 黑体 Std R"/>
                <a:cs typeface="Adobe 黑体 Std R"/>
              </a:endParaRPr>
            </a:p>
          </p:txBody>
        </p:sp>
        <p:sp>
          <p:nvSpPr>
            <p:cNvPr id="31" name="object 74"/>
            <p:cNvSpPr/>
            <p:nvPr/>
          </p:nvSpPr>
          <p:spPr>
            <a:xfrm>
              <a:off x="7946380" y="2204968"/>
              <a:ext cx="4587240" cy="4587240"/>
            </a:xfrm>
            <a:prstGeom prst="rect">
              <a:avLst/>
            </a:prstGeom>
            <a:blipFill>
              <a:blip r:embed="rId2" cstate="print"/>
              <a:stretch>
                <a:fillRect/>
              </a:stretch>
            </a:blipFill>
          </p:spPr>
          <p:txBody>
            <a:bodyPr wrap="square" lIns="0" tIns="0" rIns="0" bIns="0" rtlCol="0">
              <a:noAutofit/>
            </a:bodyPr>
            <a:lstStyle/>
            <a:p>
              <a:endParaRPr/>
            </a:p>
          </p:txBody>
        </p:sp>
        <p:sp>
          <p:nvSpPr>
            <p:cNvPr id="32" name="object 75"/>
            <p:cNvSpPr/>
            <p:nvPr/>
          </p:nvSpPr>
          <p:spPr>
            <a:xfrm>
              <a:off x="8667912" y="3073741"/>
              <a:ext cx="0" cy="1370655"/>
            </a:xfrm>
            <a:custGeom>
              <a:avLst/>
              <a:gdLst/>
              <a:ahLst/>
              <a:cxnLst/>
              <a:rect l="l" t="t" r="r" b="b"/>
              <a:pathLst>
                <a:path h="1370655">
                  <a:moveTo>
                    <a:pt x="0" y="1370655"/>
                  </a:moveTo>
                  <a:lnTo>
                    <a:pt x="0" y="0"/>
                  </a:lnTo>
                </a:path>
              </a:pathLst>
            </a:custGeom>
            <a:ln w="6032">
              <a:solidFill>
                <a:srgbClr val="000000"/>
              </a:solidFill>
            </a:ln>
          </p:spPr>
          <p:txBody>
            <a:bodyPr wrap="square" lIns="0" tIns="0" rIns="0" bIns="0" rtlCol="0">
              <a:noAutofit/>
            </a:bodyPr>
            <a:lstStyle/>
            <a:p>
              <a:endParaRPr/>
            </a:p>
          </p:txBody>
        </p:sp>
        <p:sp>
          <p:nvSpPr>
            <p:cNvPr id="33" name="object 76"/>
            <p:cNvSpPr/>
            <p:nvPr/>
          </p:nvSpPr>
          <p:spPr>
            <a:xfrm>
              <a:off x="8637186" y="4444396"/>
              <a:ext cx="61452" cy="63759"/>
            </a:xfrm>
            <a:custGeom>
              <a:avLst/>
              <a:gdLst/>
              <a:ahLst/>
              <a:cxnLst/>
              <a:rect l="l" t="t" r="r" b="b"/>
              <a:pathLst>
                <a:path w="61452" h="63759">
                  <a:moveTo>
                    <a:pt x="30726" y="0"/>
                  </a:moveTo>
                  <a:lnTo>
                    <a:pt x="16933" y="3172"/>
                  </a:lnTo>
                  <a:lnTo>
                    <a:pt x="6201" y="11703"/>
                  </a:lnTo>
                  <a:lnTo>
                    <a:pt x="0" y="24111"/>
                  </a:lnTo>
                  <a:lnTo>
                    <a:pt x="1894" y="40856"/>
                  </a:lnTo>
                  <a:lnTo>
                    <a:pt x="8270" y="53236"/>
                  </a:lnTo>
                  <a:lnTo>
                    <a:pt x="18053" y="60965"/>
                  </a:lnTo>
                  <a:lnTo>
                    <a:pt x="30173" y="63754"/>
                  </a:lnTo>
                  <a:lnTo>
                    <a:pt x="30726" y="63759"/>
                  </a:lnTo>
                  <a:lnTo>
                    <a:pt x="44519" y="60586"/>
                  </a:lnTo>
                  <a:lnTo>
                    <a:pt x="55251" y="52055"/>
                  </a:lnTo>
                  <a:lnTo>
                    <a:pt x="61452" y="39648"/>
                  </a:lnTo>
                  <a:lnTo>
                    <a:pt x="59557" y="22903"/>
                  </a:lnTo>
                  <a:lnTo>
                    <a:pt x="53182" y="10522"/>
                  </a:lnTo>
                  <a:lnTo>
                    <a:pt x="43399" y="2794"/>
                  </a:lnTo>
                  <a:lnTo>
                    <a:pt x="31279" y="4"/>
                  </a:lnTo>
                  <a:lnTo>
                    <a:pt x="30726" y="0"/>
                  </a:lnTo>
                  <a:close/>
                </a:path>
              </a:pathLst>
            </a:custGeom>
            <a:ln w="6051">
              <a:solidFill>
                <a:srgbClr val="000000"/>
              </a:solidFill>
            </a:ln>
          </p:spPr>
          <p:txBody>
            <a:bodyPr wrap="square" lIns="0" tIns="0" rIns="0" bIns="0" rtlCol="0">
              <a:noAutofit/>
            </a:bodyPr>
            <a:lstStyle/>
            <a:p>
              <a:endParaRPr/>
            </a:p>
          </p:txBody>
        </p:sp>
        <p:sp>
          <p:nvSpPr>
            <p:cNvPr id="34" name="object 77"/>
            <p:cNvSpPr/>
            <p:nvPr/>
          </p:nvSpPr>
          <p:spPr>
            <a:xfrm>
              <a:off x="8637185" y="3009981"/>
              <a:ext cx="61452" cy="63759"/>
            </a:xfrm>
            <a:custGeom>
              <a:avLst/>
              <a:gdLst/>
              <a:ahLst/>
              <a:cxnLst/>
              <a:rect l="l" t="t" r="r" b="b"/>
              <a:pathLst>
                <a:path w="61452" h="63759">
                  <a:moveTo>
                    <a:pt x="30726" y="63759"/>
                  </a:moveTo>
                  <a:lnTo>
                    <a:pt x="44519" y="60587"/>
                  </a:lnTo>
                  <a:lnTo>
                    <a:pt x="55251" y="52056"/>
                  </a:lnTo>
                  <a:lnTo>
                    <a:pt x="61452" y="39648"/>
                  </a:lnTo>
                  <a:lnTo>
                    <a:pt x="59557" y="22902"/>
                  </a:lnTo>
                  <a:lnTo>
                    <a:pt x="53182" y="10522"/>
                  </a:lnTo>
                  <a:lnTo>
                    <a:pt x="43399" y="2793"/>
                  </a:lnTo>
                  <a:lnTo>
                    <a:pt x="31280" y="4"/>
                  </a:lnTo>
                  <a:lnTo>
                    <a:pt x="30726" y="0"/>
                  </a:lnTo>
                  <a:lnTo>
                    <a:pt x="16933" y="3172"/>
                  </a:lnTo>
                  <a:lnTo>
                    <a:pt x="6201" y="11702"/>
                  </a:lnTo>
                  <a:lnTo>
                    <a:pt x="0" y="24110"/>
                  </a:lnTo>
                  <a:lnTo>
                    <a:pt x="1894" y="40856"/>
                  </a:lnTo>
                  <a:lnTo>
                    <a:pt x="8270" y="53237"/>
                  </a:lnTo>
                  <a:lnTo>
                    <a:pt x="18053" y="60965"/>
                  </a:lnTo>
                  <a:lnTo>
                    <a:pt x="30172" y="63754"/>
                  </a:lnTo>
                  <a:lnTo>
                    <a:pt x="30726" y="63759"/>
                  </a:lnTo>
                  <a:close/>
                </a:path>
              </a:pathLst>
            </a:custGeom>
            <a:ln w="6051">
              <a:solidFill>
                <a:srgbClr val="000000"/>
              </a:solidFill>
            </a:ln>
          </p:spPr>
          <p:txBody>
            <a:bodyPr wrap="square" lIns="0" tIns="0" rIns="0" bIns="0" rtlCol="0">
              <a:noAutofit/>
            </a:bodyPr>
            <a:lstStyle/>
            <a:p>
              <a:endParaRPr/>
            </a:p>
          </p:txBody>
        </p:sp>
        <p:sp>
          <p:nvSpPr>
            <p:cNvPr id="35" name="object 78"/>
            <p:cNvSpPr/>
            <p:nvPr/>
          </p:nvSpPr>
          <p:spPr>
            <a:xfrm>
              <a:off x="8664895" y="3270295"/>
              <a:ext cx="6032" cy="0"/>
            </a:xfrm>
            <a:custGeom>
              <a:avLst/>
              <a:gdLst/>
              <a:ahLst/>
              <a:cxnLst/>
              <a:rect l="l" t="t" r="r" b="b"/>
              <a:pathLst>
                <a:path w="6032">
                  <a:moveTo>
                    <a:pt x="0" y="0"/>
                  </a:moveTo>
                  <a:lnTo>
                    <a:pt x="6032" y="0"/>
                  </a:lnTo>
                </a:path>
              </a:pathLst>
            </a:custGeom>
            <a:ln w="8627">
              <a:solidFill>
                <a:srgbClr val="0000FF"/>
              </a:solidFill>
            </a:ln>
          </p:spPr>
          <p:txBody>
            <a:bodyPr wrap="square" lIns="0" tIns="0" rIns="0" bIns="0" rtlCol="0">
              <a:noAutofit/>
            </a:bodyPr>
            <a:lstStyle/>
            <a:p>
              <a:endParaRPr/>
            </a:p>
          </p:txBody>
        </p:sp>
        <p:sp>
          <p:nvSpPr>
            <p:cNvPr id="36" name="object 79"/>
            <p:cNvSpPr/>
            <p:nvPr/>
          </p:nvSpPr>
          <p:spPr>
            <a:xfrm>
              <a:off x="8625682" y="3263982"/>
              <a:ext cx="84461" cy="127519"/>
            </a:xfrm>
            <a:custGeom>
              <a:avLst/>
              <a:gdLst/>
              <a:ahLst/>
              <a:cxnLst/>
              <a:rect l="l" t="t" r="r" b="b"/>
              <a:pathLst>
                <a:path w="84461" h="127519">
                  <a:moveTo>
                    <a:pt x="84461" y="0"/>
                  </a:moveTo>
                  <a:lnTo>
                    <a:pt x="0" y="0"/>
                  </a:lnTo>
                  <a:lnTo>
                    <a:pt x="42230" y="127519"/>
                  </a:lnTo>
                  <a:lnTo>
                    <a:pt x="84461" y="0"/>
                  </a:lnTo>
                  <a:close/>
                </a:path>
              </a:pathLst>
            </a:custGeom>
            <a:solidFill>
              <a:srgbClr val="0000FF"/>
            </a:solidFill>
          </p:spPr>
          <p:txBody>
            <a:bodyPr wrap="square" lIns="0" tIns="0" rIns="0" bIns="0" rtlCol="0">
              <a:noAutofit/>
            </a:bodyPr>
            <a:lstStyle/>
            <a:p>
              <a:endParaRPr/>
            </a:p>
          </p:txBody>
        </p:sp>
        <p:sp>
          <p:nvSpPr>
            <p:cNvPr id="37" name="object 80"/>
            <p:cNvSpPr txBox="1"/>
            <p:nvPr/>
          </p:nvSpPr>
          <p:spPr>
            <a:xfrm>
              <a:off x="8327739" y="3124445"/>
              <a:ext cx="520065" cy="1225550"/>
            </a:xfrm>
            <a:prstGeom prst="rect">
              <a:avLst/>
            </a:prstGeom>
          </p:spPr>
          <p:txBody>
            <a:bodyPr vert="horz" wrap="square" lIns="0" tIns="0" rIns="0" bIns="0" rtlCol="0">
              <a:noAutofit/>
            </a:bodyPr>
            <a:lstStyle/>
            <a:p>
              <a:pPr marL="25400">
                <a:lnSpc>
                  <a:spcPct val="100000"/>
                </a:lnSpc>
                <a:tabLst>
                  <a:tab pos="436880" algn="l"/>
                </a:tabLst>
              </a:pPr>
              <a:r>
                <a:rPr sz="2000" spc="-25" dirty="0">
                  <a:solidFill>
                    <a:srgbClr val="0000FF"/>
                  </a:solidFill>
                  <a:latin typeface="Symbol"/>
                  <a:cs typeface="Symbol"/>
                </a:rPr>
                <a:t></a:t>
              </a:r>
              <a:r>
                <a:rPr sz="2000" spc="-25" dirty="0">
                  <a:solidFill>
                    <a:srgbClr val="0000FF"/>
                  </a:solidFill>
                  <a:latin typeface="Times New Roman"/>
                  <a:cs typeface="Times New Roman"/>
                </a:rPr>
                <a:t>	</a:t>
              </a:r>
              <a:r>
                <a:rPr sz="2000" i="1" spc="-10" dirty="0">
                  <a:solidFill>
                    <a:srgbClr val="0000FF"/>
                  </a:solidFill>
                  <a:latin typeface="Times New Roman"/>
                  <a:cs typeface="Times New Roman"/>
                </a:rPr>
                <a:t>i</a:t>
              </a:r>
              <a:endParaRPr sz="2000">
                <a:latin typeface="Times New Roman"/>
                <a:cs typeface="Times New Roman"/>
              </a:endParaRPr>
            </a:p>
            <a:p>
              <a:pPr>
                <a:lnSpc>
                  <a:spcPts val="1100"/>
                </a:lnSpc>
                <a:spcBef>
                  <a:spcPts val="36"/>
                </a:spcBef>
              </a:pPr>
              <a:endParaRPr sz="1100"/>
            </a:p>
            <a:p>
              <a:pPr marL="12700">
                <a:lnSpc>
                  <a:spcPct val="100000"/>
                </a:lnSpc>
              </a:pPr>
              <a:r>
                <a:rPr sz="2000" i="1" spc="-20" dirty="0">
                  <a:solidFill>
                    <a:srgbClr val="0000FF"/>
                  </a:solidFill>
                  <a:latin typeface="Times New Roman"/>
                  <a:cs typeface="Times New Roman"/>
                </a:rPr>
                <a:t>u</a:t>
              </a:r>
              <a:endParaRPr sz="2000">
                <a:latin typeface="Times New Roman"/>
                <a:cs typeface="Times New Roman"/>
              </a:endParaRPr>
            </a:p>
            <a:p>
              <a:pPr>
                <a:lnSpc>
                  <a:spcPts val="1300"/>
                </a:lnSpc>
                <a:spcBef>
                  <a:spcPts val="2"/>
                </a:spcBef>
              </a:pPr>
              <a:endParaRPr sz="1300"/>
            </a:p>
            <a:p>
              <a:pPr marL="20320">
                <a:lnSpc>
                  <a:spcPct val="100000"/>
                </a:lnSpc>
              </a:pPr>
              <a:r>
                <a:rPr sz="1950" spc="10" dirty="0">
                  <a:solidFill>
                    <a:srgbClr val="0000FF"/>
                  </a:solidFill>
                  <a:latin typeface="Symbol"/>
                  <a:cs typeface="Symbol"/>
                </a:rPr>
                <a:t></a:t>
              </a:r>
              <a:endParaRPr sz="1950">
                <a:latin typeface="Symbol"/>
                <a:cs typeface="Symbol"/>
              </a:endParaRPr>
            </a:p>
          </p:txBody>
        </p:sp>
        <p:sp>
          <p:nvSpPr>
            <p:cNvPr id="38" name="object 81"/>
            <p:cNvSpPr/>
            <p:nvPr/>
          </p:nvSpPr>
          <p:spPr>
            <a:xfrm>
              <a:off x="8527595" y="3615621"/>
              <a:ext cx="285033" cy="0"/>
            </a:xfrm>
            <a:custGeom>
              <a:avLst/>
              <a:gdLst/>
              <a:ahLst/>
              <a:cxnLst/>
              <a:rect l="l" t="t" r="r" b="b"/>
              <a:pathLst>
                <a:path w="285033">
                  <a:moveTo>
                    <a:pt x="0" y="0"/>
                  </a:moveTo>
                  <a:lnTo>
                    <a:pt x="285033" y="0"/>
                  </a:lnTo>
                </a:path>
              </a:pathLst>
            </a:custGeom>
            <a:ln w="6072">
              <a:solidFill>
                <a:srgbClr val="000000"/>
              </a:solidFill>
            </a:ln>
          </p:spPr>
          <p:txBody>
            <a:bodyPr wrap="square" lIns="0" tIns="0" rIns="0" bIns="0" rtlCol="0">
              <a:noAutofit/>
            </a:bodyPr>
            <a:lstStyle/>
            <a:p>
              <a:endParaRPr/>
            </a:p>
          </p:txBody>
        </p:sp>
        <p:sp>
          <p:nvSpPr>
            <p:cNvPr id="39" name="object 82"/>
            <p:cNvSpPr/>
            <p:nvPr/>
          </p:nvSpPr>
          <p:spPr>
            <a:xfrm>
              <a:off x="8527897" y="3836299"/>
              <a:ext cx="285008" cy="0"/>
            </a:xfrm>
            <a:custGeom>
              <a:avLst/>
              <a:gdLst/>
              <a:ahLst/>
              <a:cxnLst/>
              <a:rect l="l" t="t" r="r" b="b"/>
              <a:pathLst>
                <a:path w="285008">
                  <a:moveTo>
                    <a:pt x="0" y="0"/>
                  </a:moveTo>
                  <a:lnTo>
                    <a:pt x="285008" y="0"/>
                  </a:lnTo>
                </a:path>
              </a:pathLst>
            </a:custGeom>
            <a:ln w="6072">
              <a:solidFill>
                <a:srgbClr val="000000"/>
              </a:solidFill>
            </a:ln>
          </p:spPr>
          <p:txBody>
            <a:bodyPr wrap="square" lIns="0" tIns="0" rIns="0" bIns="0" rtlCol="0">
              <a:noAutofit/>
            </a:bodyPr>
            <a:lstStyle/>
            <a:p>
              <a:endParaRPr/>
            </a:p>
          </p:txBody>
        </p:sp>
        <p:sp>
          <p:nvSpPr>
            <p:cNvPr id="40" name="object 83"/>
            <p:cNvSpPr/>
            <p:nvPr/>
          </p:nvSpPr>
          <p:spPr>
            <a:xfrm>
              <a:off x="8667912" y="3615621"/>
              <a:ext cx="144716" cy="215163"/>
            </a:xfrm>
            <a:custGeom>
              <a:avLst/>
              <a:gdLst/>
              <a:ahLst/>
              <a:cxnLst/>
              <a:rect l="l" t="t" r="r" b="b"/>
              <a:pathLst>
                <a:path w="144716" h="215163">
                  <a:moveTo>
                    <a:pt x="144716" y="0"/>
                  </a:moveTo>
                  <a:lnTo>
                    <a:pt x="0" y="215163"/>
                  </a:lnTo>
                </a:path>
              </a:pathLst>
            </a:custGeom>
            <a:ln w="6045">
              <a:solidFill>
                <a:srgbClr val="000000"/>
              </a:solidFill>
            </a:ln>
          </p:spPr>
          <p:txBody>
            <a:bodyPr wrap="square" lIns="0" tIns="0" rIns="0" bIns="0" rtlCol="0">
              <a:noAutofit/>
            </a:bodyPr>
            <a:lstStyle/>
            <a:p>
              <a:endParaRPr/>
            </a:p>
          </p:txBody>
        </p:sp>
        <p:sp>
          <p:nvSpPr>
            <p:cNvPr id="41" name="object 84"/>
            <p:cNvSpPr/>
            <p:nvPr/>
          </p:nvSpPr>
          <p:spPr>
            <a:xfrm>
              <a:off x="8527595" y="3615621"/>
              <a:ext cx="140317" cy="215163"/>
            </a:xfrm>
            <a:custGeom>
              <a:avLst/>
              <a:gdLst/>
              <a:ahLst/>
              <a:cxnLst/>
              <a:rect l="l" t="t" r="r" b="b"/>
              <a:pathLst>
                <a:path w="140317" h="215163">
                  <a:moveTo>
                    <a:pt x="0" y="0"/>
                  </a:moveTo>
                  <a:lnTo>
                    <a:pt x="140317" y="215163"/>
                  </a:lnTo>
                </a:path>
              </a:pathLst>
            </a:custGeom>
            <a:ln w="6044">
              <a:solidFill>
                <a:srgbClr val="000000"/>
              </a:solidFill>
            </a:ln>
          </p:spPr>
          <p:txBody>
            <a:bodyPr wrap="square" lIns="0" tIns="0" rIns="0" bIns="0" rtlCol="0">
              <a:noAutofit/>
            </a:bodyPr>
            <a:lstStyle/>
            <a:p>
              <a:endParaRPr/>
            </a:p>
          </p:txBody>
        </p:sp>
      </p:grpSp>
      <p:grpSp>
        <p:nvGrpSpPr>
          <p:cNvPr id="48" name="Group 45"/>
          <p:cNvGrpSpPr>
            <a:grpSpLocks/>
          </p:cNvGrpSpPr>
          <p:nvPr/>
        </p:nvGrpSpPr>
        <p:grpSpPr bwMode="auto">
          <a:xfrm>
            <a:off x="6115740" y="931277"/>
            <a:ext cx="2335213" cy="2133600"/>
            <a:chOff x="0" y="0"/>
            <a:chExt cx="1471" cy="1344"/>
          </a:xfrm>
        </p:grpSpPr>
        <p:sp>
          <p:nvSpPr>
            <p:cNvPr id="49" name="Line 46"/>
            <p:cNvSpPr>
              <a:spLocks noChangeShapeType="1"/>
            </p:cNvSpPr>
            <p:nvPr/>
          </p:nvSpPr>
          <p:spPr bwMode="auto">
            <a:xfrm>
              <a:off x="0" y="960"/>
              <a:ext cx="13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47"/>
            <p:cNvSpPr>
              <a:spLocks noChangeShapeType="1"/>
            </p:cNvSpPr>
            <p:nvPr/>
          </p:nvSpPr>
          <p:spPr bwMode="auto">
            <a:xfrm flipV="1">
              <a:off x="432" y="48"/>
              <a:ext cx="0" cy="12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Text Box 48"/>
            <p:cNvSpPr txBox="1">
              <a:spLocks noChangeArrowheads="1"/>
            </p:cNvSpPr>
            <p:nvPr/>
          </p:nvSpPr>
          <p:spPr bwMode="auto">
            <a:xfrm>
              <a:off x="422" y="92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0</a:t>
              </a:r>
            </a:p>
          </p:txBody>
        </p:sp>
        <p:sp>
          <p:nvSpPr>
            <p:cNvPr id="52" name="Text Box 49"/>
            <p:cNvSpPr txBox="1">
              <a:spLocks noChangeArrowheads="1"/>
            </p:cNvSpPr>
            <p:nvPr/>
          </p:nvSpPr>
          <p:spPr bwMode="auto">
            <a:xfrm>
              <a:off x="1248" y="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u</a:t>
              </a:r>
            </a:p>
          </p:txBody>
        </p:sp>
        <p:sp>
          <p:nvSpPr>
            <p:cNvPr id="53" name="Text Box 50"/>
            <p:cNvSpPr txBox="1">
              <a:spLocks noChangeArrowheads="1"/>
            </p:cNvSpPr>
            <p:nvPr/>
          </p:nvSpPr>
          <p:spPr bwMode="auto">
            <a:xfrm>
              <a:off x="456" y="0"/>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i</a:t>
              </a:r>
            </a:p>
          </p:txBody>
        </p:sp>
      </p:grpSp>
      <p:grpSp>
        <p:nvGrpSpPr>
          <p:cNvPr id="54" name="Group 51"/>
          <p:cNvGrpSpPr>
            <a:grpSpLocks/>
          </p:cNvGrpSpPr>
          <p:nvPr/>
        </p:nvGrpSpPr>
        <p:grpSpPr bwMode="auto">
          <a:xfrm>
            <a:off x="6115740" y="1159877"/>
            <a:ext cx="685800" cy="1295400"/>
            <a:chOff x="0" y="0"/>
            <a:chExt cx="432" cy="816"/>
          </a:xfrm>
        </p:grpSpPr>
        <p:sp>
          <p:nvSpPr>
            <p:cNvPr id="55" name="Line 52"/>
            <p:cNvSpPr>
              <a:spLocks noChangeShapeType="1"/>
            </p:cNvSpPr>
            <p:nvPr/>
          </p:nvSpPr>
          <p:spPr bwMode="auto">
            <a:xfrm>
              <a:off x="0" y="816"/>
              <a:ext cx="43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53"/>
            <p:cNvSpPr>
              <a:spLocks noChangeShapeType="1"/>
            </p:cNvSpPr>
            <p:nvPr/>
          </p:nvSpPr>
          <p:spPr bwMode="auto">
            <a:xfrm>
              <a:off x="432" y="0"/>
              <a:ext cx="0" cy="81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 name="Group 45"/>
          <p:cNvGrpSpPr>
            <a:grpSpLocks/>
          </p:cNvGrpSpPr>
          <p:nvPr/>
        </p:nvGrpSpPr>
        <p:grpSpPr bwMode="auto">
          <a:xfrm>
            <a:off x="6115740" y="3631113"/>
            <a:ext cx="2335213" cy="2133600"/>
            <a:chOff x="0" y="0"/>
            <a:chExt cx="1471" cy="1344"/>
          </a:xfrm>
        </p:grpSpPr>
        <p:sp>
          <p:nvSpPr>
            <p:cNvPr id="58" name="Line 46"/>
            <p:cNvSpPr>
              <a:spLocks noChangeShapeType="1"/>
            </p:cNvSpPr>
            <p:nvPr/>
          </p:nvSpPr>
          <p:spPr bwMode="auto">
            <a:xfrm>
              <a:off x="0" y="960"/>
              <a:ext cx="13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47"/>
            <p:cNvSpPr>
              <a:spLocks noChangeShapeType="1"/>
            </p:cNvSpPr>
            <p:nvPr/>
          </p:nvSpPr>
          <p:spPr bwMode="auto">
            <a:xfrm flipV="1">
              <a:off x="432" y="48"/>
              <a:ext cx="0" cy="12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Text Box 48"/>
            <p:cNvSpPr txBox="1">
              <a:spLocks noChangeArrowheads="1"/>
            </p:cNvSpPr>
            <p:nvPr/>
          </p:nvSpPr>
          <p:spPr bwMode="auto">
            <a:xfrm>
              <a:off x="222" y="92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rPr>
                <a:t>0</a:t>
              </a:r>
            </a:p>
          </p:txBody>
        </p:sp>
        <p:sp>
          <p:nvSpPr>
            <p:cNvPr id="61" name="Text Box 49"/>
            <p:cNvSpPr txBox="1">
              <a:spLocks noChangeArrowheads="1"/>
            </p:cNvSpPr>
            <p:nvPr/>
          </p:nvSpPr>
          <p:spPr bwMode="auto">
            <a:xfrm>
              <a:off x="1248" y="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u</a:t>
              </a:r>
            </a:p>
          </p:txBody>
        </p:sp>
        <p:sp>
          <p:nvSpPr>
            <p:cNvPr id="62" name="Text Box 50"/>
            <p:cNvSpPr txBox="1">
              <a:spLocks noChangeArrowheads="1"/>
            </p:cNvSpPr>
            <p:nvPr/>
          </p:nvSpPr>
          <p:spPr bwMode="auto">
            <a:xfrm>
              <a:off x="456" y="0"/>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i</a:t>
              </a:r>
            </a:p>
          </p:txBody>
        </p:sp>
      </p:grpSp>
      <p:grpSp>
        <p:nvGrpSpPr>
          <p:cNvPr id="63" name="Group 51"/>
          <p:cNvGrpSpPr>
            <a:grpSpLocks/>
          </p:cNvGrpSpPr>
          <p:nvPr/>
        </p:nvGrpSpPr>
        <p:grpSpPr bwMode="auto">
          <a:xfrm>
            <a:off x="6516216" y="3859713"/>
            <a:ext cx="685800" cy="1295400"/>
            <a:chOff x="0" y="0"/>
            <a:chExt cx="432" cy="816"/>
          </a:xfrm>
        </p:grpSpPr>
        <p:sp>
          <p:nvSpPr>
            <p:cNvPr id="64" name="Line 52"/>
            <p:cNvSpPr>
              <a:spLocks noChangeShapeType="1"/>
            </p:cNvSpPr>
            <p:nvPr/>
          </p:nvSpPr>
          <p:spPr bwMode="auto">
            <a:xfrm>
              <a:off x="0" y="816"/>
              <a:ext cx="43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53"/>
            <p:cNvSpPr>
              <a:spLocks noChangeShapeType="1"/>
            </p:cNvSpPr>
            <p:nvPr/>
          </p:nvSpPr>
          <p:spPr bwMode="auto">
            <a:xfrm>
              <a:off x="432" y="0"/>
              <a:ext cx="0" cy="81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 name="Text Box 48"/>
          <p:cNvSpPr txBox="1">
            <a:spLocks noChangeArrowheads="1"/>
          </p:cNvSpPr>
          <p:nvPr/>
        </p:nvSpPr>
        <p:spPr bwMode="auto">
          <a:xfrm>
            <a:off x="7014265" y="5091613"/>
            <a:ext cx="569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rPr>
              <a:t>0</a:t>
            </a:r>
            <a:r>
              <a:rPr lang="en-US" altLang="zh-CN" sz="2400" b="1" dirty="0">
                <a:latin typeface="Times New Roman" panose="02020603050405020304" pitchFamily="18" charset="0"/>
              </a:rPr>
              <a:t>.7</a:t>
            </a:r>
            <a:endParaRPr lang="zh-CN" altLang="en-US" sz="2400" b="1" dirty="0">
              <a:latin typeface="Times New Roman" panose="02020603050405020304" pitchFamily="18" charset="0"/>
            </a:endParaRPr>
          </a:p>
        </p:txBody>
      </p:sp>
      <p:sp>
        <p:nvSpPr>
          <p:cNvPr id="67" name="Text Box 39"/>
          <p:cNvSpPr txBox="1">
            <a:spLocks noChangeArrowheads="1"/>
          </p:cNvSpPr>
          <p:nvPr/>
        </p:nvSpPr>
        <p:spPr bwMode="auto">
          <a:xfrm>
            <a:off x="431676" y="404664"/>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dirty="0">
                <a:solidFill>
                  <a:srgbClr val="CC0099"/>
                </a:solidFill>
                <a:latin typeface="Times New Roman" panose="02020603050405020304" pitchFamily="18" charset="0"/>
              </a:rPr>
              <a:t>半导体二极管</a:t>
            </a:r>
          </a:p>
        </p:txBody>
      </p:sp>
      <p:sp>
        <p:nvSpPr>
          <p:cNvPr id="68" name="Text Box 4"/>
          <p:cNvSpPr txBox="1">
            <a:spLocks noChangeArrowheads="1"/>
          </p:cNvSpPr>
          <p:nvPr/>
        </p:nvSpPr>
        <p:spPr bwMode="auto">
          <a:xfrm>
            <a:off x="6156176" y="3077297"/>
            <a:ext cx="21602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latin typeface="楷体_GB2312" pitchFamily="49" charset="-122"/>
                <a:ea typeface="楷体_GB2312" pitchFamily="49" charset="-122"/>
              </a:rPr>
              <a:t>理想二极管特性</a:t>
            </a:r>
          </a:p>
        </p:txBody>
      </p:sp>
      <p:sp>
        <p:nvSpPr>
          <p:cNvPr id="69" name="Text Box 4"/>
          <p:cNvSpPr txBox="1">
            <a:spLocks noChangeArrowheads="1"/>
          </p:cNvSpPr>
          <p:nvPr/>
        </p:nvSpPr>
        <p:spPr bwMode="auto">
          <a:xfrm>
            <a:off x="6156176" y="5837202"/>
            <a:ext cx="237626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latin typeface="楷体_GB2312" pitchFamily="49" charset="-122"/>
                <a:ea typeface="楷体_GB2312" pitchFamily="49" charset="-122"/>
              </a:rPr>
              <a:t>二极管近似</a:t>
            </a:r>
            <a:r>
              <a:rPr lang="en-US" altLang="zh-CN" sz="2000" b="1" dirty="0">
                <a:latin typeface="楷体_GB2312" pitchFamily="49" charset="-122"/>
                <a:ea typeface="楷体_GB2312" pitchFamily="49" charset="-122"/>
              </a:rPr>
              <a:t>u-</a:t>
            </a:r>
            <a:r>
              <a:rPr lang="en-US" altLang="zh-CN" sz="2000" b="1" dirty="0" err="1">
                <a:latin typeface="楷体_GB2312" pitchFamily="49" charset="-122"/>
                <a:ea typeface="楷体_GB2312" pitchFamily="49" charset="-122"/>
              </a:rPr>
              <a:t>i</a:t>
            </a:r>
            <a:r>
              <a:rPr lang="zh-CN" altLang="en-US" sz="2000" b="1" dirty="0">
                <a:latin typeface="楷体_GB2312" pitchFamily="49" charset="-122"/>
                <a:ea typeface="楷体_GB2312" pitchFamily="49" charset="-122"/>
              </a:rPr>
              <a:t>特性</a:t>
            </a:r>
            <a:endParaRPr lang="en-US" altLang="zh-CN" sz="2000" b="1" dirty="0">
              <a:latin typeface="楷体_GB2312" pitchFamily="49" charset="-122"/>
              <a:ea typeface="楷体_GB2312" pitchFamily="49" charset="-122"/>
            </a:endParaRPr>
          </a:p>
          <a:p>
            <a:pPr eaLnBrk="1" hangingPunct="1"/>
            <a:r>
              <a:rPr lang="zh-CN" altLang="en-US" sz="2000" b="1" dirty="0">
                <a:latin typeface="楷体_GB2312" pitchFamily="49" charset="-122"/>
                <a:ea typeface="楷体_GB2312" pitchFamily="49" charset="-122"/>
              </a:rPr>
              <a:t>（导通电压</a:t>
            </a:r>
            <a:r>
              <a:rPr lang="en-US" altLang="zh-CN" sz="2000" b="1" dirty="0">
                <a:latin typeface="楷体_GB2312" pitchFamily="49" charset="-122"/>
                <a:ea typeface="楷体_GB2312" pitchFamily="49" charset="-122"/>
              </a:rPr>
              <a:t>0.6-0.8V</a:t>
            </a:r>
            <a:r>
              <a:rPr lang="zh-CN" altLang="en-US" sz="2000" b="1" dirty="0">
                <a:latin typeface="楷体_GB2312" pitchFamily="49" charset="-122"/>
                <a:ea typeface="楷体_GB2312" pitchFamily="49" charset="-122"/>
              </a:rPr>
              <a:t>，通常取</a:t>
            </a:r>
            <a:r>
              <a:rPr lang="en-US" altLang="zh-CN" sz="2000" b="1" dirty="0">
                <a:latin typeface="楷体_GB2312" pitchFamily="49" charset="-122"/>
                <a:ea typeface="楷体_GB2312" pitchFamily="49" charset="-122"/>
              </a:rPr>
              <a:t>0.7V</a:t>
            </a:r>
            <a:r>
              <a:rPr lang="zh-CN" altLang="en-US" sz="2000" b="1" dirty="0">
                <a:latin typeface="楷体_GB2312" pitchFamily="49" charset="-122"/>
                <a:ea typeface="楷体_GB2312" pitchFamily="49" charset="-122"/>
              </a:rPr>
              <a:t>）</a:t>
            </a:r>
          </a:p>
        </p:txBody>
      </p:sp>
    </p:spTree>
    <p:extLst>
      <p:ext uri="{BB962C8B-B14F-4D97-AF65-F5344CB8AC3E}">
        <p14:creationId xmlns:p14="http://schemas.microsoft.com/office/powerpoint/2010/main" val="121933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30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left)">
                                      <p:cBhvr>
                                        <p:cTn id="16" dur="20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30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2000"/>
                                        <p:tgtEl>
                                          <p:spTgt spid="69"/>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8" grpId="0" autoUpdateAnimBg="0"/>
      <p:bldP spid="6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4" name="Text Box 4"/>
          <p:cNvSpPr txBox="1">
            <a:spLocks noChangeArrowheads="1"/>
          </p:cNvSpPr>
          <p:nvPr/>
        </p:nvSpPr>
        <p:spPr bwMode="auto">
          <a:xfrm>
            <a:off x="179388" y="1706140"/>
            <a:ext cx="54721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rgbClr val="CC0099"/>
                </a:solidFill>
                <a:latin typeface="Times New Roman" panose="02020603050405020304" pitchFamily="18" charset="0"/>
              </a:rPr>
              <a:t>一、独立电源 </a:t>
            </a:r>
            <a:r>
              <a:rPr kumimoji="1" lang="en-US" altLang="zh-CN" sz="2400" b="1">
                <a:solidFill>
                  <a:srgbClr val="CC0099"/>
                </a:solidFill>
                <a:latin typeface="Times New Roman" panose="02020603050405020304" pitchFamily="18" charset="0"/>
              </a:rPr>
              <a:t>(</a:t>
            </a:r>
            <a:r>
              <a:rPr kumimoji="1" lang="en-US" altLang="zh-CN" sz="2400" b="1" i="1">
                <a:solidFill>
                  <a:srgbClr val="CC0099"/>
                </a:solidFill>
                <a:latin typeface="Times New Roman" panose="02020603050405020304" pitchFamily="18" charset="0"/>
              </a:rPr>
              <a:t>independent source</a:t>
            </a:r>
            <a:r>
              <a:rPr kumimoji="1" lang="en-US" altLang="zh-CN" sz="2400" b="1">
                <a:solidFill>
                  <a:srgbClr val="CC0099"/>
                </a:solidFill>
                <a:latin typeface="Times New Roman" panose="02020603050405020304" pitchFamily="18" charset="0"/>
              </a:rPr>
              <a:t>)</a:t>
            </a:r>
          </a:p>
        </p:txBody>
      </p:sp>
      <p:sp>
        <p:nvSpPr>
          <p:cNvPr id="353285" name="Text Box 5"/>
          <p:cNvSpPr txBox="1">
            <a:spLocks noChangeArrowheads="1"/>
          </p:cNvSpPr>
          <p:nvPr/>
        </p:nvSpPr>
        <p:spPr bwMode="auto">
          <a:xfrm>
            <a:off x="251520" y="1070347"/>
            <a:ext cx="1943100" cy="519112"/>
          </a:xfrm>
          <a:prstGeom prst="rect">
            <a:avLst/>
          </a:prstGeom>
          <a:solidFill>
            <a:srgbClr val="E7FFFF"/>
          </a:solidFill>
          <a:ln>
            <a:noFill/>
          </a:ln>
          <a:effectLst>
            <a:prstShdw prst="shdw17" dist="17961" dir="2700000">
              <a:srgbClr val="E7FFFF">
                <a:gamma/>
                <a:shade val="60000"/>
                <a:invGamma/>
              </a:srgbClr>
            </a:prstShdw>
          </a:effectLst>
          <a:extLst>
            <a:ext uri="{91240B29-F687-4F45-9708-019B960494DF}">
              <a14:hiddenLine xmlns:a14="http://schemas.microsoft.com/office/drawing/2010/main" w="9525" algn="ctr">
                <a:solidFill>
                  <a:schemeClr val="folHlink"/>
                </a:solidFill>
                <a:miter lim="800000"/>
                <a:headEnd/>
                <a:tailEnd/>
              </a14:hiddenLine>
            </a:ext>
          </a:extLst>
        </p:spPr>
        <p:txBody>
          <a:bodyPr>
            <a:spAutoFit/>
          </a:bodyPr>
          <a:lstStyle/>
          <a:p>
            <a:pPr>
              <a:spcBef>
                <a:spcPct val="50000"/>
              </a:spcBef>
            </a:pP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、电源</a:t>
            </a:r>
          </a:p>
        </p:txBody>
      </p:sp>
      <p:sp>
        <p:nvSpPr>
          <p:cNvPr id="353286" name="Text Box 6"/>
          <p:cNvSpPr txBox="1">
            <a:spLocks noChangeArrowheads="1"/>
          </p:cNvSpPr>
          <p:nvPr/>
        </p:nvSpPr>
        <p:spPr bwMode="auto">
          <a:xfrm>
            <a:off x="576263" y="4376315"/>
            <a:ext cx="2124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1</a:t>
            </a:r>
            <a:r>
              <a:rPr kumimoji="1" lang="zh-CN" altLang="en-US" sz="2400" b="1">
                <a:solidFill>
                  <a:srgbClr val="0000F0"/>
                </a:solidFill>
                <a:latin typeface="Times New Roman" panose="02020603050405020304" pitchFamily="18" charset="0"/>
                <a:sym typeface="Symbol" panose="05050102010706020507" pitchFamily="18" charset="2"/>
              </a:rPr>
              <a:t>） 特点</a:t>
            </a:r>
          </a:p>
        </p:txBody>
      </p:sp>
      <p:sp>
        <p:nvSpPr>
          <p:cNvPr id="353287" name="Text Box 7"/>
          <p:cNvSpPr txBox="1">
            <a:spLocks noChangeArrowheads="1"/>
          </p:cNvSpPr>
          <p:nvPr/>
        </p:nvSpPr>
        <p:spPr bwMode="auto">
          <a:xfrm>
            <a:off x="1042988" y="5097040"/>
            <a:ext cx="7742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sym typeface="Wingdings 2" panose="05020102010507070707" pitchFamily="18" charset="2"/>
              </a:rPr>
              <a:t>（</a:t>
            </a:r>
            <a:r>
              <a:rPr kumimoji="1" lang="en-US" altLang="zh-CN" sz="2400" b="1">
                <a:solidFill>
                  <a:schemeClr val="tx2"/>
                </a:solidFill>
                <a:latin typeface="Times New Roman" panose="02020603050405020304" pitchFamily="18" charset="0"/>
                <a:sym typeface="Wingdings 2" panose="05020102010507070707" pitchFamily="18" charset="2"/>
              </a:rPr>
              <a:t>a</a:t>
            </a:r>
            <a:r>
              <a:rPr kumimoji="1" lang="zh-CN" altLang="en-US" sz="2400" b="1">
                <a:solidFill>
                  <a:schemeClr val="tx2"/>
                </a:solidFill>
                <a:latin typeface="Times New Roman" panose="02020603050405020304" pitchFamily="18" charset="0"/>
                <a:sym typeface="Wingdings 2" panose="050201020105070707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电源两端电压由电源本身决定，与外电路无关；</a:t>
            </a:r>
          </a:p>
        </p:txBody>
      </p:sp>
      <p:sp>
        <p:nvSpPr>
          <p:cNvPr id="353288" name="Text Box 8"/>
          <p:cNvSpPr txBox="1">
            <a:spLocks noChangeArrowheads="1"/>
          </p:cNvSpPr>
          <p:nvPr/>
        </p:nvSpPr>
        <p:spPr bwMode="auto">
          <a:xfrm>
            <a:off x="1042988" y="5924128"/>
            <a:ext cx="6243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sym typeface="Wingdings 2" panose="05020102010507070707" pitchFamily="18" charset="2"/>
              </a:rPr>
              <a:t>（</a:t>
            </a:r>
            <a:r>
              <a:rPr kumimoji="1" lang="en-US" altLang="zh-CN" sz="2400" b="1">
                <a:solidFill>
                  <a:schemeClr val="tx2"/>
                </a:solidFill>
                <a:latin typeface="Times New Roman" panose="02020603050405020304" pitchFamily="18" charset="0"/>
                <a:sym typeface="Wingdings 2" panose="05020102010507070707" pitchFamily="18" charset="2"/>
              </a:rPr>
              <a:t>b</a:t>
            </a:r>
            <a:r>
              <a:rPr kumimoji="1" lang="zh-CN" altLang="en-US" sz="2400" b="1">
                <a:solidFill>
                  <a:schemeClr val="tx2"/>
                </a:solidFill>
                <a:latin typeface="Times New Roman" panose="02020603050405020304" pitchFamily="18" charset="0"/>
                <a:sym typeface="Wingdings 2" panose="050201020105070707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通过它的电流由外电路决定。</a:t>
            </a:r>
          </a:p>
        </p:txBody>
      </p:sp>
      <p:sp>
        <p:nvSpPr>
          <p:cNvPr id="353289" name="Text Box 9"/>
          <p:cNvSpPr txBox="1">
            <a:spLocks noChangeArrowheads="1"/>
          </p:cNvSpPr>
          <p:nvPr/>
        </p:nvSpPr>
        <p:spPr bwMode="auto">
          <a:xfrm>
            <a:off x="1109663" y="3260303"/>
            <a:ext cx="1416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zh-CN" altLang="en-US" sz="2400" b="1">
                <a:solidFill>
                  <a:schemeClr val="tx2"/>
                </a:solidFill>
                <a:latin typeface="Times New Roman" panose="02020603050405020304" pitchFamily="18" charset="0"/>
              </a:rPr>
              <a:t>电路符号</a:t>
            </a:r>
            <a:endParaRPr kumimoji="1" lang="zh-CN" altLang="en-US" sz="2400" b="1">
              <a:solidFill>
                <a:srgbClr val="000000"/>
              </a:solidFill>
              <a:latin typeface="Times New Roman" panose="02020603050405020304" pitchFamily="18" charset="0"/>
            </a:endParaRPr>
          </a:p>
        </p:txBody>
      </p:sp>
      <p:grpSp>
        <p:nvGrpSpPr>
          <p:cNvPr id="353290" name="Group 10"/>
          <p:cNvGrpSpPr>
            <a:grpSpLocks/>
          </p:cNvGrpSpPr>
          <p:nvPr/>
        </p:nvGrpSpPr>
        <p:grpSpPr bwMode="auto">
          <a:xfrm>
            <a:off x="3368675" y="2944390"/>
            <a:ext cx="2219325" cy="958850"/>
            <a:chOff x="1898" y="1248"/>
            <a:chExt cx="1398" cy="604"/>
          </a:xfrm>
        </p:grpSpPr>
        <p:sp>
          <p:nvSpPr>
            <p:cNvPr id="353291" name="Text Box 11"/>
            <p:cNvSpPr txBox="1">
              <a:spLocks noChangeArrowheads="1"/>
            </p:cNvSpPr>
            <p:nvPr/>
          </p:nvSpPr>
          <p:spPr bwMode="auto">
            <a:xfrm>
              <a:off x="2448" y="1248"/>
              <a:ext cx="2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u</a:t>
              </a:r>
              <a:r>
                <a:rPr kumimoji="1" lang="en-US" altLang="zh-CN" sz="2000" b="1" baseline="-25000">
                  <a:solidFill>
                    <a:schemeClr val="tx2"/>
                  </a:solidFill>
                  <a:latin typeface="Times New Roman" panose="02020603050405020304" pitchFamily="18" charset="0"/>
                  <a:sym typeface="Symbol" panose="05050102010706020507" pitchFamily="18" charset="2"/>
                </a:rPr>
                <a:t>S</a:t>
              </a:r>
              <a:endParaRPr kumimoji="1" lang="en-US" altLang="zh-CN" sz="2000" b="1" i="1">
                <a:solidFill>
                  <a:schemeClr val="tx2"/>
                </a:solidFill>
                <a:latin typeface="Times New Roman" panose="02020603050405020304" pitchFamily="18" charset="0"/>
                <a:sym typeface="Symbol" panose="05050102010706020507" pitchFamily="18" charset="2"/>
              </a:endParaRPr>
            </a:p>
          </p:txBody>
        </p:sp>
        <p:sp>
          <p:nvSpPr>
            <p:cNvPr id="353292" name="Line 12"/>
            <p:cNvSpPr>
              <a:spLocks noChangeShapeType="1"/>
            </p:cNvSpPr>
            <p:nvPr/>
          </p:nvSpPr>
          <p:spPr bwMode="auto">
            <a:xfrm rot="5400000">
              <a:off x="2592" y="1057"/>
              <a:ext cx="0" cy="127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3293" name="Oval 13"/>
            <p:cNvSpPr>
              <a:spLocks noChangeArrowheads="1"/>
            </p:cNvSpPr>
            <p:nvPr/>
          </p:nvSpPr>
          <p:spPr bwMode="auto">
            <a:xfrm rot="5400000">
              <a:off x="3228" y="165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3294" name="Oval 14"/>
            <p:cNvSpPr>
              <a:spLocks noChangeArrowheads="1"/>
            </p:cNvSpPr>
            <p:nvPr/>
          </p:nvSpPr>
          <p:spPr bwMode="auto">
            <a:xfrm rot="5400000">
              <a:off x="1898" y="165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3295" name="Oval 15"/>
            <p:cNvSpPr>
              <a:spLocks noChangeArrowheads="1"/>
            </p:cNvSpPr>
            <p:nvPr/>
          </p:nvSpPr>
          <p:spPr bwMode="auto">
            <a:xfrm>
              <a:off x="2372" y="1512"/>
              <a:ext cx="340" cy="340"/>
            </a:xfrm>
            <a:prstGeom prst="ellipse">
              <a:avLst/>
            </a:prstGeom>
            <a:noFill/>
            <a:ln w="317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3296" name="Group 16"/>
            <p:cNvGrpSpPr>
              <a:grpSpLocks/>
            </p:cNvGrpSpPr>
            <p:nvPr/>
          </p:nvGrpSpPr>
          <p:grpSpPr bwMode="auto">
            <a:xfrm>
              <a:off x="2208" y="1524"/>
              <a:ext cx="96" cy="96"/>
              <a:chOff x="2928" y="2016"/>
              <a:chExt cx="96" cy="96"/>
            </a:xfrm>
          </p:grpSpPr>
          <p:sp>
            <p:nvSpPr>
              <p:cNvPr id="353297" name="Line 17"/>
              <p:cNvSpPr>
                <a:spLocks noChangeShapeType="1"/>
              </p:cNvSpPr>
              <p:nvPr/>
            </p:nvSpPr>
            <p:spPr bwMode="auto">
              <a:xfrm>
                <a:off x="2928" y="20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298" name="Line 18"/>
              <p:cNvSpPr>
                <a:spLocks noChangeShapeType="1"/>
              </p:cNvSpPr>
              <p:nvPr/>
            </p:nvSpPr>
            <p:spPr bwMode="auto">
              <a:xfrm rot="-5400000">
                <a:off x="2928" y="20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3299" name="Line 19"/>
            <p:cNvSpPr>
              <a:spLocks noChangeShapeType="1"/>
            </p:cNvSpPr>
            <p:nvPr/>
          </p:nvSpPr>
          <p:spPr bwMode="auto">
            <a:xfrm>
              <a:off x="2808" y="1596"/>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3300" name="Text Box 20"/>
          <p:cNvSpPr txBox="1">
            <a:spLocks noChangeArrowheads="1"/>
          </p:cNvSpPr>
          <p:nvPr/>
        </p:nvSpPr>
        <p:spPr bwMode="auto">
          <a:xfrm>
            <a:off x="376238" y="2396703"/>
            <a:ext cx="5311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dirty="0">
                <a:solidFill>
                  <a:srgbClr val="FF0000"/>
                </a:solidFill>
                <a:latin typeface="Times New Roman" panose="02020603050405020304" pitchFamily="18" charset="0"/>
              </a:rPr>
              <a:t>1. </a:t>
            </a:r>
            <a:r>
              <a:rPr kumimoji="1" lang="zh-CN" altLang="en-US" sz="2400" b="1" dirty="0">
                <a:solidFill>
                  <a:srgbClr val="FF0000"/>
                </a:solidFill>
                <a:latin typeface="Times New Roman" panose="02020603050405020304" pitchFamily="18" charset="0"/>
              </a:rPr>
              <a:t>理想电压源（</a:t>
            </a:r>
            <a:r>
              <a:rPr kumimoji="1" lang="en-US" altLang="zh-CN" sz="2400" b="1" i="1" dirty="0">
                <a:solidFill>
                  <a:srgbClr val="FF0000"/>
                </a:solidFill>
                <a:latin typeface="Times New Roman" panose="02020603050405020304" pitchFamily="18" charset="0"/>
              </a:rPr>
              <a:t>ideal voltage source</a:t>
            </a:r>
            <a:r>
              <a:rPr kumimoji="1" lang="zh-CN" altLang="en-US" sz="2400" b="1" dirty="0">
                <a:solidFill>
                  <a:srgbClr val="FF0000"/>
                </a:solidFill>
                <a:latin typeface="Times New Roman" panose="02020603050405020304" pitchFamily="18" charset="0"/>
              </a:rPr>
              <a:t>）</a:t>
            </a:r>
          </a:p>
        </p:txBody>
      </p:sp>
      <p:sp>
        <p:nvSpPr>
          <p:cNvPr id="23" name="Rectangle 85"/>
          <p:cNvSpPr txBox="1">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a:solidFill>
                  <a:schemeClr val="tx1"/>
                </a:solidFill>
                <a:effectLst>
                  <a:outerShdw blurRad="38100" dist="38100" dir="2700000" algn="tl">
                    <a:srgbClr val="C0C0C0"/>
                  </a:outerShdw>
                </a:effectLst>
                <a:ea typeface="隶书" panose="02010509060101010101" pitchFamily="49" charset="-122"/>
              </a:rPr>
              <a:t>1.3 </a:t>
            </a:r>
            <a:r>
              <a:rPr lang="zh-CN" altLang="en-US">
                <a:solidFill>
                  <a:schemeClr val="tx1"/>
                </a:solidFill>
                <a:effectLst>
                  <a:outerShdw blurRad="38100" dist="38100" dir="2700000" algn="tl">
                    <a:srgbClr val="C0C0C0"/>
                  </a:outerShdw>
                </a:effectLst>
                <a:ea typeface="隶书" panose="02010509060101010101" pitchFamily="49" charset="-122"/>
              </a:rPr>
              <a:t>电路元件 </a:t>
            </a:r>
            <a:r>
              <a:rPr lang="en-US" altLang="zh-CN">
                <a:solidFill>
                  <a:schemeClr val="tx1"/>
                </a:solidFill>
                <a:effectLst>
                  <a:outerShdw blurRad="38100" dist="38100" dir="2700000" algn="tl">
                    <a:srgbClr val="C0C0C0"/>
                  </a:outerShdw>
                </a:effectLst>
                <a:ea typeface="隶书" panose="02010509060101010101" pitchFamily="49" charset="-122"/>
              </a:rPr>
              <a:t>Circuit Elements</a:t>
            </a:r>
            <a:endParaRPr lang="en-US" altLang="zh-CN" dirty="0">
              <a:solidFill>
                <a:schemeClr val="tx1"/>
              </a:solidFill>
              <a:effectLst>
                <a:outerShdw blurRad="38100" dist="38100" dir="2700000" algn="tl">
                  <a:srgbClr val="C0C0C0"/>
                </a:outerShdw>
              </a:effectLst>
              <a:ea typeface="隶书" panose="02010509060101010101" pitchFamily="49" charset="-122"/>
            </a:endParaRPr>
          </a:p>
        </p:txBody>
      </p:sp>
      <p:sp>
        <p:nvSpPr>
          <p:cNvPr id="2" name="文本框 1">
            <a:extLst>
              <a:ext uri="{FF2B5EF4-FFF2-40B4-BE49-F238E27FC236}">
                <a16:creationId xmlns:a16="http://schemas.microsoft.com/office/drawing/2014/main" id="{EBFDFF6A-CDDA-4C2A-967A-590D4259F251}"/>
              </a:ext>
            </a:extLst>
          </p:cNvPr>
          <p:cNvSpPr txBox="1"/>
          <p:nvPr/>
        </p:nvSpPr>
        <p:spPr>
          <a:xfrm>
            <a:off x="6156176" y="1844824"/>
            <a:ext cx="2304256" cy="1938992"/>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rPr>
              <a:t>要熟悉电路符号，理想电压源只告诉我们电源两端电压为常数！！！</a:t>
            </a:r>
            <a:endParaRPr lang="zh-CN" altLang="en-US" sz="2400" dirty="0"/>
          </a:p>
        </p:txBody>
      </p:sp>
    </p:spTree>
    <p:extLst>
      <p:ext uri="{BB962C8B-B14F-4D97-AF65-F5344CB8AC3E}">
        <p14:creationId xmlns:p14="http://schemas.microsoft.com/office/powerpoint/2010/main" val="2039910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3284"/>
                                        </p:tgtEl>
                                        <p:attrNameLst>
                                          <p:attrName>style.visibility</p:attrName>
                                        </p:attrNameLst>
                                      </p:cBhvr>
                                      <p:to>
                                        <p:strVal val="visible"/>
                                      </p:to>
                                    </p:set>
                                    <p:animEffect transition="in" filter="wipe(left)">
                                      <p:cBhvr>
                                        <p:cTn id="7" dur="500"/>
                                        <p:tgtEl>
                                          <p:spTgt spid="353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5330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5328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53290"/>
                                        </p:tgtEl>
                                        <p:attrNameLst>
                                          <p:attrName>style.visibility</p:attrName>
                                        </p:attrNameLst>
                                      </p:cBhvr>
                                      <p:to>
                                        <p:strVal val="visible"/>
                                      </p:to>
                                    </p:set>
                                    <p:animEffect transition="in" filter="dissolve">
                                      <p:cBhvr>
                                        <p:cTn id="20" dur="500"/>
                                        <p:tgtEl>
                                          <p:spTgt spid="35329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532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53287"/>
                                        </p:tgtEl>
                                        <p:attrNameLst>
                                          <p:attrName>style.visibility</p:attrName>
                                        </p:attrNameLst>
                                      </p:cBhvr>
                                      <p:to>
                                        <p:strVal val="visible"/>
                                      </p:to>
                                    </p:set>
                                    <p:anim calcmode="lin" valueType="num">
                                      <p:cBhvr additive="base">
                                        <p:cTn id="29" dur="500" fill="hold"/>
                                        <p:tgtEl>
                                          <p:spTgt spid="353287"/>
                                        </p:tgtEl>
                                        <p:attrNameLst>
                                          <p:attrName>ppt_x</p:attrName>
                                        </p:attrNameLst>
                                      </p:cBhvr>
                                      <p:tavLst>
                                        <p:tav tm="0">
                                          <p:val>
                                            <p:strVal val="1+#ppt_w/2"/>
                                          </p:val>
                                        </p:tav>
                                        <p:tav tm="100000">
                                          <p:val>
                                            <p:strVal val="#ppt_x"/>
                                          </p:val>
                                        </p:tav>
                                      </p:tavLst>
                                    </p:anim>
                                    <p:anim calcmode="lin" valueType="num">
                                      <p:cBhvr additive="base">
                                        <p:cTn id="30" dur="500" fill="hold"/>
                                        <p:tgtEl>
                                          <p:spTgt spid="35328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53288"/>
                                        </p:tgtEl>
                                        <p:attrNameLst>
                                          <p:attrName>style.visibility</p:attrName>
                                        </p:attrNameLst>
                                      </p:cBhvr>
                                      <p:to>
                                        <p:strVal val="visible"/>
                                      </p:to>
                                    </p:set>
                                    <p:anim calcmode="lin" valueType="num">
                                      <p:cBhvr additive="base">
                                        <p:cTn id="35" dur="500" fill="hold"/>
                                        <p:tgtEl>
                                          <p:spTgt spid="353288"/>
                                        </p:tgtEl>
                                        <p:attrNameLst>
                                          <p:attrName>ppt_x</p:attrName>
                                        </p:attrNameLst>
                                      </p:cBhvr>
                                      <p:tavLst>
                                        <p:tav tm="0">
                                          <p:val>
                                            <p:strVal val="1+#ppt_w/2"/>
                                          </p:val>
                                        </p:tav>
                                        <p:tav tm="100000">
                                          <p:val>
                                            <p:strVal val="#ppt_x"/>
                                          </p:val>
                                        </p:tav>
                                      </p:tavLst>
                                    </p:anim>
                                    <p:anim calcmode="lin" valueType="num">
                                      <p:cBhvr additive="base">
                                        <p:cTn id="36" dur="500" fill="hold"/>
                                        <p:tgtEl>
                                          <p:spTgt spid="35328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xEl>
                                              <p:pRg st="0" end="0"/>
                                            </p:txEl>
                                          </p:spTgt>
                                        </p:tgtEl>
                                        <p:attrNameLst>
                                          <p:attrName>style.visibility</p:attrName>
                                        </p:attrNameLst>
                                      </p:cBhvr>
                                      <p:to>
                                        <p:strVal val="visible"/>
                                      </p:to>
                                    </p:set>
                                    <p:anim calcmode="lin" valueType="num">
                                      <p:cBhvr additive="base">
                                        <p:cTn id="4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utoUpdateAnimBg="0"/>
      <p:bldP spid="353286" grpId="0" autoUpdateAnimBg="0"/>
      <p:bldP spid="353287" grpId="0" autoUpdateAnimBg="0"/>
      <p:bldP spid="353288" grpId="0" autoUpdateAnimBg="0"/>
      <p:bldP spid="353289" grpId="0" autoUpdateAnimBg="0"/>
      <p:bldP spid="35330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Text Box 4"/>
          <p:cNvSpPr txBox="1">
            <a:spLocks noChangeArrowheads="1"/>
          </p:cNvSpPr>
          <p:nvPr/>
        </p:nvSpPr>
        <p:spPr bwMode="auto">
          <a:xfrm>
            <a:off x="287338" y="441325"/>
            <a:ext cx="2736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2</a:t>
            </a:r>
            <a:r>
              <a:rPr kumimoji="1" lang="zh-CN" altLang="en-US" sz="2400" b="1">
                <a:solidFill>
                  <a:srgbClr val="0000F0"/>
                </a:solidFill>
                <a:latin typeface="Times New Roman" panose="02020603050405020304" pitchFamily="18" charset="0"/>
                <a:sym typeface="Symbol" panose="05050102010706020507" pitchFamily="18" charset="2"/>
              </a:rPr>
              <a:t>） 伏安特性</a:t>
            </a:r>
            <a:endParaRPr kumimoji="1" lang="zh-CN" altLang="en-US" sz="2000" b="1">
              <a:solidFill>
                <a:srgbClr val="0000F0"/>
              </a:solidFill>
              <a:latin typeface="Times New Roman" panose="02020603050405020304" pitchFamily="18" charset="0"/>
              <a:sym typeface="Symbol" panose="05050102010706020507" pitchFamily="18" charset="2"/>
            </a:endParaRPr>
          </a:p>
        </p:txBody>
      </p:sp>
      <p:sp>
        <p:nvSpPr>
          <p:cNvPr id="388101" name="Text Box 5"/>
          <p:cNvSpPr txBox="1">
            <a:spLocks noChangeArrowheads="1"/>
          </p:cNvSpPr>
          <p:nvPr/>
        </p:nvSpPr>
        <p:spPr bwMode="auto">
          <a:xfrm>
            <a:off x="266700" y="3198813"/>
            <a:ext cx="85534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4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a</a:t>
            </a:r>
            <a:r>
              <a:rPr kumimoji="1" lang="zh-CN" altLang="en-US" sz="2400" b="1">
                <a:solidFill>
                  <a:schemeClr val="tx2"/>
                </a:solidFill>
                <a:latin typeface="Times New Roman" panose="02020603050405020304" pitchFamily="18" charset="0"/>
                <a:sym typeface="Symbol" panose="05050102010706020507" pitchFamily="18" charset="2"/>
              </a:rPr>
              <a:t>）若</a:t>
            </a: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 </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，即直流电源，则其伏安特性为平行于电流轴的直线，反映电压与电源中的电流无关。</a:t>
            </a:r>
            <a:r>
              <a:rPr kumimoji="1" lang="zh-CN" altLang="en-US" sz="2400">
                <a:solidFill>
                  <a:schemeClr val="tx2"/>
                </a:solidFill>
                <a:latin typeface="Times New Roman" panose="02020603050405020304" pitchFamily="18" charset="0"/>
                <a:sym typeface="Symbol" panose="05050102010706020507" pitchFamily="18" charset="2"/>
              </a:rPr>
              <a:t>                                             </a:t>
            </a:r>
          </a:p>
        </p:txBody>
      </p:sp>
      <p:grpSp>
        <p:nvGrpSpPr>
          <p:cNvPr id="388102" name="Group 6"/>
          <p:cNvGrpSpPr>
            <a:grpSpLocks/>
          </p:cNvGrpSpPr>
          <p:nvPr/>
        </p:nvGrpSpPr>
        <p:grpSpPr bwMode="auto">
          <a:xfrm>
            <a:off x="1754188" y="782638"/>
            <a:ext cx="2046287" cy="2328862"/>
            <a:chOff x="657" y="789"/>
            <a:chExt cx="1289" cy="1467"/>
          </a:xfrm>
        </p:grpSpPr>
        <p:sp>
          <p:nvSpPr>
            <p:cNvPr id="388103" name="Oval 7"/>
            <p:cNvSpPr>
              <a:spLocks noChangeArrowheads="1"/>
            </p:cNvSpPr>
            <p:nvPr/>
          </p:nvSpPr>
          <p:spPr bwMode="auto">
            <a:xfrm rot="10800000">
              <a:off x="955" y="1489"/>
              <a:ext cx="340" cy="340"/>
            </a:xfrm>
            <a:prstGeom prst="ellipse">
              <a:avLst/>
            </a:prstGeom>
            <a:solidFill>
              <a:srgbClr val="CCFFFF"/>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4" name="Text Box 8"/>
            <p:cNvSpPr txBox="1">
              <a:spLocks noChangeArrowheads="1"/>
            </p:cNvSpPr>
            <p:nvPr/>
          </p:nvSpPr>
          <p:spPr bwMode="auto">
            <a:xfrm>
              <a:off x="657" y="1482"/>
              <a:ext cx="2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388105" name="Line 9"/>
            <p:cNvSpPr>
              <a:spLocks noChangeShapeType="1"/>
            </p:cNvSpPr>
            <p:nvPr/>
          </p:nvSpPr>
          <p:spPr bwMode="auto">
            <a:xfrm>
              <a:off x="1439" y="948"/>
              <a:ext cx="289" cy="0"/>
            </a:xfrm>
            <a:prstGeom prst="line">
              <a:avLst/>
            </a:prstGeom>
            <a:noFill/>
            <a:ln w="190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8106" name="Line 10"/>
            <p:cNvSpPr>
              <a:spLocks noChangeShapeType="1"/>
            </p:cNvSpPr>
            <p:nvPr/>
          </p:nvSpPr>
          <p:spPr bwMode="auto">
            <a:xfrm rot="10800000">
              <a:off x="1136" y="1047"/>
              <a:ext cx="0" cy="117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8107" name="Text Box 11"/>
            <p:cNvSpPr txBox="1">
              <a:spLocks noChangeArrowheads="1"/>
            </p:cNvSpPr>
            <p:nvPr/>
          </p:nvSpPr>
          <p:spPr bwMode="auto">
            <a:xfrm rot="10800000">
              <a:off x="920" y="1219"/>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388108" name="Text Box 12"/>
            <p:cNvSpPr txBox="1">
              <a:spLocks noChangeArrowheads="1"/>
            </p:cNvSpPr>
            <p:nvPr/>
          </p:nvSpPr>
          <p:spPr bwMode="auto">
            <a:xfrm>
              <a:off x="929" y="1767"/>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388109" name="Text Box 13"/>
            <p:cNvSpPr txBox="1">
              <a:spLocks noChangeArrowheads="1"/>
            </p:cNvSpPr>
            <p:nvPr/>
          </p:nvSpPr>
          <p:spPr bwMode="auto">
            <a:xfrm>
              <a:off x="1291" y="789"/>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88110" name="Oval 14"/>
            <p:cNvSpPr>
              <a:spLocks noChangeArrowheads="1"/>
            </p:cNvSpPr>
            <p:nvPr/>
          </p:nvSpPr>
          <p:spPr bwMode="auto">
            <a:xfrm rot="10800000">
              <a:off x="1776" y="218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1" name="Line 15"/>
            <p:cNvSpPr>
              <a:spLocks noChangeShapeType="1"/>
            </p:cNvSpPr>
            <p:nvPr/>
          </p:nvSpPr>
          <p:spPr bwMode="auto">
            <a:xfrm rot="5400000">
              <a:off x="1456" y="1902"/>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8112" name="Oval 16"/>
            <p:cNvSpPr>
              <a:spLocks noChangeArrowheads="1"/>
            </p:cNvSpPr>
            <p:nvPr/>
          </p:nvSpPr>
          <p:spPr bwMode="auto">
            <a:xfrm rot="10800000">
              <a:off x="1776" y="1013"/>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3" name="Line 17"/>
            <p:cNvSpPr>
              <a:spLocks noChangeShapeType="1"/>
            </p:cNvSpPr>
            <p:nvPr/>
          </p:nvSpPr>
          <p:spPr bwMode="auto">
            <a:xfrm rot="5400000">
              <a:off x="1456" y="727"/>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8114" name="Text Box 18"/>
            <p:cNvSpPr txBox="1">
              <a:spLocks noChangeArrowheads="1"/>
            </p:cNvSpPr>
            <p:nvPr/>
          </p:nvSpPr>
          <p:spPr bwMode="auto">
            <a:xfrm>
              <a:off x="1723" y="147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88115" name="Text Box 19"/>
            <p:cNvSpPr txBox="1">
              <a:spLocks noChangeArrowheads="1"/>
            </p:cNvSpPr>
            <p:nvPr/>
          </p:nvSpPr>
          <p:spPr bwMode="auto">
            <a:xfrm rot="10800000">
              <a:off x="1719" y="1061"/>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388116" name="Text Box 20"/>
            <p:cNvSpPr txBox="1">
              <a:spLocks noChangeArrowheads="1"/>
            </p:cNvSpPr>
            <p:nvPr/>
          </p:nvSpPr>
          <p:spPr bwMode="auto">
            <a:xfrm>
              <a:off x="1739" y="1829"/>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grpSp>
      <p:grpSp>
        <p:nvGrpSpPr>
          <p:cNvPr id="388117" name="Group 21"/>
          <p:cNvGrpSpPr>
            <a:grpSpLocks/>
          </p:cNvGrpSpPr>
          <p:nvPr/>
        </p:nvGrpSpPr>
        <p:grpSpPr bwMode="auto">
          <a:xfrm>
            <a:off x="4978400" y="1371600"/>
            <a:ext cx="2201863" cy="1674813"/>
            <a:chOff x="3120" y="1104"/>
            <a:chExt cx="1387" cy="1055"/>
          </a:xfrm>
        </p:grpSpPr>
        <p:sp>
          <p:nvSpPr>
            <p:cNvPr id="388118" name="Line 22"/>
            <p:cNvSpPr>
              <a:spLocks noChangeShapeType="1"/>
            </p:cNvSpPr>
            <p:nvPr/>
          </p:nvSpPr>
          <p:spPr bwMode="auto">
            <a:xfrm>
              <a:off x="3164" y="1572"/>
              <a:ext cx="1008"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9" name="Text Box 23"/>
            <p:cNvSpPr txBox="1">
              <a:spLocks noChangeArrowheads="1"/>
            </p:cNvSpPr>
            <p:nvPr/>
          </p:nvSpPr>
          <p:spPr bwMode="auto">
            <a:xfrm>
              <a:off x="4181" y="1380"/>
              <a:ext cx="3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388120" name="Line 24"/>
            <p:cNvSpPr>
              <a:spLocks noChangeShapeType="1"/>
            </p:cNvSpPr>
            <p:nvPr/>
          </p:nvSpPr>
          <p:spPr bwMode="auto">
            <a:xfrm>
              <a:off x="3120" y="1847"/>
              <a:ext cx="1269"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1" name="Line 25"/>
            <p:cNvSpPr>
              <a:spLocks noChangeShapeType="1"/>
            </p:cNvSpPr>
            <p:nvPr/>
          </p:nvSpPr>
          <p:spPr bwMode="auto">
            <a:xfrm flipV="1">
              <a:off x="3631" y="1167"/>
              <a:ext cx="0" cy="992"/>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8122" name="Text Box 26"/>
            <p:cNvSpPr txBox="1">
              <a:spLocks noChangeArrowheads="1"/>
            </p:cNvSpPr>
            <p:nvPr/>
          </p:nvSpPr>
          <p:spPr bwMode="auto">
            <a:xfrm>
              <a:off x="3379" y="110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88123" name="Text Box 27"/>
            <p:cNvSpPr txBox="1">
              <a:spLocks noChangeArrowheads="1"/>
            </p:cNvSpPr>
            <p:nvPr/>
          </p:nvSpPr>
          <p:spPr bwMode="auto">
            <a:xfrm>
              <a:off x="4220" y="1847"/>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88124" name="Text Box 28"/>
            <p:cNvSpPr txBox="1">
              <a:spLocks noChangeArrowheads="1"/>
            </p:cNvSpPr>
            <p:nvPr/>
          </p:nvSpPr>
          <p:spPr bwMode="auto">
            <a:xfrm>
              <a:off x="3413" y="1847"/>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0</a:t>
              </a:r>
            </a:p>
          </p:txBody>
        </p:sp>
      </p:grpSp>
      <p:sp>
        <p:nvSpPr>
          <p:cNvPr id="388125" name="Rectangle 29"/>
          <p:cNvSpPr>
            <a:spLocks noChangeArrowheads="1"/>
          </p:cNvSpPr>
          <p:nvPr/>
        </p:nvSpPr>
        <p:spPr bwMode="auto">
          <a:xfrm>
            <a:off x="258763" y="4303713"/>
            <a:ext cx="85534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1333500">
              <a:defRPr>
                <a:solidFill>
                  <a:schemeClr val="tx1"/>
                </a:solidFill>
                <a:latin typeface="Arial" panose="020B0604020202020204" pitchFamily="34" charset="0"/>
                <a:ea typeface="宋体" panose="02010600030101010101" pitchFamily="2" charset="-122"/>
              </a:defRPr>
            </a:lvl2pPr>
            <a:lvl3pPr marL="1524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1905000">
              <a:defRPr>
                <a:solidFill>
                  <a:schemeClr val="tx1"/>
                </a:solidFill>
                <a:latin typeface="Arial" panose="020B0604020202020204" pitchFamily="34" charset="0"/>
                <a:ea typeface="宋体" panose="02010600030101010101" pitchFamily="2" charset="-122"/>
              </a:defRPr>
            </a:lvl5pPr>
            <a:lvl6pPr marL="2362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19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76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33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40000"/>
              </a:lnSpc>
              <a:spcBef>
                <a:spcPct val="50000"/>
              </a:spcBef>
            </a:pPr>
            <a:r>
              <a:rPr kumimoji="1" lang="en-US" altLang="zh-CN" sz="2400" b="1" dirty="0">
                <a:solidFill>
                  <a:schemeClr val="tx2"/>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Times New Roman" panose="02020603050405020304" pitchFamily="18" charset="0"/>
                <a:sym typeface="Symbol" panose="05050102010706020507" pitchFamily="18" charset="2"/>
              </a:rPr>
              <a:t>（</a:t>
            </a:r>
            <a:r>
              <a:rPr kumimoji="1" lang="en-US" altLang="zh-CN" sz="2400" b="1" dirty="0">
                <a:solidFill>
                  <a:schemeClr val="tx2"/>
                </a:solidFill>
                <a:latin typeface="Times New Roman" panose="02020603050405020304" pitchFamily="18" charset="0"/>
                <a:sym typeface="Symbol" panose="05050102010706020507" pitchFamily="18" charset="2"/>
              </a:rPr>
              <a:t>b</a:t>
            </a:r>
            <a:r>
              <a:rPr kumimoji="1" lang="zh-CN" altLang="en-US" sz="2400" b="1" dirty="0">
                <a:solidFill>
                  <a:schemeClr val="tx2"/>
                </a:solidFill>
                <a:latin typeface="Times New Roman" panose="02020603050405020304" pitchFamily="18" charset="0"/>
                <a:sym typeface="Symbol" panose="05050102010706020507" pitchFamily="18" charset="2"/>
              </a:rPr>
              <a:t>）若</a:t>
            </a:r>
            <a:r>
              <a:rPr kumimoji="1" lang="en-US" altLang="zh-CN" sz="2400" b="1" i="1" dirty="0" err="1">
                <a:solidFill>
                  <a:schemeClr val="tx2"/>
                </a:solidFill>
                <a:latin typeface="Times New Roman" panose="02020603050405020304" pitchFamily="18" charset="0"/>
                <a:sym typeface="Symbol" panose="05050102010706020507" pitchFamily="18" charset="2"/>
              </a:rPr>
              <a:t>u</a:t>
            </a:r>
            <a:r>
              <a:rPr kumimoji="1" lang="en-US" altLang="zh-CN" sz="2400" b="1" baseline="-25000" dirty="0" err="1">
                <a:solidFill>
                  <a:schemeClr val="tx2"/>
                </a:solidFill>
                <a:latin typeface="Times New Roman" panose="02020603050405020304" pitchFamily="18" charset="0"/>
                <a:sym typeface="Symbol" panose="05050102010706020507" pitchFamily="18" charset="2"/>
              </a:rPr>
              <a:t>S</a:t>
            </a:r>
            <a:r>
              <a:rPr kumimoji="1" lang="zh-CN" altLang="en-US" sz="2400" b="1" dirty="0">
                <a:solidFill>
                  <a:schemeClr val="tx2"/>
                </a:solidFill>
                <a:latin typeface="Times New Roman" panose="02020603050405020304" pitchFamily="18" charset="0"/>
                <a:sym typeface="Symbol" panose="05050102010706020507" pitchFamily="18" charset="2"/>
              </a:rPr>
              <a:t>为变化的电源，则某一时刻的伏安关系特性为平行于电流轴的直线</a:t>
            </a:r>
            <a:r>
              <a:rPr kumimoji="1" lang="zh-CN" altLang="en-US" sz="2400" b="1" dirty="0">
                <a:solidFill>
                  <a:schemeClr val="tx2"/>
                </a:solidFill>
                <a:latin typeface="宋体" panose="02010600030101010101" pitchFamily="2" charset="-122"/>
                <a:sym typeface="MT Extra" panose="05050102010205020202" pitchFamily="18" charset="2"/>
              </a:rPr>
              <a:t>。</a:t>
            </a:r>
          </a:p>
        </p:txBody>
      </p:sp>
      <p:sp>
        <p:nvSpPr>
          <p:cNvPr id="388126" name="Text Box 30"/>
          <p:cNvSpPr txBox="1">
            <a:spLocks noChangeArrowheads="1"/>
          </p:cNvSpPr>
          <p:nvPr/>
        </p:nvSpPr>
        <p:spPr bwMode="auto">
          <a:xfrm>
            <a:off x="215900" y="5528896"/>
            <a:ext cx="867658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539750" eaLnBrk="0" hangingPunct="0">
              <a:spcBef>
                <a:spcPct val="50000"/>
              </a:spcBef>
            </a:pPr>
            <a:r>
              <a:rPr kumimoji="1" lang="en-US" altLang="zh-CN" sz="2400" b="1" dirty="0">
                <a:solidFill>
                  <a:schemeClr val="tx2"/>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Times New Roman" panose="02020603050405020304" pitchFamily="18" charset="0"/>
                <a:sym typeface="Symbol" panose="05050102010706020507" pitchFamily="18" charset="2"/>
              </a:rPr>
              <a:t>（</a:t>
            </a:r>
            <a:r>
              <a:rPr kumimoji="1" lang="en-US" altLang="zh-CN" sz="2400" b="1" dirty="0">
                <a:solidFill>
                  <a:schemeClr val="tx2"/>
                </a:solidFill>
                <a:latin typeface="Times New Roman" panose="02020603050405020304" pitchFamily="18" charset="0"/>
                <a:sym typeface="Symbol" panose="05050102010706020507" pitchFamily="18" charset="2"/>
              </a:rPr>
              <a:t>c</a:t>
            </a:r>
            <a:r>
              <a:rPr kumimoji="1" lang="zh-CN" altLang="en-US" sz="2400" b="1" dirty="0">
                <a:solidFill>
                  <a:schemeClr val="tx2"/>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宋体" panose="02010600030101010101" pitchFamily="2" charset="-122"/>
                <a:ea typeface="宋体" panose="02010600030101010101" pitchFamily="2" charset="-122"/>
                <a:sym typeface="Symbol" panose="05050102010706020507" pitchFamily="18" charset="2"/>
              </a:rPr>
              <a:t>电压为零的电压源，伏安曲线与 </a:t>
            </a:r>
            <a:r>
              <a:rPr kumimoji="1" lang="en-US" altLang="zh-CN" sz="2400" b="1" i="1" dirty="0" err="1">
                <a:solidFill>
                  <a:schemeClr val="tx2"/>
                </a:solidFill>
                <a:latin typeface="宋体" panose="02010600030101010101" pitchFamily="2" charset="-122"/>
                <a:ea typeface="宋体" panose="02010600030101010101" pitchFamily="2" charset="-122"/>
                <a:sym typeface="Symbol" panose="05050102010706020507" pitchFamily="18" charset="2"/>
              </a:rPr>
              <a:t>i</a:t>
            </a:r>
            <a:r>
              <a:rPr kumimoji="1" lang="en-US" altLang="zh-CN" sz="2400" b="1" i="1" dirty="0">
                <a:solidFill>
                  <a:schemeClr val="tx2"/>
                </a:solidFill>
                <a:latin typeface="宋体" panose="02010600030101010101" pitchFamily="2" charset="-122"/>
                <a:ea typeface="宋体" panose="02010600030101010101" pitchFamily="2" charset="-122"/>
                <a:sym typeface="Symbol" panose="05050102010706020507" pitchFamily="18" charset="2"/>
              </a:rPr>
              <a:t>  </a:t>
            </a:r>
            <a:r>
              <a:rPr kumimoji="1" lang="zh-CN" altLang="en-US" sz="2400" b="1" dirty="0">
                <a:solidFill>
                  <a:schemeClr val="tx2"/>
                </a:solidFill>
                <a:latin typeface="宋体" panose="02010600030101010101" pitchFamily="2" charset="-122"/>
                <a:ea typeface="宋体" panose="02010600030101010101" pitchFamily="2" charset="-122"/>
                <a:sym typeface="Symbol" panose="05050102010706020507" pitchFamily="18" charset="2"/>
              </a:rPr>
              <a:t>轴重合，相当于短路状态</a:t>
            </a:r>
            <a:r>
              <a:rPr kumimoji="1" lang="zh-CN" altLang="en-US" sz="2400" b="1" dirty="0">
                <a:solidFill>
                  <a:schemeClr val="tx2"/>
                </a:solidFill>
                <a:latin typeface="宋体" panose="02010600030101010101" pitchFamily="2" charset="-122"/>
                <a:ea typeface="宋体" panose="02010600030101010101" pitchFamily="2" charset="-122"/>
                <a:sym typeface="MT Extra" panose="05050102010205020202" pitchFamily="18" charset="2"/>
              </a:rPr>
              <a:t>。</a:t>
            </a:r>
          </a:p>
        </p:txBody>
      </p:sp>
    </p:spTree>
    <p:extLst>
      <p:ext uri="{BB962C8B-B14F-4D97-AF65-F5344CB8AC3E}">
        <p14:creationId xmlns:p14="http://schemas.microsoft.com/office/powerpoint/2010/main" val="2269597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8102"/>
                                        </p:tgtEl>
                                        <p:attrNameLst>
                                          <p:attrName>style.visibility</p:attrName>
                                        </p:attrNameLst>
                                      </p:cBhvr>
                                      <p:to>
                                        <p:strVal val="visible"/>
                                      </p:to>
                                    </p:set>
                                    <p:animEffect transition="in" filter="wipe(left)">
                                      <p:cBhvr>
                                        <p:cTn id="7" dur="500"/>
                                        <p:tgtEl>
                                          <p:spTgt spid="388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8117"/>
                                        </p:tgtEl>
                                        <p:attrNameLst>
                                          <p:attrName>style.visibility</p:attrName>
                                        </p:attrNameLst>
                                      </p:cBhvr>
                                      <p:to>
                                        <p:strVal val="visible"/>
                                      </p:to>
                                    </p:set>
                                    <p:animEffect transition="in" filter="wipe(left)">
                                      <p:cBhvr>
                                        <p:cTn id="12" dur="500"/>
                                        <p:tgtEl>
                                          <p:spTgt spid="3881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8101">
                                            <p:txEl>
                                              <p:pRg st="0" end="0"/>
                                            </p:txEl>
                                          </p:spTgt>
                                        </p:tgtEl>
                                        <p:attrNameLst>
                                          <p:attrName>style.visibility</p:attrName>
                                        </p:attrNameLst>
                                      </p:cBhvr>
                                      <p:to>
                                        <p:strVal val="visible"/>
                                      </p:to>
                                    </p:set>
                                    <p:animEffect transition="in" filter="wipe(left)">
                                      <p:cBhvr>
                                        <p:cTn id="17" dur="500"/>
                                        <p:tgtEl>
                                          <p:spTgt spid="38810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8125">
                                            <p:txEl>
                                              <p:pRg st="0" end="0"/>
                                            </p:txEl>
                                          </p:spTgt>
                                        </p:tgtEl>
                                        <p:attrNameLst>
                                          <p:attrName>style.visibility</p:attrName>
                                        </p:attrNameLst>
                                      </p:cBhvr>
                                      <p:to>
                                        <p:strVal val="visible"/>
                                      </p:to>
                                    </p:set>
                                    <p:animEffect transition="in" filter="wipe(left)">
                                      <p:cBhvr>
                                        <p:cTn id="22" dur="500"/>
                                        <p:tgtEl>
                                          <p:spTgt spid="38812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8126"/>
                                        </p:tgtEl>
                                        <p:attrNameLst>
                                          <p:attrName>style.visibility</p:attrName>
                                        </p:attrNameLst>
                                      </p:cBhvr>
                                      <p:to>
                                        <p:strVal val="visible"/>
                                      </p:to>
                                    </p:set>
                                    <p:animEffect transition="in" filter="wipe(left)">
                                      <p:cBhvr>
                                        <p:cTn id="27" dur="500"/>
                                        <p:tgtEl>
                                          <p:spTgt spid="388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1" grpId="0" build="p" autoUpdateAnimBg="0"/>
      <p:bldP spid="388125" grpId="0" build="p" autoUpdateAnimBg="0"/>
      <p:bldP spid="38812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8" name="Text Box 4"/>
          <p:cNvSpPr txBox="1">
            <a:spLocks noChangeArrowheads="1"/>
          </p:cNvSpPr>
          <p:nvPr/>
        </p:nvSpPr>
        <p:spPr bwMode="auto">
          <a:xfrm>
            <a:off x="0" y="260350"/>
            <a:ext cx="4967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3</a:t>
            </a:r>
            <a:r>
              <a:rPr kumimoji="1" lang="zh-CN" altLang="en-US" sz="2400" b="1">
                <a:solidFill>
                  <a:srgbClr val="0000F0"/>
                </a:solidFill>
                <a:latin typeface="Times New Roman" panose="02020603050405020304" pitchFamily="18" charset="0"/>
                <a:sym typeface="Symbol" panose="05050102010706020507" pitchFamily="18" charset="2"/>
              </a:rPr>
              <a:t>） 理想电压源的开路与短路</a:t>
            </a:r>
            <a:endParaRPr kumimoji="1" lang="zh-CN" altLang="en-US" sz="2000" b="1">
              <a:solidFill>
                <a:srgbClr val="0000F0"/>
              </a:solidFill>
              <a:latin typeface="Times New Roman" panose="02020603050405020304" pitchFamily="18" charset="0"/>
              <a:sym typeface="Symbol" panose="05050102010706020507" pitchFamily="18" charset="2"/>
            </a:endParaRPr>
          </a:p>
        </p:txBody>
      </p:sp>
      <p:grpSp>
        <p:nvGrpSpPr>
          <p:cNvPr id="390149" name="Group 5"/>
          <p:cNvGrpSpPr>
            <a:grpSpLocks/>
          </p:cNvGrpSpPr>
          <p:nvPr/>
        </p:nvGrpSpPr>
        <p:grpSpPr bwMode="auto">
          <a:xfrm>
            <a:off x="414338" y="1257300"/>
            <a:ext cx="2046287" cy="2328863"/>
            <a:chOff x="753" y="501"/>
            <a:chExt cx="1289" cy="1467"/>
          </a:xfrm>
        </p:grpSpPr>
        <p:sp>
          <p:nvSpPr>
            <p:cNvPr id="390150" name="Text Box 6"/>
            <p:cNvSpPr txBox="1">
              <a:spLocks noChangeArrowheads="1"/>
            </p:cNvSpPr>
            <p:nvPr/>
          </p:nvSpPr>
          <p:spPr bwMode="auto">
            <a:xfrm>
              <a:off x="753" y="1194"/>
              <a:ext cx="2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390151" name="Line 7"/>
            <p:cNvSpPr>
              <a:spLocks noChangeShapeType="1"/>
            </p:cNvSpPr>
            <p:nvPr/>
          </p:nvSpPr>
          <p:spPr bwMode="auto">
            <a:xfrm>
              <a:off x="1535" y="660"/>
              <a:ext cx="289"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52" name="Line 8"/>
            <p:cNvSpPr>
              <a:spLocks noChangeShapeType="1"/>
            </p:cNvSpPr>
            <p:nvPr/>
          </p:nvSpPr>
          <p:spPr bwMode="auto">
            <a:xfrm rot="10800000">
              <a:off x="1232" y="759"/>
              <a:ext cx="0" cy="117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53" name="Oval 9"/>
            <p:cNvSpPr>
              <a:spLocks noChangeArrowheads="1"/>
            </p:cNvSpPr>
            <p:nvPr/>
          </p:nvSpPr>
          <p:spPr bwMode="auto">
            <a:xfrm rot="10800000">
              <a:off x="1051" y="1201"/>
              <a:ext cx="340" cy="340"/>
            </a:xfrm>
            <a:prstGeom prst="ellipse">
              <a:avLst/>
            </a:prstGeom>
            <a:noFill/>
            <a:ln w="317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4" name="Text Box 10"/>
            <p:cNvSpPr txBox="1">
              <a:spLocks noChangeArrowheads="1"/>
            </p:cNvSpPr>
            <p:nvPr/>
          </p:nvSpPr>
          <p:spPr bwMode="auto">
            <a:xfrm rot="10800000">
              <a:off x="1016" y="931"/>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p>
          </p:txBody>
        </p:sp>
        <p:sp>
          <p:nvSpPr>
            <p:cNvPr id="390155" name="Text Box 11"/>
            <p:cNvSpPr txBox="1">
              <a:spLocks noChangeArrowheads="1"/>
            </p:cNvSpPr>
            <p:nvPr/>
          </p:nvSpPr>
          <p:spPr bwMode="auto">
            <a:xfrm>
              <a:off x="1025" y="1479"/>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_</a:t>
              </a:r>
            </a:p>
          </p:txBody>
        </p:sp>
        <p:sp>
          <p:nvSpPr>
            <p:cNvPr id="390156" name="Text Box 12"/>
            <p:cNvSpPr txBox="1">
              <a:spLocks noChangeArrowheads="1"/>
            </p:cNvSpPr>
            <p:nvPr/>
          </p:nvSpPr>
          <p:spPr bwMode="auto">
            <a:xfrm>
              <a:off x="1387" y="501"/>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90157" name="Oval 13"/>
            <p:cNvSpPr>
              <a:spLocks noChangeArrowheads="1"/>
            </p:cNvSpPr>
            <p:nvPr/>
          </p:nvSpPr>
          <p:spPr bwMode="auto">
            <a:xfrm rot="10800000">
              <a:off x="1872" y="1900"/>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8" name="Line 14"/>
            <p:cNvSpPr>
              <a:spLocks noChangeShapeType="1"/>
            </p:cNvSpPr>
            <p:nvPr/>
          </p:nvSpPr>
          <p:spPr bwMode="auto">
            <a:xfrm rot="5400000">
              <a:off x="1552" y="1614"/>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59" name="Oval 15"/>
            <p:cNvSpPr>
              <a:spLocks noChangeArrowheads="1"/>
            </p:cNvSpPr>
            <p:nvPr/>
          </p:nvSpPr>
          <p:spPr bwMode="auto">
            <a:xfrm rot="10800000">
              <a:off x="1872" y="725"/>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0" name="Line 16"/>
            <p:cNvSpPr>
              <a:spLocks noChangeShapeType="1"/>
            </p:cNvSpPr>
            <p:nvPr/>
          </p:nvSpPr>
          <p:spPr bwMode="auto">
            <a:xfrm rot="5400000">
              <a:off x="1552" y="439"/>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61" name="Text Box 17"/>
            <p:cNvSpPr txBox="1">
              <a:spLocks noChangeArrowheads="1"/>
            </p:cNvSpPr>
            <p:nvPr/>
          </p:nvSpPr>
          <p:spPr bwMode="auto">
            <a:xfrm>
              <a:off x="1819" y="118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90162" name="Text Box 18"/>
            <p:cNvSpPr txBox="1">
              <a:spLocks noChangeArrowheads="1"/>
            </p:cNvSpPr>
            <p:nvPr/>
          </p:nvSpPr>
          <p:spPr bwMode="auto">
            <a:xfrm rot="10800000">
              <a:off x="1815" y="773"/>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p>
          </p:txBody>
        </p:sp>
        <p:sp>
          <p:nvSpPr>
            <p:cNvPr id="390163" name="Text Box 19"/>
            <p:cNvSpPr txBox="1">
              <a:spLocks noChangeArrowheads="1"/>
            </p:cNvSpPr>
            <p:nvPr/>
          </p:nvSpPr>
          <p:spPr bwMode="auto">
            <a:xfrm>
              <a:off x="1835" y="1541"/>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_</a:t>
              </a:r>
            </a:p>
          </p:txBody>
        </p:sp>
      </p:grpSp>
      <p:grpSp>
        <p:nvGrpSpPr>
          <p:cNvPr id="390164" name="Group 20"/>
          <p:cNvGrpSpPr>
            <a:grpSpLocks/>
          </p:cNvGrpSpPr>
          <p:nvPr/>
        </p:nvGrpSpPr>
        <p:grpSpPr bwMode="auto">
          <a:xfrm>
            <a:off x="2298700" y="1684338"/>
            <a:ext cx="1155700" cy="1847850"/>
            <a:chOff x="1448" y="1061"/>
            <a:chExt cx="728" cy="1164"/>
          </a:xfrm>
        </p:grpSpPr>
        <p:sp>
          <p:nvSpPr>
            <p:cNvPr id="390165" name="Line 21"/>
            <p:cNvSpPr>
              <a:spLocks noChangeShapeType="1"/>
            </p:cNvSpPr>
            <p:nvPr/>
          </p:nvSpPr>
          <p:spPr bwMode="auto">
            <a:xfrm flipV="1">
              <a:off x="1448" y="1061"/>
              <a:ext cx="43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66" name="Line 22"/>
            <p:cNvSpPr>
              <a:spLocks noChangeShapeType="1"/>
            </p:cNvSpPr>
            <p:nvPr/>
          </p:nvSpPr>
          <p:spPr bwMode="auto">
            <a:xfrm>
              <a:off x="1882" y="1061"/>
              <a:ext cx="0" cy="116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67" name="Line 23"/>
            <p:cNvSpPr>
              <a:spLocks noChangeShapeType="1"/>
            </p:cNvSpPr>
            <p:nvPr/>
          </p:nvSpPr>
          <p:spPr bwMode="auto">
            <a:xfrm flipV="1">
              <a:off x="1448" y="2225"/>
              <a:ext cx="43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68" name="Rectangle 24"/>
            <p:cNvSpPr>
              <a:spLocks noChangeArrowheads="1"/>
            </p:cNvSpPr>
            <p:nvPr/>
          </p:nvSpPr>
          <p:spPr bwMode="auto">
            <a:xfrm>
              <a:off x="1822" y="1502"/>
              <a:ext cx="120" cy="288"/>
            </a:xfrm>
            <a:prstGeom prst="rect">
              <a:avLst/>
            </a:prstGeom>
            <a:solidFill>
              <a:srgbClr val="18D452"/>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9" name="Text Box 25"/>
            <p:cNvSpPr txBox="1">
              <a:spLocks noChangeArrowheads="1"/>
            </p:cNvSpPr>
            <p:nvPr/>
          </p:nvSpPr>
          <p:spPr bwMode="auto">
            <a:xfrm>
              <a:off x="1932" y="1518"/>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p>
          </p:txBody>
        </p:sp>
      </p:grpSp>
      <p:sp>
        <p:nvSpPr>
          <p:cNvPr id="390170" name="Text Box 26"/>
          <p:cNvSpPr txBox="1">
            <a:spLocks noChangeArrowheads="1"/>
          </p:cNvSpPr>
          <p:nvPr/>
        </p:nvSpPr>
        <p:spPr bwMode="auto">
          <a:xfrm>
            <a:off x="3314700" y="1525588"/>
            <a:ext cx="49895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a</a:t>
            </a:r>
            <a:r>
              <a:rPr kumimoji="1" lang="zh-CN" altLang="en-US" sz="2400" b="1">
                <a:solidFill>
                  <a:schemeClr val="tx2"/>
                </a:solidFill>
                <a:latin typeface="Times New Roman" panose="02020603050405020304" pitchFamily="18" charset="0"/>
                <a:sym typeface="Symbol" panose="05050102010706020507" pitchFamily="18" charset="2"/>
              </a:rPr>
              <a:t>） 开路：</a:t>
            </a: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800" b="1">
                <a:solidFill>
                  <a:schemeClr val="tx2"/>
                </a:solidFill>
                <a:latin typeface="Times New Roman" panose="02020603050405020304" pitchFamily="18" charset="0"/>
                <a:sym typeface="Symbol" panose="05050102010706020507" pitchFamily="18" charset="2"/>
              </a:rPr>
              <a:t></a:t>
            </a:r>
            <a:r>
              <a:rPr kumimoji="1" lang="zh-CN" altLang="en-US" sz="2800" b="1">
                <a:solidFill>
                  <a:schemeClr val="tx2"/>
                </a:solidFill>
                <a:latin typeface="Times New Roman" panose="02020603050405020304" pitchFamily="18" charset="0"/>
                <a:sym typeface="Symbol" panose="05050102010706020507" pitchFamily="18" charset="2"/>
              </a:rPr>
              <a:t>，</a:t>
            </a:r>
            <a:r>
              <a:rPr kumimoji="1" lang="en-US" altLang="zh-CN" sz="2800" b="1" i="1">
                <a:solidFill>
                  <a:schemeClr val="tx2"/>
                </a:solidFill>
                <a:latin typeface="Times New Roman" panose="02020603050405020304" pitchFamily="18" charset="0"/>
                <a:sym typeface="Symbol" panose="05050102010706020507" pitchFamily="18" charset="2"/>
              </a:rPr>
              <a:t>i</a:t>
            </a:r>
            <a:r>
              <a:rPr kumimoji="1" lang="en-US" altLang="zh-CN" sz="2800" b="1">
                <a:solidFill>
                  <a:schemeClr val="tx2"/>
                </a:solidFill>
                <a:latin typeface="Times New Roman" panose="02020603050405020304" pitchFamily="18" charset="0"/>
                <a:sym typeface="Symbol" panose="05050102010706020507" pitchFamily="18" charset="2"/>
              </a:rPr>
              <a:t>=0</a:t>
            </a:r>
            <a:r>
              <a:rPr kumimoji="1" lang="zh-CN" altLang="en-US" sz="2800" b="1">
                <a:solidFill>
                  <a:schemeClr val="tx2"/>
                </a:solidFill>
                <a:latin typeface="Times New Roman" panose="02020603050405020304" pitchFamily="18" charset="0"/>
                <a:sym typeface="Symbol" panose="05050102010706020507" pitchFamily="18" charset="2"/>
              </a:rPr>
              <a:t>，</a:t>
            </a:r>
            <a:r>
              <a:rPr kumimoji="1" lang="en-US" altLang="zh-CN" sz="2800" b="1" i="1">
                <a:solidFill>
                  <a:schemeClr val="tx2"/>
                </a:solidFill>
                <a:latin typeface="Times New Roman" panose="02020603050405020304" pitchFamily="18" charset="0"/>
                <a:sym typeface="Symbol" panose="05050102010706020507" pitchFamily="18" charset="2"/>
              </a:rPr>
              <a:t>u</a:t>
            </a:r>
            <a:r>
              <a:rPr kumimoji="1" lang="en-US" altLang="zh-CN" sz="2800" b="1">
                <a:solidFill>
                  <a:schemeClr val="tx2"/>
                </a:solidFill>
                <a:latin typeface="Times New Roman" panose="02020603050405020304" pitchFamily="18" charset="0"/>
                <a:sym typeface="Symbol" panose="05050102010706020507" pitchFamily="18" charset="2"/>
              </a:rPr>
              <a:t>=</a:t>
            </a:r>
            <a:r>
              <a:rPr kumimoji="1" lang="en-US" altLang="zh-CN" sz="2800" b="1" i="1">
                <a:solidFill>
                  <a:schemeClr val="tx2"/>
                </a:solidFill>
                <a:latin typeface="Times New Roman" panose="02020603050405020304" pitchFamily="18" charset="0"/>
                <a:sym typeface="Symbol" panose="05050102010706020507" pitchFamily="18" charset="2"/>
              </a:rPr>
              <a:t>u</a:t>
            </a:r>
            <a:r>
              <a:rPr kumimoji="1" lang="en-US" altLang="zh-CN" sz="2800" b="1" baseline="-25000">
                <a:solidFill>
                  <a:schemeClr val="tx2"/>
                </a:solidFill>
                <a:latin typeface="Times New Roman" panose="02020603050405020304" pitchFamily="18" charset="0"/>
                <a:sym typeface="Symbol" panose="05050102010706020507" pitchFamily="18" charset="2"/>
              </a:rPr>
              <a:t>S</a:t>
            </a:r>
            <a:r>
              <a:rPr kumimoji="1" lang="zh-CN" altLang="en-US" sz="2800" b="1">
                <a:solidFill>
                  <a:schemeClr val="tx2"/>
                </a:solidFill>
                <a:latin typeface="Times New Roman" panose="02020603050405020304" pitchFamily="18" charset="0"/>
                <a:sym typeface="Symbol" panose="05050102010706020507" pitchFamily="18" charset="2"/>
              </a:rPr>
              <a:t>。</a:t>
            </a:r>
            <a:endParaRPr kumimoji="1" lang="zh-CN" altLang="en-US" sz="2000" b="1">
              <a:solidFill>
                <a:schemeClr val="tx2"/>
              </a:solidFill>
              <a:latin typeface="Times New Roman" panose="02020603050405020304" pitchFamily="18" charset="0"/>
              <a:sym typeface="Symbol" panose="05050102010706020507" pitchFamily="18" charset="2"/>
            </a:endParaRPr>
          </a:p>
        </p:txBody>
      </p:sp>
      <p:sp>
        <p:nvSpPr>
          <p:cNvPr id="390171" name="Text Box 27"/>
          <p:cNvSpPr txBox="1">
            <a:spLocks noChangeArrowheads="1"/>
          </p:cNvSpPr>
          <p:nvPr/>
        </p:nvSpPr>
        <p:spPr bwMode="auto">
          <a:xfrm>
            <a:off x="3306763" y="2341563"/>
            <a:ext cx="5837237"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b</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a:solidFill>
                  <a:srgbClr val="FF0066"/>
                </a:solidFill>
                <a:latin typeface="Times New Roman" panose="02020603050405020304" pitchFamily="18" charset="0"/>
                <a:sym typeface="Symbol" panose="05050102010706020507" pitchFamily="18" charset="2"/>
              </a:rPr>
              <a:t>理想电压源不允许短路（此时电路模型（</a:t>
            </a:r>
            <a:r>
              <a:rPr kumimoji="1" lang="en-US" altLang="zh-CN" sz="2400" b="1" i="1">
                <a:solidFill>
                  <a:srgbClr val="FF0066"/>
                </a:solidFill>
                <a:latin typeface="Times New Roman" panose="02020603050405020304" pitchFamily="18" charset="0"/>
                <a:sym typeface="Symbol" panose="05050102010706020507" pitchFamily="18" charset="2"/>
              </a:rPr>
              <a:t>circuit model</a:t>
            </a:r>
            <a:r>
              <a:rPr kumimoji="1" lang="zh-CN" altLang="en-US" sz="2400" b="1">
                <a:solidFill>
                  <a:srgbClr val="FF0066"/>
                </a:solidFill>
                <a:latin typeface="Times New Roman" panose="02020603050405020304" pitchFamily="18" charset="0"/>
                <a:sym typeface="Symbol" panose="05050102010706020507" pitchFamily="18" charset="2"/>
              </a:rPr>
              <a:t>）不再存在）。</a:t>
            </a:r>
          </a:p>
        </p:txBody>
      </p:sp>
      <p:grpSp>
        <p:nvGrpSpPr>
          <p:cNvPr id="390172" name="Group 28"/>
          <p:cNvGrpSpPr>
            <a:grpSpLocks/>
          </p:cNvGrpSpPr>
          <p:nvPr/>
        </p:nvGrpSpPr>
        <p:grpSpPr bwMode="auto">
          <a:xfrm>
            <a:off x="2646363" y="3910013"/>
            <a:ext cx="2073275" cy="2406650"/>
            <a:chOff x="1523" y="2567"/>
            <a:chExt cx="1306" cy="1516"/>
          </a:xfrm>
        </p:grpSpPr>
        <p:sp>
          <p:nvSpPr>
            <p:cNvPr id="390173" name="Text Box 29"/>
            <p:cNvSpPr txBox="1">
              <a:spLocks noChangeArrowheads="1"/>
            </p:cNvSpPr>
            <p:nvPr/>
          </p:nvSpPr>
          <p:spPr bwMode="auto">
            <a:xfrm>
              <a:off x="1523" y="3510"/>
              <a:ext cx="3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390174" name="Line 30"/>
            <p:cNvSpPr>
              <a:spLocks noChangeShapeType="1"/>
            </p:cNvSpPr>
            <p:nvPr/>
          </p:nvSpPr>
          <p:spPr bwMode="auto">
            <a:xfrm>
              <a:off x="2322" y="2726"/>
              <a:ext cx="289"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75" name="Line 31"/>
            <p:cNvSpPr>
              <a:spLocks noChangeShapeType="1"/>
            </p:cNvSpPr>
            <p:nvPr/>
          </p:nvSpPr>
          <p:spPr bwMode="auto">
            <a:xfrm rot="10800000">
              <a:off x="2019" y="2825"/>
              <a:ext cx="0" cy="117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76" name="Oval 32"/>
            <p:cNvSpPr>
              <a:spLocks noChangeArrowheads="1"/>
            </p:cNvSpPr>
            <p:nvPr/>
          </p:nvSpPr>
          <p:spPr bwMode="auto">
            <a:xfrm rot="10800000">
              <a:off x="1838" y="3517"/>
              <a:ext cx="340" cy="340"/>
            </a:xfrm>
            <a:prstGeom prst="ellipse">
              <a:avLst/>
            </a:prstGeom>
            <a:noFill/>
            <a:ln w="317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7" name="Text Box 33"/>
            <p:cNvSpPr txBox="1">
              <a:spLocks noChangeArrowheads="1"/>
            </p:cNvSpPr>
            <p:nvPr/>
          </p:nvSpPr>
          <p:spPr bwMode="auto">
            <a:xfrm rot="10800000">
              <a:off x="1803" y="3247"/>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p>
          </p:txBody>
        </p:sp>
        <p:sp>
          <p:nvSpPr>
            <p:cNvPr id="390178" name="Text Box 34"/>
            <p:cNvSpPr txBox="1">
              <a:spLocks noChangeArrowheads="1"/>
            </p:cNvSpPr>
            <p:nvPr/>
          </p:nvSpPr>
          <p:spPr bwMode="auto">
            <a:xfrm>
              <a:off x="1812" y="3795"/>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_</a:t>
              </a:r>
            </a:p>
          </p:txBody>
        </p:sp>
        <p:sp>
          <p:nvSpPr>
            <p:cNvPr id="390179" name="Text Box 35"/>
            <p:cNvSpPr txBox="1">
              <a:spLocks noChangeArrowheads="1"/>
            </p:cNvSpPr>
            <p:nvPr/>
          </p:nvSpPr>
          <p:spPr bwMode="auto">
            <a:xfrm>
              <a:off x="2174" y="2567"/>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90180" name="Oval 36"/>
            <p:cNvSpPr>
              <a:spLocks noChangeArrowheads="1"/>
            </p:cNvSpPr>
            <p:nvPr/>
          </p:nvSpPr>
          <p:spPr bwMode="auto">
            <a:xfrm rot="10800000">
              <a:off x="2659" y="3966"/>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1" name="Line 37"/>
            <p:cNvSpPr>
              <a:spLocks noChangeShapeType="1"/>
            </p:cNvSpPr>
            <p:nvPr/>
          </p:nvSpPr>
          <p:spPr bwMode="auto">
            <a:xfrm rot="5400000">
              <a:off x="2339" y="3680"/>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82" name="Oval 38"/>
            <p:cNvSpPr>
              <a:spLocks noChangeArrowheads="1"/>
            </p:cNvSpPr>
            <p:nvPr/>
          </p:nvSpPr>
          <p:spPr bwMode="auto">
            <a:xfrm rot="10800000">
              <a:off x="2659" y="2791"/>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3" name="Line 39"/>
            <p:cNvSpPr>
              <a:spLocks noChangeShapeType="1"/>
            </p:cNvSpPr>
            <p:nvPr/>
          </p:nvSpPr>
          <p:spPr bwMode="auto">
            <a:xfrm rot="5400000">
              <a:off x="2339" y="2505"/>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84" name="Text Box 40"/>
            <p:cNvSpPr txBox="1">
              <a:spLocks noChangeArrowheads="1"/>
            </p:cNvSpPr>
            <p:nvPr/>
          </p:nvSpPr>
          <p:spPr bwMode="auto">
            <a:xfrm>
              <a:off x="2606" y="3248"/>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90185" name="Text Box 41"/>
            <p:cNvSpPr txBox="1">
              <a:spLocks noChangeArrowheads="1"/>
            </p:cNvSpPr>
            <p:nvPr/>
          </p:nvSpPr>
          <p:spPr bwMode="auto">
            <a:xfrm rot="10800000">
              <a:off x="2602" y="2839"/>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p>
          </p:txBody>
        </p:sp>
        <p:sp>
          <p:nvSpPr>
            <p:cNvPr id="390186" name="Text Box 42"/>
            <p:cNvSpPr txBox="1">
              <a:spLocks noChangeArrowheads="1"/>
            </p:cNvSpPr>
            <p:nvPr/>
          </p:nvSpPr>
          <p:spPr bwMode="auto">
            <a:xfrm>
              <a:off x="2622" y="3607"/>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_</a:t>
              </a:r>
            </a:p>
          </p:txBody>
        </p:sp>
        <p:sp>
          <p:nvSpPr>
            <p:cNvPr id="390187" name="Rectangle 43"/>
            <p:cNvSpPr>
              <a:spLocks noChangeArrowheads="1"/>
            </p:cNvSpPr>
            <p:nvPr/>
          </p:nvSpPr>
          <p:spPr bwMode="auto">
            <a:xfrm>
              <a:off x="1953" y="3013"/>
              <a:ext cx="120" cy="288"/>
            </a:xfrm>
            <a:prstGeom prst="rect">
              <a:avLst/>
            </a:prstGeom>
            <a:solidFill>
              <a:srgbClr val="18D452"/>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8" name="Text Box 44"/>
            <p:cNvSpPr txBox="1">
              <a:spLocks noChangeArrowheads="1"/>
            </p:cNvSpPr>
            <p:nvPr/>
          </p:nvSpPr>
          <p:spPr bwMode="auto">
            <a:xfrm>
              <a:off x="1746" y="2994"/>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p>
          </p:txBody>
        </p:sp>
      </p:grpSp>
      <p:grpSp>
        <p:nvGrpSpPr>
          <p:cNvPr id="390189" name="Group 45"/>
          <p:cNvGrpSpPr>
            <a:grpSpLocks/>
          </p:cNvGrpSpPr>
          <p:nvPr/>
        </p:nvGrpSpPr>
        <p:grpSpPr bwMode="auto">
          <a:xfrm>
            <a:off x="5384800" y="3886200"/>
            <a:ext cx="2262188" cy="1970088"/>
            <a:chOff x="3456" y="2544"/>
            <a:chExt cx="1269" cy="1241"/>
          </a:xfrm>
        </p:grpSpPr>
        <p:sp>
          <p:nvSpPr>
            <p:cNvPr id="390190" name="Line 46"/>
            <p:cNvSpPr>
              <a:spLocks noChangeShapeType="1"/>
            </p:cNvSpPr>
            <p:nvPr/>
          </p:nvSpPr>
          <p:spPr bwMode="auto">
            <a:xfrm>
              <a:off x="3715" y="2990"/>
              <a:ext cx="1008" cy="130"/>
            </a:xfrm>
            <a:prstGeom prst="line">
              <a:avLst/>
            </a:prstGeom>
            <a:noFill/>
            <a:ln w="317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91" name="Text Box 47"/>
            <p:cNvSpPr txBox="1">
              <a:spLocks noChangeArrowheads="1"/>
            </p:cNvSpPr>
            <p:nvPr/>
          </p:nvSpPr>
          <p:spPr bwMode="auto">
            <a:xfrm>
              <a:off x="4264" y="2655"/>
              <a:ext cx="29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390192" name="Line 48"/>
            <p:cNvSpPr>
              <a:spLocks noChangeShapeType="1"/>
            </p:cNvSpPr>
            <p:nvPr/>
          </p:nvSpPr>
          <p:spPr bwMode="auto">
            <a:xfrm>
              <a:off x="3456" y="3473"/>
              <a:ext cx="1269"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3" name="Line 49"/>
            <p:cNvSpPr>
              <a:spLocks noChangeShapeType="1"/>
            </p:cNvSpPr>
            <p:nvPr/>
          </p:nvSpPr>
          <p:spPr bwMode="auto">
            <a:xfrm flipV="1">
              <a:off x="3967" y="2644"/>
              <a:ext cx="0" cy="1141"/>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94" name="Text Box 50"/>
            <p:cNvSpPr txBox="1">
              <a:spLocks noChangeArrowheads="1"/>
            </p:cNvSpPr>
            <p:nvPr/>
          </p:nvSpPr>
          <p:spPr bwMode="auto">
            <a:xfrm>
              <a:off x="3727" y="2544"/>
              <a:ext cx="1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90195" name="Text Box 51"/>
            <p:cNvSpPr txBox="1">
              <a:spLocks noChangeArrowheads="1"/>
            </p:cNvSpPr>
            <p:nvPr/>
          </p:nvSpPr>
          <p:spPr bwMode="auto">
            <a:xfrm>
              <a:off x="4565" y="3473"/>
              <a:ext cx="1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90196" name="Text Box 52"/>
            <p:cNvSpPr txBox="1">
              <a:spLocks noChangeArrowheads="1"/>
            </p:cNvSpPr>
            <p:nvPr/>
          </p:nvSpPr>
          <p:spPr bwMode="auto">
            <a:xfrm>
              <a:off x="3761" y="3473"/>
              <a:ext cx="1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0</a:t>
              </a:r>
            </a:p>
          </p:txBody>
        </p:sp>
        <p:sp>
          <p:nvSpPr>
            <p:cNvPr id="390197" name="Line 53"/>
            <p:cNvSpPr>
              <a:spLocks noChangeShapeType="1"/>
            </p:cNvSpPr>
            <p:nvPr/>
          </p:nvSpPr>
          <p:spPr bwMode="auto">
            <a:xfrm flipH="1">
              <a:off x="3983" y="2832"/>
              <a:ext cx="278" cy="15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0198" name="Text Box 54"/>
          <p:cNvSpPr txBox="1">
            <a:spLocks noChangeArrowheads="1"/>
          </p:cNvSpPr>
          <p:nvPr/>
        </p:nvSpPr>
        <p:spPr bwMode="auto">
          <a:xfrm>
            <a:off x="5759450" y="6000750"/>
            <a:ext cx="1419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rPr>
              <a:t>u</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U</a:t>
            </a:r>
            <a:r>
              <a:rPr kumimoji="1" lang="en-US" altLang="zh-CN" sz="2400" b="1" baseline="-25000">
                <a:solidFill>
                  <a:schemeClr val="tx2"/>
                </a:solidFill>
                <a:latin typeface="Times New Roman" panose="02020603050405020304" pitchFamily="18" charset="0"/>
              </a:rPr>
              <a:t>S </a:t>
            </a:r>
            <a:r>
              <a:rPr kumimoji="1" lang="en-US" altLang="zh-CN" sz="2400" b="1" i="1">
                <a:solidFill>
                  <a:schemeClr val="tx2"/>
                </a:solidFill>
                <a:latin typeface="Times New Roman" panose="02020603050405020304" pitchFamily="18" charset="0"/>
              </a:rPr>
              <a:t>– r i</a:t>
            </a:r>
            <a:endParaRPr kumimoji="1" lang="en-US" altLang="zh-CN" sz="2400" b="1">
              <a:solidFill>
                <a:schemeClr val="tx2"/>
              </a:solidFill>
              <a:latin typeface="Times New Roman" panose="02020603050405020304" pitchFamily="18" charset="0"/>
            </a:endParaRPr>
          </a:p>
        </p:txBody>
      </p:sp>
      <p:sp>
        <p:nvSpPr>
          <p:cNvPr id="390199" name="Text Box 55"/>
          <p:cNvSpPr txBox="1">
            <a:spLocks noChangeArrowheads="1"/>
          </p:cNvSpPr>
          <p:nvPr/>
        </p:nvSpPr>
        <p:spPr bwMode="auto">
          <a:xfrm>
            <a:off x="58738" y="4535488"/>
            <a:ext cx="285750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zh-CN" sz="2400" b="1">
                <a:solidFill>
                  <a:schemeClr val="tx2"/>
                </a:solidFill>
                <a:latin typeface="Times New Roman" panose="02020603050405020304" pitchFamily="18" charset="0"/>
              </a:rPr>
              <a:t>实际电压源</a:t>
            </a:r>
          </a:p>
          <a:p>
            <a:pPr algn="ctr" eaLnBrk="0" hangingPunct="0">
              <a:spcBef>
                <a:spcPct val="50000"/>
              </a:spcBef>
            </a:pPr>
            <a:r>
              <a:rPr kumimoji="1" lang="zh-CN"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physical source</a:t>
            </a:r>
            <a:r>
              <a:rPr kumimoji="1" lang="zh-CN" altLang="en-US" sz="2400" b="1">
                <a:solidFill>
                  <a:schemeClr val="tx2"/>
                </a:solidFill>
                <a:latin typeface="Times New Roman" panose="02020603050405020304" pitchFamily="18" charset="0"/>
              </a:rPr>
              <a:t>）</a:t>
            </a:r>
          </a:p>
        </p:txBody>
      </p:sp>
    </p:spTree>
    <p:extLst>
      <p:ext uri="{BB962C8B-B14F-4D97-AF65-F5344CB8AC3E}">
        <p14:creationId xmlns:p14="http://schemas.microsoft.com/office/powerpoint/2010/main" val="238440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0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390149"/>
                                        </p:tgtEl>
                                        <p:attrNameLst>
                                          <p:attrName>style.visibility</p:attrName>
                                        </p:attrNameLst>
                                      </p:cBhvr>
                                      <p:to>
                                        <p:strVal val="visible"/>
                                      </p:to>
                                    </p:set>
                                    <p:anim calcmode="lin" valueType="num">
                                      <p:cBhvr additive="base">
                                        <p:cTn id="11" dur="500" fill="hold"/>
                                        <p:tgtEl>
                                          <p:spTgt spid="390149"/>
                                        </p:tgtEl>
                                        <p:attrNameLst>
                                          <p:attrName>ppt_x</p:attrName>
                                        </p:attrNameLst>
                                      </p:cBhvr>
                                      <p:tavLst>
                                        <p:tav tm="0">
                                          <p:val>
                                            <p:strVal val="0-#ppt_w/2"/>
                                          </p:val>
                                        </p:tav>
                                        <p:tav tm="100000">
                                          <p:val>
                                            <p:strVal val="#ppt_x"/>
                                          </p:val>
                                        </p:tav>
                                      </p:tavLst>
                                    </p:anim>
                                    <p:anim calcmode="lin" valueType="num">
                                      <p:cBhvr additive="base">
                                        <p:cTn id="12" dur="500" fill="hold"/>
                                        <p:tgtEl>
                                          <p:spTgt spid="39014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0164"/>
                                        </p:tgtEl>
                                        <p:attrNameLst>
                                          <p:attrName>style.visibility</p:attrName>
                                        </p:attrNameLst>
                                      </p:cBhvr>
                                      <p:to>
                                        <p:strVal val="visible"/>
                                      </p:to>
                                    </p:set>
                                    <p:animEffect transition="in" filter="wipe(left)">
                                      <p:cBhvr>
                                        <p:cTn id="17" dur="500"/>
                                        <p:tgtEl>
                                          <p:spTgt spid="3901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9017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9017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90199"/>
                                        </p:tgtEl>
                                        <p:attrNameLst>
                                          <p:attrName>style.visibility</p:attrName>
                                        </p:attrNameLst>
                                      </p:cBhvr>
                                      <p:to>
                                        <p:strVal val="visible"/>
                                      </p:to>
                                    </p:set>
                                    <p:anim calcmode="lin" valueType="num">
                                      <p:cBhvr additive="base">
                                        <p:cTn id="30" dur="500" fill="hold"/>
                                        <p:tgtEl>
                                          <p:spTgt spid="390199"/>
                                        </p:tgtEl>
                                        <p:attrNameLst>
                                          <p:attrName>ppt_x</p:attrName>
                                        </p:attrNameLst>
                                      </p:cBhvr>
                                      <p:tavLst>
                                        <p:tav tm="0">
                                          <p:val>
                                            <p:strVal val="0-#ppt_w/2"/>
                                          </p:val>
                                        </p:tav>
                                        <p:tav tm="100000">
                                          <p:val>
                                            <p:strVal val="#ppt_x"/>
                                          </p:val>
                                        </p:tav>
                                      </p:tavLst>
                                    </p:anim>
                                    <p:anim calcmode="lin" valueType="num">
                                      <p:cBhvr additive="base">
                                        <p:cTn id="31" dur="500" fill="hold"/>
                                        <p:tgtEl>
                                          <p:spTgt spid="39019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90172"/>
                                        </p:tgtEl>
                                        <p:attrNameLst>
                                          <p:attrName>style.visibility</p:attrName>
                                        </p:attrNameLst>
                                      </p:cBhvr>
                                      <p:to>
                                        <p:strVal val="visible"/>
                                      </p:to>
                                    </p:set>
                                    <p:animEffect transition="in" filter="wipe(left)">
                                      <p:cBhvr>
                                        <p:cTn id="36" dur="500"/>
                                        <p:tgtEl>
                                          <p:spTgt spid="39017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nodeType="clickEffect">
                                  <p:stCondLst>
                                    <p:cond delay="0"/>
                                  </p:stCondLst>
                                  <p:childTnLst>
                                    <p:set>
                                      <p:cBhvr>
                                        <p:cTn id="40" dur="1" fill="hold">
                                          <p:stCondLst>
                                            <p:cond delay="0"/>
                                          </p:stCondLst>
                                        </p:cTn>
                                        <p:tgtEl>
                                          <p:spTgt spid="390189"/>
                                        </p:tgtEl>
                                        <p:attrNameLst>
                                          <p:attrName>style.visibility</p:attrName>
                                        </p:attrNameLst>
                                      </p:cBhvr>
                                      <p:to>
                                        <p:strVal val="visible"/>
                                      </p:to>
                                    </p:set>
                                    <p:animEffect transition="in" filter="box(out)">
                                      <p:cBhvr>
                                        <p:cTn id="41" dur="500"/>
                                        <p:tgtEl>
                                          <p:spTgt spid="390189"/>
                                        </p:tgtEl>
                                      </p:cBhvr>
                                    </p:animEffect>
                                  </p:childTnLst>
                                </p:cTn>
                              </p:par>
                            </p:childTnLst>
                          </p:cTn>
                        </p:par>
                        <p:par>
                          <p:cTn id="42" fill="hold" nodeType="afterGroup">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390198"/>
                                        </p:tgtEl>
                                        <p:attrNameLst>
                                          <p:attrName>style.visibility</p:attrName>
                                        </p:attrNameLst>
                                      </p:cBhvr>
                                      <p:to>
                                        <p:strVal val="visible"/>
                                      </p:to>
                                    </p:set>
                                    <p:anim calcmode="lin" valueType="num">
                                      <p:cBhvr additive="base">
                                        <p:cTn id="45" dur="500" fill="hold"/>
                                        <p:tgtEl>
                                          <p:spTgt spid="390198"/>
                                        </p:tgtEl>
                                        <p:attrNameLst>
                                          <p:attrName>ppt_x</p:attrName>
                                        </p:attrNameLst>
                                      </p:cBhvr>
                                      <p:tavLst>
                                        <p:tav tm="0">
                                          <p:val>
                                            <p:strVal val="#ppt_x"/>
                                          </p:val>
                                        </p:tav>
                                        <p:tav tm="100000">
                                          <p:val>
                                            <p:strVal val="#ppt_x"/>
                                          </p:val>
                                        </p:tav>
                                      </p:tavLst>
                                    </p:anim>
                                    <p:anim calcmode="lin" valueType="num">
                                      <p:cBhvr additive="base">
                                        <p:cTn id="46" dur="500" fill="hold"/>
                                        <p:tgtEl>
                                          <p:spTgt spid="390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autoUpdateAnimBg="0"/>
      <p:bldP spid="390170" grpId="0" autoUpdateAnimBg="0"/>
      <p:bldP spid="390171" grpId="0" autoUpdateAnimBg="0"/>
      <p:bldP spid="390198" grpId="0" autoUpdateAnimBg="0"/>
      <p:bldP spid="39019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6" name="Text Box 4"/>
          <p:cNvSpPr txBox="1">
            <a:spLocks noChangeArrowheads="1"/>
          </p:cNvSpPr>
          <p:nvPr/>
        </p:nvSpPr>
        <p:spPr bwMode="auto">
          <a:xfrm>
            <a:off x="215900" y="260350"/>
            <a:ext cx="6264275" cy="584200"/>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12700" cap="rnd">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476500" indent="-2476500">
              <a:defRPr>
                <a:solidFill>
                  <a:schemeClr val="tx1"/>
                </a:solidFill>
                <a:latin typeface="Arial" panose="020B0604020202020204" pitchFamily="34" charset="0"/>
                <a:ea typeface="宋体" panose="02010600030101010101" pitchFamily="2" charset="-122"/>
              </a:defRPr>
            </a:lvl1pPr>
            <a:lvl2pPr marL="2857500">
              <a:defRPr>
                <a:solidFill>
                  <a:schemeClr val="tx1"/>
                </a:solidFill>
                <a:latin typeface="Arial" panose="020B0604020202020204" pitchFamily="34" charset="0"/>
                <a:ea typeface="宋体" panose="02010600030101010101" pitchFamily="2" charset="-122"/>
              </a:defRPr>
            </a:lvl2pPr>
            <a:lvl3pPr marL="3048000">
              <a:defRPr>
                <a:solidFill>
                  <a:schemeClr val="tx1"/>
                </a:solidFill>
                <a:latin typeface="Arial" panose="020B0604020202020204" pitchFamily="34" charset="0"/>
                <a:ea typeface="宋体" panose="02010600030101010101" pitchFamily="2" charset="-122"/>
              </a:defRPr>
            </a:lvl3pPr>
            <a:lvl4pPr marL="3238500">
              <a:defRPr>
                <a:solidFill>
                  <a:schemeClr val="tx1"/>
                </a:solidFill>
                <a:latin typeface="Arial" panose="020B0604020202020204" pitchFamily="34" charset="0"/>
                <a:ea typeface="宋体" panose="02010600030101010101" pitchFamily="2" charset="-122"/>
              </a:defRPr>
            </a:lvl4pPr>
            <a:lvl5pPr marL="3429000">
              <a:defRPr>
                <a:solidFill>
                  <a:schemeClr val="tx1"/>
                </a:solidFill>
                <a:latin typeface="Arial" panose="020B0604020202020204" pitchFamily="34" charset="0"/>
                <a:ea typeface="宋体" panose="02010600030101010101" pitchFamily="2" charset="-122"/>
              </a:defRPr>
            </a:lvl5pPr>
            <a:lvl6pPr marL="3886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4343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800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5257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spcBef>
                <a:spcPct val="50000"/>
              </a:spcBef>
            </a:pPr>
            <a:r>
              <a:rPr kumimoji="1" lang="en-US" altLang="zh-CN" sz="2400" b="1">
                <a:solidFill>
                  <a:srgbClr val="FF0000"/>
                </a:solidFill>
                <a:latin typeface="Times New Roman" panose="02020603050405020304" pitchFamily="18" charset="0"/>
              </a:rPr>
              <a:t>2.  </a:t>
            </a:r>
            <a:r>
              <a:rPr kumimoji="1" lang="zh-CN" altLang="en-US" sz="2400" b="1">
                <a:solidFill>
                  <a:srgbClr val="FF0000"/>
                </a:solidFill>
                <a:latin typeface="Times New Roman" panose="02020603050405020304" pitchFamily="18" charset="0"/>
              </a:rPr>
              <a:t>理想电流源（</a:t>
            </a:r>
            <a:r>
              <a:rPr kumimoji="1" lang="en-US" altLang="zh-CN" sz="2400" b="1" i="1">
                <a:solidFill>
                  <a:srgbClr val="FF0000"/>
                </a:solidFill>
                <a:latin typeface="Times New Roman" panose="02020603050405020304" pitchFamily="18" charset="0"/>
              </a:rPr>
              <a:t>ideal current source</a:t>
            </a:r>
            <a:r>
              <a:rPr kumimoji="1" lang="zh-CN" altLang="en-US" sz="2400" b="1">
                <a:solidFill>
                  <a:srgbClr val="FF0000"/>
                </a:solidFill>
                <a:latin typeface="Times New Roman" panose="02020603050405020304" pitchFamily="18" charset="0"/>
              </a:rPr>
              <a:t>）</a:t>
            </a:r>
            <a:endParaRPr kumimoji="1" lang="zh-CN" altLang="en-US" sz="2000" b="1">
              <a:solidFill>
                <a:srgbClr val="FF0000"/>
              </a:solidFill>
              <a:latin typeface="Times New Roman" panose="02020603050405020304" pitchFamily="18" charset="0"/>
            </a:endParaRPr>
          </a:p>
        </p:txBody>
      </p:sp>
      <p:sp>
        <p:nvSpPr>
          <p:cNvPr id="392197" name="Text Box 5"/>
          <p:cNvSpPr txBox="1">
            <a:spLocks noChangeArrowheads="1"/>
          </p:cNvSpPr>
          <p:nvPr/>
        </p:nvSpPr>
        <p:spPr bwMode="auto">
          <a:xfrm>
            <a:off x="465138" y="2216150"/>
            <a:ext cx="20907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1</a:t>
            </a:r>
            <a:r>
              <a:rPr kumimoji="1" lang="zh-CN" altLang="en-US" sz="2400" b="1">
                <a:solidFill>
                  <a:srgbClr val="0000F0"/>
                </a:solidFill>
                <a:latin typeface="Times New Roman" panose="02020603050405020304" pitchFamily="18" charset="0"/>
                <a:sym typeface="Symbol" panose="05050102010706020507" pitchFamily="18" charset="2"/>
              </a:rPr>
              <a:t>） 特点</a:t>
            </a:r>
          </a:p>
        </p:txBody>
      </p:sp>
      <p:sp>
        <p:nvSpPr>
          <p:cNvPr id="392198" name="Text Box 6"/>
          <p:cNvSpPr txBox="1">
            <a:spLocks noChangeArrowheads="1"/>
          </p:cNvSpPr>
          <p:nvPr/>
        </p:nvSpPr>
        <p:spPr bwMode="auto">
          <a:xfrm>
            <a:off x="576263" y="2816225"/>
            <a:ext cx="71278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sym typeface="Wingdings 2" panose="05020102010507070707" pitchFamily="18" charset="2"/>
              </a:rPr>
              <a:t>（</a:t>
            </a:r>
            <a:r>
              <a:rPr kumimoji="1" lang="en-US" altLang="zh-CN" sz="2400" b="1">
                <a:solidFill>
                  <a:schemeClr val="tx2"/>
                </a:solidFill>
                <a:latin typeface="Times New Roman" panose="02020603050405020304" pitchFamily="18" charset="0"/>
                <a:sym typeface="Wingdings 2" panose="05020102010507070707" pitchFamily="18" charset="2"/>
              </a:rPr>
              <a:t>a</a:t>
            </a:r>
            <a:r>
              <a:rPr kumimoji="1" lang="zh-CN" altLang="en-US" sz="2400" b="1">
                <a:solidFill>
                  <a:schemeClr val="tx2"/>
                </a:solidFill>
                <a:latin typeface="Times New Roman" panose="02020603050405020304" pitchFamily="18" charset="0"/>
                <a:sym typeface="Wingdings 2" panose="050201020105070707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电源电流由电源本身决定，与外电路无关；</a:t>
            </a:r>
          </a:p>
        </p:txBody>
      </p:sp>
      <p:sp>
        <p:nvSpPr>
          <p:cNvPr id="392199" name="Text Box 7"/>
          <p:cNvSpPr txBox="1">
            <a:spLocks noChangeArrowheads="1"/>
          </p:cNvSpPr>
          <p:nvPr/>
        </p:nvSpPr>
        <p:spPr bwMode="auto">
          <a:xfrm>
            <a:off x="581025" y="3432175"/>
            <a:ext cx="5799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sym typeface="Wingdings 2" panose="05020102010507070707" pitchFamily="18" charset="2"/>
              </a:rPr>
              <a:t>（</a:t>
            </a:r>
            <a:r>
              <a:rPr kumimoji="1" lang="en-US" altLang="zh-CN" sz="2400" b="1">
                <a:solidFill>
                  <a:schemeClr val="tx2"/>
                </a:solidFill>
                <a:latin typeface="Times New Roman" panose="02020603050405020304" pitchFamily="18" charset="0"/>
                <a:sym typeface="Wingdings 2" panose="05020102010507070707" pitchFamily="18" charset="2"/>
              </a:rPr>
              <a:t>b</a:t>
            </a:r>
            <a:r>
              <a:rPr kumimoji="1" lang="zh-CN" altLang="en-US" sz="2400" b="1">
                <a:solidFill>
                  <a:schemeClr val="tx2"/>
                </a:solidFill>
                <a:latin typeface="Times New Roman" panose="02020603050405020304" pitchFamily="18" charset="0"/>
                <a:sym typeface="Wingdings 2" panose="05020102010507070707" pitchFamily="18" charset="2"/>
              </a:rPr>
              <a:t>） 电源两端电压</a:t>
            </a:r>
            <a:r>
              <a:rPr kumimoji="1" lang="zh-CN" altLang="en-US" sz="2400" b="1">
                <a:solidFill>
                  <a:schemeClr val="tx2"/>
                </a:solidFill>
                <a:latin typeface="Times New Roman" panose="02020603050405020304" pitchFamily="18" charset="0"/>
                <a:sym typeface="Symbol" panose="05050102010706020507" pitchFamily="18" charset="2"/>
              </a:rPr>
              <a:t>由外电路决定。</a:t>
            </a:r>
          </a:p>
        </p:txBody>
      </p:sp>
      <p:sp>
        <p:nvSpPr>
          <p:cNvPr id="392200" name="Text Box 8"/>
          <p:cNvSpPr txBox="1">
            <a:spLocks noChangeArrowheads="1"/>
          </p:cNvSpPr>
          <p:nvPr/>
        </p:nvSpPr>
        <p:spPr bwMode="auto">
          <a:xfrm>
            <a:off x="1655763" y="1341438"/>
            <a:ext cx="1416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zh-CN" altLang="en-US" sz="2400" b="1">
                <a:solidFill>
                  <a:schemeClr val="tx2"/>
                </a:solidFill>
                <a:latin typeface="Times New Roman" panose="02020603050405020304" pitchFamily="18" charset="0"/>
              </a:rPr>
              <a:t>电路符号</a:t>
            </a:r>
            <a:endParaRPr kumimoji="1" lang="zh-CN" altLang="en-US" sz="2400" b="1">
              <a:solidFill>
                <a:srgbClr val="000000"/>
              </a:solidFill>
              <a:latin typeface="Times New Roman" panose="02020603050405020304" pitchFamily="18" charset="0"/>
            </a:endParaRPr>
          </a:p>
        </p:txBody>
      </p:sp>
      <p:grpSp>
        <p:nvGrpSpPr>
          <p:cNvPr id="392201" name="Group 9"/>
          <p:cNvGrpSpPr>
            <a:grpSpLocks/>
          </p:cNvGrpSpPr>
          <p:nvPr/>
        </p:nvGrpSpPr>
        <p:grpSpPr bwMode="auto">
          <a:xfrm>
            <a:off x="3384550" y="908050"/>
            <a:ext cx="2284413" cy="1049338"/>
            <a:chOff x="2689" y="576"/>
            <a:chExt cx="1439" cy="661"/>
          </a:xfrm>
        </p:grpSpPr>
        <p:sp>
          <p:nvSpPr>
            <p:cNvPr id="392202" name="Text Box 10"/>
            <p:cNvSpPr txBox="1">
              <a:spLocks noChangeArrowheads="1"/>
            </p:cNvSpPr>
            <p:nvPr/>
          </p:nvSpPr>
          <p:spPr bwMode="auto">
            <a:xfrm>
              <a:off x="3306" y="576"/>
              <a:ext cx="2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i</a:t>
              </a:r>
              <a:r>
                <a:rPr kumimoji="1" lang="en-US" altLang="zh-CN" sz="2000" b="1" baseline="-25000">
                  <a:solidFill>
                    <a:schemeClr val="tx2"/>
                  </a:solidFill>
                  <a:latin typeface="Times New Roman" panose="02020603050405020304" pitchFamily="18" charset="0"/>
                  <a:sym typeface="Symbol" panose="05050102010706020507" pitchFamily="18" charset="2"/>
                </a:rPr>
                <a:t>S</a:t>
              </a:r>
              <a:endParaRPr kumimoji="1" lang="en-US" altLang="zh-CN" sz="2000" b="1" i="1">
                <a:solidFill>
                  <a:schemeClr val="tx2"/>
                </a:solidFill>
                <a:latin typeface="Times New Roman" panose="02020603050405020304" pitchFamily="18" charset="0"/>
                <a:sym typeface="Symbol" panose="05050102010706020507" pitchFamily="18" charset="2"/>
              </a:endParaRPr>
            </a:p>
          </p:txBody>
        </p:sp>
        <p:sp>
          <p:nvSpPr>
            <p:cNvPr id="392203" name="Line 11"/>
            <p:cNvSpPr>
              <a:spLocks noChangeShapeType="1"/>
            </p:cNvSpPr>
            <p:nvPr/>
          </p:nvSpPr>
          <p:spPr bwMode="auto">
            <a:xfrm flipH="1">
              <a:off x="3230" y="826"/>
              <a:ext cx="289" cy="0"/>
            </a:xfrm>
            <a:prstGeom prst="line">
              <a:avLst/>
            </a:prstGeom>
            <a:noFill/>
            <a:ln w="190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4" name="Line 12"/>
            <p:cNvSpPr>
              <a:spLocks noChangeShapeType="1"/>
            </p:cNvSpPr>
            <p:nvPr/>
          </p:nvSpPr>
          <p:spPr bwMode="auto">
            <a:xfrm rot="5400000">
              <a:off x="3815" y="811"/>
              <a:ext cx="0" cy="49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5" name="Oval 13"/>
            <p:cNvSpPr>
              <a:spLocks noChangeArrowheads="1"/>
            </p:cNvSpPr>
            <p:nvPr/>
          </p:nvSpPr>
          <p:spPr bwMode="auto">
            <a:xfrm rot="5400000">
              <a:off x="3230" y="897"/>
              <a:ext cx="340" cy="340"/>
            </a:xfrm>
            <a:prstGeom prst="ellipse">
              <a:avLst/>
            </a:prstGeom>
            <a:noFill/>
            <a:ln w="317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6" name="Oval 14"/>
            <p:cNvSpPr>
              <a:spLocks noChangeArrowheads="1"/>
            </p:cNvSpPr>
            <p:nvPr/>
          </p:nvSpPr>
          <p:spPr bwMode="auto">
            <a:xfrm rot="5400000">
              <a:off x="4060" y="1021"/>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7" name="Oval 15"/>
            <p:cNvSpPr>
              <a:spLocks noChangeArrowheads="1"/>
            </p:cNvSpPr>
            <p:nvPr/>
          </p:nvSpPr>
          <p:spPr bwMode="auto">
            <a:xfrm rot="5400000">
              <a:off x="2689" y="1021"/>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8" name="Line 16"/>
            <p:cNvSpPr>
              <a:spLocks noChangeShapeType="1"/>
            </p:cNvSpPr>
            <p:nvPr/>
          </p:nvSpPr>
          <p:spPr bwMode="auto">
            <a:xfrm rot="5400000">
              <a:off x="2994" y="819"/>
              <a:ext cx="0" cy="47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9" name="Line 17"/>
            <p:cNvSpPr>
              <a:spLocks noChangeShapeType="1"/>
            </p:cNvSpPr>
            <p:nvPr/>
          </p:nvSpPr>
          <p:spPr bwMode="auto">
            <a:xfrm>
              <a:off x="3396" y="907"/>
              <a:ext cx="0" cy="33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92212" name="Group 20"/>
          <p:cNvGrpSpPr>
            <a:grpSpLocks/>
          </p:cNvGrpSpPr>
          <p:nvPr/>
        </p:nvGrpSpPr>
        <p:grpSpPr bwMode="auto">
          <a:xfrm>
            <a:off x="2409825" y="4729163"/>
            <a:ext cx="404813" cy="914400"/>
            <a:chOff x="4800" y="1200"/>
            <a:chExt cx="255" cy="576"/>
          </a:xfrm>
        </p:grpSpPr>
        <p:sp>
          <p:nvSpPr>
            <p:cNvPr id="392213" name="Line 21"/>
            <p:cNvSpPr>
              <a:spLocks noChangeShapeType="1"/>
            </p:cNvSpPr>
            <p:nvPr/>
          </p:nvSpPr>
          <p:spPr bwMode="auto">
            <a:xfrm>
              <a:off x="4896" y="1776"/>
              <a:ext cx="96"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2214" name="Group 22"/>
            <p:cNvGrpSpPr>
              <a:grpSpLocks/>
            </p:cNvGrpSpPr>
            <p:nvPr/>
          </p:nvGrpSpPr>
          <p:grpSpPr bwMode="auto">
            <a:xfrm>
              <a:off x="4896" y="1200"/>
              <a:ext cx="96" cy="96"/>
              <a:chOff x="5520" y="2112"/>
              <a:chExt cx="96" cy="96"/>
            </a:xfrm>
          </p:grpSpPr>
          <p:sp>
            <p:nvSpPr>
              <p:cNvPr id="392215" name="Line 23"/>
              <p:cNvSpPr>
                <a:spLocks noChangeShapeType="1"/>
              </p:cNvSpPr>
              <p:nvPr/>
            </p:nvSpPr>
            <p:spPr bwMode="auto">
              <a:xfrm>
                <a:off x="5520" y="2160"/>
                <a:ext cx="96"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16" name="Line 24"/>
              <p:cNvSpPr>
                <a:spLocks noChangeShapeType="1"/>
              </p:cNvSpPr>
              <p:nvPr/>
            </p:nvSpPr>
            <p:spPr bwMode="auto">
              <a:xfrm rot="-5400000">
                <a:off x="5520" y="2160"/>
                <a:ext cx="96"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2217" name="Text Box 25"/>
            <p:cNvSpPr txBox="1">
              <a:spLocks noChangeArrowheads="1"/>
            </p:cNvSpPr>
            <p:nvPr/>
          </p:nvSpPr>
          <p:spPr bwMode="auto">
            <a:xfrm>
              <a:off x="4800" y="1344"/>
              <a:ext cx="25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endParaRPr kumimoji="1" lang="en-US" altLang="zh-CN" sz="2400" b="1" i="1">
                <a:solidFill>
                  <a:srgbClr val="000000"/>
                </a:solidFill>
                <a:latin typeface="Times New Roman" panose="02020603050405020304" pitchFamily="18" charset="0"/>
                <a:sym typeface="Symbol" panose="05050102010706020507" pitchFamily="18" charset="2"/>
              </a:endParaRPr>
            </a:p>
          </p:txBody>
        </p:sp>
      </p:grpSp>
      <p:grpSp>
        <p:nvGrpSpPr>
          <p:cNvPr id="392218" name="Group 26"/>
          <p:cNvGrpSpPr>
            <a:grpSpLocks/>
          </p:cNvGrpSpPr>
          <p:nvPr/>
        </p:nvGrpSpPr>
        <p:grpSpPr bwMode="auto">
          <a:xfrm>
            <a:off x="3095625" y="4500563"/>
            <a:ext cx="381000" cy="457200"/>
            <a:chOff x="5232" y="1104"/>
            <a:chExt cx="240" cy="288"/>
          </a:xfrm>
        </p:grpSpPr>
        <p:sp>
          <p:nvSpPr>
            <p:cNvPr id="392219" name="Line 27"/>
            <p:cNvSpPr>
              <a:spLocks noChangeShapeType="1"/>
            </p:cNvSpPr>
            <p:nvPr/>
          </p:nvSpPr>
          <p:spPr bwMode="auto">
            <a:xfrm>
              <a:off x="5232" y="1152"/>
              <a:ext cx="0" cy="240"/>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0" name="Text Box 28"/>
            <p:cNvSpPr txBox="1">
              <a:spLocks noChangeArrowheads="1"/>
            </p:cNvSpPr>
            <p:nvPr/>
          </p:nvSpPr>
          <p:spPr bwMode="auto">
            <a:xfrm>
              <a:off x="5281" y="1104"/>
              <a:ext cx="191"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I</a:t>
              </a:r>
              <a:endParaRPr kumimoji="1" lang="en-US" altLang="zh-CN" sz="2400" b="1" i="1">
                <a:solidFill>
                  <a:srgbClr val="000000"/>
                </a:solidFill>
                <a:latin typeface="Times New Roman" panose="02020603050405020304" pitchFamily="18" charset="0"/>
                <a:sym typeface="Symbol" panose="05050102010706020507" pitchFamily="18" charset="2"/>
              </a:endParaRPr>
            </a:p>
          </p:txBody>
        </p:sp>
      </p:grpSp>
      <p:grpSp>
        <p:nvGrpSpPr>
          <p:cNvPr id="392221" name="Group 29"/>
          <p:cNvGrpSpPr>
            <a:grpSpLocks/>
          </p:cNvGrpSpPr>
          <p:nvPr/>
        </p:nvGrpSpPr>
        <p:grpSpPr bwMode="auto">
          <a:xfrm>
            <a:off x="1470025" y="4614863"/>
            <a:ext cx="1911350" cy="1295400"/>
            <a:chOff x="-602" y="2064"/>
            <a:chExt cx="1204" cy="816"/>
          </a:xfrm>
        </p:grpSpPr>
        <p:sp>
          <p:nvSpPr>
            <p:cNvPr id="392222" name="Oval 30"/>
            <p:cNvSpPr>
              <a:spLocks noChangeArrowheads="1"/>
            </p:cNvSpPr>
            <p:nvPr/>
          </p:nvSpPr>
          <p:spPr bwMode="auto">
            <a:xfrm>
              <a:off x="-602" y="2352"/>
              <a:ext cx="192" cy="192"/>
            </a:xfrm>
            <a:prstGeom prst="ellipse">
              <a:avLst/>
            </a:prstGeom>
            <a:solidFill>
              <a:srgbClr val="00FF00"/>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3" name="Line 31"/>
            <p:cNvSpPr>
              <a:spLocks noChangeShapeType="1"/>
            </p:cNvSpPr>
            <p:nvPr/>
          </p:nvSpPr>
          <p:spPr bwMode="auto">
            <a:xfrm>
              <a:off x="310" y="2064"/>
              <a:ext cx="0" cy="81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4" name="Rectangle 32"/>
            <p:cNvSpPr>
              <a:spLocks noChangeArrowheads="1"/>
            </p:cNvSpPr>
            <p:nvPr/>
          </p:nvSpPr>
          <p:spPr bwMode="auto">
            <a:xfrm>
              <a:off x="262" y="2304"/>
              <a:ext cx="96" cy="288"/>
            </a:xfrm>
            <a:prstGeom prst="rect">
              <a:avLst/>
            </a:prstGeom>
            <a:solidFill>
              <a:srgbClr val="00FF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5" name="Line 33"/>
            <p:cNvSpPr>
              <a:spLocks noChangeShapeType="1"/>
            </p:cNvSpPr>
            <p:nvPr/>
          </p:nvSpPr>
          <p:spPr bwMode="auto">
            <a:xfrm>
              <a:off x="-506" y="2064"/>
              <a:ext cx="81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6" name="Line 34"/>
            <p:cNvSpPr>
              <a:spLocks noChangeShapeType="1"/>
            </p:cNvSpPr>
            <p:nvPr/>
          </p:nvSpPr>
          <p:spPr bwMode="auto">
            <a:xfrm>
              <a:off x="-506" y="2880"/>
              <a:ext cx="81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7" name="Text Box 35"/>
            <p:cNvSpPr txBox="1">
              <a:spLocks noChangeArrowheads="1"/>
            </p:cNvSpPr>
            <p:nvPr/>
          </p:nvSpPr>
          <p:spPr bwMode="auto">
            <a:xfrm>
              <a:off x="358" y="2304"/>
              <a:ext cx="244"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en-US" altLang="zh-CN" sz="2400" b="1" i="1">
                  <a:solidFill>
                    <a:srgbClr val="000000"/>
                  </a:solidFill>
                  <a:latin typeface="Times New Roman" panose="02020603050405020304" pitchFamily="18" charset="0"/>
                  <a:sym typeface="Symbol" panose="05050102010706020507" pitchFamily="18" charset="2"/>
                </a:rPr>
                <a:t>R</a:t>
              </a:r>
            </a:p>
          </p:txBody>
        </p:sp>
        <p:sp>
          <p:nvSpPr>
            <p:cNvPr id="392228" name="Text Box 36"/>
            <p:cNvSpPr txBox="1">
              <a:spLocks noChangeArrowheads="1"/>
            </p:cNvSpPr>
            <p:nvPr/>
          </p:nvSpPr>
          <p:spPr bwMode="auto">
            <a:xfrm>
              <a:off x="-410" y="2160"/>
              <a:ext cx="351"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1A</a:t>
              </a:r>
            </a:p>
          </p:txBody>
        </p:sp>
        <p:sp>
          <p:nvSpPr>
            <p:cNvPr id="392229" name="Line 37"/>
            <p:cNvSpPr>
              <a:spLocks noChangeShapeType="1"/>
            </p:cNvSpPr>
            <p:nvPr/>
          </p:nvSpPr>
          <p:spPr bwMode="auto">
            <a:xfrm>
              <a:off x="-506" y="2064"/>
              <a:ext cx="0" cy="2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30" name="Line 38"/>
            <p:cNvSpPr>
              <a:spLocks noChangeShapeType="1"/>
            </p:cNvSpPr>
            <p:nvPr/>
          </p:nvSpPr>
          <p:spPr bwMode="auto">
            <a:xfrm>
              <a:off x="-506" y="2544"/>
              <a:ext cx="0" cy="3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31" name="Line 39"/>
            <p:cNvSpPr>
              <a:spLocks noChangeShapeType="1"/>
            </p:cNvSpPr>
            <p:nvPr/>
          </p:nvSpPr>
          <p:spPr bwMode="auto">
            <a:xfrm>
              <a:off x="-602" y="2448"/>
              <a:ext cx="19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32" name="Line 40"/>
            <p:cNvSpPr>
              <a:spLocks noChangeShapeType="1"/>
            </p:cNvSpPr>
            <p:nvPr/>
          </p:nvSpPr>
          <p:spPr bwMode="auto">
            <a:xfrm flipV="1">
              <a:off x="-410" y="2160"/>
              <a:ext cx="0" cy="19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92233" name="Object 41"/>
          <p:cNvGraphicFramePr>
            <a:graphicFrameLocks noChangeAspect="1"/>
          </p:cNvGraphicFramePr>
          <p:nvPr/>
        </p:nvGraphicFramePr>
        <p:xfrm>
          <a:off x="4032250" y="4652963"/>
          <a:ext cx="3460750" cy="428625"/>
        </p:xfrm>
        <a:graphic>
          <a:graphicData uri="http://schemas.openxmlformats.org/presentationml/2006/ole">
            <mc:AlternateContent xmlns:mc="http://schemas.openxmlformats.org/markup-compatibility/2006">
              <mc:Choice xmlns:v="urn:schemas-microsoft-com:vml" Requires="v">
                <p:oleObj spid="_x0000_s61666" name="Equation" r:id="rId4" imgW="1625400" imgH="203040" progId="Equation.3">
                  <p:embed/>
                </p:oleObj>
              </mc:Choice>
              <mc:Fallback>
                <p:oleObj name="Equation" r:id="rId4" imgW="1625400" imgH="203040" progId="Equation.3">
                  <p:embed/>
                  <p:pic>
                    <p:nvPicPr>
                      <p:cNvPr id="392233"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250" y="4652963"/>
                        <a:ext cx="34607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2234" name="Object 42"/>
          <p:cNvGraphicFramePr>
            <a:graphicFrameLocks noChangeAspect="1"/>
          </p:cNvGraphicFramePr>
          <p:nvPr/>
        </p:nvGraphicFramePr>
        <p:xfrm>
          <a:off x="3986213" y="5214938"/>
          <a:ext cx="3811587" cy="428625"/>
        </p:xfrm>
        <a:graphic>
          <a:graphicData uri="http://schemas.openxmlformats.org/presentationml/2006/ole">
            <mc:AlternateContent xmlns:mc="http://schemas.openxmlformats.org/markup-compatibility/2006">
              <mc:Choice xmlns:v="urn:schemas-microsoft-com:vml" Requires="v">
                <p:oleObj spid="_x0000_s61667" name="Equation" r:id="rId6" imgW="1790640" imgH="203040" progId="Equation.3">
                  <p:embed/>
                </p:oleObj>
              </mc:Choice>
              <mc:Fallback>
                <p:oleObj name="Equation" r:id="rId6" imgW="1790640" imgH="203040" progId="Equation.3">
                  <p:embed/>
                  <p:pic>
                    <p:nvPicPr>
                      <p:cNvPr id="392234"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6213" y="5214938"/>
                        <a:ext cx="381158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35" name="Text Box 43"/>
          <p:cNvSpPr txBox="1">
            <a:spLocks noChangeArrowheads="1"/>
          </p:cNvSpPr>
          <p:nvPr/>
        </p:nvSpPr>
        <p:spPr bwMode="auto">
          <a:xfrm>
            <a:off x="806450" y="4178300"/>
            <a:ext cx="777875"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a:solidFill>
                  <a:srgbClr val="FF0000"/>
                </a:solidFill>
                <a:latin typeface="Times New Roman" panose="02020603050405020304" pitchFamily="18" charset="0"/>
                <a:sym typeface="Symbol" panose="05050102010706020507" pitchFamily="18" charset="2"/>
              </a:rPr>
              <a:t>例</a:t>
            </a:r>
          </a:p>
        </p:txBody>
      </p:sp>
      <p:sp>
        <p:nvSpPr>
          <p:cNvPr id="40" name="文本框 39">
            <a:extLst>
              <a:ext uri="{FF2B5EF4-FFF2-40B4-BE49-F238E27FC236}">
                <a16:creationId xmlns:a16="http://schemas.microsoft.com/office/drawing/2014/main" id="{1750D5AE-84E9-483D-A592-BF08122CB7B1}"/>
              </a:ext>
            </a:extLst>
          </p:cNvPr>
          <p:cNvSpPr txBox="1"/>
          <p:nvPr/>
        </p:nvSpPr>
        <p:spPr>
          <a:xfrm>
            <a:off x="6226598" y="571352"/>
            <a:ext cx="2304256" cy="2308324"/>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rPr>
              <a:t>要熟悉电路符号，理想电流源只告诉我们流过电源的电流为常数！！！</a:t>
            </a:r>
            <a:endParaRPr lang="zh-CN" altLang="en-US" sz="2400" dirty="0"/>
          </a:p>
        </p:txBody>
      </p:sp>
    </p:spTree>
    <p:extLst>
      <p:ext uri="{BB962C8B-B14F-4D97-AF65-F5344CB8AC3E}">
        <p14:creationId xmlns:p14="http://schemas.microsoft.com/office/powerpoint/2010/main" val="1121182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92196"/>
                                        </p:tgtEl>
                                        <p:attrNameLst>
                                          <p:attrName>style.visibility</p:attrName>
                                        </p:attrNameLst>
                                      </p:cBhvr>
                                      <p:to>
                                        <p:strVal val="visible"/>
                                      </p:to>
                                    </p:set>
                                    <p:anim calcmode="lin" valueType="num">
                                      <p:cBhvr>
                                        <p:cTn id="7" dur="500" fill="hold"/>
                                        <p:tgtEl>
                                          <p:spTgt spid="392196"/>
                                        </p:tgtEl>
                                        <p:attrNameLst>
                                          <p:attrName>ppt_w</p:attrName>
                                        </p:attrNameLst>
                                      </p:cBhvr>
                                      <p:tavLst>
                                        <p:tav tm="0">
                                          <p:val>
                                            <p:fltVal val="0"/>
                                          </p:val>
                                        </p:tav>
                                        <p:tav tm="100000">
                                          <p:val>
                                            <p:strVal val="#ppt_w"/>
                                          </p:val>
                                        </p:tav>
                                      </p:tavLst>
                                    </p:anim>
                                    <p:anim calcmode="lin" valueType="num">
                                      <p:cBhvr>
                                        <p:cTn id="8" dur="500" fill="hold"/>
                                        <p:tgtEl>
                                          <p:spTgt spid="39219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9220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2201"/>
                                        </p:tgtEl>
                                        <p:attrNameLst>
                                          <p:attrName>style.visibility</p:attrName>
                                        </p:attrNameLst>
                                      </p:cBhvr>
                                      <p:to>
                                        <p:strVal val="visible"/>
                                      </p:to>
                                    </p:set>
                                    <p:animEffect transition="in" filter="wipe(left)">
                                      <p:cBhvr>
                                        <p:cTn id="17" dur="500"/>
                                        <p:tgtEl>
                                          <p:spTgt spid="3922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9219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92198"/>
                                        </p:tgtEl>
                                        <p:attrNameLst>
                                          <p:attrName>style.visibility</p:attrName>
                                        </p:attrNameLst>
                                      </p:cBhvr>
                                      <p:to>
                                        <p:strVal val="visible"/>
                                      </p:to>
                                    </p:set>
                                    <p:anim calcmode="lin" valueType="num">
                                      <p:cBhvr additive="base">
                                        <p:cTn id="26" dur="500" fill="hold"/>
                                        <p:tgtEl>
                                          <p:spTgt spid="392198"/>
                                        </p:tgtEl>
                                        <p:attrNameLst>
                                          <p:attrName>ppt_x</p:attrName>
                                        </p:attrNameLst>
                                      </p:cBhvr>
                                      <p:tavLst>
                                        <p:tav tm="0">
                                          <p:val>
                                            <p:strVal val="0-#ppt_w/2"/>
                                          </p:val>
                                        </p:tav>
                                        <p:tav tm="100000">
                                          <p:val>
                                            <p:strVal val="#ppt_x"/>
                                          </p:val>
                                        </p:tav>
                                      </p:tavLst>
                                    </p:anim>
                                    <p:anim calcmode="lin" valueType="num">
                                      <p:cBhvr additive="base">
                                        <p:cTn id="27" dur="500" fill="hold"/>
                                        <p:tgtEl>
                                          <p:spTgt spid="392198"/>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92199"/>
                                        </p:tgtEl>
                                        <p:attrNameLst>
                                          <p:attrName>style.visibility</p:attrName>
                                        </p:attrNameLst>
                                      </p:cBhvr>
                                      <p:to>
                                        <p:strVal val="visible"/>
                                      </p:to>
                                    </p:set>
                                    <p:anim calcmode="lin" valueType="num">
                                      <p:cBhvr additive="base">
                                        <p:cTn id="32" dur="500" fill="hold"/>
                                        <p:tgtEl>
                                          <p:spTgt spid="392199"/>
                                        </p:tgtEl>
                                        <p:attrNameLst>
                                          <p:attrName>ppt_x</p:attrName>
                                        </p:attrNameLst>
                                      </p:cBhvr>
                                      <p:tavLst>
                                        <p:tav tm="0">
                                          <p:val>
                                            <p:strVal val="0-#ppt_w/2"/>
                                          </p:val>
                                        </p:tav>
                                        <p:tav tm="100000">
                                          <p:val>
                                            <p:strVal val="#ppt_x"/>
                                          </p:val>
                                        </p:tav>
                                      </p:tavLst>
                                    </p:anim>
                                    <p:anim calcmode="lin" valueType="num">
                                      <p:cBhvr additive="base">
                                        <p:cTn id="33" dur="500" fill="hold"/>
                                        <p:tgtEl>
                                          <p:spTgt spid="392199"/>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40">
                                            <p:txEl>
                                              <p:pRg st="0" end="0"/>
                                            </p:txEl>
                                          </p:spTgt>
                                        </p:tgtEl>
                                        <p:attrNameLst>
                                          <p:attrName>style.visibility</p:attrName>
                                        </p:attrNameLst>
                                      </p:cBhvr>
                                      <p:to>
                                        <p:strVal val="visible"/>
                                      </p:to>
                                    </p:set>
                                    <p:anim calcmode="lin" valueType="num">
                                      <p:cBhvr additive="base">
                                        <p:cTn id="38"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92235">
                                            <p:txEl>
                                              <p:pRg st="0" end="0"/>
                                            </p:txEl>
                                          </p:spTgt>
                                        </p:tgtEl>
                                        <p:attrNameLst>
                                          <p:attrName>style.visibility</p:attrName>
                                        </p:attrNameLst>
                                      </p:cBhvr>
                                      <p:to>
                                        <p:strVal val="visible"/>
                                      </p:to>
                                    </p:set>
                                    <p:animEffect transition="in" filter="wipe(left)">
                                      <p:cBhvr>
                                        <p:cTn id="44" dur="500"/>
                                        <p:tgtEl>
                                          <p:spTgt spid="392235">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92221"/>
                                        </p:tgtEl>
                                        <p:attrNameLst>
                                          <p:attrName>style.visibility</p:attrName>
                                        </p:attrNameLst>
                                      </p:cBhvr>
                                      <p:to>
                                        <p:strVal val="visible"/>
                                      </p:to>
                                    </p:set>
                                    <p:anim calcmode="lin" valueType="num">
                                      <p:cBhvr additive="base">
                                        <p:cTn id="49" dur="500" fill="hold"/>
                                        <p:tgtEl>
                                          <p:spTgt spid="392221"/>
                                        </p:tgtEl>
                                        <p:attrNameLst>
                                          <p:attrName>ppt_x</p:attrName>
                                        </p:attrNameLst>
                                      </p:cBhvr>
                                      <p:tavLst>
                                        <p:tav tm="0">
                                          <p:val>
                                            <p:strVal val="0-#ppt_w/2"/>
                                          </p:val>
                                        </p:tav>
                                        <p:tav tm="100000">
                                          <p:val>
                                            <p:strVal val="#ppt_x"/>
                                          </p:val>
                                        </p:tav>
                                      </p:tavLst>
                                    </p:anim>
                                    <p:anim calcmode="lin" valueType="num">
                                      <p:cBhvr additive="base">
                                        <p:cTn id="50" dur="500" fill="hold"/>
                                        <p:tgtEl>
                                          <p:spTgt spid="39222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92212"/>
                                        </p:tgtEl>
                                        <p:attrNameLst>
                                          <p:attrName>style.visibility</p:attrName>
                                        </p:attrNameLst>
                                      </p:cBhvr>
                                      <p:to>
                                        <p:strVal val="visible"/>
                                      </p:to>
                                    </p:set>
                                    <p:animEffect transition="in" filter="dissolve">
                                      <p:cBhvr>
                                        <p:cTn id="55" dur="500"/>
                                        <p:tgtEl>
                                          <p:spTgt spid="392212"/>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92218"/>
                                        </p:tgtEl>
                                        <p:attrNameLst>
                                          <p:attrName>style.visibility</p:attrName>
                                        </p:attrNameLst>
                                      </p:cBhvr>
                                      <p:to>
                                        <p:strVal val="visible"/>
                                      </p:to>
                                    </p:set>
                                    <p:animEffect transition="in" filter="dissolve">
                                      <p:cBhvr>
                                        <p:cTn id="60" dur="500"/>
                                        <p:tgtEl>
                                          <p:spTgt spid="392218"/>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92233"/>
                                        </p:tgtEl>
                                        <p:attrNameLst>
                                          <p:attrName>style.visibility</p:attrName>
                                        </p:attrNameLst>
                                      </p:cBhvr>
                                      <p:to>
                                        <p:strVal val="visible"/>
                                      </p:to>
                                    </p:set>
                                    <p:anim calcmode="lin" valueType="num">
                                      <p:cBhvr additive="base">
                                        <p:cTn id="65" dur="500" fill="hold"/>
                                        <p:tgtEl>
                                          <p:spTgt spid="392233"/>
                                        </p:tgtEl>
                                        <p:attrNameLst>
                                          <p:attrName>ppt_x</p:attrName>
                                        </p:attrNameLst>
                                      </p:cBhvr>
                                      <p:tavLst>
                                        <p:tav tm="0">
                                          <p:val>
                                            <p:strVal val="#ppt_x"/>
                                          </p:val>
                                        </p:tav>
                                        <p:tav tm="100000">
                                          <p:val>
                                            <p:strVal val="#ppt_x"/>
                                          </p:val>
                                        </p:tav>
                                      </p:tavLst>
                                    </p:anim>
                                    <p:anim calcmode="lin" valueType="num">
                                      <p:cBhvr additive="base">
                                        <p:cTn id="66" dur="500" fill="hold"/>
                                        <p:tgtEl>
                                          <p:spTgt spid="39223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92234"/>
                                        </p:tgtEl>
                                        <p:attrNameLst>
                                          <p:attrName>style.visibility</p:attrName>
                                        </p:attrNameLst>
                                      </p:cBhvr>
                                      <p:to>
                                        <p:strVal val="visible"/>
                                      </p:to>
                                    </p:set>
                                    <p:anim calcmode="lin" valueType="num">
                                      <p:cBhvr additive="base">
                                        <p:cTn id="71" dur="500" fill="hold"/>
                                        <p:tgtEl>
                                          <p:spTgt spid="392234"/>
                                        </p:tgtEl>
                                        <p:attrNameLst>
                                          <p:attrName>ppt_x</p:attrName>
                                        </p:attrNameLst>
                                      </p:cBhvr>
                                      <p:tavLst>
                                        <p:tav tm="0">
                                          <p:val>
                                            <p:strVal val="#ppt_x"/>
                                          </p:val>
                                        </p:tav>
                                        <p:tav tm="100000">
                                          <p:val>
                                            <p:strVal val="#ppt_x"/>
                                          </p:val>
                                        </p:tav>
                                      </p:tavLst>
                                    </p:anim>
                                    <p:anim calcmode="lin" valueType="num">
                                      <p:cBhvr additive="base">
                                        <p:cTn id="72" dur="500" fill="hold"/>
                                        <p:tgtEl>
                                          <p:spTgt spid="3922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6" grpId="0" autoUpdateAnimBg="0"/>
      <p:bldP spid="392197" grpId="0" autoUpdateAnimBg="0"/>
      <p:bldP spid="392198" grpId="0" autoUpdateAnimBg="0"/>
      <p:bldP spid="392199" grpId="0" autoUpdateAnimBg="0"/>
      <p:bldP spid="392200" grpId="0" autoUpdateAnimBg="0"/>
      <p:bldP spid="39223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4" name="Text Box 4"/>
          <p:cNvSpPr txBox="1">
            <a:spLocks noChangeArrowheads="1"/>
          </p:cNvSpPr>
          <p:nvPr/>
        </p:nvSpPr>
        <p:spPr bwMode="auto">
          <a:xfrm>
            <a:off x="323850" y="333375"/>
            <a:ext cx="2657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2</a:t>
            </a:r>
            <a:r>
              <a:rPr kumimoji="1" lang="zh-CN" altLang="en-US" sz="2400" b="1">
                <a:solidFill>
                  <a:srgbClr val="0000F0"/>
                </a:solidFill>
                <a:latin typeface="Times New Roman" panose="02020603050405020304" pitchFamily="18" charset="0"/>
                <a:sym typeface="Symbol" panose="05050102010706020507" pitchFamily="18" charset="2"/>
              </a:rPr>
              <a:t>）  伏安特性</a:t>
            </a:r>
            <a:endParaRPr kumimoji="1" lang="zh-CN" altLang="en-US" sz="2000" b="1">
              <a:solidFill>
                <a:srgbClr val="0000F0"/>
              </a:solidFill>
              <a:latin typeface="Times New Roman" panose="02020603050405020304" pitchFamily="18" charset="0"/>
              <a:sym typeface="Symbol" panose="05050102010706020507" pitchFamily="18" charset="2"/>
            </a:endParaRPr>
          </a:p>
        </p:txBody>
      </p:sp>
      <p:sp>
        <p:nvSpPr>
          <p:cNvPr id="394245" name="Text Box 5"/>
          <p:cNvSpPr txBox="1">
            <a:spLocks noChangeArrowheads="1"/>
          </p:cNvSpPr>
          <p:nvPr/>
        </p:nvSpPr>
        <p:spPr bwMode="auto">
          <a:xfrm>
            <a:off x="0" y="3171825"/>
            <a:ext cx="86550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4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a</a:t>
            </a:r>
            <a:r>
              <a:rPr kumimoji="1" lang="zh-CN" altLang="en-US" sz="2400" b="1">
                <a:solidFill>
                  <a:schemeClr val="tx2"/>
                </a:solidFill>
                <a:latin typeface="Times New Roman" panose="02020603050405020304" pitchFamily="18" charset="0"/>
                <a:sym typeface="Symbol" panose="05050102010706020507" pitchFamily="18" charset="2"/>
              </a:rPr>
              <a:t>）若</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S</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S</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，即直流电源，则其伏安特性为平行于电压轴的直线，反映电流与端电压无关。</a:t>
            </a:r>
            <a:r>
              <a:rPr kumimoji="1" lang="zh-CN" altLang="en-US" sz="2400">
                <a:solidFill>
                  <a:schemeClr val="tx2"/>
                </a:solidFill>
                <a:latin typeface="Times New Roman" panose="02020603050405020304" pitchFamily="18" charset="0"/>
                <a:sym typeface="Symbol" panose="05050102010706020507" pitchFamily="18" charset="2"/>
              </a:rPr>
              <a:t>                                             </a:t>
            </a:r>
          </a:p>
        </p:txBody>
      </p:sp>
      <p:grpSp>
        <p:nvGrpSpPr>
          <p:cNvPr id="394246" name="Group 6"/>
          <p:cNvGrpSpPr>
            <a:grpSpLocks/>
          </p:cNvGrpSpPr>
          <p:nvPr/>
        </p:nvGrpSpPr>
        <p:grpSpPr bwMode="auto">
          <a:xfrm>
            <a:off x="4876800" y="1069975"/>
            <a:ext cx="2014538" cy="1997075"/>
            <a:chOff x="3072" y="950"/>
            <a:chExt cx="1269" cy="1258"/>
          </a:xfrm>
        </p:grpSpPr>
        <p:sp>
          <p:nvSpPr>
            <p:cNvPr id="394247" name="Line 7"/>
            <p:cNvSpPr>
              <a:spLocks noChangeShapeType="1"/>
            </p:cNvSpPr>
            <p:nvPr/>
          </p:nvSpPr>
          <p:spPr bwMode="auto">
            <a:xfrm rot="-5400000">
              <a:off x="3432" y="1627"/>
              <a:ext cx="1008"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8" name="Text Box 8"/>
            <p:cNvSpPr txBox="1">
              <a:spLocks noChangeArrowheads="1"/>
            </p:cNvSpPr>
            <p:nvPr/>
          </p:nvSpPr>
          <p:spPr bwMode="auto">
            <a:xfrm>
              <a:off x="3959" y="995"/>
              <a:ext cx="2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0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grpSp>
          <p:nvGrpSpPr>
            <p:cNvPr id="394249" name="Group 9"/>
            <p:cNvGrpSpPr>
              <a:grpSpLocks/>
            </p:cNvGrpSpPr>
            <p:nvPr/>
          </p:nvGrpSpPr>
          <p:grpSpPr bwMode="auto">
            <a:xfrm>
              <a:off x="3072" y="950"/>
              <a:ext cx="1269" cy="1258"/>
              <a:chOff x="3072" y="781"/>
              <a:chExt cx="1269" cy="1029"/>
            </a:xfrm>
          </p:grpSpPr>
          <p:sp>
            <p:nvSpPr>
              <p:cNvPr id="394250" name="Line 10"/>
              <p:cNvSpPr>
                <a:spLocks noChangeShapeType="1"/>
              </p:cNvSpPr>
              <p:nvPr/>
            </p:nvSpPr>
            <p:spPr bwMode="auto">
              <a:xfrm>
                <a:off x="3072" y="1498"/>
                <a:ext cx="1269"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1" name="Line 11"/>
              <p:cNvSpPr>
                <a:spLocks noChangeShapeType="1"/>
              </p:cNvSpPr>
              <p:nvPr/>
            </p:nvSpPr>
            <p:spPr bwMode="auto">
              <a:xfrm flipV="1">
                <a:off x="3583" y="818"/>
                <a:ext cx="0" cy="992"/>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52" name="Text Box 12"/>
              <p:cNvSpPr txBox="1">
                <a:spLocks noChangeArrowheads="1"/>
              </p:cNvSpPr>
              <p:nvPr/>
            </p:nvSpPr>
            <p:spPr bwMode="auto">
              <a:xfrm>
                <a:off x="3331" y="781"/>
                <a:ext cx="223"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94253" name="Text Box 13"/>
              <p:cNvSpPr txBox="1">
                <a:spLocks noChangeArrowheads="1"/>
              </p:cNvSpPr>
              <p:nvPr/>
            </p:nvSpPr>
            <p:spPr bwMode="auto">
              <a:xfrm>
                <a:off x="4172" y="1525"/>
                <a:ext cx="169"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94254" name="Text Box 14"/>
              <p:cNvSpPr txBox="1">
                <a:spLocks noChangeArrowheads="1"/>
              </p:cNvSpPr>
              <p:nvPr/>
            </p:nvSpPr>
            <p:spPr bwMode="auto">
              <a:xfrm>
                <a:off x="3365" y="1525"/>
                <a:ext cx="21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0</a:t>
                </a:r>
              </a:p>
            </p:txBody>
          </p:sp>
        </p:grpSp>
      </p:grpSp>
      <p:grpSp>
        <p:nvGrpSpPr>
          <p:cNvPr id="394255" name="Group 15"/>
          <p:cNvGrpSpPr>
            <a:grpSpLocks/>
          </p:cNvGrpSpPr>
          <p:nvPr/>
        </p:nvGrpSpPr>
        <p:grpSpPr bwMode="auto">
          <a:xfrm>
            <a:off x="1184275" y="738188"/>
            <a:ext cx="2057400" cy="2328862"/>
            <a:chOff x="746" y="741"/>
            <a:chExt cx="1296" cy="1467"/>
          </a:xfrm>
        </p:grpSpPr>
        <p:sp>
          <p:nvSpPr>
            <p:cNvPr id="394256" name="Text Box 16"/>
            <p:cNvSpPr txBox="1">
              <a:spLocks noChangeArrowheads="1"/>
            </p:cNvSpPr>
            <p:nvPr/>
          </p:nvSpPr>
          <p:spPr bwMode="auto">
            <a:xfrm>
              <a:off x="746" y="1469"/>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394257" name="Line 17"/>
            <p:cNvSpPr>
              <a:spLocks noChangeShapeType="1"/>
            </p:cNvSpPr>
            <p:nvPr/>
          </p:nvSpPr>
          <p:spPr bwMode="auto">
            <a:xfrm>
              <a:off x="1535" y="900"/>
              <a:ext cx="289" cy="0"/>
            </a:xfrm>
            <a:prstGeom prst="line">
              <a:avLst/>
            </a:prstGeom>
            <a:noFill/>
            <a:ln w="1905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58" name="Line 18"/>
            <p:cNvSpPr>
              <a:spLocks noChangeShapeType="1"/>
            </p:cNvSpPr>
            <p:nvPr/>
          </p:nvSpPr>
          <p:spPr bwMode="auto">
            <a:xfrm rot="10800000">
              <a:off x="1232" y="1781"/>
              <a:ext cx="0" cy="39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59" name="Oval 19"/>
            <p:cNvSpPr>
              <a:spLocks noChangeArrowheads="1"/>
            </p:cNvSpPr>
            <p:nvPr/>
          </p:nvSpPr>
          <p:spPr bwMode="auto">
            <a:xfrm rot="10800000">
              <a:off x="1051" y="1441"/>
              <a:ext cx="340" cy="340"/>
            </a:xfrm>
            <a:prstGeom prst="ellipse">
              <a:avLst/>
            </a:prstGeom>
            <a:noFill/>
            <a:ln w="317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0" name="Text Box 20"/>
            <p:cNvSpPr txBox="1">
              <a:spLocks noChangeArrowheads="1"/>
            </p:cNvSpPr>
            <p:nvPr/>
          </p:nvSpPr>
          <p:spPr bwMode="auto">
            <a:xfrm>
              <a:off x="1387" y="741"/>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94261" name="Oval 21"/>
            <p:cNvSpPr>
              <a:spLocks noChangeArrowheads="1"/>
            </p:cNvSpPr>
            <p:nvPr/>
          </p:nvSpPr>
          <p:spPr bwMode="auto">
            <a:xfrm rot="10800000">
              <a:off x="1872" y="2140"/>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2" name="Line 22"/>
            <p:cNvSpPr>
              <a:spLocks noChangeShapeType="1"/>
            </p:cNvSpPr>
            <p:nvPr/>
          </p:nvSpPr>
          <p:spPr bwMode="auto">
            <a:xfrm rot="5400000">
              <a:off x="1552" y="1854"/>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63" name="Oval 23"/>
            <p:cNvSpPr>
              <a:spLocks noChangeArrowheads="1"/>
            </p:cNvSpPr>
            <p:nvPr/>
          </p:nvSpPr>
          <p:spPr bwMode="auto">
            <a:xfrm rot="10800000">
              <a:off x="1872" y="965"/>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4" name="Line 24"/>
            <p:cNvSpPr>
              <a:spLocks noChangeShapeType="1"/>
            </p:cNvSpPr>
            <p:nvPr/>
          </p:nvSpPr>
          <p:spPr bwMode="auto">
            <a:xfrm rot="5400000">
              <a:off x="1552" y="679"/>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65" name="Text Box 25"/>
            <p:cNvSpPr txBox="1">
              <a:spLocks noChangeArrowheads="1"/>
            </p:cNvSpPr>
            <p:nvPr/>
          </p:nvSpPr>
          <p:spPr bwMode="auto">
            <a:xfrm>
              <a:off x="1819" y="142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94266" name="Text Box 26"/>
            <p:cNvSpPr txBox="1">
              <a:spLocks noChangeArrowheads="1"/>
            </p:cNvSpPr>
            <p:nvPr/>
          </p:nvSpPr>
          <p:spPr bwMode="auto">
            <a:xfrm rot="10800000">
              <a:off x="1815" y="1013"/>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p>
          </p:txBody>
        </p:sp>
        <p:sp>
          <p:nvSpPr>
            <p:cNvPr id="394267" name="Text Box 27"/>
            <p:cNvSpPr txBox="1">
              <a:spLocks noChangeArrowheads="1"/>
            </p:cNvSpPr>
            <p:nvPr/>
          </p:nvSpPr>
          <p:spPr bwMode="auto">
            <a:xfrm>
              <a:off x="1835" y="1781"/>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_</a:t>
              </a:r>
            </a:p>
          </p:txBody>
        </p:sp>
        <p:sp>
          <p:nvSpPr>
            <p:cNvPr id="394268" name="Line 28"/>
            <p:cNvSpPr>
              <a:spLocks noChangeShapeType="1"/>
            </p:cNvSpPr>
            <p:nvPr/>
          </p:nvSpPr>
          <p:spPr bwMode="auto">
            <a:xfrm rot="10800000" flipH="1">
              <a:off x="1232" y="995"/>
              <a:ext cx="0" cy="44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69" name="Line 29"/>
            <p:cNvSpPr>
              <a:spLocks noChangeShapeType="1"/>
            </p:cNvSpPr>
            <p:nvPr/>
          </p:nvSpPr>
          <p:spPr bwMode="auto">
            <a:xfrm rot="5400000">
              <a:off x="1221" y="1462"/>
              <a:ext cx="0" cy="34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70" name="Line 30"/>
            <p:cNvSpPr>
              <a:spLocks noChangeShapeType="1"/>
            </p:cNvSpPr>
            <p:nvPr/>
          </p:nvSpPr>
          <p:spPr bwMode="auto">
            <a:xfrm rot="-5400000">
              <a:off x="803" y="1609"/>
              <a:ext cx="344" cy="0"/>
            </a:xfrm>
            <a:prstGeom prst="line">
              <a:avLst/>
            </a:prstGeom>
            <a:noFill/>
            <a:ln w="1905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94271" name="Rectangle 31"/>
          <p:cNvSpPr>
            <a:spLocks noChangeArrowheads="1"/>
          </p:cNvSpPr>
          <p:nvPr/>
        </p:nvSpPr>
        <p:spPr bwMode="auto">
          <a:xfrm>
            <a:off x="0" y="4233863"/>
            <a:ext cx="84645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1333500">
              <a:defRPr>
                <a:solidFill>
                  <a:schemeClr val="tx1"/>
                </a:solidFill>
                <a:latin typeface="Arial" panose="020B0604020202020204" pitchFamily="34" charset="0"/>
                <a:ea typeface="宋体" panose="02010600030101010101" pitchFamily="2" charset="-122"/>
              </a:defRPr>
            </a:lvl2pPr>
            <a:lvl3pPr marL="1524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1905000">
              <a:defRPr>
                <a:solidFill>
                  <a:schemeClr val="tx1"/>
                </a:solidFill>
                <a:latin typeface="Arial" panose="020B0604020202020204" pitchFamily="34" charset="0"/>
                <a:ea typeface="宋体" panose="02010600030101010101" pitchFamily="2" charset="-122"/>
              </a:defRPr>
            </a:lvl5pPr>
            <a:lvl6pPr marL="2362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19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76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33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4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b</a:t>
            </a:r>
            <a:r>
              <a:rPr kumimoji="1" lang="zh-CN" altLang="en-US" sz="2400" b="1">
                <a:solidFill>
                  <a:schemeClr val="tx2"/>
                </a:solidFill>
                <a:latin typeface="Times New Roman" panose="02020603050405020304" pitchFamily="18" charset="0"/>
                <a:sym typeface="Symbol" panose="05050102010706020507" pitchFamily="18" charset="2"/>
              </a:rPr>
              <a:t>）若</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S</a:t>
            </a:r>
            <a:r>
              <a:rPr kumimoji="1" lang="zh-CN" altLang="en-US" sz="2400" b="1">
                <a:solidFill>
                  <a:schemeClr val="tx2"/>
                </a:solidFill>
                <a:latin typeface="Times New Roman" panose="02020603050405020304" pitchFamily="18" charset="0"/>
                <a:sym typeface="Symbol" panose="05050102010706020507" pitchFamily="18" charset="2"/>
              </a:rPr>
              <a:t>为变化的电源，则某一时刻的伏安关系也是平行于电压轴的直线</a:t>
            </a:r>
            <a:r>
              <a:rPr kumimoji="1" lang="zh-CN" altLang="en-US" sz="2400" b="1">
                <a:solidFill>
                  <a:schemeClr val="tx2"/>
                </a:solidFill>
                <a:latin typeface="宋体" panose="02010600030101010101" pitchFamily="2" charset="-122"/>
                <a:sym typeface="MT Extra" panose="05050102010205020202" pitchFamily="18" charset="2"/>
              </a:rPr>
              <a:t></a:t>
            </a:r>
          </a:p>
        </p:txBody>
      </p:sp>
      <p:sp>
        <p:nvSpPr>
          <p:cNvPr id="394272" name="Rectangle 32"/>
          <p:cNvSpPr>
            <a:spLocks noChangeArrowheads="1"/>
          </p:cNvSpPr>
          <p:nvPr/>
        </p:nvSpPr>
        <p:spPr bwMode="auto">
          <a:xfrm>
            <a:off x="0" y="5262563"/>
            <a:ext cx="86296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1333500">
              <a:defRPr>
                <a:solidFill>
                  <a:schemeClr val="tx1"/>
                </a:solidFill>
                <a:latin typeface="Arial" panose="020B0604020202020204" pitchFamily="34" charset="0"/>
                <a:ea typeface="宋体" panose="02010600030101010101" pitchFamily="2" charset="-122"/>
              </a:defRPr>
            </a:lvl2pPr>
            <a:lvl3pPr marL="1524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1905000">
              <a:defRPr>
                <a:solidFill>
                  <a:schemeClr val="tx1"/>
                </a:solidFill>
                <a:latin typeface="Arial" panose="020B0604020202020204" pitchFamily="34" charset="0"/>
                <a:ea typeface="宋体" panose="02010600030101010101" pitchFamily="2" charset="-122"/>
              </a:defRPr>
            </a:lvl5pPr>
            <a:lvl6pPr marL="2362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19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76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33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4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c</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sym typeface="Symbol" panose="05050102010706020507" pitchFamily="18" charset="2"/>
              </a:rPr>
              <a:t>电流为零的电流源，伏安特性曲线与 </a:t>
            </a:r>
            <a:r>
              <a:rPr kumimoji="1" lang="en-US" altLang="zh-CN" sz="2400" b="1" i="1">
                <a:latin typeface="Times New Roman" panose="02020603050405020304" pitchFamily="18" charset="0"/>
                <a:sym typeface="Symbol" panose="05050102010706020507" pitchFamily="18" charset="2"/>
              </a:rPr>
              <a:t>u </a:t>
            </a:r>
            <a:r>
              <a:rPr kumimoji="1" lang="zh-CN" altLang="en-US" sz="2400" b="1">
                <a:latin typeface="Times New Roman" panose="02020603050405020304" pitchFamily="18" charset="0"/>
                <a:sym typeface="Symbol" panose="05050102010706020507" pitchFamily="18" charset="2"/>
              </a:rPr>
              <a:t>轴重合，相当于开路状态。</a:t>
            </a:r>
            <a:endParaRPr kumimoji="1" lang="zh-CN" altLang="en-US" sz="2400" b="1">
              <a:latin typeface="宋体" panose="02010600030101010101" pitchFamily="2" charset="-122"/>
              <a:sym typeface="MT Extra" panose="05050102010205020202" pitchFamily="18" charset="2"/>
            </a:endParaRPr>
          </a:p>
        </p:txBody>
      </p:sp>
    </p:spTree>
    <p:extLst>
      <p:ext uri="{BB962C8B-B14F-4D97-AF65-F5344CB8AC3E}">
        <p14:creationId xmlns:p14="http://schemas.microsoft.com/office/powerpoint/2010/main" val="1196334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4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94255"/>
                                        </p:tgtEl>
                                        <p:attrNameLst>
                                          <p:attrName>style.visibility</p:attrName>
                                        </p:attrNameLst>
                                      </p:cBhvr>
                                      <p:to>
                                        <p:strVal val="visible"/>
                                      </p:to>
                                    </p:set>
                                    <p:animEffect transition="in" filter="wipe(left)">
                                      <p:cBhvr>
                                        <p:cTn id="11" dur="500"/>
                                        <p:tgtEl>
                                          <p:spTgt spid="3942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94246"/>
                                        </p:tgtEl>
                                        <p:attrNameLst>
                                          <p:attrName>style.visibility</p:attrName>
                                        </p:attrNameLst>
                                      </p:cBhvr>
                                      <p:to>
                                        <p:strVal val="visible"/>
                                      </p:to>
                                    </p:set>
                                    <p:animEffect transition="in" filter="wipe(left)">
                                      <p:cBhvr>
                                        <p:cTn id="16" dur="500"/>
                                        <p:tgtEl>
                                          <p:spTgt spid="3942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4245">
                                            <p:txEl>
                                              <p:pRg st="0" end="0"/>
                                            </p:txEl>
                                          </p:spTgt>
                                        </p:tgtEl>
                                        <p:attrNameLst>
                                          <p:attrName>style.visibility</p:attrName>
                                        </p:attrNameLst>
                                      </p:cBhvr>
                                      <p:to>
                                        <p:strVal val="visible"/>
                                      </p:to>
                                    </p:set>
                                    <p:animEffect transition="in" filter="wipe(left)">
                                      <p:cBhvr>
                                        <p:cTn id="21" dur="500"/>
                                        <p:tgtEl>
                                          <p:spTgt spid="39424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94271"/>
                                        </p:tgtEl>
                                        <p:attrNameLst>
                                          <p:attrName>style.visibility</p:attrName>
                                        </p:attrNameLst>
                                      </p:cBhvr>
                                      <p:to>
                                        <p:strVal val="visible"/>
                                      </p:to>
                                    </p:set>
                                    <p:animEffect transition="in" filter="wipe(left)">
                                      <p:cBhvr>
                                        <p:cTn id="26" dur="500"/>
                                        <p:tgtEl>
                                          <p:spTgt spid="3942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94272"/>
                                        </p:tgtEl>
                                        <p:attrNameLst>
                                          <p:attrName>style.visibility</p:attrName>
                                        </p:attrNameLst>
                                      </p:cBhvr>
                                      <p:to>
                                        <p:strVal val="visible"/>
                                      </p:to>
                                    </p:set>
                                    <p:animEffect transition="in" filter="wipe(left)">
                                      <p:cBhvr>
                                        <p:cTn id="31" dur="500"/>
                                        <p:tgtEl>
                                          <p:spTgt spid="394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autoUpdateAnimBg="0"/>
      <p:bldP spid="394245" grpId="0" build="p" autoUpdateAnimBg="0"/>
      <p:bldP spid="394271" grpId="0" autoUpdateAnimBg="0"/>
      <p:bldP spid="39427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Text Box 4"/>
          <p:cNvSpPr txBox="1">
            <a:spLocks noChangeArrowheads="1"/>
          </p:cNvSpPr>
          <p:nvPr/>
        </p:nvSpPr>
        <p:spPr bwMode="auto">
          <a:xfrm>
            <a:off x="250825" y="260648"/>
            <a:ext cx="50133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3</a:t>
            </a:r>
            <a:r>
              <a:rPr kumimoji="1" lang="zh-CN" altLang="en-US" sz="2400" b="1">
                <a:solidFill>
                  <a:srgbClr val="0000F0"/>
                </a:solidFill>
                <a:latin typeface="Times New Roman" panose="02020603050405020304" pitchFamily="18" charset="0"/>
                <a:sym typeface="Symbol" panose="05050102010706020507" pitchFamily="18" charset="2"/>
              </a:rPr>
              <a:t>） 理想电流源的短路与开路</a:t>
            </a:r>
          </a:p>
        </p:txBody>
      </p:sp>
      <p:grpSp>
        <p:nvGrpSpPr>
          <p:cNvPr id="396293" name="Group 5"/>
          <p:cNvGrpSpPr>
            <a:grpSpLocks/>
          </p:cNvGrpSpPr>
          <p:nvPr/>
        </p:nvGrpSpPr>
        <p:grpSpPr bwMode="auto">
          <a:xfrm>
            <a:off x="2314575" y="1084721"/>
            <a:ext cx="1138238" cy="1847850"/>
            <a:chOff x="1458" y="1032"/>
            <a:chExt cx="717" cy="1164"/>
          </a:xfrm>
        </p:grpSpPr>
        <p:sp>
          <p:nvSpPr>
            <p:cNvPr id="396294" name="Line 6"/>
            <p:cNvSpPr>
              <a:spLocks noChangeShapeType="1"/>
            </p:cNvSpPr>
            <p:nvPr/>
          </p:nvSpPr>
          <p:spPr bwMode="auto">
            <a:xfrm flipV="1">
              <a:off x="1458" y="1032"/>
              <a:ext cx="43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295" name="Line 7"/>
            <p:cNvSpPr>
              <a:spLocks noChangeShapeType="1"/>
            </p:cNvSpPr>
            <p:nvPr/>
          </p:nvSpPr>
          <p:spPr bwMode="auto">
            <a:xfrm>
              <a:off x="1892" y="1032"/>
              <a:ext cx="0" cy="116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296" name="Line 8"/>
            <p:cNvSpPr>
              <a:spLocks noChangeShapeType="1"/>
            </p:cNvSpPr>
            <p:nvPr/>
          </p:nvSpPr>
          <p:spPr bwMode="auto">
            <a:xfrm flipV="1">
              <a:off x="1458" y="2196"/>
              <a:ext cx="43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297" name="Rectangle 9"/>
            <p:cNvSpPr>
              <a:spLocks noChangeArrowheads="1"/>
            </p:cNvSpPr>
            <p:nvPr/>
          </p:nvSpPr>
          <p:spPr bwMode="auto">
            <a:xfrm>
              <a:off x="1832" y="1473"/>
              <a:ext cx="120" cy="288"/>
            </a:xfrm>
            <a:prstGeom prst="rect">
              <a:avLst/>
            </a:prstGeom>
            <a:solidFill>
              <a:srgbClr val="18D452"/>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8" name="Text Box 10"/>
            <p:cNvSpPr txBox="1">
              <a:spLocks noChangeArrowheads="1"/>
            </p:cNvSpPr>
            <p:nvPr/>
          </p:nvSpPr>
          <p:spPr bwMode="auto">
            <a:xfrm>
              <a:off x="1952" y="1508"/>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R</a:t>
              </a:r>
            </a:p>
          </p:txBody>
        </p:sp>
      </p:grpSp>
      <p:sp>
        <p:nvSpPr>
          <p:cNvPr id="396299" name="Text Box 11"/>
          <p:cNvSpPr txBox="1">
            <a:spLocks noChangeArrowheads="1"/>
          </p:cNvSpPr>
          <p:nvPr/>
        </p:nvSpPr>
        <p:spPr bwMode="auto">
          <a:xfrm>
            <a:off x="3552825" y="2127709"/>
            <a:ext cx="515937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2</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a:solidFill>
                  <a:srgbClr val="FF0066"/>
                </a:solidFill>
                <a:latin typeface="Times New Roman" panose="02020603050405020304" pitchFamily="18" charset="0"/>
                <a:sym typeface="Symbol" panose="05050102010706020507" pitchFamily="18" charset="2"/>
              </a:rPr>
              <a:t>理想电流源不允许开路（此时电路模型不再存在） 。</a:t>
            </a:r>
          </a:p>
        </p:txBody>
      </p:sp>
      <p:sp>
        <p:nvSpPr>
          <p:cNvPr id="396300" name="Text Box 12"/>
          <p:cNvSpPr txBox="1">
            <a:spLocks noChangeArrowheads="1"/>
          </p:cNvSpPr>
          <p:nvPr/>
        </p:nvSpPr>
        <p:spPr bwMode="auto">
          <a:xfrm>
            <a:off x="3509963" y="892634"/>
            <a:ext cx="5113337"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1</a:t>
            </a:r>
            <a:r>
              <a:rPr kumimoji="1" lang="zh-CN" altLang="en-US" sz="2400" b="1">
                <a:solidFill>
                  <a:schemeClr val="tx2"/>
                </a:solidFill>
                <a:latin typeface="Times New Roman" panose="02020603050405020304" pitchFamily="18" charset="0"/>
                <a:sym typeface="Symbol" panose="05050102010706020507" pitchFamily="18" charset="2"/>
              </a:rPr>
              <a:t>） 短路：</a:t>
            </a: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a:solidFill>
                  <a:schemeClr val="tx2"/>
                </a:solidFill>
                <a:latin typeface="Times New Roman" panose="02020603050405020304" pitchFamily="18" charset="0"/>
                <a:sym typeface="Symbol" panose="05050102010706020507" pitchFamily="18" charset="2"/>
              </a:rPr>
              <a:t>=0</a:t>
            </a:r>
            <a:r>
              <a:rPr kumimoji="1" lang="zh-CN" altLang="en-US" sz="2800" b="1">
                <a:solidFill>
                  <a:schemeClr val="tx2"/>
                </a:solidFill>
                <a:latin typeface="Times New Roman" panose="02020603050405020304" pitchFamily="18" charset="0"/>
                <a:sym typeface="Symbol" panose="05050102010706020507" pitchFamily="18" charset="2"/>
              </a:rPr>
              <a:t>， </a:t>
            </a:r>
            <a:r>
              <a:rPr kumimoji="1" lang="en-US" altLang="zh-CN" sz="2800" b="1" i="1">
                <a:solidFill>
                  <a:schemeClr val="tx2"/>
                </a:solidFill>
                <a:latin typeface="Times New Roman" panose="02020603050405020304" pitchFamily="18" charset="0"/>
                <a:sym typeface="Symbol" panose="05050102010706020507" pitchFamily="18" charset="2"/>
              </a:rPr>
              <a:t>i</a:t>
            </a:r>
            <a:r>
              <a:rPr kumimoji="1" lang="en-US" altLang="zh-CN" sz="2800" b="1">
                <a:solidFill>
                  <a:schemeClr val="tx2"/>
                </a:solidFill>
                <a:latin typeface="Times New Roman" panose="02020603050405020304" pitchFamily="18" charset="0"/>
                <a:sym typeface="Symbol" panose="05050102010706020507" pitchFamily="18" charset="2"/>
              </a:rPr>
              <a:t>= </a:t>
            </a:r>
            <a:r>
              <a:rPr kumimoji="1" lang="en-US" altLang="zh-CN" sz="2800" b="1" i="1">
                <a:solidFill>
                  <a:schemeClr val="tx2"/>
                </a:solidFill>
                <a:latin typeface="Times New Roman" panose="02020603050405020304" pitchFamily="18" charset="0"/>
                <a:sym typeface="Symbol" panose="05050102010706020507" pitchFamily="18" charset="2"/>
              </a:rPr>
              <a:t>i</a:t>
            </a:r>
            <a:r>
              <a:rPr kumimoji="1" lang="en-US" altLang="zh-CN" sz="2800" b="1" baseline="-25000">
                <a:solidFill>
                  <a:schemeClr val="tx2"/>
                </a:solidFill>
                <a:latin typeface="Times New Roman" panose="02020603050405020304" pitchFamily="18" charset="0"/>
                <a:sym typeface="Symbol" panose="05050102010706020507" pitchFamily="18" charset="2"/>
              </a:rPr>
              <a:t>S</a:t>
            </a:r>
            <a:r>
              <a:rPr kumimoji="1" lang="en-US" altLang="zh-CN" sz="2800" b="1">
                <a:solidFill>
                  <a:schemeClr val="tx2"/>
                </a:solidFill>
                <a:latin typeface="Times New Roman" panose="02020603050405020304" pitchFamily="18" charset="0"/>
                <a:sym typeface="Symbol" panose="05050102010706020507" pitchFamily="18" charset="2"/>
              </a:rPr>
              <a:t> </a:t>
            </a:r>
            <a:r>
              <a:rPr kumimoji="1" lang="zh-CN" altLang="en-US" sz="2800" b="1">
                <a:solidFill>
                  <a:schemeClr val="tx2"/>
                </a:solidFill>
                <a:latin typeface="Times New Roman" panose="02020603050405020304" pitchFamily="18" charset="0"/>
                <a:sym typeface="Symbol" panose="05050102010706020507" pitchFamily="18" charset="2"/>
              </a:rPr>
              <a:t>，</a:t>
            </a:r>
            <a:r>
              <a:rPr kumimoji="1" lang="en-US" altLang="zh-CN" sz="2800" b="1" i="1">
                <a:solidFill>
                  <a:schemeClr val="tx2"/>
                </a:solidFill>
                <a:latin typeface="Times New Roman" panose="02020603050405020304" pitchFamily="18" charset="0"/>
                <a:sym typeface="Symbol" panose="05050102010706020507" pitchFamily="18" charset="2"/>
              </a:rPr>
              <a:t>u=</a:t>
            </a:r>
            <a:r>
              <a:rPr kumimoji="1" lang="en-US" altLang="zh-CN" sz="2800" b="1">
                <a:solidFill>
                  <a:schemeClr val="tx2"/>
                </a:solidFill>
                <a:latin typeface="Times New Roman" panose="02020603050405020304" pitchFamily="18" charset="0"/>
                <a:sym typeface="Symbol" panose="05050102010706020507" pitchFamily="18" charset="2"/>
              </a:rPr>
              <a:t>0</a:t>
            </a:r>
            <a:r>
              <a:rPr kumimoji="1" lang="en-US" altLang="zh-CN" sz="2800" b="1" i="1">
                <a:solidFill>
                  <a:schemeClr val="tx2"/>
                </a:solidFill>
                <a:latin typeface="Times New Roman" panose="02020603050405020304" pitchFamily="18" charset="0"/>
                <a:sym typeface="Symbol" panose="05050102010706020507" pitchFamily="18" charset="2"/>
              </a:rPr>
              <a:t> </a:t>
            </a:r>
            <a:r>
              <a:rPr kumimoji="1" lang="zh-CN" altLang="en-US" sz="2800" b="1">
                <a:solidFill>
                  <a:schemeClr val="tx2"/>
                </a:solidFill>
                <a:latin typeface="Times New Roman" panose="02020603050405020304" pitchFamily="18" charset="0"/>
                <a:sym typeface="Symbol" panose="05050102010706020507" pitchFamily="18" charset="2"/>
              </a:rPr>
              <a:t>，</a:t>
            </a:r>
            <a:r>
              <a:rPr kumimoji="1" lang="zh-CN" altLang="en-US" sz="2400" b="1">
                <a:solidFill>
                  <a:schemeClr val="tx2"/>
                </a:solidFill>
                <a:latin typeface="Times New Roman" panose="02020603050405020304" pitchFamily="18" charset="0"/>
                <a:sym typeface="Symbol" panose="05050102010706020507" pitchFamily="18" charset="2"/>
              </a:rPr>
              <a:t>电流源被短路。</a:t>
            </a:r>
          </a:p>
        </p:txBody>
      </p:sp>
      <p:grpSp>
        <p:nvGrpSpPr>
          <p:cNvPr id="396301" name="Group 13"/>
          <p:cNvGrpSpPr>
            <a:grpSpLocks/>
          </p:cNvGrpSpPr>
          <p:nvPr/>
        </p:nvGrpSpPr>
        <p:grpSpPr bwMode="auto">
          <a:xfrm>
            <a:off x="436563" y="692609"/>
            <a:ext cx="2025650" cy="2298700"/>
            <a:chOff x="757" y="520"/>
            <a:chExt cx="1276" cy="1448"/>
          </a:xfrm>
        </p:grpSpPr>
        <p:sp>
          <p:nvSpPr>
            <p:cNvPr id="396302" name="Text Box 14"/>
            <p:cNvSpPr txBox="1">
              <a:spLocks noChangeArrowheads="1"/>
            </p:cNvSpPr>
            <p:nvPr/>
          </p:nvSpPr>
          <p:spPr bwMode="auto">
            <a:xfrm>
              <a:off x="757" y="1248"/>
              <a:ext cx="2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i</a:t>
              </a:r>
              <a:r>
                <a:rPr kumimoji="1" lang="en-US" altLang="zh-CN" sz="2000" b="1" baseline="-25000">
                  <a:solidFill>
                    <a:schemeClr val="tx2"/>
                  </a:solidFill>
                  <a:latin typeface="Times New Roman" panose="02020603050405020304" pitchFamily="18" charset="0"/>
                  <a:sym typeface="Symbol" panose="05050102010706020507" pitchFamily="18" charset="2"/>
                </a:rPr>
                <a:t>S</a:t>
              </a:r>
              <a:endParaRPr kumimoji="1" lang="en-US" altLang="zh-CN" sz="2000" b="1" i="1">
                <a:solidFill>
                  <a:schemeClr val="tx2"/>
                </a:solidFill>
                <a:latin typeface="Times New Roman" panose="02020603050405020304" pitchFamily="18" charset="0"/>
                <a:sym typeface="Symbol" panose="05050102010706020507" pitchFamily="18" charset="2"/>
              </a:endParaRPr>
            </a:p>
          </p:txBody>
        </p:sp>
        <p:sp>
          <p:nvSpPr>
            <p:cNvPr id="396303" name="Line 15"/>
            <p:cNvSpPr>
              <a:spLocks noChangeShapeType="1"/>
            </p:cNvSpPr>
            <p:nvPr/>
          </p:nvSpPr>
          <p:spPr bwMode="auto">
            <a:xfrm>
              <a:off x="1535" y="660"/>
              <a:ext cx="289" cy="0"/>
            </a:xfrm>
            <a:prstGeom prst="line">
              <a:avLst/>
            </a:prstGeom>
            <a:noFill/>
            <a:ln w="1270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04" name="Line 16"/>
            <p:cNvSpPr>
              <a:spLocks noChangeShapeType="1"/>
            </p:cNvSpPr>
            <p:nvPr/>
          </p:nvSpPr>
          <p:spPr bwMode="auto">
            <a:xfrm rot="10800000">
              <a:off x="1232" y="1541"/>
              <a:ext cx="0" cy="39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05" name="Oval 17"/>
            <p:cNvSpPr>
              <a:spLocks noChangeArrowheads="1"/>
            </p:cNvSpPr>
            <p:nvPr/>
          </p:nvSpPr>
          <p:spPr bwMode="auto">
            <a:xfrm rot="10800000">
              <a:off x="1051" y="1201"/>
              <a:ext cx="340" cy="340"/>
            </a:xfrm>
            <a:prstGeom prst="ellipse">
              <a:avLst/>
            </a:prstGeom>
            <a:noFill/>
            <a:ln w="317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06" name="Text Box 18"/>
            <p:cNvSpPr txBox="1">
              <a:spLocks noChangeArrowheads="1"/>
            </p:cNvSpPr>
            <p:nvPr/>
          </p:nvSpPr>
          <p:spPr bwMode="auto">
            <a:xfrm>
              <a:off x="1391" y="520"/>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i</a:t>
              </a:r>
            </a:p>
          </p:txBody>
        </p:sp>
        <p:sp>
          <p:nvSpPr>
            <p:cNvPr id="396307" name="Oval 19"/>
            <p:cNvSpPr>
              <a:spLocks noChangeArrowheads="1"/>
            </p:cNvSpPr>
            <p:nvPr/>
          </p:nvSpPr>
          <p:spPr bwMode="auto">
            <a:xfrm rot="10800000">
              <a:off x="1872" y="1900"/>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08" name="Line 20"/>
            <p:cNvSpPr>
              <a:spLocks noChangeShapeType="1"/>
            </p:cNvSpPr>
            <p:nvPr/>
          </p:nvSpPr>
          <p:spPr bwMode="auto">
            <a:xfrm rot="5400000">
              <a:off x="1552" y="1614"/>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09" name="Oval 21"/>
            <p:cNvSpPr>
              <a:spLocks noChangeArrowheads="1"/>
            </p:cNvSpPr>
            <p:nvPr/>
          </p:nvSpPr>
          <p:spPr bwMode="auto">
            <a:xfrm rot="10800000">
              <a:off x="1872" y="725"/>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10" name="Line 22"/>
            <p:cNvSpPr>
              <a:spLocks noChangeShapeType="1"/>
            </p:cNvSpPr>
            <p:nvPr/>
          </p:nvSpPr>
          <p:spPr bwMode="auto">
            <a:xfrm rot="5400000">
              <a:off x="1552" y="439"/>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11" name="Text Box 23"/>
            <p:cNvSpPr txBox="1">
              <a:spLocks noChangeArrowheads="1"/>
            </p:cNvSpPr>
            <p:nvPr/>
          </p:nvSpPr>
          <p:spPr bwMode="auto">
            <a:xfrm>
              <a:off x="1828" y="1201"/>
              <a:ext cx="20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u</a:t>
              </a:r>
            </a:p>
          </p:txBody>
        </p:sp>
        <p:sp>
          <p:nvSpPr>
            <p:cNvPr id="396312" name="Text Box 24"/>
            <p:cNvSpPr txBox="1">
              <a:spLocks noChangeArrowheads="1"/>
            </p:cNvSpPr>
            <p:nvPr/>
          </p:nvSpPr>
          <p:spPr bwMode="auto">
            <a:xfrm rot="10800000">
              <a:off x="1824" y="793"/>
              <a:ext cx="20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a:t>
              </a:r>
            </a:p>
          </p:txBody>
        </p:sp>
        <p:sp>
          <p:nvSpPr>
            <p:cNvPr id="396313" name="Text Box 25"/>
            <p:cNvSpPr txBox="1">
              <a:spLocks noChangeArrowheads="1"/>
            </p:cNvSpPr>
            <p:nvPr/>
          </p:nvSpPr>
          <p:spPr bwMode="auto">
            <a:xfrm>
              <a:off x="1835" y="1560"/>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_</a:t>
              </a:r>
            </a:p>
          </p:txBody>
        </p:sp>
        <p:sp>
          <p:nvSpPr>
            <p:cNvPr id="396314" name="Line 26"/>
            <p:cNvSpPr>
              <a:spLocks noChangeShapeType="1"/>
            </p:cNvSpPr>
            <p:nvPr/>
          </p:nvSpPr>
          <p:spPr bwMode="auto">
            <a:xfrm rot="10800000" flipH="1">
              <a:off x="1232" y="755"/>
              <a:ext cx="0" cy="44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15" name="Line 27"/>
            <p:cNvSpPr>
              <a:spLocks noChangeShapeType="1"/>
            </p:cNvSpPr>
            <p:nvPr/>
          </p:nvSpPr>
          <p:spPr bwMode="auto">
            <a:xfrm rot="5400000">
              <a:off x="1221" y="1222"/>
              <a:ext cx="0" cy="34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16" name="Line 28"/>
            <p:cNvSpPr>
              <a:spLocks noChangeShapeType="1"/>
            </p:cNvSpPr>
            <p:nvPr/>
          </p:nvSpPr>
          <p:spPr bwMode="auto">
            <a:xfrm rot="-5400000">
              <a:off x="803" y="1369"/>
              <a:ext cx="344" cy="0"/>
            </a:xfrm>
            <a:prstGeom prst="line">
              <a:avLst/>
            </a:prstGeom>
            <a:noFill/>
            <a:ln w="1270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96317" name="Text Box 29"/>
          <p:cNvSpPr txBox="1">
            <a:spLocks noChangeArrowheads="1"/>
          </p:cNvSpPr>
          <p:nvPr/>
        </p:nvSpPr>
        <p:spPr bwMode="auto">
          <a:xfrm>
            <a:off x="179512" y="3154275"/>
            <a:ext cx="8685213"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b="1" dirty="0">
                <a:solidFill>
                  <a:srgbClr val="0000F0"/>
                </a:solidFill>
                <a:latin typeface="Times New Roman" panose="02020603050405020304" pitchFamily="18" charset="0"/>
                <a:sym typeface="Symbol" panose="05050102010706020507" pitchFamily="18" charset="2"/>
              </a:rPr>
              <a:t>       </a:t>
            </a:r>
            <a:r>
              <a:rPr kumimoji="1" lang="zh-CN" altLang="en-US" sz="2400" b="1" dirty="0">
                <a:solidFill>
                  <a:srgbClr val="0000F0"/>
                </a:solidFill>
                <a:latin typeface="Times New Roman" panose="02020603050405020304" pitchFamily="18" charset="0"/>
                <a:sym typeface="Symbol" panose="05050102010706020507" pitchFamily="18" charset="2"/>
              </a:rPr>
              <a:t>（</a:t>
            </a:r>
            <a:r>
              <a:rPr kumimoji="1" lang="en-US" altLang="zh-CN" sz="2400" b="1" dirty="0">
                <a:solidFill>
                  <a:srgbClr val="0000F0"/>
                </a:solidFill>
                <a:latin typeface="Times New Roman" panose="02020603050405020304" pitchFamily="18" charset="0"/>
                <a:sym typeface="Symbol" panose="05050102010706020507" pitchFamily="18" charset="2"/>
              </a:rPr>
              <a:t>4</a:t>
            </a:r>
            <a:r>
              <a:rPr kumimoji="1" lang="zh-CN" altLang="en-US" sz="2400" b="1" dirty="0">
                <a:solidFill>
                  <a:srgbClr val="0000F0"/>
                </a:solidFill>
                <a:latin typeface="Times New Roman" panose="02020603050405020304" pitchFamily="18" charset="0"/>
                <a:sym typeface="Symbol" panose="05050102010706020507" pitchFamily="18" charset="2"/>
              </a:rPr>
              <a:t>） 实际电流源的产生</a:t>
            </a:r>
          </a:p>
          <a:p>
            <a:pPr eaLnBrk="0" hangingPunct="0">
              <a:lnSpc>
                <a:spcPct val="120000"/>
              </a:lnSpc>
              <a:spcBef>
                <a:spcPct val="50000"/>
              </a:spcBef>
            </a:pPr>
            <a:r>
              <a:rPr kumimoji="1" lang="zh-CN" altLang="en-US" sz="2000" b="1" dirty="0">
                <a:solidFill>
                  <a:schemeClr val="tx2"/>
                </a:solidFill>
                <a:latin typeface="Times New Roman" panose="02020603050405020304" pitchFamily="18" charset="0"/>
                <a:sym typeface="Symbol" panose="05050102010706020507" pitchFamily="18" charset="2"/>
              </a:rPr>
              <a:t>            可由稳流电子设备产生，有些电子器件输出具备电流源特性，如晶体管的集电极电流与负载无关；光电池在一定光线照射下光电池被激发产生一定值的电流等。</a:t>
            </a:r>
          </a:p>
        </p:txBody>
      </p:sp>
      <p:grpSp>
        <p:nvGrpSpPr>
          <p:cNvPr id="32" name="Group 36"/>
          <p:cNvGrpSpPr>
            <a:grpSpLocks/>
          </p:cNvGrpSpPr>
          <p:nvPr/>
        </p:nvGrpSpPr>
        <p:grpSpPr bwMode="auto">
          <a:xfrm>
            <a:off x="1436762" y="5571699"/>
            <a:ext cx="381000" cy="360362"/>
            <a:chOff x="0" y="0"/>
            <a:chExt cx="240" cy="227"/>
          </a:xfrm>
        </p:grpSpPr>
        <p:sp>
          <p:nvSpPr>
            <p:cNvPr id="33" name="Oval 37"/>
            <p:cNvSpPr>
              <a:spLocks noChangeAspect="1" noChangeArrowheads="1"/>
            </p:cNvSpPr>
            <p:nvPr/>
          </p:nvSpPr>
          <p:spPr bwMode="auto">
            <a:xfrm>
              <a:off x="9" y="0"/>
              <a:ext cx="227" cy="227"/>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Line 38"/>
            <p:cNvSpPr>
              <a:spLocks noChangeShapeType="1"/>
            </p:cNvSpPr>
            <p:nvPr/>
          </p:nvSpPr>
          <p:spPr bwMode="auto">
            <a:xfrm>
              <a:off x="0" y="114"/>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 name="Rectangle 39"/>
          <p:cNvSpPr>
            <a:spLocks noChangeArrowheads="1"/>
          </p:cNvSpPr>
          <p:nvPr/>
        </p:nvSpPr>
        <p:spPr bwMode="auto">
          <a:xfrm>
            <a:off x="2267025" y="5571699"/>
            <a:ext cx="1524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Line 40"/>
          <p:cNvSpPr>
            <a:spLocks noChangeShapeType="1"/>
          </p:cNvSpPr>
          <p:nvPr/>
        </p:nvSpPr>
        <p:spPr bwMode="auto">
          <a:xfrm>
            <a:off x="1619325" y="5139899"/>
            <a:ext cx="16557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1"/>
          <p:cNvSpPr>
            <a:spLocks noChangeShapeType="1"/>
          </p:cNvSpPr>
          <p:nvPr/>
        </p:nvSpPr>
        <p:spPr bwMode="auto">
          <a:xfrm>
            <a:off x="1619325" y="6363861"/>
            <a:ext cx="16557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42"/>
          <p:cNvSpPr>
            <a:spLocks noChangeShapeType="1"/>
          </p:cNvSpPr>
          <p:nvPr/>
        </p:nvSpPr>
        <p:spPr bwMode="auto">
          <a:xfrm>
            <a:off x="1628850" y="5130374"/>
            <a:ext cx="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3"/>
          <p:cNvSpPr>
            <a:spLocks noChangeShapeType="1"/>
          </p:cNvSpPr>
          <p:nvPr/>
        </p:nvSpPr>
        <p:spPr bwMode="auto">
          <a:xfrm>
            <a:off x="1619325" y="5932061"/>
            <a:ext cx="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4"/>
          <p:cNvSpPr>
            <a:spLocks noChangeShapeType="1"/>
          </p:cNvSpPr>
          <p:nvPr/>
        </p:nvSpPr>
        <p:spPr bwMode="auto">
          <a:xfrm>
            <a:off x="2340050" y="5139899"/>
            <a:ext cx="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5"/>
          <p:cNvSpPr>
            <a:spLocks noChangeShapeType="1"/>
          </p:cNvSpPr>
          <p:nvPr/>
        </p:nvSpPr>
        <p:spPr bwMode="auto">
          <a:xfrm>
            <a:off x="2340050" y="5941586"/>
            <a:ext cx="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Oval 46"/>
          <p:cNvSpPr>
            <a:spLocks noChangeAspect="1" noChangeArrowheads="1"/>
          </p:cNvSpPr>
          <p:nvPr/>
        </p:nvSpPr>
        <p:spPr bwMode="auto">
          <a:xfrm>
            <a:off x="3275087" y="5077986"/>
            <a:ext cx="107950" cy="1079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47"/>
          <p:cNvSpPr>
            <a:spLocks noChangeAspect="1" noChangeArrowheads="1"/>
          </p:cNvSpPr>
          <p:nvPr/>
        </p:nvSpPr>
        <p:spPr bwMode="auto">
          <a:xfrm>
            <a:off x="3256037" y="6301949"/>
            <a:ext cx="107950" cy="1079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Text Box 48"/>
          <p:cNvSpPr txBox="1">
            <a:spLocks noChangeArrowheads="1"/>
          </p:cNvSpPr>
          <p:nvPr/>
        </p:nvSpPr>
        <p:spPr bwMode="auto">
          <a:xfrm>
            <a:off x="3156025" y="5077986"/>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45" name="Text Box 49"/>
          <p:cNvSpPr txBox="1">
            <a:spLocks noChangeArrowheads="1"/>
          </p:cNvSpPr>
          <p:nvPr/>
        </p:nvSpPr>
        <p:spPr bwMode="auto">
          <a:xfrm>
            <a:off x="3156025" y="5830461"/>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Times New Roman" panose="02020603050405020304" pitchFamily="18" charset="0"/>
              </a:rPr>
              <a:t>-</a:t>
            </a:r>
          </a:p>
        </p:txBody>
      </p:sp>
      <p:sp>
        <p:nvSpPr>
          <p:cNvPr id="46" name="Text Box 50"/>
          <p:cNvSpPr txBox="1">
            <a:spLocks noChangeArrowheads="1"/>
          </p:cNvSpPr>
          <p:nvPr/>
        </p:nvSpPr>
        <p:spPr bwMode="auto">
          <a:xfrm>
            <a:off x="1066875" y="5462161"/>
            <a:ext cx="41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I</a:t>
            </a:r>
            <a:r>
              <a:rPr lang="zh-CN" altLang="en-US" sz="2400" b="1" baseline="-25000">
                <a:latin typeface="Times New Roman" panose="02020603050405020304" pitchFamily="18" charset="0"/>
              </a:rPr>
              <a:t>S</a:t>
            </a:r>
          </a:p>
        </p:txBody>
      </p:sp>
      <p:sp>
        <p:nvSpPr>
          <p:cNvPr id="47" name="Line 51"/>
          <p:cNvSpPr>
            <a:spLocks noChangeShapeType="1"/>
          </p:cNvSpPr>
          <p:nvPr/>
        </p:nvSpPr>
        <p:spPr bwMode="auto">
          <a:xfrm flipV="1">
            <a:off x="1628850" y="5230386"/>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52"/>
          <p:cNvSpPr txBox="1">
            <a:spLocks noChangeArrowheads="1"/>
          </p:cNvSpPr>
          <p:nvPr/>
        </p:nvSpPr>
        <p:spPr bwMode="auto">
          <a:xfrm>
            <a:off x="2382912" y="5557411"/>
            <a:ext cx="528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rPr>
              <a:t>R</a:t>
            </a:r>
            <a:r>
              <a:rPr lang="zh-CN" altLang="en-US" sz="2400" b="1" baseline="-25000" dirty="0">
                <a:latin typeface="Times New Roman" panose="02020603050405020304" pitchFamily="18" charset="0"/>
              </a:rPr>
              <a:t>P</a:t>
            </a:r>
          </a:p>
        </p:txBody>
      </p:sp>
      <p:sp>
        <p:nvSpPr>
          <p:cNvPr id="49" name="Line 53"/>
          <p:cNvSpPr>
            <a:spLocks noChangeShapeType="1"/>
          </p:cNvSpPr>
          <p:nvPr/>
        </p:nvSpPr>
        <p:spPr bwMode="auto">
          <a:xfrm>
            <a:off x="2698825" y="5139899"/>
            <a:ext cx="3603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54"/>
          <p:cNvSpPr txBox="1">
            <a:spLocks noChangeArrowheads="1"/>
          </p:cNvSpPr>
          <p:nvPr/>
        </p:nvSpPr>
        <p:spPr bwMode="auto">
          <a:xfrm>
            <a:off x="2751212" y="5101799"/>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I</a:t>
            </a:r>
            <a:endParaRPr lang="zh-CN" altLang="en-US" sz="2400" b="1" baseline="-25000">
              <a:latin typeface="Times New Roman" panose="02020603050405020304" pitchFamily="18" charset="0"/>
            </a:endParaRPr>
          </a:p>
        </p:txBody>
      </p:sp>
      <p:sp>
        <p:nvSpPr>
          <p:cNvPr id="51" name="Text Box 55"/>
          <p:cNvSpPr txBox="1">
            <a:spLocks noChangeArrowheads="1"/>
          </p:cNvSpPr>
          <p:nvPr/>
        </p:nvSpPr>
        <p:spPr bwMode="auto">
          <a:xfrm>
            <a:off x="3102050" y="5533599"/>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U</a:t>
            </a:r>
            <a:endParaRPr lang="zh-CN" altLang="en-US" sz="2400" b="1" baseline="-25000">
              <a:latin typeface="Times New Roman" panose="02020603050405020304" pitchFamily="18" charset="0"/>
            </a:endParaRPr>
          </a:p>
        </p:txBody>
      </p:sp>
      <p:sp>
        <p:nvSpPr>
          <p:cNvPr id="52" name="Text Box 56"/>
          <p:cNvSpPr txBox="1">
            <a:spLocks noChangeArrowheads="1"/>
          </p:cNvSpPr>
          <p:nvPr/>
        </p:nvSpPr>
        <p:spPr bwMode="auto">
          <a:xfrm>
            <a:off x="3779912" y="5565349"/>
            <a:ext cx="178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U=R</a:t>
            </a:r>
            <a:r>
              <a:rPr lang="zh-CN" altLang="en-US" sz="2400" b="1" baseline="-25000">
                <a:latin typeface="Times New Roman" panose="02020603050405020304" pitchFamily="18" charset="0"/>
              </a:rPr>
              <a:t>P</a:t>
            </a:r>
            <a:r>
              <a:rPr lang="zh-CN" altLang="en-US" sz="2400" b="1">
                <a:latin typeface="Times New Roman" panose="02020603050405020304" pitchFamily="18" charset="0"/>
              </a:rPr>
              <a:t>I</a:t>
            </a:r>
            <a:r>
              <a:rPr lang="zh-CN" altLang="en-US" sz="2400" b="1" baseline="-25000">
                <a:latin typeface="Times New Roman" panose="02020603050405020304" pitchFamily="18" charset="0"/>
              </a:rPr>
              <a:t>S</a:t>
            </a:r>
            <a:r>
              <a:rPr lang="zh-CN" altLang="en-US" sz="2400" b="1">
                <a:latin typeface="Times New Roman" panose="02020603050405020304" pitchFamily="18" charset="0"/>
                <a:sym typeface="Symbol" panose="05050102010706020507" pitchFamily="18" charset="2"/>
              </a:rPr>
              <a:t>R</a:t>
            </a:r>
            <a:r>
              <a:rPr lang="zh-CN" altLang="en-US" sz="2400" b="1" baseline="-25000">
                <a:latin typeface="Times New Roman" panose="02020603050405020304" pitchFamily="18" charset="0"/>
                <a:sym typeface="Symbol" panose="05050102010706020507" pitchFamily="18" charset="2"/>
              </a:rPr>
              <a:t>P</a:t>
            </a:r>
            <a:r>
              <a:rPr lang="zh-CN" altLang="en-US" sz="2400" b="1">
                <a:latin typeface="Times New Roman" panose="02020603050405020304" pitchFamily="18" charset="0"/>
                <a:sym typeface="Symbol" panose="05050102010706020507" pitchFamily="18" charset="2"/>
              </a:rPr>
              <a:t>I</a:t>
            </a:r>
            <a:endParaRPr lang="zh-CN" altLang="en-US" sz="2400" b="1" baseline="-25000">
              <a:latin typeface="Times New Roman" panose="02020603050405020304" pitchFamily="18" charset="0"/>
              <a:sym typeface="Symbol" panose="05050102010706020507" pitchFamily="18" charset="2"/>
            </a:endParaRPr>
          </a:p>
        </p:txBody>
      </p:sp>
      <p:sp>
        <p:nvSpPr>
          <p:cNvPr id="53" name="Line 57"/>
          <p:cNvSpPr>
            <a:spLocks noChangeShapeType="1"/>
          </p:cNvSpPr>
          <p:nvPr/>
        </p:nvSpPr>
        <p:spPr bwMode="auto">
          <a:xfrm>
            <a:off x="6083375" y="5211336"/>
            <a:ext cx="1584325" cy="122396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 name="Group 58"/>
          <p:cNvGrpSpPr>
            <a:grpSpLocks/>
          </p:cNvGrpSpPr>
          <p:nvPr/>
        </p:nvGrpSpPr>
        <p:grpSpPr bwMode="auto">
          <a:xfrm>
            <a:off x="6011937" y="4839861"/>
            <a:ext cx="2227263" cy="1776413"/>
            <a:chOff x="0" y="0"/>
            <a:chExt cx="1403" cy="1119"/>
          </a:xfrm>
        </p:grpSpPr>
        <p:sp>
          <p:nvSpPr>
            <p:cNvPr id="55" name="Line 59"/>
            <p:cNvSpPr>
              <a:spLocks noChangeShapeType="1"/>
            </p:cNvSpPr>
            <p:nvPr/>
          </p:nvSpPr>
          <p:spPr bwMode="auto">
            <a:xfrm>
              <a:off x="0" y="915"/>
              <a:ext cx="127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60"/>
            <p:cNvSpPr>
              <a:spLocks noChangeShapeType="1"/>
            </p:cNvSpPr>
            <p:nvPr/>
          </p:nvSpPr>
          <p:spPr bwMode="auto">
            <a:xfrm flipV="1">
              <a:off x="227" y="53"/>
              <a:ext cx="0" cy="99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61"/>
            <p:cNvSpPr txBox="1">
              <a:spLocks noChangeArrowheads="1"/>
            </p:cNvSpPr>
            <p:nvPr/>
          </p:nvSpPr>
          <p:spPr bwMode="auto">
            <a:xfrm>
              <a:off x="4" y="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U</a:t>
              </a:r>
            </a:p>
          </p:txBody>
        </p:sp>
        <p:sp>
          <p:nvSpPr>
            <p:cNvPr id="58" name="Text Box 62"/>
            <p:cNvSpPr txBox="1">
              <a:spLocks noChangeArrowheads="1"/>
            </p:cNvSpPr>
            <p:nvPr/>
          </p:nvSpPr>
          <p:spPr bwMode="auto">
            <a:xfrm>
              <a:off x="1225" y="869"/>
              <a:ext cx="1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I</a:t>
              </a:r>
            </a:p>
          </p:txBody>
        </p:sp>
        <p:sp>
          <p:nvSpPr>
            <p:cNvPr id="59" name="Text Box 63"/>
            <p:cNvSpPr txBox="1">
              <a:spLocks noChangeArrowheads="1"/>
            </p:cNvSpPr>
            <p:nvPr/>
          </p:nvSpPr>
          <p:spPr bwMode="auto">
            <a:xfrm>
              <a:off x="58" y="85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0</a:t>
              </a:r>
              <a:endParaRPr lang="zh-CN" altLang="en-US" sz="2000" b="1" baseline="-25000">
                <a:latin typeface="Times New Roman" panose="02020603050405020304" pitchFamily="18" charset="0"/>
              </a:endParaRPr>
            </a:p>
          </p:txBody>
        </p:sp>
      </p:grpSp>
      <p:grpSp>
        <p:nvGrpSpPr>
          <p:cNvPr id="60" name="Group 64"/>
          <p:cNvGrpSpPr>
            <a:grpSpLocks/>
          </p:cNvGrpSpPr>
          <p:nvPr/>
        </p:nvGrpSpPr>
        <p:grpSpPr bwMode="auto">
          <a:xfrm>
            <a:off x="6343725" y="5139899"/>
            <a:ext cx="1411287" cy="1190625"/>
            <a:chOff x="0" y="0"/>
            <a:chExt cx="889" cy="750"/>
          </a:xfrm>
        </p:grpSpPr>
        <p:sp>
          <p:nvSpPr>
            <p:cNvPr id="61" name="Text Box 65"/>
            <p:cNvSpPr txBox="1">
              <a:spLocks noChangeArrowheads="1"/>
            </p:cNvSpPr>
            <p:nvPr/>
          </p:nvSpPr>
          <p:spPr bwMode="auto">
            <a:xfrm>
              <a:off x="20" y="0"/>
              <a:ext cx="4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R</a:t>
              </a:r>
              <a:r>
                <a:rPr lang="zh-CN" altLang="en-US" sz="2000" b="1" baseline="-25000">
                  <a:latin typeface="Times New Roman" panose="02020603050405020304" pitchFamily="18" charset="0"/>
                </a:rPr>
                <a:t>P</a:t>
              </a:r>
              <a:r>
                <a:rPr lang="zh-CN" altLang="en-US" sz="2000" b="1">
                  <a:latin typeface="Times New Roman" panose="02020603050405020304" pitchFamily="18" charset="0"/>
                </a:rPr>
                <a:t>I</a:t>
              </a:r>
              <a:r>
                <a:rPr lang="zh-CN" altLang="en-US" sz="2000" b="1" baseline="-25000">
                  <a:latin typeface="Times New Roman" panose="02020603050405020304" pitchFamily="18" charset="0"/>
                </a:rPr>
                <a:t>S</a:t>
              </a:r>
            </a:p>
          </p:txBody>
        </p:sp>
        <p:sp>
          <p:nvSpPr>
            <p:cNvPr id="62" name="Text Box 66"/>
            <p:cNvSpPr txBox="1">
              <a:spLocks noChangeArrowheads="1"/>
            </p:cNvSpPr>
            <p:nvPr/>
          </p:nvSpPr>
          <p:spPr bwMode="auto">
            <a:xfrm>
              <a:off x="653" y="454"/>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I</a:t>
              </a:r>
              <a:r>
                <a:rPr lang="zh-CN" altLang="en-US" sz="2000" b="1" baseline="-25000">
                  <a:latin typeface="Times New Roman" panose="02020603050405020304" pitchFamily="18" charset="0"/>
                </a:rPr>
                <a:t>S</a:t>
              </a:r>
            </a:p>
          </p:txBody>
        </p:sp>
        <p:sp>
          <p:nvSpPr>
            <p:cNvPr id="63" name="Oval 67"/>
            <p:cNvSpPr>
              <a:spLocks noChangeArrowheads="1"/>
            </p:cNvSpPr>
            <p:nvPr/>
          </p:nvSpPr>
          <p:spPr bwMode="auto">
            <a:xfrm>
              <a:off x="0" y="163"/>
              <a:ext cx="45" cy="46"/>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 name="Oval 68"/>
            <p:cNvSpPr>
              <a:spLocks noChangeArrowheads="1"/>
            </p:cNvSpPr>
            <p:nvPr/>
          </p:nvSpPr>
          <p:spPr bwMode="auto">
            <a:xfrm>
              <a:off x="695" y="704"/>
              <a:ext cx="45" cy="46"/>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391763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6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396301"/>
                                        </p:tgtEl>
                                        <p:attrNameLst>
                                          <p:attrName>style.visibility</p:attrName>
                                        </p:attrNameLst>
                                      </p:cBhvr>
                                      <p:to>
                                        <p:strVal val="visible"/>
                                      </p:to>
                                    </p:set>
                                    <p:anim calcmode="lin" valueType="num">
                                      <p:cBhvr additive="base">
                                        <p:cTn id="11" dur="500" fill="hold"/>
                                        <p:tgtEl>
                                          <p:spTgt spid="396301"/>
                                        </p:tgtEl>
                                        <p:attrNameLst>
                                          <p:attrName>ppt_x</p:attrName>
                                        </p:attrNameLst>
                                      </p:cBhvr>
                                      <p:tavLst>
                                        <p:tav tm="0">
                                          <p:val>
                                            <p:strVal val="0-#ppt_w/2"/>
                                          </p:val>
                                        </p:tav>
                                        <p:tav tm="100000">
                                          <p:val>
                                            <p:strVal val="#ppt_x"/>
                                          </p:val>
                                        </p:tav>
                                      </p:tavLst>
                                    </p:anim>
                                    <p:anim calcmode="lin" valueType="num">
                                      <p:cBhvr additive="base">
                                        <p:cTn id="12" dur="500" fill="hold"/>
                                        <p:tgtEl>
                                          <p:spTgt spid="39630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6293"/>
                                        </p:tgtEl>
                                        <p:attrNameLst>
                                          <p:attrName>style.visibility</p:attrName>
                                        </p:attrNameLst>
                                      </p:cBhvr>
                                      <p:to>
                                        <p:strVal val="visible"/>
                                      </p:to>
                                    </p:set>
                                    <p:animEffect transition="in" filter="wipe(left)">
                                      <p:cBhvr>
                                        <p:cTn id="17" dur="500"/>
                                        <p:tgtEl>
                                          <p:spTgt spid="3962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96300"/>
                                        </p:tgtEl>
                                        <p:attrNameLst>
                                          <p:attrName>style.visibility</p:attrName>
                                        </p:attrNameLst>
                                      </p:cBhvr>
                                      <p:to>
                                        <p:strVal val="visible"/>
                                      </p:to>
                                    </p:set>
                                    <p:anim calcmode="lin" valueType="num">
                                      <p:cBhvr additive="base">
                                        <p:cTn id="22" dur="500" fill="hold"/>
                                        <p:tgtEl>
                                          <p:spTgt spid="396300"/>
                                        </p:tgtEl>
                                        <p:attrNameLst>
                                          <p:attrName>ppt_x</p:attrName>
                                        </p:attrNameLst>
                                      </p:cBhvr>
                                      <p:tavLst>
                                        <p:tav tm="0">
                                          <p:val>
                                            <p:strVal val="1+#ppt_w/2"/>
                                          </p:val>
                                        </p:tav>
                                        <p:tav tm="100000">
                                          <p:val>
                                            <p:strVal val="#ppt_x"/>
                                          </p:val>
                                        </p:tav>
                                      </p:tavLst>
                                    </p:anim>
                                    <p:anim calcmode="lin" valueType="num">
                                      <p:cBhvr additive="base">
                                        <p:cTn id="23" dur="500" fill="hold"/>
                                        <p:tgtEl>
                                          <p:spTgt spid="39630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396299"/>
                                        </p:tgtEl>
                                        <p:attrNameLst>
                                          <p:attrName>style.visibility</p:attrName>
                                        </p:attrNameLst>
                                      </p:cBhvr>
                                      <p:to>
                                        <p:strVal val="visible"/>
                                      </p:to>
                                    </p:set>
                                    <p:anim calcmode="lin" valueType="num">
                                      <p:cBhvr additive="base">
                                        <p:cTn id="28" dur="500" fill="hold"/>
                                        <p:tgtEl>
                                          <p:spTgt spid="396299"/>
                                        </p:tgtEl>
                                        <p:attrNameLst>
                                          <p:attrName>ppt_x</p:attrName>
                                        </p:attrNameLst>
                                      </p:cBhvr>
                                      <p:tavLst>
                                        <p:tav tm="0">
                                          <p:val>
                                            <p:strVal val="1+#ppt_w/2"/>
                                          </p:val>
                                        </p:tav>
                                        <p:tav tm="100000">
                                          <p:val>
                                            <p:strVal val="#ppt_x"/>
                                          </p:val>
                                        </p:tav>
                                      </p:tavLst>
                                    </p:anim>
                                    <p:anim calcmode="lin" valueType="num">
                                      <p:cBhvr additive="base">
                                        <p:cTn id="29" dur="500" fill="hold"/>
                                        <p:tgtEl>
                                          <p:spTgt spid="39629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396317"/>
                                        </p:tgtEl>
                                        <p:attrNameLst>
                                          <p:attrName>style.visibility</p:attrName>
                                        </p:attrNameLst>
                                      </p:cBhvr>
                                      <p:to>
                                        <p:strVal val="visible"/>
                                      </p:to>
                                    </p:set>
                                    <p:anim calcmode="lin" valueType="num">
                                      <p:cBhvr>
                                        <p:cTn id="34" dur="500" fill="hold"/>
                                        <p:tgtEl>
                                          <p:spTgt spid="396317"/>
                                        </p:tgtEl>
                                        <p:attrNameLst>
                                          <p:attrName>ppt_w</p:attrName>
                                        </p:attrNameLst>
                                      </p:cBhvr>
                                      <p:tavLst>
                                        <p:tav tm="0">
                                          <p:val>
                                            <p:fltVal val="0"/>
                                          </p:val>
                                        </p:tav>
                                        <p:tav tm="100000">
                                          <p:val>
                                            <p:strVal val="#ppt_w"/>
                                          </p:val>
                                        </p:tav>
                                      </p:tavLst>
                                    </p:anim>
                                    <p:anim calcmode="lin" valueType="num">
                                      <p:cBhvr>
                                        <p:cTn id="35" dur="500" fill="hold"/>
                                        <p:tgtEl>
                                          <p:spTgt spid="396317"/>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autoUpdateAnimBg="0"/>
      <p:bldP spid="396299" grpId="0" autoUpdateAnimBg="0"/>
      <p:bldP spid="396300" grpId="0" autoUpdateAnimBg="0"/>
      <p:bldP spid="396317" grpId="0" autoUpdateAnimBg="0"/>
      <p:bldP spid="35" grpId="0" animBg="1"/>
      <p:bldP spid="36" grpId="0" animBg="1"/>
      <p:bldP spid="37" grpId="0" animBg="1"/>
      <p:bldP spid="38" grpId="0" animBg="1"/>
      <p:bldP spid="39" grpId="0" animBg="1"/>
      <p:bldP spid="40" grpId="0" animBg="1"/>
      <p:bldP spid="41" grpId="0" animBg="1"/>
      <p:bldP spid="42" grpId="0" animBg="1"/>
      <p:bldP spid="43" grpId="0" animBg="1"/>
      <p:bldP spid="44" grpId="0"/>
      <p:bldP spid="45" grpId="0"/>
      <p:bldP spid="46" grpId="0"/>
      <p:bldP spid="47" grpId="0" animBg="1"/>
      <p:bldP spid="48" grpId="0"/>
      <p:bldP spid="49" grpId="0" animBg="1"/>
      <p:bldP spid="50" grpId="0"/>
      <p:bldP spid="51" grpId="0"/>
      <p:bldP spid="52" grpId="0"/>
      <p:bldP spid="5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Text Box 4"/>
          <p:cNvSpPr txBox="1">
            <a:spLocks noChangeArrowheads="1"/>
          </p:cNvSpPr>
          <p:nvPr/>
        </p:nvSpPr>
        <p:spPr bwMode="auto">
          <a:xfrm>
            <a:off x="179388" y="692150"/>
            <a:ext cx="604837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rgbClr val="CC0099"/>
                </a:solidFill>
                <a:latin typeface="Times New Roman" panose="02020603050405020304" pitchFamily="18" charset="0"/>
              </a:rPr>
              <a:t>二、</a:t>
            </a:r>
            <a:r>
              <a:rPr kumimoji="1" lang="zh-CN" altLang="zh-CN" sz="2400" b="1">
                <a:solidFill>
                  <a:srgbClr val="CC0099"/>
                </a:solidFill>
                <a:latin typeface="Times New Roman" panose="02020603050405020304" pitchFamily="18" charset="0"/>
              </a:rPr>
              <a:t>受控电源 （非独立源）</a:t>
            </a:r>
          </a:p>
          <a:p>
            <a:pPr eaLnBrk="0" hangingPunct="0">
              <a:spcBef>
                <a:spcPct val="50000"/>
              </a:spcBef>
            </a:pPr>
            <a:r>
              <a:rPr kumimoji="1" lang="zh-CN" altLang="zh-CN" sz="2400" b="1">
                <a:solidFill>
                  <a:srgbClr val="CC0099"/>
                </a:solidFill>
                <a:latin typeface="Times New Roman" panose="02020603050405020304" pitchFamily="18" charset="0"/>
              </a:rPr>
              <a:t>（</a:t>
            </a:r>
            <a:r>
              <a:rPr kumimoji="1" lang="zh-CN" altLang="zh-CN" sz="2400" b="1" i="1">
                <a:solidFill>
                  <a:srgbClr val="CC0099"/>
                </a:solidFill>
                <a:latin typeface="Times New Roman" panose="02020603050405020304" pitchFamily="18" charset="0"/>
              </a:rPr>
              <a:t>controlled source  or  dependent source</a:t>
            </a:r>
            <a:r>
              <a:rPr kumimoji="1" lang="zh-CN" altLang="zh-CN" sz="2400" b="1">
                <a:solidFill>
                  <a:srgbClr val="CC0099"/>
                </a:solidFill>
                <a:latin typeface="Times New Roman" panose="02020603050405020304" pitchFamily="18" charset="0"/>
              </a:rPr>
              <a:t>）</a:t>
            </a:r>
            <a:endParaRPr kumimoji="1" lang="zh-CN" altLang="en-US" sz="2400" b="1">
              <a:solidFill>
                <a:srgbClr val="CC0099"/>
              </a:solidFill>
              <a:latin typeface="Times New Roman" panose="02020603050405020304" pitchFamily="18" charset="0"/>
            </a:endParaRPr>
          </a:p>
        </p:txBody>
      </p:sp>
      <p:sp>
        <p:nvSpPr>
          <p:cNvPr id="400389" name="Text Box 5"/>
          <p:cNvSpPr txBox="1">
            <a:spLocks noChangeArrowheads="1"/>
          </p:cNvSpPr>
          <p:nvPr/>
        </p:nvSpPr>
        <p:spPr bwMode="auto">
          <a:xfrm>
            <a:off x="847725" y="4330700"/>
            <a:ext cx="1416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zh-CN" altLang="en-US" sz="2400" b="1">
                <a:solidFill>
                  <a:schemeClr val="tx2"/>
                </a:solidFill>
                <a:latin typeface="Times New Roman" panose="02020603050405020304" pitchFamily="18" charset="0"/>
              </a:rPr>
              <a:t>电路符号</a:t>
            </a:r>
            <a:endParaRPr kumimoji="1" lang="zh-CN" altLang="en-US" sz="2400" b="1">
              <a:solidFill>
                <a:srgbClr val="000000"/>
              </a:solidFill>
              <a:latin typeface="Times New Roman" panose="02020603050405020304" pitchFamily="18" charset="0"/>
            </a:endParaRPr>
          </a:p>
        </p:txBody>
      </p:sp>
      <p:grpSp>
        <p:nvGrpSpPr>
          <p:cNvPr id="400390" name="Group 6"/>
          <p:cNvGrpSpPr>
            <a:grpSpLocks/>
          </p:cNvGrpSpPr>
          <p:nvPr/>
        </p:nvGrpSpPr>
        <p:grpSpPr bwMode="auto">
          <a:xfrm>
            <a:off x="3135313" y="4095750"/>
            <a:ext cx="1600200" cy="690563"/>
            <a:chOff x="2020" y="2395"/>
            <a:chExt cx="1008" cy="435"/>
          </a:xfrm>
        </p:grpSpPr>
        <p:sp>
          <p:nvSpPr>
            <p:cNvPr id="400391" name="AutoShape 7"/>
            <p:cNvSpPr>
              <a:spLocks noChangeArrowheads="1"/>
            </p:cNvSpPr>
            <p:nvPr/>
          </p:nvSpPr>
          <p:spPr bwMode="auto">
            <a:xfrm rot="5400000">
              <a:off x="2390" y="2481"/>
              <a:ext cx="267" cy="432"/>
            </a:xfrm>
            <a:prstGeom prst="diamond">
              <a:avLst/>
            </a:prstGeom>
            <a:solidFill>
              <a:schemeClr val="bg1"/>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392" name="Line 8"/>
            <p:cNvSpPr>
              <a:spLocks noChangeShapeType="1"/>
            </p:cNvSpPr>
            <p:nvPr/>
          </p:nvSpPr>
          <p:spPr bwMode="auto">
            <a:xfrm>
              <a:off x="2068" y="2696"/>
              <a:ext cx="91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93" name="Oval 9"/>
            <p:cNvSpPr>
              <a:spLocks noChangeArrowheads="1"/>
            </p:cNvSpPr>
            <p:nvPr/>
          </p:nvSpPr>
          <p:spPr bwMode="auto">
            <a:xfrm>
              <a:off x="2980" y="2672"/>
              <a:ext cx="48" cy="4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94" name="Oval 10"/>
            <p:cNvSpPr>
              <a:spLocks noChangeArrowheads="1"/>
            </p:cNvSpPr>
            <p:nvPr/>
          </p:nvSpPr>
          <p:spPr bwMode="auto">
            <a:xfrm>
              <a:off x="2020" y="2672"/>
              <a:ext cx="48" cy="4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95" name="Text Box 11"/>
            <p:cNvSpPr txBox="1">
              <a:spLocks noChangeArrowheads="1"/>
            </p:cNvSpPr>
            <p:nvPr/>
          </p:nvSpPr>
          <p:spPr bwMode="auto">
            <a:xfrm>
              <a:off x="2116" y="2395"/>
              <a:ext cx="2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sp>
          <p:nvSpPr>
            <p:cNvPr id="400396" name="Text Box 12"/>
            <p:cNvSpPr txBox="1">
              <a:spLocks noChangeArrowheads="1"/>
            </p:cNvSpPr>
            <p:nvPr/>
          </p:nvSpPr>
          <p:spPr bwMode="auto">
            <a:xfrm>
              <a:off x="2685" y="2395"/>
              <a:ext cx="2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grpSp>
      <p:grpSp>
        <p:nvGrpSpPr>
          <p:cNvPr id="400397" name="Group 13"/>
          <p:cNvGrpSpPr>
            <a:grpSpLocks/>
          </p:cNvGrpSpPr>
          <p:nvPr/>
        </p:nvGrpSpPr>
        <p:grpSpPr bwMode="auto">
          <a:xfrm>
            <a:off x="5584825" y="4292600"/>
            <a:ext cx="1752600" cy="493713"/>
            <a:chOff x="3563" y="2519"/>
            <a:chExt cx="1104" cy="311"/>
          </a:xfrm>
        </p:grpSpPr>
        <p:grpSp>
          <p:nvGrpSpPr>
            <p:cNvPr id="400398" name="Group 14"/>
            <p:cNvGrpSpPr>
              <a:grpSpLocks/>
            </p:cNvGrpSpPr>
            <p:nvPr/>
          </p:nvGrpSpPr>
          <p:grpSpPr bwMode="auto">
            <a:xfrm rot="5400000">
              <a:off x="3982" y="2481"/>
              <a:ext cx="266" cy="432"/>
              <a:chOff x="1983" y="1611"/>
              <a:chExt cx="360" cy="576"/>
            </a:xfrm>
          </p:grpSpPr>
          <p:sp>
            <p:nvSpPr>
              <p:cNvPr id="400399" name="AutoShape 15"/>
              <p:cNvSpPr>
                <a:spLocks noChangeArrowheads="1"/>
              </p:cNvSpPr>
              <p:nvPr/>
            </p:nvSpPr>
            <p:spPr bwMode="auto">
              <a:xfrm>
                <a:off x="1983" y="1611"/>
                <a:ext cx="360" cy="576"/>
              </a:xfrm>
              <a:prstGeom prst="diamond">
                <a:avLst/>
              </a:prstGeom>
              <a:solidFill>
                <a:schemeClr val="bg1"/>
              </a:solidFill>
              <a:ln w="31750">
                <a:solidFill>
                  <a:srgbClr val="000000"/>
                </a:solidFill>
                <a:miter lim="800000"/>
                <a:headEnd/>
                <a:tailEnd/>
              </a:ln>
            </p:spPr>
            <p:txBody>
              <a:bodyPr/>
              <a:lstStyle/>
              <a:p>
                <a:endParaRPr lang="zh-CN" altLang="en-US"/>
              </a:p>
            </p:txBody>
          </p:sp>
          <p:sp>
            <p:nvSpPr>
              <p:cNvPr id="400400" name="Line 16"/>
              <p:cNvSpPr>
                <a:spLocks noChangeShapeType="1"/>
              </p:cNvSpPr>
              <p:nvPr/>
            </p:nvSpPr>
            <p:spPr bwMode="auto">
              <a:xfrm>
                <a:off x="1986" y="1899"/>
                <a:ext cx="357"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0401" name="Line 17"/>
            <p:cNvSpPr>
              <a:spLocks noChangeShapeType="1"/>
            </p:cNvSpPr>
            <p:nvPr/>
          </p:nvSpPr>
          <p:spPr bwMode="auto">
            <a:xfrm>
              <a:off x="3611" y="2697"/>
              <a:ext cx="28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02" name="Line 18"/>
            <p:cNvSpPr>
              <a:spLocks noChangeShapeType="1"/>
            </p:cNvSpPr>
            <p:nvPr/>
          </p:nvSpPr>
          <p:spPr bwMode="auto">
            <a:xfrm>
              <a:off x="4331" y="2697"/>
              <a:ext cx="28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03" name="Oval 19"/>
            <p:cNvSpPr>
              <a:spLocks noChangeArrowheads="1"/>
            </p:cNvSpPr>
            <p:nvPr/>
          </p:nvSpPr>
          <p:spPr bwMode="auto">
            <a:xfrm>
              <a:off x="3563" y="2673"/>
              <a:ext cx="48" cy="4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04" name="Oval 20"/>
            <p:cNvSpPr>
              <a:spLocks noChangeArrowheads="1"/>
            </p:cNvSpPr>
            <p:nvPr/>
          </p:nvSpPr>
          <p:spPr bwMode="auto">
            <a:xfrm>
              <a:off x="4619" y="2673"/>
              <a:ext cx="48" cy="4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05" name="Line 21"/>
            <p:cNvSpPr>
              <a:spLocks noChangeShapeType="1"/>
            </p:cNvSpPr>
            <p:nvPr/>
          </p:nvSpPr>
          <p:spPr bwMode="auto">
            <a:xfrm>
              <a:off x="3851" y="2519"/>
              <a:ext cx="48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0406" name="Text Box 22"/>
          <p:cNvSpPr txBox="1">
            <a:spLocks noChangeArrowheads="1"/>
          </p:cNvSpPr>
          <p:nvPr/>
        </p:nvSpPr>
        <p:spPr bwMode="auto">
          <a:xfrm>
            <a:off x="2994025" y="4902200"/>
            <a:ext cx="19605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zh-CN" altLang="en-US" sz="2400" b="1">
                <a:solidFill>
                  <a:schemeClr val="tx2"/>
                </a:solidFill>
                <a:latin typeface="Times New Roman" panose="02020603050405020304" pitchFamily="18" charset="0"/>
              </a:rPr>
              <a:t>受控电压源</a:t>
            </a:r>
            <a:endParaRPr kumimoji="1" lang="zh-CN" altLang="en-US" sz="2400" b="1">
              <a:solidFill>
                <a:srgbClr val="000000"/>
              </a:solidFill>
              <a:latin typeface="Times New Roman" panose="02020603050405020304" pitchFamily="18" charset="0"/>
            </a:endParaRPr>
          </a:p>
        </p:txBody>
      </p:sp>
      <p:sp>
        <p:nvSpPr>
          <p:cNvPr id="400407" name="Text Box 23"/>
          <p:cNvSpPr txBox="1">
            <a:spLocks noChangeArrowheads="1"/>
          </p:cNvSpPr>
          <p:nvPr/>
        </p:nvSpPr>
        <p:spPr bwMode="auto">
          <a:xfrm>
            <a:off x="5567363" y="4902200"/>
            <a:ext cx="19605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zh-CN" altLang="en-US" sz="2400" b="1">
                <a:solidFill>
                  <a:schemeClr val="tx2"/>
                </a:solidFill>
                <a:latin typeface="Times New Roman" panose="02020603050405020304" pitchFamily="18" charset="0"/>
              </a:rPr>
              <a:t>受控电流源</a:t>
            </a:r>
            <a:endParaRPr kumimoji="1" lang="zh-CN" altLang="en-US" sz="2400" b="1">
              <a:solidFill>
                <a:srgbClr val="000000"/>
              </a:solidFill>
              <a:latin typeface="Times New Roman" panose="02020603050405020304" pitchFamily="18" charset="0"/>
            </a:endParaRPr>
          </a:p>
        </p:txBody>
      </p:sp>
      <p:sp>
        <p:nvSpPr>
          <p:cNvPr id="400408" name="Rectangle 24"/>
          <p:cNvSpPr>
            <a:spLocks noChangeArrowheads="1"/>
          </p:cNvSpPr>
          <p:nvPr/>
        </p:nvSpPr>
        <p:spPr bwMode="auto">
          <a:xfrm>
            <a:off x="539750" y="2168525"/>
            <a:ext cx="8299450" cy="13525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45000"/>
              </a:spcBef>
            </a:pPr>
            <a:r>
              <a:rPr kumimoji="1" lang="en-US" altLang="zh-CN" sz="2400" b="1">
                <a:solidFill>
                  <a:srgbClr val="FF0000"/>
                </a:solidFill>
                <a:latin typeface="Times New Roman" panose="02020603050405020304" pitchFamily="18" charset="0"/>
              </a:rPr>
              <a:t>1.  </a:t>
            </a:r>
            <a:r>
              <a:rPr kumimoji="1" lang="zh-CN" altLang="en-US" sz="2400" b="1">
                <a:solidFill>
                  <a:srgbClr val="FF0000"/>
                </a:solidFill>
                <a:latin typeface="Times New Roman" panose="02020603050405020304" pitchFamily="18" charset="0"/>
              </a:rPr>
              <a:t>定义</a:t>
            </a:r>
          </a:p>
          <a:p>
            <a:pPr eaLnBrk="0" hangingPunct="0">
              <a:spcBef>
                <a:spcPct val="45000"/>
              </a:spcBef>
            </a:pPr>
            <a:r>
              <a:rPr kumimoji="1" lang="zh-CN" altLang="en-US" sz="2400" b="1">
                <a:solidFill>
                  <a:srgbClr val="CC0099"/>
                </a:solidFill>
                <a:latin typeface="Times New Roman" panose="02020603050405020304" pitchFamily="18" charset="0"/>
              </a:rPr>
              <a:t>        </a:t>
            </a:r>
            <a:r>
              <a:rPr kumimoji="1" lang="zh-CN" altLang="en-US" sz="2400" b="1">
                <a:latin typeface="Times New Roman" panose="02020603050405020304" pitchFamily="18" charset="0"/>
              </a:rPr>
              <a:t>电压源电压或电流源电流不是给定的时间函数，而是受电路中某个支路（或元件）的电压（或电流）的控制。</a:t>
            </a:r>
          </a:p>
        </p:txBody>
      </p:sp>
      <p:sp>
        <p:nvSpPr>
          <p:cNvPr id="23" name="文本框 22">
            <a:extLst>
              <a:ext uri="{FF2B5EF4-FFF2-40B4-BE49-F238E27FC236}">
                <a16:creationId xmlns:a16="http://schemas.microsoft.com/office/drawing/2014/main" id="{6A709E5F-1DE1-4F8B-BC2A-389F677DC689}"/>
              </a:ext>
            </a:extLst>
          </p:cNvPr>
          <p:cNvSpPr txBox="1"/>
          <p:nvPr/>
        </p:nvSpPr>
        <p:spPr>
          <a:xfrm>
            <a:off x="2075632" y="5540196"/>
            <a:ext cx="5757912" cy="1200329"/>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rPr>
              <a:t>要熟悉这里的电路符号（由独立电源符号变形而来）及物理意义，尤其容易出错！！！</a:t>
            </a:r>
            <a:endParaRPr lang="zh-CN" altLang="en-US" sz="2400" dirty="0"/>
          </a:p>
        </p:txBody>
      </p:sp>
    </p:spTree>
    <p:extLst>
      <p:ext uri="{BB962C8B-B14F-4D97-AF65-F5344CB8AC3E}">
        <p14:creationId xmlns:p14="http://schemas.microsoft.com/office/powerpoint/2010/main" val="951193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408">
                                            <p:txEl>
                                              <p:pRg st="0" end="0"/>
                                            </p:txEl>
                                          </p:spTgt>
                                        </p:tgtEl>
                                        <p:attrNameLst>
                                          <p:attrName>style.visibility</p:attrName>
                                        </p:attrNameLst>
                                      </p:cBhvr>
                                      <p:to>
                                        <p:strVal val="visible"/>
                                      </p:to>
                                    </p:set>
                                    <p:animEffect transition="in" filter="wipe(left)">
                                      <p:cBhvr>
                                        <p:cTn id="7" dur="500"/>
                                        <p:tgtEl>
                                          <p:spTgt spid="4004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408">
                                            <p:txEl>
                                              <p:pRg st="1" end="1"/>
                                            </p:txEl>
                                          </p:spTgt>
                                        </p:tgtEl>
                                        <p:attrNameLst>
                                          <p:attrName>style.visibility</p:attrName>
                                        </p:attrNameLst>
                                      </p:cBhvr>
                                      <p:to>
                                        <p:strVal val="visible"/>
                                      </p:to>
                                    </p:set>
                                    <p:animEffect transition="in" filter="wipe(left)">
                                      <p:cBhvr>
                                        <p:cTn id="12" dur="500"/>
                                        <p:tgtEl>
                                          <p:spTgt spid="4004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iterate type="wd">
                                    <p:tmPct val="100000"/>
                                  </p:iterate>
                                  <p:childTnLst>
                                    <p:set>
                                      <p:cBhvr>
                                        <p:cTn id="16" dur="1" fill="hold">
                                          <p:stCondLst>
                                            <p:cond delay="0"/>
                                          </p:stCondLst>
                                        </p:cTn>
                                        <p:tgtEl>
                                          <p:spTgt spid="400389"/>
                                        </p:tgtEl>
                                        <p:attrNameLst>
                                          <p:attrName>style.visibility</p:attrName>
                                        </p:attrNameLst>
                                      </p:cBhvr>
                                      <p:to>
                                        <p:strVal val="visible"/>
                                      </p:to>
                                    </p:set>
                                    <p:anim calcmode="lin" valueType="num">
                                      <p:cBhvr additive="base">
                                        <p:cTn id="17" dur="300" fill="hold"/>
                                        <p:tgtEl>
                                          <p:spTgt spid="400389"/>
                                        </p:tgtEl>
                                        <p:attrNameLst>
                                          <p:attrName>ppt_x</p:attrName>
                                        </p:attrNameLst>
                                      </p:cBhvr>
                                      <p:tavLst>
                                        <p:tav tm="0">
                                          <p:val>
                                            <p:strVal val="0-#ppt_w/2"/>
                                          </p:val>
                                        </p:tav>
                                        <p:tav tm="100000">
                                          <p:val>
                                            <p:strVal val="#ppt_x"/>
                                          </p:val>
                                        </p:tav>
                                      </p:tavLst>
                                    </p:anim>
                                    <p:anim calcmode="lin" valueType="num">
                                      <p:cBhvr additive="base">
                                        <p:cTn id="18" dur="300" fill="hold"/>
                                        <p:tgtEl>
                                          <p:spTgt spid="40038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00390"/>
                                        </p:tgtEl>
                                        <p:attrNameLst>
                                          <p:attrName>style.visibility</p:attrName>
                                        </p:attrNameLst>
                                      </p:cBhvr>
                                      <p:to>
                                        <p:strVal val="visible"/>
                                      </p:to>
                                    </p:set>
                                    <p:animEffect transition="in" filter="wipe(left)">
                                      <p:cBhvr>
                                        <p:cTn id="23" dur="500"/>
                                        <p:tgtEl>
                                          <p:spTgt spid="400390"/>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00406">
                                            <p:txEl>
                                              <p:pRg st="0" end="0"/>
                                            </p:txEl>
                                          </p:spTgt>
                                        </p:tgtEl>
                                        <p:attrNameLst>
                                          <p:attrName>style.visibility</p:attrName>
                                        </p:attrNameLst>
                                      </p:cBhvr>
                                      <p:to>
                                        <p:strVal val="visible"/>
                                      </p:to>
                                    </p:set>
                                    <p:animEffect transition="in" filter="wipe(left)">
                                      <p:cBhvr>
                                        <p:cTn id="27" dur="500"/>
                                        <p:tgtEl>
                                          <p:spTgt spid="40040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00397"/>
                                        </p:tgtEl>
                                        <p:attrNameLst>
                                          <p:attrName>style.visibility</p:attrName>
                                        </p:attrNameLst>
                                      </p:cBhvr>
                                      <p:to>
                                        <p:strVal val="visible"/>
                                      </p:to>
                                    </p:set>
                                    <p:animEffect transition="in" filter="wipe(left)">
                                      <p:cBhvr>
                                        <p:cTn id="32" dur="500"/>
                                        <p:tgtEl>
                                          <p:spTgt spid="400397"/>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00407">
                                            <p:txEl>
                                              <p:pRg st="0" end="0"/>
                                            </p:txEl>
                                          </p:spTgt>
                                        </p:tgtEl>
                                        <p:attrNameLst>
                                          <p:attrName>style.visibility</p:attrName>
                                        </p:attrNameLst>
                                      </p:cBhvr>
                                      <p:to>
                                        <p:strVal val="visible"/>
                                      </p:to>
                                    </p:set>
                                    <p:animEffect transition="in" filter="wipe(left)">
                                      <p:cBhvr>
                                        <p:cTn id="36" dur="500"/>
                                        <p:tgtEl>
                                          <p:spTgt spid="40040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9" grpId="0" autoUpdateAnimBg="0"/>
      <p:bldP spid="400406" grpId="0" build="p" autoUpdateAnimBg="0" advAuto="0"/>
      <p:bldP spid="400407" grpId="0" build="p" autoUpdateAnimBg="0" advAuto="0"/>
      <p:bldP spid="40040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p:cNvSpPr>
            <a:spLocks noGrp="1"/>
          </p:cNvSpPr>
          <p:nvPr>
            <p:ph type="dt" sz="quarter" idx="10"/>
          </p:nvPr>
        </p:nvSpPr>
        <p:spPr/>
        <p:txBody>
          <a:bodyPr/>
          <a:lstStyle/>
          <a:p>
            <a:pPr>
              <a:defRPr/>
            </a:pPr>
            <a:fld id="{F97C72E8-7962-4AB4-BC37-522D583404A5}" type="datetime1">
              <a:rPr lang="zh-CN" altLang="en-US"/>
              <a:pPr>
                <a:defRPr/>
              </a:pPr>
              <a:t>2021/3/3</a:t>
            </a:fld>
            <a:endParaRPr lang="en-US" altLang="zh-CN"/>
          </a:p>
        </p:txBody>
      </p:sp>
      <p:sp>
        <p:nvSpPr>
          <p:cNvPr id="16" name="页脚占位符 2"/>
          <p:cNvSpPr>
            <a:spLocks noGrp="1"/>
          </p:cNvSpPr>
          <p:nvPr>
            <p:ph type="ftr" sz="quarter" idx="11"/>
          </p:nvPr>
        </p:nvSpPr>
        <p:spPr/>
        <p:txBody>
          <a:bodyPr/>
          <a:lstStyle/>
          <a:p>
            <a:pPr>
              <a:defRPr/>
            </a:pPr>
            <a:r>
              <a:rPr lang="zh-CN" altLang="en-US"/>
              <a:t>电路理论</a:t>
            </a:r>
            <a:endParaRPr lang="en-US" altLang="zh-CN"/>
          </a:p>
        </p:txBody>
      </p:sp>
      <p:sp>
        <p:nvSpPr>
          <p:cNvPr id="17" name="灯片编号占位符 3"/>
          <p:cNvSpPr>
            <a:spLocks noGrp="1"/>
          </p:cNvSpPr>
          <p:nvPr>
            <p:ph type="sldNum" sz="quarter" idx="12"/>
          </p:nvPr>
        </p:nvSpPr>
        <p:spPr/>
        <p:txBody>
          <a:bodyPr/>
          <a:lstStyle/>
          <a:p>
            <a:pPr>
              <a:defRPr/>
            </a:pPr>
            <a:fld id="{D70C8C5B-DED0-45AD-B912-C9DEAB9D1DE9}" type="slidenum">
              <a:rPr lang="en-US" altLang="zh-CN"/>
              <a:pPr>
                <a:defRPr/>
              </a:pPr>
              <a:t>5</a:t>
            </a:fld>
            <a:endParaRPr lang="en-US" altLang="zh-CN"/>
          </a:p>
        </p:txBody>
      </p:sp>
      <p:grpSp>
        <p:nvGrpSpPr>
          <p:cNvPr id="4101" name="Group 1026"/>
          <p:cNvGrpSpPr>
            <a:grpSpLocks/>
          </p:cNvGrpSpPr>
          <p:nvPr/>
        </p:nvGrpSpPr>
        <p:grpSpPr bwMode="auto">
          <a:xfrm>
            <a:off x="0" y="0"/>
            <a:ext cx="9144000" cy="6858000"/>
            <a:chOff x="0" y="0"/>
            <a:chExt cx="5970" cy="4956"/>
          </a:xfrm>
        </p:grpSpPr>
        <p:pic>
          <p:nvPicPr>
            <p:cNvPr id="4109" name="Picture 1027"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028"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029"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1030"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02" name="Picture 1042" descr="未命名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5113" y="762000"/>
            <a:ext cx="77533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60" name="Text Box 1060"/>
          <p:cNvSpPr txBox="1">
            <a:spLocks noChangeArrowheads="1"/>
          </p:cNvSpPr>
          <p:nvPr/>
        </p:nvSpPr>
        <p:spPr bwMode="auto">
          <a:xfrm>
            <a:off x="1187450" y="246063"/>
            <a:ext cx="7239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第</a:t>
            </a:r>
            <a:r>
              <a:rPr lang="en-US" altLang="zh-CN"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1</a:t>
            </a:r>
            <a:r>
              <a:rPr lang="zh-CN" altLang="en-US"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章</a:t>
            </a:r>
          </a:p>
          <a:p>
            <a:pPr algn="ctr" eaLnBrk="1" hangingPunct="1">
              <a:defRPr/>
            </a:pPr>
            <a:r>
              <a:rPr lang="zh-CN" altLang="en-US" sz="400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电路的基本概念和基本定律</a:t>
            </a:r>
          </a:p>
        </p:txBody>
      </p:sp>
      <p:sp>
        <p:nvSpPr>
          <p:cNvPr id="77861" name="Text Box 1061"/>
          <p:cNvSpPr txBox="1">
            <a:spLocks noChangeArrowheads="1"/>
          </p:cNvSpPr>
          <p:nvPr/>
        </p:nvSpPr>
        <p:spPr bwMode="auto">
          <a:xfrm>
            <a:off x="1066800" y="1916113"/>
            <a:ext cx="51219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dirty="0">
                <a:effectLst>
                  <a:outerShdw blurRad="38100" dist="38100" dir="2700000" algn="tl">
                    <a:srgbClr val="C0C0C0"/>
                  </a:outerShdw>
                </a:effectLst>
                <a:latin typeface="Times New Roman" panose="02020603050405020304" pitchFamily="18" charset="0"/>
                <a:ea typeface="隶书" panose="02010509060101010101" pitchFamily="49" charset="-122"/>
              </a:rPr>
              <a:t>1.1 </a:t>
            </a:r>
            <a:r>
              <a:rPr lang="zh-CN" altLang="en-US" sz="3200" dirty="0">
                <a:effectLst>
                  <a:outerShdw blurRad="38100" dist="38100" dir="2700000" algn="tl">
                    <a:srgbClr val="C0C0C0"/>
                  </a:outerShdw>
                </a:effectLst>
                <a:latin typeface="Times New Roman" panose="02020603050405020304" pitchFamily="18" charset="0"/>
                <a:ea typeface="隶书" panose="02010509060101010101" pitchFamily="49" charset="-122"/>
              </a:rPr>
              <a:t>电路模型 </a:t>
            </a:r>
            <a:r>
              <a:rPr lang="en-US" altLang="zh-CN" sz="3200" dirty="0">
                <a:effectLst>
                  <a:outerShdw blurRad="38100" dist="38100" dir="2700000" algn="tl">
                    <a:srgbClr val="C0C0C0"/>
                  </a:outerShdw>
                </a:effectLst>
                <a:latin typeface="Times New Roman" panose="02020603050405020304" pitchFamily="18" charset="0"/>
                <a:ea typeface="隶书" panose="02010509060101010101" pitchFamily="49" charset="-122"/>
              </a:rPr>
              <a:t>Circuits Model </a:t>
            </a:r>
          </a:p>
        </p:txBody>
      </p:sp>
      <p:sp>
        <p:nvSpPr>
          <p:cNvPr id="77862" name="Text Box 1062"/>
          <p:cNvSpPr txBox="1">
            <a:spLocks noChangeArrowheads="1"/>
          </p:cNvSpPr>
          <p:nvPr/>
        </p:nvSpPr>
        <p:spPr bwMode="auto">
          <a:xfrm>
            <a:off x="1042988" y="2517775"/>
            <a:ext cx="5199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dirty="0">
                <a:effectLst>
                  <a:outerShdw blurRad="38100" dist="38100" dir="2700000" algn="tl">
                    <a:srgbClr val="C0C0C0"/>
                  </a:outerShdw>
                </a:effectLst>
                <a:latin typeface="Times New Roman" panose="02020603050405020304" pitchFamily="18" charset="0"/>
                <a:ea typeface="隶书" panose="02010509060101010101" pitchFamily="49" charset="-122"/>
              </a:rPr>
              <a:t>1.2 </a:t>
            </a:r>
            <a:r>
              <a:rPr lang="zh-CN" altLang="en-US" sz="3200" dirty="0">
                <a:effectLst>
                  <a:outerShdw blurRad="38100" dist="38100" dir="2700000" algn="tl">
                    <a:srgbClr val="C0C0C0"/>
                  </a:outerShdw>
                </a:effectLst>
                <a:latin typeface="Times New Roman" panose="02020603050405020304" pitchFamily="18" charset="0"/>
                <a:ea typeface="隶书" panose="02010509060101010101" pitchFamily="49" charset="-122"/>
              </a:rPr>
              <a:t>基本变量 </a:t>
            </a:r>
            <a:r>
              <a:rPr lang="en-US" altLang="zh-CN" sz="3200" dirty="0">
                <a:effectLst>
                  <a:outerShdw blurRad="38100" dist="38100" dir="2700000" algn="tl">
                    <a:srgbClr val="C0C0C0"/>
                  </a:outerShdw>
                </a:effectLst>
                <a:latin typeface="Times New Roman" panose="02020603050405020304" pitchFamily="18" charset="0"/>
                <a:ea typeface="隶书" panose="02010509060101010101" pitchFamily="49" charset="-122"/>
              </a:rPr>
              <a:t>Basic Quantities</a:t>
            </a:r>
          </a:p>
        </p:txBody>
      </p:sp>
      <p:sp>
        <p:nvSpPr>
          <p:cNvPr id="77863" name="Text Box 1063"/>
          <p:cNvSpPr txBox="1">
            <a:spLocks noChangeArrowheads="1"/>
          </p:cNvSpPr>
          <p:nvPr/>
        </p:nvSpPr>
        <p:spPr bwMode="auto">
          <a:xfrm>
            <a:off x="1066800" y="3238500"/>
            <a:ext cx="526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a:effectLst>
                  <a:outerShdw blurRad="38100" dist="38100" dir="2700000" algn="tl">
                    <a:srgbClr val="C0C0C0"/>
                  </a:outerShdw>
                </a:effectLst>
                <a:latin typeface="Times New Roman" panose="02020603050405020304" pitchFamily="18" charset="0"/>
                <a:ea typeface="隶书" panose="02010509060101010101" pitchFamily="49" charset="-122"/>
              </a:rPr>
              <a:t>1.3 </a:t>
            </a:r>
            <a:r>
              <a:rPr lang="zh-CN" altLang="en-US" sz="3200">
                <a:effectLst>
                  <a:outerShdw blurRad="38100" dist="38100" dir="2700000" algn="tl">
                    <a:srgbClr val="C0C0C0"/>
                  </a:outerShdw>
                </a:effectLst>
                <a:latin typeface="Times New Roman" panose="02020603050405020304" pitchFamily="18" charset="0"/>
                <a:ea typeface="隶书" panose="02010509060101010101" pitchFamily="49" charset="-122"/>
              </a:rPr>
              <a:t>电路元件 </a:t>
            </a:r>
            <a:r>
              <a:rPr lang="en-US" altLang="zh-CN" sz="3200">
                <a:effectLst>
                  <a:outerShdw blurRad="38100" dist="38100" dir="2700000" algn="tl">
                    <a:srgbClr val="C0C0C0"/>
                  </a:outerShdw>
                </a:effectLst>
                <a:latin typeface="Times New Roman" panose="02020603050405020304" pitchFamily="18" charset="0"/>
                <a:ea typeface="隶书" panose="02010509060101010101" pitchFamily="49" charset="-122"/>
              </a:rPr>
              <a:t>Circuit Elements</a:t>
            </a:r>
          </a:p>
        </p:txBody>
      </p:sp>
      <p:sp>
        <p:nvSpPr>
          <p:cNvPr id="77873" name="Text Box 1073"/>
          <p:cNvSpPr txBox="1">
            <a:spLocks noChangeArrowheads="1"/>
          </p:cNvSpPr>
          <p:nvPr/>
        </p:nvSpPr>
        <p:spPr bwMode="auto">
          <a:xfrm>
            <a:off x="1085850" y="3886200"/>
            <a:ext cx="6313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a:effectLst>
                  <a:outerShdw blurRad="38100" dist="38100" dir="2700000" algn="tl">
                    <a:srgbClr val="C0C0C0"/>
                  </a:outerShdw>
                </a:effectLst>
                <a:latin typeface="Times New Roman" panose="02020603050405020304" pitchFamily="18" charset="0"/>
                <a:ea typeface="隶书" panose="02010509060101010101" pitchFamily="49" charset="-122"/>
              </a:rPr>
              <a:t>1.4 </a:t>
            </a:r>
            <a:r>
              <a:rPr lang="zh-CN" altLang="en-US" sz="3200">
                <a:effectLst>
                  <a:outerShdw blurRad="38100" dist="38100" dir="2700000" algn="tl">
                    <a:srgbClr val="C0C0C0"/>
                  </a:outerShdw>
                </a:effectLst>
                <a:latin typeface="Times New Roman" panose="02020603050405020304" pitchFamily="18" charset="0"/>
                <a:ea typeface="隶书" panose="02010509060101010101" pitchFamily="49" charset="-122"/>
              </a:rPr>
              <a:t>基尔霍夫定律 </a:t>
            </a:r>
            <a:r>
              <a:rPr lang="en-US" altLang="zh-CN" sz="3200">
                <a:effectLst>
                  <a:outerShdw blurRad="38100" dist="38100" dir="2700000" algn="tl">
                    <a:srgbClr val="C0C0C0"/>
                  </a:outerShdw>
                </a:effectLst>
                <a:latin typeface="Times New Roman" panose="02020603050405020304" pitchFamily="18" charset="0"/>
                <a:ea typeface="隶书" panose="02010509060101010101" pitchFamily="49" charset="-122"/>
              </a:rPr>
              <a:t>Kirchhoff’s Laws </a:t>
            </a:r>
          </a:p>
        </p:txBody>
      </p:sp>
      <p:sp>
        <p:nvSpPr>
          <p:cNvPr id="4108" name="Rectangle 10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1"/>
          <p:cNvSpPr>
            <a:spLocks noGrp="1"/>
          </p:cNvSpPr>
          <p:nvPr>
            <p:ph type="dt" sz="quarter" idx="10"/>
          </p:nvPr>
        </p:nvSpPr>
        <p:spPr/>
        <p:txBody>
          <a:bodyPr/>
          <a:lstStyle/>
          <a:p>
            <a:pPr>
              <a:defRPr/>
            </a:pPr>
            <a:fld id="{D63CD562-6D81-465F-87E4-9DBBF26216AC}" type="datetime1">
              <a:rPr lang="zh-CN" altLang="en-US"/>
              <a:pPr>
                <a:defRPr/>
              </a:pPr>
              <a:t>2021/3/3</a:t>
            </a:fld>
            <a:endParaRPr lang="en-US" altLang="zh-CN"/>
          </a:p>
        </p:txBody>
      </p:sp>
      <p:sp>
        <p:nvSpPr>
          <p:cNvPr id="27" name="页脚占位符 2"/>
          <p:cNvSpPr>
            <a:spLocks noGrp="1"/>
          </p:cNvSpPr>
          <p:nvPr>
            <p:ph type="ftr" sz="quarter" idx="11"/>
          </p:nvPr>
        </p:nvSpPr>
        <p:spPr>
          <a:xfrm>
            <a:off x="3124200" y="6597352"/>
            <a:ext cx="2895600" cy="457200"/>
          </a:xfrm>
        </p:spPr>
        <p:txBody>
          <a:bodyPr/>
          <a:lstStyle/>
          <a:p>
            <a:pPr>
              <a:defRPr/>
            </a:pPr>
            <a:r>
              <a:rPr lang="zh-CN" altLang="en-US"/>
              <a:t>电路理论</a:t>
            </a:r>
            <a:endParaRPr lang="en-US" altLang="zh-CN"/>
          </a:p>
        </p:txBody>
      </p:sp>
      <p:sp>
        <p:nvSpPr>
          <p:cNvPr id="28" name="灯片编号占位符 3"/>
          <p:cNvSpPr>
            <a:spLocks noGrp="1"/>
          </p:cNvSpPr>
          <p:nvPr>
            <p:ph type="sldNum" sz="quarter" idx="12"/>
          </p:nvPr>
        </p:nvSpPr>
        <p:spPr/>
        <p:txBody>
          <a:bodyPr/>
          <a:lstStyle/>
          <a:p>
            <a:pPr>
              <a:defRPr/>
            </a:pPr>
            <a:fld id="{8D444F29-205C-466E-B2A3-FB344F6080BD}" type="slidenum">
              <a:rPr lang="en-US" altLang="zh-CN"/>
              <a:pPr>
                <a:defRPr/>
              </a:pPr>
              <a:t>50</a:t>
            </a:fld>
            <a:endParaRPr lang="en-US" altLang="zh-CN"/>
          </a:p>
        </p:txBody>
      </p:sp>
      <p:sp>
        <p:nvSpPr>
          <p:cNvPr id="15365" name="Rectangle 105"/>
          <p:cNvSpPr>
            <a:spLocks noGrp="1" noChangeArrowheads="1"/>
          </p:cNvSpPr>
          <p:nvPr>
            <p:ph type="title" idx="4294967295"/>
          </p:nvPr>
        </p:nvSpPr>
        <p:spPr>
          <a:xfrm>
            <a:off x="304800" y="800457"/>
            <a:ext cx="8458200" cy="457200"/>
          </a:xfrm>
        </p:spPr>
        <p:txBody>
          <a:bodyPr/>
          <a:lstStyle/>
          <a:p>
            <a:pPr marL="342900" indent="-342900" algn="l" eaLnBrk="1" hangingPunct="1">
              <a:spcBef>
                <a:spcPct val="20000"/>
              </a:spcBef>
            </a:pPr>
            <a:r>
              <a:rPr lang="en-US" altLang="zh-CN" sz="2400" dirty="0">
                <a:solidFill>
                  <a:srgbClr val="CC3300"/>
                </a:solidFill>
                <a:ea typeface="隶书" panose="02010509060101010101" pitchFamily="49" charset="-122"/>
              </a:rPr>
              <a:t>2.</a:t>
            </a:r>
            <a:r>
              <a:rPr lang="zh-CN" altLang="en-US" sz="2400" dirty="0">
                <a:solidFill>
                  <a:srgbClr val="CC3300"/>
                </a:solidFill>
                <a:ea typeface="隶书" panose="02010509060101010101" pitchFamily="49" charset="-122"/>
              </a:rPr>
              <a:t>受控电源 </a:t>
            </a:r>
            <a:r>
              <a:rPr lang="en-US" altLang="zh-CN" sz="2400" dirty="0">
                <a:solidFill>
                  <a:srgbClr val="CC3300"/>
                </a:solidFill>
                <a:ea typeface="隶书" panose="02010509060101010101" pitchFamily="49" charset="-122"/>
              </a:rPr>
              <a:t>Dependent Source (active elements)</a:t>
            </a:r>
          </a:p>
        </p:txBody>
      </p:sp>
      <p:grpSp>
        <p:nvGrpSpPr>
          <p:cNvPr id="21631" name="Group 127"/>
          <p:cNvGrpSpPr>
            <a:grpSpLocks/>
          </p:cNvGrpSpPr>
          <p:nvPr/>
        </p:nvGrpSpPr>
        <p:grpSpPr bwMode="auto">
          <a:xfrm>
            <a:off x="319839" y="2634372"/>
            <a:ext cx="2366963" cy="1981200"/>
            <a:chOff x="1156" y="731"/>
            <a:chExt cx="1491" cy="1248"/>
          </a:xfrm>
        </p:grpSpPr>
        <p:graphicFrame>
          <p:nvGraphicFramePr>
            <p:cNvPr id="15379" name="Object 106"/>
            <p:cNvGraphicFramePr>
              <a:graphicFrameLocks noChangeAspect="1"/>
            </p:cNvGraphicFramePr>
            <p:nvPr/>
          </p:nvGraphicFramePr>
          <p:xfrm>
            <a:off x="1305" y="731"/>
            <a:ext cx="1143" cy="947"/>
          </p:xfrm>
          <a:graphic>
            <a:graphicData uri="http://schemas.openxmlformats.org/presentationml/2006/ole">
              <mc:AlternateContent xmlns:mc="http://schemas.openxmlformats.org/markup-compatibility/2006">
                <mc:Choice xmlns:v="urn:schemas-microsoft-com:vml" Requires="v">
                  <p:oleObj spid="_x0000_s16115" name="VISIO" r:id="rId3" imgW="908314" imgH="750082" progId="Visio.Drawing.5">
                    <p:embed/>
                  </p:oleObj>
                </mc:Choice>
                <mc:Fallback>
                  <p:oleObj name="VISIO" r:id="rId3" imgW="908314" imgH="750082" progId="Visio.Drawing.5">
                    <p:embed/>
                    <p:pic>
                      <p:nvPicPr>
                        <p:cNvPr id="0" name="Object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5" y="731"/>
                          <a:ext cx="114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0" name="Rectangle 117"/>
            <p:cNvSpPr>
              <a:spLocks noChangeArrowheads="1"/>
            </p:cNvSpPr>
            <p:nvPr/>
          </p:nvSpPr>
          <p:spPr bwMode="auto">
            <a:xfrm>
              <a:off x="1156" y="1691"/>
              <a:ext cx="14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ea typeface="隶书" panose="02010509060101010101" pitchFamily="49" charset="-122"/>
                </a:rPr>
                <a:t>晶体管 </a:t>
              </a:r>
              <a:r>
                <a:rPr lang="en-US" altLang="zh-CN">
                  <a:ea typeface="隶书" panose="02010509060101010101" pitchFamily="49" charset="-122"/>
                </a:rPr>
                <a:t>transistor</a:t>
              </a:r>
            </a:p>
          </p:txBody>
        </p:sp>
      </p:grpSp>
      <p:grpSp>
        <p:nvGrpSpPr>
          <p:cNvPr id="21629" name="Group 125"/>
          <p:cNvGrpSpPr>
            <a:grpSpLocks/>
          </p:cNvGrpSpPr>
          <p:nvPr/>
        </p:nvGrpSpPr>
        <p:grpSpPr bwMode="auto">
          <a:xfrm>
            <a:off x="2551864" y="2710573"/>
            <a:ext cx="3276600" cy="1905001"/>
            <a:chOff x="2688" y="576"/>
            <a:chExt cx="2064" cy="1200"/>
          </a:xfrm>
        </p:grpSpPr>
        <p:sp>
          <p:nvSpPr>
            <p:cNvPr id="15375" name="Line 112"/>
            <p:cNvSpPr>
              <a:spLocks noChangeShapeType="1"/>
            </p:cNvSpPr>
            <p:nvPr/>
          </p:nvSpPr>
          <p:spPr bwMode="auto">
            <a:xfrm>
              <a:off x="2688" y="1104"/>
              <a:ext cx="480"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76" name="Group 120"/>
            <p:cNvGrpSpPr>
              <a:grpSpLocks/>
            </p:cNvGrpSpPr>
            <p:nvPr/>
          </p:nvGrpSpPr>
          <p:grpSpPr bwMode="auto">
            <a:xfrm>
              <a:off x="3504" y="576"/>
              <a:ext cx="1248" cy="1200"/>
              <a:chOff x="3504" y="576"/>
              <a:chExt cx="1248" cy="1200"/>
            </a:xfrm>
          </p:grpSpPr>
          <p:graphicFrame>
            <p:nvGraphicFramePr>
              <p:cNvPr id="15377" name="Object 107"/>
              <p:cNvGraphicFramePr>
                <a:graphicFrameLocks noChangeAspect="1"/>
              </p:cNvGraphicFramePr>
              <p:nvPr>
                <p:extLst>
                  <p:ext uri="{D42A27DB-BD31-4B8C-83A1-F6EECF244321}">
                    <p14:modId xmlns:p14="http://schemas.microsoft.com/office/powerpoint/2010/main" val="4139001738"/>
                  </p:ext>
                </p:extLst>
              </p:nvPr>
            </p:nvGraphicFramePr>
            <p:xfrm>
              <a:off x="3504" y="576"/>
              <a:ext cx="1224" cy="1031"/>
            </p:xfrm>
            <a:graphic>
              <a:graphicData uri="http://schemas.openxmlformats.org/presentationml/2006/ole">
                <mc:AlternateContent xmlns:mc="http://schemas.openxmlformats.org/markup-compatibility/2006">
                  <mc:Choice xmlns:v="urn:schemas-microsoft-com:vml" Requires="v">
                    <p:oleObj spid="_x0000_s16116" name="Visio" r:id="rId5" imgW="1001268" imgH="847820" progId="Visio.Drawing.11">
                      <p:embed/>
                    </p:oleObj>
                  </mc:Choice>
                  <mc:Fallback>
                    <p:oleObj name="Visio" r:id="rId5" imgW="1001268" imgH="847820" progId="Visio.Drawing.11">
                      <p:embed/>
                      <p:pic>
                        <p:nvPicPr>
                          <p:cNvPr id="0" name="Object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 y="576"/>
                            <a:ext cx="1224" cy="1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8" name="Rectangle 118"/>
              <p:cNvSpPr>
                <a:spLocks noChangeArrowheads="1"/>
              </p:cNvSpPr>
              <p:nvPr/>
            </p:nvSpPr>
            <p:spPr bwMode="auto">
              <a:xfrm>
                <a:off x="3552" y="1488"/>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a:ea typeface="隶书" panose="02010509060101010101" pitchFamily="49" charset="-122"/>
                  </a:rPr>
                  <a:t>circuit model</a:t>
                </a:r>
              </a:p>
            </p:txBody>
          </p:sp>
        </p:grpSp>
      </p:grpSp>
      <p:sp>
        <p:nvSpPr>
          <p:cNvPr id="21630" name="Rectangle 126"/>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a:solidFill>
                  <a:schemeClr val="tx1"/>
                </a:solidFill>
                <a:effectLst>
                  <a:outerShdw blurRad="38100" dist="38100" dir="2700000" algn="tl">
                    <a:srgbClr val="C0C0C0"/>
                  </a:outerShdw>
                </a:effectLst>
                <a:ea typeface="隶书" panose="02010509060101010101" pitchFamily="49" charset="-122"/>
              </a:rPr>
              <a:t>1.3 </a:t>
            </a:r>
            <a:r>
              <a:rPr lang="zh-CN" altLang="en-US">
                <a:solidFill>
                  <a:schemeClr val="tx1"/>
                </a:solidFill>
                <a:effectLst>
                  <a:outerShdw blurRad="38100" dist="38100" dir="2700000" algn="tl">
                    <a:srgbClr val="C0C0C0"/>
                  </a:outerShdw>
                </a:effectLst>
                <a:ea typeface="隶书" panose="02010509060101010101" pitchFamily="49" charset="-122"/>
              </a:rPr>
              <a:t>电路元件 </a:t>
            </a:r>
            <a:r>
              <a:rPr lang="en-US" altLang="zh-CN">
                <a:solidFill>
                  <a:schemeClr val="tx1"/>
                </a:solidFill>
                <a:effectLst>
                  <a:outerShdw blurRad="38100" dist="38100" dir="2700000" algn="tl">
                    <a:srgbClr val="C0C0C0"/>
                  </a:outerShdw>
                </a:effectLst>
                <a:ea typeface="隶书" panose="02010509060101010101" pitchFamily="49" charset="-122"/>
              </a:rPr>
              <a:t>Circuit Elements</a:t>
            </a:r>
          </a:p>
        </p:txBody>
      </p:sp>
      <p:sp>
        <p:nvSpPr>
          <p:cNvPr id="21633" name="Line 129"/>
          <p:cNvSpPr>
            <a:spLocks noChangeShapeType="1"/>
          </p:cNvSpPr>
          <p:nvPr/>
        </p:nvSpPr>
        <p:spPr bwMode="auto">
          <a:xfrm>
            <a:off x="6182477" y="3437647"/>
            <a:ext cx="762000"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637" name="Object 133"/>
          <p:cNvGraphicFramePr>
            <a:graphicFrameLocks noChangeAspect="1"/>
          </p:cNvGraphicFramePr>
          <p:nvPr>
            <p:extLst>
              <p:ext uri="{D42A27DB-BD31-4B8C-83A1-F6EECF244321}">
                <p14:modId xmlns:p14="http://schemas.microsoft.com/office/powerpoint/2010/main" val="3041011424"/>
              </p:ext>
            </p:extLst>
          </p:nvPr>
        </p:nvGraphicFramePr>
        <p:xfrm>
          <a:off x="6655552" y="2629609"/>
          <a:ext cx="2089150" cy="1625600"/>
        </p:xfrm>
        <a:graphic>
          <a:graphicData uri="http://schemas.openxmlformats.org/presentationml/2006/ole">
            <mc:AlternateContent xmlns:mc="http://schemas.openxmlformats.org/markup-compatibility/2006">
              <mc:Choice xmlns:v="urn:schemas-microsoft-com:vml" Requires="v">
                <p:oleObj spid="_x0000_s16117" name="Visio" r:id="rId7" imgW="1114854" imgH="898827" progId="Visio.Drawing.11">
                  <p:embed/>
                </p:oleObj>
              </mc:Choice>
              <mc:Fallback>
                <p:oleObj name="Visio" r:id="rId7" imgW="1114854" imgH="898827" progId="Visio.Drawing.11">
                  <p:embed/>
                  <p:pic>
                    <p:nvPicPr>
                      <p:cNvPr id="0" name="Object 1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5552" y="2629609"/>
                        <a:ext cx="208915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4">
            <a:extLst>
              <a:ext uri="{FF2B5EF4-FFF2-40B4-BE49-F238E27FC236}">
                <a16:creationId xmlns:a16="http://schemas.microsoft.com/office/drawing/2014/main" id="{1F600381-F647-482D-8017-3A31217BB693}"/>
              </a:ext>
            </a:extLst>
          </p:cNvPr>
          <p:cNvSpPr txBox="1">
            <a:spLocks noChangeArrowheads="1"/>
          </p:cNvSpPr>
          <p:nvPr/>
        </p:nvSpPr>
        <p:spPr bwMode="auto">
          <a:xfrm>
            <a:off x="584101" y="5003928"/>
            <a:ext cx="889317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zh-CN" altLang="en-US" sz="2400" b="1" dirty="0">
                <a:latin typeface="Times New Roman" panose="02020603050405020304" pitchFamily="18" charset="0"/>
                <a:sym typeface="Symbol" panose="05050102010706020507" pitchFamily="18" charset="2"/>
              </a:rPr>
              <a:t>电流控制的电流源</a:t>
            </a:r>
            <a:endParaRPr kumimoji="1" lang="en-US" altLang="zh-CN" sz="2400" b="1" dirty="0">
              <a:latin typeface="Times New Roman" panose="02020603050405020304" pitchFamily="18" charset="0"/>
              <a:sym typeface="Symbol" panose="05050102010706020507" pitchFamily="18" charset="2"/>
            </a:endParaRPr>
          </a:p>
          <a:p>
            <a:pPr algn="ctr" eaLnBrk="0" hangingPunct="0"/>
            <a:r>
              <a:rPr kumimoji="1" lang="zh-CN" altLang="en-US"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Current Controlled Current Source/ CCCS</a:t>
            </a:r>
            <a:r>
              <a:rPr kumimoji="1" lang="zh-CN" altLang="en-US" sz="2400" b="1" dirty="0">
                <a:latin typeface="Times New Roman" panose="02020603050405020304" pitchFamily="18" charset="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6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629"/>
                                        </p:tgtEl>
                                        <p:attrNameLst>
                                          <p:attrName>style.visibility</p:attrName>
                                        </p:attrNameLst>
                                      </p:cBhvr>
                                      <p:to>
                                        <p:strVal val="visible"/>
                                      </p:to>
                                    </p:set>
                                  </p:childTnLst>
                                </p:cTn>
                              </p:par>
                            </p:childTnLst>
                          </p:cTn>
                        </p:par>
                        <p:par>
                          <p:cTn id="11" fill="hold" nodeType="with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1633"/>
                                        </p:tgtEl>
                                        <p:attrNameLst>
                                          <p:attrName>style.visibility</p:attrName>
                                        </p:attrNameLst>
                                      </p:cBhvr>
                                      <p:to>
                                        <p:strVal val="visible"/>
                                      </p:to>
                                    </p:set>
                                    <p:animEffect transition="in" filter="wipe(left)">
                                      <p:cBhvr>
                                        <p:cTn id="14" dur="500"/>
                                        <p:tgtEl>
                                          <p:spTgt spid="2163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1637"/>
                                        </p:tgtEl>
                                        <p:attrNameLst>
                                          <p:attrName>style.visibility</p:attrName>
                                        </p:attrNameLst>
                                      </p:cBhvr>
                                      <p:to>
                                        <p:strVal val="visible"/>
                                      </p:to>
                                    </p:set>
                                    <p:animEffect transition="in" filter="wipe(left)">
                                      <p:cBhvr>
                                        <p:cTn id="19" dur="1000"/>
                                        <p:tgtEl>
                                          <p:spTgt spid="2163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2" name="Text Box 4"/>
          <p:cNvSpPr txBox="1">
            <a:spLocks noChangeArrowheads="1"/>
          </p:cNvSpPr>
          <p:nvPr/>
        </p:nvSpPr>
        <p:spPr bwMode="auto">
          <a:xfrm>
            <a:off x="71438" y="903288"/>
            <a:ext cx="8893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r>
              <a:rPr kumimoji="1" lang="zh-CN" altLang="en-US"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1</a:t>
            </a:r>
            <a:r>
              <a:rPr kumimoji="1" lang="zh-CN" altLang="en-US" sz="2400" b="1" dirty="0">
                <a:latin typeface="Times New Roman" panose="02020603050405020304" pitchFamily="18" charset="0"/>
                <a:sym typeface="Symbol" panose="05050102010706020507" pitchFamily="18" charset="2"/>
              </a:rPr>
              <a:t>） 电流控制的电流源（</a:t>
            </a:r>
            <a:r>
              <a:rPr kumimoji="1" lang="en-US" altLang="zh-CN" sz="2400" b="1" dirty="0">
                <a:latin typeface="Times New Roman" panose="02020603050405020304" pitchFamily="18" charset="0"/>
                <a:sym typeface="Symbol" panose="05050102010706020507" pitchFamily="18" charset="2"/>
              </a:rPr>
              <a:t>Current Controlled Current Source</a:t>
            </a:r>
            <a:r>
              <a:rPr kumimoji="1" lang="zh-CN" altLang="en-US" sz="2400" b="1" dirty="0">
                <a:latin typeface="Times New Roman" panose="02020603050405020304" pitchFamily="18" charset="0"/>
                <a:sym typeface="Symbol" panose="05050102010706020507" pitchFamily="18" charset="2"/>
              </a:rPr>
              <a:t>）      </a:t>
            </a:r>
          </a:p>
        </p:txBody>
      </p:sp>
      <p:sp>
        <p:nvSpPr>
          <p:cNvPr id="406533" name="Text Box 5"/>
          <p:cNvSpPr txBox="1">
            <a:spLocks noChangeArrowheads="1"/>
          </p:cNvSpPr>
          <p:nvPr/>
        </p:nvSpPr>
        <p:spPr bwMode="auto">
          <a:xfrm>
            <a:off x="5316538" y="2836863"/>
            <a:ext cx="28717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Symbol" panose="05050102010706020507" pitchFamily="18" charset="2"/>
                <a:sym typeface="Symbol" panose="05050102010706020507" pitchFamily="18" charset="2"/>
              </a:rPr>
              <a:t> </a:t>
            </a:r>
            <a:r>
              <a:rPr kumimoji="1" lang="en-US" altLang="zh-CN" sz="2400" b="1">
                <a:solidFill>
                  <a:schemeClr val="tx2"/>
                </a:solidFill>
                <a:latin typeface="Symbol" panose="05050102010706020507" pitchFamily="18" charset="2"/>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电流放大倍数</a:t>
            </a:r>
          </a:p>
        </p:txBody>
      </p:sp>
      <p:sp>
        <p:nvSpPr>
          <p:cNvPr id="406534" name="Text Box 6"/>
          <p:cNvSpPr txBox="1">
            <a:spLocks noChangeArrowheads="1"/>
          </p:cNvSpPr>
          <p:nvPr/>
        </p:nvSpPr>
        <p:spPr bwMode="auto">
          <a:xfrm>
            <a:off x="5327650" y="5691188"/>
            <a:ext cx="1981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 </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转移电阻 </a:t>
            </a:r>
          </a:p>
        </p:txBody>
      </p:sp>
      <p:grpSp>
        <p:nvGrpSpPr>
          <p:cNvPr id="406535" name="Group 7"/>
          <p:cNvGrpSpPr>
            <a:grpSpLocks/>
          </p:cNvGrpSpPr>
          <p:nvPr/>
        </p:nvGrpSpPr>
        <p:grpSpPr bwMode="auto">
          <a:xfrm>
            <a:off x="5100638" y="1682750"/>
            <a:ext cx="1524000" cy="1065213"/>
            <a:chOff x="2448" y="721"/>
            <a:chExt cx="960" cy="671"/>
          </a:xfrm>
        </p:grpSpPr>
        <p:sp>
          <p:nvSpPr>
            <p:cNvPr id="406536" name="Text Box 8"/>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6000">
                  <a:solidFill>
                    <a:schemeClr val="tx2"/>
                  </a:solidFill>
                  <a:latin typeface="Times New Roman" panose="02020603050405020304" pitchFamily="18" charset="0"/>
                  <a:sym typeface="Symbol" panose="05050102010706020507" pitchFamily="18" charset="2"/>
                </a:rPr>
                <a:t>{</a:t>
              </a:r>
              <a:endParaRPr kumimoji="1" lang="en-US" altLang="zh-CN" sz="6000" b="1">
                <a:solidFill>
                  <a:schemeClr val="tx2"/>
                </a:solidFill>
                <a:latin typeface="Times New Roman" panose="02020603050405020304" pitchFamily="18" charset="0"/>
                <a:sym typeface="Symbol" panose="05050102010706020507" pitchFamily="18" charset="2"/>
              </a:endParaRPr>
            </a:p>
          </p:txBody>
        </p:sp>
        <p:sp>
          <p:nvSpPr>
            <p:cNvPr id="406537" name="Text Box 9"/>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u</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a:solidFill>
                    <a:schemeClr val="tx2"/>
                  </a:solidFill>
                  <a:latin typeface="Times New Roman" panose="02020603050405020304" pitchFamily="18" charset="0"/>
                  <a:sym typeface="Symbol" panose="05050102010706020507" pitchFamily="18" charset="2"/>
                </a:rPr>
                <a:t>=0</a:t>
              </a:r>
            </a:p>
          </p:txBody>
        </p:sp>
        <p:sp>
          <p:nvSpPr>
            <p:cNvPr id="406538" name="Text Box 10"/>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Symbol" panose="05050102010706020507" pitchFamily="18" charset="2"/>
                  <a:sym typeface="Symbol" panose="05050102010706020507" pitchFamily="18" charset="2"/>
                </a:rPr>
                <a:t>b  </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grpSp>
      <p:grpSp>
        <p:nvGrpSpPr>
          <p:cNvPr id="406539" name="Group 11"/>
          <p:cNvGrpSpPr>
            <a:grpSpLocks/>
          </p:cNvGrpSpPr>
          <p:nvPr/>
        </p:nvGrpSpPr>
        <p:grpSpPr bwMode="auto">
          <a:xfrm>
            <a:off x="4906963" y="4413250"/>
            <a:ext cx="1524000" cy="1065213"/>
            <a:chOff x="2448" y="721"/>
            <a:chExt cx="960" cy="671"/>
          </a:xfrm>
        </p:grpSpPr>
        <p:sp>
          <p:nvSpPr>
            <p:cNvPr id="406540" name="Text Box 12"/>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6000">
                  <a:solidFill>
                    <a:schemeClr val="tx2"/>
                  </a:solidFill>
                  <a:latin typeface="Times New Roman" panose="02020603050405020304" pitchFamily="18" charset="0"/>
                  <a:sym typeface="Symbol" panose="05050102010706020507" pitchFamily="18" charset="2"/>
                </a:rPr>
                <a:t>{</a:t>
              </a:r>
              <a:endParaRPr kumimoji="1" lang="en-US" altLang="zh-CN" sz="6000" b="1">
                <a:solidFill>
                  <a:schemeClr val="tx2"/>
                </a:solidFill>
                <a:latin typeface="Times New Roman" panose="02020603050405020304" pitchFamily="18" charset="0"/>
                <a:sym typeface="Symbol" panose="05050102010706020507" pitchFamily="18" charset="2"/>
              </a:endParaRPr>
            </a:p>
          </p:txBody>
        </p:sp>
        <p:sp>
          <p:nvSpPr>
            <p:cNvPr id="406541" name="Text Box 13"/>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u</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a:solidFill>
                    <a:schemeClr val="tx2"/>
                  </a:solidFill>
                  <a:latin typeface="Times New Roman" panose="02020603050405020304" pitchFamily="18" charset="0"/>
                  <a:sym typeface="Symbol" panose="05050102010706020507" pitchFamily="18" charset="2"/>
                </a:rPr>
                <a:t>=0</a:t>
              </a:r>
            </a:p>
          </p:txBody>
        </p:sp>
        <p:sp>
          <p:nvSpPr>
            <p:cNvPr id="406542" name="Text Box 14"/>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sym typeface="Symbol" panose="05050102010706020507" pitchFamily="18" charset="2"/>
                </a:rPr>
                <a:t>r 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grpSp>
      <p:sp>
        <p:nvSpPr>
          <p:cNvPr id="406543" name="Text Box 15"/>
          <p:cNvSpPr txBox="1">
            <a:spLocks noChangeArrowheads="1"/>
          </p:cNvSpPr>
          <p:nvPr/>
        </p:nvSpPr>
        <p:spPr bwMode="auto">
          <a:xfrm>
            <a:off x="179388" y="296863"/>
            <a:ext cx="192881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143000" indent="-1143000">
              <a:defRPr>
                <a:solidFill>
                  <a:schemeClr val="tx1"/>
                </a:solidFill>
                <a:latin typeface="Arial" panose="020B0604020202020204" pitchFamily="34" charset="0"/>
                <a:ea typeface="宋体" panose="02010600030101010101" pitchFamily="2" charset="-122"/>
              </a:defRPr>
            </a:lvl1pPr>
            <a:lvl2pPr marL="1524000">
              <a:defRPr>
                <a:solidFill>
                  <a:schemeClr val="tx1"/>
                </a:solidFill>
                <a:latin typeface="Arial" panose="020B0604020202020204" pitchFamily="34" charset="0"/>
                <a:ea typeface="宋体" panose="02010600030101010101" pitchFamily="2" charset="-122"/>
              </a:defRPr>
            </a:lvl2pPr>
            <a:lvl3pPr marL="1714500">
              <a:defRPr>
                <a:solidFill>
                  <a:schemeClr val="tx1"/>
                </a:solidFill>
                <a:latin typeface="Arial" panose="020B0604020202020204" pitchFamily="34" charset="0"/>
                <a:ea typeface="宋体" panose="02010600030101010101" pitchFamily="2" charset="-122"/>
              </a:defRPr>
            </a:lvl3pPr>
            <a:lvl4pPr marL="1905000">
              <a:defRPr>
                <a:solidFill>
                  <a:schemeClr val="tx1"/>
                </a:solidFill>
                <a:latin typeface="Arial" panose="020B0604020202020204" pitchFamily="34" charset="0"/>
                <a:ea typeface="宋体" panose="02010600030101010101" pitchFamily="2" charset="-122"/>
              </a:defRPr>
            </a:lvl4pPr>
            <a:lvl5pPr marL="2095500">
              <a:defRPr>
                <a:solidFill>
                  <a:schemeClr val="tx1"/>
                </a:solidFill>
                <a:latin typeface="Arial" panose="020B0604020202020204" pitchFamily="34" charset="0"/>
                <a:ea typeface="宋体" panose="02010600030101010101" pitchFamily="2" charset="-122"/>
              </a:defRPr>
            </a:lvl5pPr>
            <a:lvl6pPr marL="2552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09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671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243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spcBef>
                <a:spcPct val="50000"/>
              </a:spcBef>
            </a:pPr>
            <a:r>
              <a:rPr kumimoji="1" lang="en-US" altLang="zh-CN" sz="2400" b="1">
                <a:solidFill>
                  <a:srgbClr val="FF0000"/>
                </a:solidFill>
                <a:latin typeface="Times New Roman" panose="02020603050405020304" pitchFamily="18" charset="0"/>
              </a:rPr>
              <a:t>2.  </a:t>
            </a:r>
            <a:r>
              <a:rPr kumimoji="1" lang="zh-CN" altLang="en-US" sz="2400" b="1">
                <a:solidFill>
                  <a:srgbClr val="FF0000"/>
                </a:solidFill>
                <a:latin typeface="Times New Roman" panose="02020603050405020304" pitchFamily="18" charset="0"/>
              </a:rPr>
              <a:t>分类</a:t>
            </a:r>
          </a:p>
        </p:txBody>
      </p:sp>
      <p:sp>
        <p:nvSpPr>
          <p:cNvPr id="406544" name="Text Box 16"/>
          <p:cNvSpPr txBox="1">
            <a:spLocks noChangeArrowheads="1"/>
          </p:cNvSpPr>
          <p:nvPr/>
        </p:nvSpPr>
        <p:spPr bwMode="auto">
          <a:xfrm>
            <a:off x="71438" y="3711575"/>
            <a:ext cx="871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2</a:t>
            </a:r>
            <a:r>
              <a:rPr kumimoji="1" lang="zh-CN" altLang="en-US" sz="2400" b="1" dirty="0">
                <a:latin typeface="Times New Roman" panose="02020603050405020304" pitchFamily="18" charset="0"/>
                <a:sym typeface="Symbol" panose="05050102010706020507" pitchFamily="18" charset="2"/>
              </a:rPr>
              <a:t>）电流控制的电压源 （</a:t>
            </a:r>
            <a:r>
              <a:rPr kumimoji="1" lang="en-US" altLang="zh-CN" sz="2400" b="1" dirty="0">
                <a:latin typeface="Times New Roman" panose="02020603050405020304" pitchFamily="18" charset="0"/>
                <a:sym typeface="Symbol" panose="05050102010706020507" pitchFamily="18" charset="2"/>
              </a:rPr>
              <a:t>Current Controlled Voltage Source</a:t>
            </a:r>
            <a:r>
              <a:rPr kumimoji="1" lang="zh-CN" altLang="en-US" sz="2400" b="1" dirty="0">
                <a:latin typeface="Times New Roman" panose="02020603050405020304" pitchFamily="18" charset="0"/>
                <a:sym typeface="Symbol" panose="05050102010706020507" pitchFamily="18" charset="2"/>
              </a:rPr>
              <a:t>）         </a:t>
            </a:r>
          </a:p>
        </p:txBody>
      </p:sp>
      <p:grpSp>
        <p:nvGrpSpPr>
          <p:cNvPr id="406547" name="Group 19"/>
          <p:cNvGrpSpPr>
            <a:grpSpLocks/>
          </p:cNvGrpSpPr>
          <p:nvPr/>
        </p:nvGrpSpPr>
        <p:grpSpPr bwMode="auto">
          <a:xfrm>
            <a:off x="1109663" y="1557338"/>
            <a:ext cx="3048000" cy="2095500"/>
            <a:chOff x="654" y="1098"/>
            <a:chExt cx="1920" cy="1320"/>
          </a:xfrm>
        </p:grpSpPr>
        <p:sp>
          <p:nvSpPr>
            <p:cNvPr id="406548" name="Text Box 20"/>
            <p:cNvSpPr txBox="1">
              <a:spLocks noChangeArrowheads="1"/>
            </p:cNvSpPr>
            <p:nvPr/>
          </p:nvSpPr>
          <p:spPr bwMode="auto">
            <a:xfrm>
              <a:off x="954" y="2130"/>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dirty="0">
                  <a:solidFill>
                    <a:schemeClr val="tx2"/>
                  </a:solidFill>
                  <a:latin typeface="Times New Roman" panose="02020603050405020304" pitchFamily="18" charset="0"/>
                  <a:sym typeface="Symbol" panose="05050102010706020507" pitchFamily="18" charset="2"/>
                </a:rPr>
                <a:t>CCCS</a:t>
              </a:r>
            </a:p>
          </p:txBody>
        </p:sp>
        <p:sp>
          <p:nvSpPr>
            <p:cNvPr id="406549" name="AutoShape 21"/>
            <p:cNvSpPr>
              <a:spLocks noChangeArrowheads="1"/>
            </p:cNvSpPr>
            <p:nvPr/>
          </p:nvSpPr>
          <p:spPr bwMode="auto">
            <a:xfrm>
              <a:off x="1386" y="1626"/>
              <a:ext cx="192" cy="288"/>
            </a:xfrm>
            <a:prstGeom prst="flowChartSort">
              <a:avLst/>
            </a:prstGeom>
            <a:noFill/>
            <a:ln w="31750">
              <a:solidFill>
                <a:schemeClr val="tx2"/>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50" name="Line 22"/>
            <p:cNvSpPr>
              <a:spLocks noChangeShapeType="1"/>
            </p:cNvSpPr>
            <p:nvPr/>
          </p:nvSpPr>
          <p:spPr bwMode="auto">
            <a:xfrm>
              <a:off x="1482" y="1914"/>
              <a:ext cx="0" cy="16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51" name="Line 23"/>
            <p:cNvSpPr>
              <a:spLocks noChangeShapeType="1"/>
            </p:cNvSpPr>
            <p:nvPr/>
          </p:nvSpPr>
          <p:spPr bwMode="auto">
            <a:xfrm>
              <a:off x="1482" y="2082"/>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52" name="Line 24"/>
            <p:cNvSpPr>
              <a:spLocks noChangeShapeType="1"/>
            </p:cNvSpPr>
            <p:nvPr/>
          </p:nvSpPr>
          <p:spPr bwMode="auto">
            <a:xfrm flipV="1">
              <a:off x="1482" y="1434"/>
              <a:ext cx="0"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53" name="Line 25"/>
            <p:cNvSpPr>
              <a:spLocks noChangeShapeType="1"/>
            </p:cNvSpPr>
            <p:nvPr/>
          </p:nvSpPr>
          <p:spPr bwMode="auto">
            <a:xfrm>
              <a:off x="1482" y="1434"/>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54" name="Text Box 26"/>
            <p:cNvSpPr txBox="1">
              <a:spLocks noChangeArrowheads="1"/>
            </p:cNvSpPr>
            <p:nvPr/>
          </p:nvSpPr>
          <p:spPr bwMode="auto">
            <a:xfrm>
              <a:off x="1578" y="1614"/>
              <a:ext cx="4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Symbol" panose="05050102010706020507" pitchFamily="18" charset="2"/>
                  <a:sym typeface="Symbol" panose="05050102010706020507" pitchFamily="18" charset="2"/>
                </a:rPr>
                <a:t>b</a:t>
              </a:r>
              <a:r>
                <a:rPr kumimoji="1" lang="en-US" altLang="zh-CN" sz="2400" b="1">
                  <a:solidFill>
                    <a:schemeClr val="tx2"/>
                  </a:solidFill>
                  <a:latin typeface="Symbol" panose="05050102010706020507" pitchFamily="18" charset="2"/>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55" name="Text Box 27"/>
            <p:cNvSpPr txBox="1">
              <a:spLocks noChangeArrowheads="1"/>
            </p:cNvSpPr>
            <p:nvPr/>
          </p:nvSpPr>
          <p:spPr bwMode="auto">
            <a:xfrm>
              <a:off x="2286" y="1338"/>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556" name="Text Box 28"/>
            <p:cNvSpPr txBox="1">
              <a:spLocks noChangeArrowheads="1"/>
            </p:cNvSpPr>
            <p:nvPr/>
          </p:nvSpPr>
          <p:spPr bwMode="auto">
            <a:xfrm>
              <a:off x="2286" y="1842"/>
              <a:ext cx="2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557" name="Text Box 29"/>
            <p:cNvSpPr txBox="1">
              <a:spLocks noChangeArrowheads="1"/>
            </p:cNvSpPr>
            <p:nvPr/>
          </p:nvSpPr>
          <p:spPr bwMode="auto">
            <a:xfrm>
              <a:off x="2250" y="1626"/>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58" name="Line 30"/>
            <p:cNvSpPr>
              <a:spLocks noChangeShapeType="1"/>
            </p:cNvSpPr>
            <p:nvPr/>
          </p:nvSpPr>
          <p:spPr bwMode="auto">
            <a:xfrm flipH="1">
              <a:off x="1638" y="1326"/>
              <a:ext cx="26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59" name="Text Box 31"/>
            <p:cNvSpPr txBox="1">
              <a:spLocks noChangeArrowheads="1"/>
            </p:cNvSpPr>
            <p:nvPr/>
          </p:nvSpPr>
          <p:spPr bwMode="auto">
            <a:xfrm>
              <a:off x="1902" y="109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60" name="Line 32"/>
            <p:cNvSpPr>
              <a:spLocks noChangeShapeType="1"/>
            </p:cNvSpPr>
            <p:nvPr/>
          </p:nvSpPr>
          <p:spPr bwMode="auto">
            <a:xfrm>
              <a:off x="846" y="1434"/>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61" name="Line 33"/>
            <p:cNvSpPr>
              <a:spLocks noChangeShapeType="1"/>
            </p:cNvSpPr>
            <p:nvPr/>
          </p:nvSpPr>
          <p:spPr bwMode="auto">
            <a:xfrm>
              <a:off x="990" y="1326"/>
              <a:ext cx="24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62" name="Line 34"/>
            <p:cNvSpPr>
              <a:spLocks noChangeShapeType="1"/>
            </p:cNvSpPr>
            <p:nvPr/>
          </p:nvSpPr>
          <p:spPr bwMode="auto">
            <a:xfrm>
              <a:off x="1230" y="1434"/>
              <a:ext cx="0" cy="64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63" name="Line 35"/>
            <p:cNvSpPr>
              <a:spLocks noChangeShapeType="1"/>
            </p:cNvSpPr>
            <p:nvPr/>
          </p:nvSpPr>
          <p:spPr bwMode="auto">
            <a:xfrm flipH="1" flipV="1">
              <a:off x="846" y="2082"/>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64" name="Text Box 36"/>
            <p:cNvSpPr txBox="1">
              <a:spLocks noChangeArrowheads="1"/>
            </p:cNvSpPr>
            <p:nvPr/>
          </p:nvSpPr>
          <p:spPr bwMode="auto">
            <a:xfrm>
              <a:off x="734" y="172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565" name="Text Box 37"/>
            <p:cNvSpPr txBox="1">
              <a:spLocks noChangeArrowheads="1"/>
            </p:cNvSpPr>
            <p:nvPr/>
          </p:nvSpPr>
          <p:spPr bwMode="auto">
            <a:xfrm>
              <a:off x="654" y="1626"/>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66" name="Text Box 38"/>
            <p:cNvSpPr txBox="1">
              <a:spLocks noChangeArrowheads="1"/>
            </p:cNvSpPr>
            <p:nvPr/>
          </p:nvSpPr>
          <p:spPr bwMode="auto">
            <a:xfrm>
              <a:off x="714" y="1098"/>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67" name="Line 39"/>
            <p:cNvSpPr>
              <a:spLocks noChangeShapeType="1"/>
            </p:cNvSpPr>
            <p:nvPr/>
          </p:nvSpPr>
          <p:spPr bwMode="auto">
            <a:xfrm>
              <a:off x="1614" y="1674"/>
              <a:ext cx="0" cy="246"/>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68" name="Oval 40"/>
            <p:cNvSpPr>
              <a:spLocks noChangeArrowheads="1"/>
            </p:cNvSpPr>
            <p:nvPr/>
          </p:nvSpPr>
          <p:spPr bwMode="auto">
            <a:xfrm>
              <a:off x="798" y="140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569" name="Oval 41"/>
            <p:cNvSpPr>
              <a:spLocks noChangeArrowheads="1"/>
            </p:cNvSpPr>
            <p:nvPr/>
          </p:nvSpPr>
          <p:spPr bwMode="auto">
            <a:xfrm>
              <a:off x="846" y="205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570" name="Oval 42"/>
            <p:cNvSpPr>
              <a:spLocks noChangeArrowheads="1"/>
            </p:cNvSpPr>
            <p:nvPr/>
          </p:nvSpPr>
          <p:spPr bwMode="auto">
            <a:xfrm>
              <a:off x="2142" y="1412"/>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571" name="Oval 43"/>
            <p:cNvSpPr>
              <a:spLocks noChangeArrowheads="1"/>
            </p:cNvSpPr>
            <p:nvPr/>
          </p:nvSpPr>
          <p:spPr bwMode="auto">
            <a:xfrm>
              <a:off x="2142" y="205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572" name="Text Box 44"/>
            <p:cNvSpPr txBox="1">
              <a:spLocks noChangeArrowheads="1"/>
            </p:cNvSpPr>
            <p:nvPr/>
          </p:nvSpPr>
          <p:spPr bwMode="auto">
            <a:xfrm>
              <a:off x="710" y="1382"/>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grpSp>
      <p:grpSp>
        <p:nvGrpSpPr>
          <p:cNvPr id="406573" name="Group 45"/>
          <p:cNvGrpSpPr>
            <a:grpSpLocks/>
          </p:cNvGrpSpPr>
          <p:nvPr/>
        </p:nvGrpSpPr>
        <p:grpSpPr bwMode="auto">
          <a:xfrm>
            <a:off x="1141413" y="4303713"/>
            <a:ext cx="2870200" cy="2133600"/>
            <a:chOff x="620" y="2828"/>
            <a:chExt cx="1808" cy="1344"/>
          </a:xfrm>
        </p:grpSpPr>
        <p:sp>
          <p:nvSpPr>
            <p:cNvPr id="406574" name="Line 46"/>
            <p:cNvSpPr>
              <a:spLocks noChangeShapeType="1"/>
            </p:cNvSpPr>
            <p:nvPr/>
          </p:nvSpPr>
          <p:spPr bwMode="auto">
            <a:xfrm>
              <a:off x="1420" y="3644"/>
              <a:ext cx="0" cy="16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75" name="Line 47"/>
            <p:cNvSpPr>
              <a:spLocks noChangeShapeType="1"/>
            </p:cNvSpPr>
            <p:nvPr/>
          </p:nvSpPr>
          <p:spPr bwMode="auto">
            <a:xfrm>
              <a:off x="1420" y="3812"/>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76" name="Line 48"/>
            <p:cNvSpPr>
              <a:spLocks noChangeShapeType="1"/>
            </p:cNvSpPr>
            <p:nvPr/>
          </p:nvSpPr>
          <p:spPr bwMode="auto">
            <a:xfrm flipV="1">
              <a:off x="1420" y="3164"/>
              <a:ext cx="0"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77" name="Line 49"/>
            <p:cNvSpPr>
              <a:spLocks noChangeShapeType="1"/>
            </p:cNvSpPr>
            <p:nvPr/>
          </p:nvSpPr>
          <p:spPr bwMode="auto">
            <a:xfrm>
              <a:off x="1420" y="3164"/>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78" name="Text Box 50"/>
            <p:cNvSpPr txBox="1">
              <a:spLocks noChangeArrowheads="1"/>
            </p:cNvSpPr>
            <p:nvPr/>
          </p:nvSpPr>
          <p:spPr bwMode="auto">
            <a:xfrm>
              <a:off x="716" y="370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º</a:t>
              </a:r>
            </a:p>
          </p:txBody>
        </p:sp>
        <p:sp>
          <p:nvSpPr>
            <p:cNvPr id="406579" name="Line 51"/>
            <p:cNvSpPr>
              <a:spLocks noChangeShapeType="1"/>
            </p:cNvSpPr>
            <p:nvPr/>
          </p:nvSpPr>
          <p:spPr bwMode="auto">
            <a:xfrm>
              <a:off x="784" y="3164"/>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80" name="Line 52"/>
            <p:cNvSpPr>
              <a:spLocks noChangeShapeType="1"/>
            </p:cNvSpPr>
            <p:nvPr/>
          </p:nvSpPr>
          <p:spPr bwMode="auto">
            <a:xfrm>
              <a:off x="916" y="3056"/>
              <a:ext cx="24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81" name="Line 53"/>
            <p:cNvSpPr>
              <a:spLocks noChangeShapeType="1"/>
            </p:cNvSpPr>
            <p:nvPr/>
          </p:nvSpPr>
          <p:spPr bwMode="auto">
            <a:xfrm>
              <a:off x="1168" y="3164"/>
              <a:ext cx="0" cy="64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82" name="Line 54"/>
            <p:cNvSpPr>
              <a:spLocks noChangeShapeType="1"/>
            </p:cNvSpPr>
            <p:nvPr/>
          </p:nvSpPr>
          <p:spPr bwMode="auto">
            <a:xfrm flipH="1" flipV="1">
              <a:off x="784" y="3812"/>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83" name="Text Box 55"/>
            <p:cNvSpPr txBox="1">
              <a:spLocks noChangeArrowheads="1"/>
            </p:cNvSpPr>
            <p:nvPr/>
          </p:nvSpPr>
          <p:spPr bwMode="auto">
            <a:xfrm>
              <a:off x="676"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584" name="Text Box 56"/>
            <p:cNvSpPr txBox="1">
              <a:spLocks noChangeArrowheads="1"/>
            </p:cNvSpPr>
            <p:nvPr/>
          </p:nvSpPr>
          <p:spPr bwMode="auto">
            <a:xfrm>
              <a:off x="628" y="3292"/>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85" name="Text Box 57"/>
            <p:cNvSpPr txBox="1">
              <a:spLocks noChangeArrowheads="1"/>
            </p:cNvSpPr>
            <p:nvPr/>
          </p:nvSpPr>
          <p:spPr bwMode="auto">
            <a:xfrm>
              <a:off x="620" y="2828"/>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86" name="Text Box 58"/>
            <p:cNvSpPr txBox="1">
              <a:spLocks noChangeArrowheads="1"/>
            </p:cNvSpPr>
            <p:nvPr/>
          </p:nvSpPr>
          <p:spPr bwMode="auto">
            <a:xfrm>
              <a:off x="1468" y="3332"/>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endParaRPr kumimoji="1" lang="zh-CN" altLang="zh-CN" sz="2400" b="1">
                <a:solidFill>
                  <a:schemeClr val="tx2"/>
                </a:solidFill>
                <a:latin typeface="Times New Roman" panose="02020603050405020304" pitchFamily="18" charset="0"/>
                <a:sym typeface="Symbol" panose="05050102010706020507" pitchFamily="18" charset="2"/>
              </a:endParaRPr>
            </a:p>
          </p:txBody>
        </p:sp>
        <p:sp>
          <p:nvSpPr>
            <p:cNvPr id="406587" name="Text Box 59"/>
            <p:cNvSpPr txBox="1">
              <a:spLocks noChangeArrowheads="1"/>
            </p:cNvSpPr>
            <p:nvPr/>
          </p:nvSpPr>
          <p:spPr bwMode="auto">
            <a:xfrm>
              <a:off x="2186"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588" name="Text Box 60"/>
            <p:cNvSpPr txBox="1">
              <a:spLocks noChangeArrowheads="1"/>
            </p:cNvSpPr>
            <p:nvPr/>
          </p:nvSpPr>
          <p:spPr bwMode="auto">
            <a:xfrm>
              <a:off x="2188" y="3494"/>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589" name="Text Box 61"/>
            <p:cNvSpPr txBox="1">
              <a:spLocks noChangeArrowheads="1"/>
            </p:cNvSpPr>
            <p:nvPr/>
          </p:nvSpPr>
          <p:spPr bwMode="auto">
            <a:xfrm>
              <a:off x="2104" y="33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90" name="Line 62"/>
            <p:cNvSpPr>
              <a:spLocks noChangeShapeType="1"/>
            </p:cNvSpPr>
            <p:nvPr/>
          </p:nvSpPr>
          <p:spPr bwMode="auto">
            <a:xfrm flipH="1">
              <a:off x="1504" y="3056"/>
              <a:ext cx="26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91" name="Text Box 63"/>
            <p:cNvSpPr txBox="1">
              <a:spLocks noChangeArrowheads="1"/>
            </p:cNvSpPr>
            <p:nvPr/>
          </p:nvSpPr>
          <p:spPr bwMode="auto">
            <a:xfrm>
              <a:off x="968" y="388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CCVS</a:t>
              </a:r>
            </a:p>
          </p:txBody>
        </p:sp>
        <p:sp>
          <p:nvSpPr>
            <p:cNvPr id="406592" name="AutoShape 64"/>
            <p:cNvSpPr>
              <a:spLocks noChangeArrowheads="1"/>
            </p:cNvSpPr>
            <p:nvPr/>
          </p:nvSpPr>
          <p:spPr bwMode="auto">
            <a:xfrm rot="-5400000">
              <a:off x="1255" y="3395"/>
              <a:ext cx="318" cy="180"/>
            </a:xfrm>
            <a:prstGeom prst="flowChartSort">
              <a:avLst/>
            </a:prstGeom>
            <a:noFill/>
            <a:ln w="28575">
              <a:solidFill>
                <a:schemeClr val="tx2"/>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93" name="Text Box 65"/>
            <p:cNvSpPr txBox="1">
              <a:spLocks noChangeArrowheads="1"/>
            </p:cNvSpPr>
            <p:nvPr/>
          </p:nvSpPr>
          <p:spPr bwMode="auto">
            <a:xfrm>
              <a:off x="1420"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594" name="Text Box 66"/>
            <p:cNvSpPr txBox="1">
              <a:spLocks noChangeArrowheads="1"/>
            </p:cNvSpPr>
            <p:nvPr/>
          </p:nvSpPr>
          <p:spPr bwMode="auto">
            <a:xfrm>
              <a:off x="1432"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595" name="Line 67"/>
            <p:cNvSpPr>
              <a:spLocks noChangeShapeType="1"/>
            </p:cNvSpPr>
            <p:nvPr/>
          </p:nvSpPr>
          <p:spPr bwMode="auto">
            <a:xfrm>
              <a:off x="1420" y="3644"/>
              <a:ext cx="0" cy="16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96" name="Line 68"/>
            <p:cNvSpPr>
              <a:spLocks noChangeShapeType="1"/>
            </p:cNvSpPr>
            <p:nvPr/>
          </p:nvSpPr>
          <p:spPr bwMode="auto">
            <a:xfrm>
              <a:off x="1420" y="3812"/>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97" name="Line 69"/>
            <p:cNvSpPr>
              <a:spLocks noChangeShapeType="1"/>
            </p:cNvSpPr>
            <p:nvPr/>
          </p:nvSpPr>
          <p:spPr bwMode="auto">
            <a:xfrm flipV="1">
              <a:off x="1420" y="3164"/>
              <a:ext cx="0"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98" name="Line 70"/>
            <p:cNvSpPr>
              <a:spLocks noChangeShapeType="1"/>
            </p:cNvSpPr>
            <p:nvPr/>
          </p:nvSpPr>
          <p:spPr bwMode="auto">
            <a:xfrm>
              <a:off x="1420" y="3164"/>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99" name="Text Box 71"/>
            <p:cNvSpPr txBox="1">
              <a:spLocks noChangeArrowheads="1"/>
            </p:cNvSpPr>
            <p:nvPr/>
          </p:nvSpPr>
          <p:spPr bwMode="auto">
            <a:xfrm>
              <a:off x="716" y="370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º</a:t>
              </a:r>
            </a:p>
          </p:txBody>
        </p:sp>
        <p:sp>
          <p:nvSpPr>
            <p:cNvPr id="406600" name="Line 72"/>
            <p:cNvSpPr>
              <a:spLocks noChangeShapeType="1"/>
            </p:cNvSpPr>
            <p:nvPr/>
          </p:nvSpPr>
          <p:spPr bwMode="auto">
            <a:xfrm>
              <a:off x="784" y="3164"/>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601" name="Line 73"/>
            <p:cNvSpPr>
              <a:spLocks noChangeShapeType="1"/>
            </p:cNvSpPr>
            <p:nvPr/>
          </p:nvSpPr>
          <p:spPr bwMode="auto">
            <a:xfrm>
              <a:off x="916" y="3056"/>
              <a:ext cx="24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602" name="Line 74"/>
            <p:cNvSpPr>
              <a:spLocks noChangeShapeType="1"/>
            </p:cNvSpPr>
            <p:nvPr/>
          </p:nvSpPr>
          <p:spPr bwMode="auto">
            <a:xfrm>
              <a:off x="1168" y="3164"/>
              <a:ext cx="0" cy="64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603" name="Line 75"/>
            <p:cNvSpPr>
              <a:spLocks noChangeShapeType="1"/>
            </p:cNvSpPr>
            <p:nvPr/>
          </p:nvSpPr>
          <p:spPr bwMode="auto">
            <a:xfrm flipH="1" flipV="1">
              <a:off x="784" y="3812"/>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604" name="Text Box 76"/>
            <p:cNvSpPr txBox="1">
              <a:spLocks noChangeArrowheads="1"/>
            </p:cNvSpPr>
            <p:nvPr/>
          </p:nvSpPr>
          <p:spPr bwMode="auto">
            <a:xfrm>
              <a:off x="676"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605" name="Text Box 77"/>
            <p:cNvSpPr txBox="1">
              <a:spLocks noChangeArrowheads="1"/>
            </p:cNvSpPr>
            <p:nvPr/>
          </p:nvSpPr>
          <p:spPr bwMode="auto">
            <a:xfrm>
              <a:off x="1412" y="3317"/>
              <a:ext cx="5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r 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606" name="Text Box 78"/>
            <p:cNvSpPr txBox="1">
              <a:spLocks noChangeArrowheads="1"/>
            </p:cNvSpPr>
            <p:nvPr/>
          </p:nvSpPr>
          <p:spPr bwMode="auto">
            <a:xfrm>
              <a:off x="2186"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607" name="Text Box 79"/>
            <p:cNvSpPr txBox="1">
              <a:spLocks noChangeArrowheads="1"/>
            </p:cNvSpPr>
            <p:nvPr/>
          </p:nvSpPr>
          <p:spPr bwMode="auto">
            <a:xfrm>
              <a:off x="2188" y="3494"/>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608" name="Text Box 80"/>
            <p:cNvSpPr txBox="1">
              <a:spLocks noChangeArrowheads="1"/>
            </p:cNvSpPr>
            <p:nvPr/>
          </p:nvSpPr>
          <p:spPr bwMode="auto">
            <a:xfrm>
              <a:off x="2104" y="33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609" name="Line 81"/>
            <p:cNvSpPr>
              <a:spLocks noChangeShapeType="1"/>
            </p:cNvSpPr>
            <p:nvPr/>
          </p:nvSpPr>
          <p:spPr bwMode="auto">
            <a:xfrm flipH="1">
              <a:off x="1504" y="3056"/>
              <a:ext cx="26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610" name="Text Box 82"/>
            <p:cNvSpPr txBox="1">
              <a:spLocks noChangeArrowheads="1"/>
            </p:cNvSpPr>
            <p:nvPr/>
          </p:nvSpPr>
          <p:spPr bwMode="auto">
            <a:xfrm>
              <a:off x="1804" y="282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611" name="Text Box 83"/>
            <p:cNvSpPr txBox="1">
              <a:spLocks noChangeArrowheads="1"/>
            </p:cNvSpPr>
            <p:nvPr/>
          </p:nvSpPr>
          <p:spPr bwMode="auto">
            <a:xfrm>
              <a:off x="968" y="388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CCVS</a:t>
              </a:r>
            </a:p>
          </p:txBody>
        </p:sp>
        <p:sp>
          <p:nvSpPr>
            <p:cNvPr id="406612" name="Text Box 84"/>
            <p:cNvSpPr txBox="1">
              <a:spLocks noChangeArrowheads="1"/>
            </p:cNvSpPr>
            <p:nvPr/>
          </p:nvSpPr>
          <p:spPr bwMode="auto">
            <a:xfrm>
              <a:off x="1420"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613" name="Text Box 85"/>
            <p:cNvSpPr txBox="1">
              <a:spLocks noChangeArrowheads="1"/>
            </p:cNvSpPr>
            <p:nvPr/>
          </p:nvSpPr>
          <p:spPr bwMode="auto">
            <a:xfrm>
              <a:off x="1432"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614" name="Oval 86"/>
            <p:cNvSpPr>
              <a:spLocks noChangeArrowheads="1"/>
            </p:cNvSpPr>
            <p:nvPr/>
          </p:nvSpPr>
          <p:spPr bwMode="auto">
            <a:xfrm>
              <a:off x="736" y="313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615" name="Oval 87"/>
            <p:cNvSpPr>
              <a:spLocks noChangeArrowheads="1"/>
            </p:cNvSpPr>
            <p:nvPr/>
          </p:nvSpPr>
          <p:spPr bwMode="auto">
            <a:xfrm>
              <a:off x="784" y="37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616" name="Oval 88"/>
            <p:cNvSpPr>
              <a:spLocks noChangeArrowheads="1"/>
            </p:cNvSpPr>
            <p:nvPr/>
          </p:nvSpPr>
          <p:spPr bwMode="auto">
            <a:xfrm>
              <a:off x="2048" y="37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617" name="Oval 89"/>
            <p:cNvSpPr>
              <a:spLocks noChangeArrowheads="1"/>
            </p:cNvSpPr>
            <p:nvPr/>
          </p:nvSpPr>
          <p:spPr bwMode="auto">
            <a:xfrm>
              <a:off x="2056" y="3140"/>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618" name="Text Box 90"/>
            <p:cNvSpPr txBox="1">
              <a:spLocks noChangeArrowheads="1"/>
            </p:cNvSpPr>
            <p:nvPr/>
          </p:nvSpPr>
          <p:spPr bwMode="auto">
            <a:xfrm>
              <a:off x="654" y="3108"/>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619" name="Text Box 91"/>
            <p:cNvSpPr txBox="1">
              <a:spLocks noChangeArrowheads="1"/>
            </p:cNvSpPr>
            <p:nvPr/>
          </p:nvSpPr>
          <p:spPr bwMode="auto">
            <a:xfrm>
              <a:off x="654" y="3108"/>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grpSp>
    </p:spTree>
    <p:extLst>
      <p:ext uri="{BB962C8B-B14F-4D97-AF65-F5344CB8AC3E}">
        <p14:creationId xmlns:p14="http://schemas.microsoft.com/office/powerpoint/2010/main" val="2875605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06543"/>
                                        </p:tgtEl>
                                        <p:attrNameLst>
                                          <p:attrName>style.visibility</p:attrName>
                                        </p:attrNameLst>
                                      </p:cBhvr>
                                      <p:to>
                                        <p:strVal val="visible"/>
                                      </p:to>
                                    </p:set>
                                    <p:animEffect transition="in" filter="checkerboard(across)">
                                      <p:cBhvr>
                                        <p:cTn id="7" dur="500"/>
                                        <p:tgtEl>
                                          <p:spTgt spid="406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2"/>
                                        </p:tgtEl>
                                        <p:attrNameLst>
                                          <p:attrName>style.visibility</p:attrName>
                                        </p:attrNameLst>
                                      </p:cBhvr>
                                      <p:to>
                                        <p:strVal val="visible"/>
                                      </p:to>
                                    </p:set>
                                    <p:animEffect transition="in" filter="wipe(left)">
                                      <p:cBhvr>
                                        <p:cTn id="12" dur="500"/>
                                        <p:tgtEl>
                                          <p:spTgt spid="406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6547"/>
                                        </p:tgtEl>
                                        <p:attrNameLst>
                                          <p:attrName>style.visibility</p:attrName>
                                        </p:attrNameLst>
                                      </p:cBhvr>
                                      <p:to>
                                        <p:strVal val="visible"/>
                                      </p:to>
                                    </p:set>
                                    <p:animEffect transition="in" filter="wipe(left)">
                                      <p:cBhvr>
                                        <p:cTn id="17" dur="500"/>
                                        <p:tgtEl>
                                          <p:spTgt spid="4065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406535"/>
                                        </p:tgtEl>
                                        <p:attrNameLst>
                                          <p:attrName>style.visibility</p:attrName>
                                        </p:attrNameLst>
                                      </p:cBhvr>
                                      <p:to>
                                        <p:strVal val="visible"/>
                                      </p:to>
                                    </p:set>
                                    <p:anim calcmode="lin" valueType="num">
                                      <p:cBhvr>
                                        <p:cTn id="22" dur="500" fill="hold"/>
                                        <p:tgtEl>
                                          <p:spTgt spid="406535"/>
                                        </p:tgtEl>
                                        <p:attrNameLst>
                                          <p:attrName>ppt_x</p:attrName>
                                        </p:attrNameLst>
                                      </p:cBhvr>
                                      <p:tavLst>
                                        <p:tav tm="0">
                                          <p:val>
                                            <p:strVal val="#ppt_x-#ppt_w/2"/>
                                          </p:val>
                                        </p:tav>
                                        <p:tav tm="100000">
                                          <p:val>
                                            <p:strVal val="#ppt_x"/>
                                          </p:val>
                                        </p:tav>
                                      </p:tavLst>
                                    </p:anim>
                                    <p:anim calcmode="lin" valueType="num">
                                      <p:cBhvr>
                                        <p:cTn id="23" dur="500" fill="hold"/>
                                        <p:tgtEl>
                                          <p:spTgt spid="406535"/>
                                        </p:tgtEl>
                                        <p:attrNameLst>
                                          <p:attrName>ppt_y</p:attrName>
                                        </p:attrNameLst>
                                      </p:cBhvr>
                                      <p:tavLst>
                                        <p:tav tm="0">
                                          <p:val>
                                            <p:strVal val="#ppt_y"/>
                                          </p:val>
                                        </p:tav>
                                        <p:tav tm="100000">
                                          <p:val>
                                            <p:strVal val="#ppt_y"/>
                                          </p:val>
                                        </p:tav>
                                      </p:tavLst>
                                    </p:anim>
                                    <p:anim calcmode="lin" valueType="num">
                                      <p:cBhvr>
                                        <p:cTn id="24" dur="500" fill="hold"/>
                                        <p:tgtEl>
                                          <p:spTgt spid="406535"/>
                                        </p:tgtEl>
                                        <p:attrNameLst>
                                          <p:attrName>ppt_w</p:attrName>
                                        </p:attrNameLst>
                                      </p:cBhvr>
                                      <p:tavLst>
                                        <p:tav tm="0">
                                          <p:val>
                                            <p:fltVal val="0"/>
                                          </p:val>
                                        </p:tav>
                                        <p:tav tm="100000">
                                          <p:val>
                                            <p:strVal val="#ppt_w"/>
                                          </p:val>
                                        </p:tav>
                                      </p:tavLst>
                                    </p:anim>
                                    <p:anim calcmode="lin" valueType="num">
                                      <p:cBhvr>
                                        <p:cTn id="25" dur="500" fill="hold"/>
                                        <p:tgtEl>
                                          <p:spTgt spid="406535"/>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7" presetClass="entr" presetSubtype="1" fill="hold" grpId="0" nodeType="afterEffect">
                                  <p:stCondLst>
                                    <p:cond delay="0"/>
                                  </p:stCondLst>
                                  <p:childTnLst>
                                    <p:set>
                                      <p:cBhvr>
                                        <p:cTn id="28" dur="1" fill="hold">
                                          <p:stCondLst>
                                            <p:cond delay="0"/>
                                          </p:stCondLst>
                                        </p:cTn>
                                        <p:tgtEl>
                                          <p:spTgt spid="406533"/>
                                        </p:tgtEl>
                                        <p:attrNameLst>
                                          <p:attrName>style.visibility</p:attrName>
                                        </p:attrNameLst>
                                      </p:cBhvr>
                                      <p:to>
                                        <p:strVal val="visible"/>
                                      </p:to>
                                    </p:set>
                                    <p:anim calcmode="lin" valueType="num">
                                      <p:cBhvr>
                                        <p:cTn id="29" dur="500" fill="hold"/>
                                        <p:tgtEl>
                                          <p:spTgt spid="406533"/>
                                        </p:tgtEl>
                                        <p:attrNameLst>
                                          <p:attrName>ppt_x</p:attrName>
                                        </p:attrNameLst>
                                      </p:cBhvr>
                                      <p:tavLst>
                                        <p:tav tm="0">
                                          <p:val>
                                            <p:strVal val="#ppt_x"/>
                                          </p:val>
                                        </p:tav>
                                        <p:tav tm="100000">
                                          <p:val>
                                            <p:strVal val="#ppt_x"/>
                                          </p:val>
                                        </p:tav>
                                      </p:tavLst>
                                    </p:anim>
                                    <p:anim calcmode="lin" valueType="num">
                                      <p:cBhvr>
                                        <p:cTn id="30" dur="500" fill="hold"/>
                                        <p:tgtEl>
                                          <p:spTgt spid="406533"/>
                                        </p:tgtEl>
                                        <p:attrNameLst>
                                          <p:attrName>ppt_y</p:attrName>
                                        </p:attrNameLst>
                                      </p:cBhvr>
                                      <p:tavLst>
                                        <p:tav tm="0">
                                          <p:val>
                                            <p:strVal val="#ppt_y-#ppt_h/2"/>
                                          </p:val>
                                        </p:tav>
                                        <p:tav tm="100000">
                                          <p:val>
                                            <p:strVal val="#ppt_y"/>
                                          </p:val>
                                        </p:tav>
                                      </p:tavLst>
                                    </p:anim>
                                    <p:anim calcmode="lin" valueType="num">
                                      <p:cBhvr>
                                        <p:cTn id="31" dur="500" fill="hold"/>
                                        <p:tgtEl>
                                          <p:spTgt spid="406533"/>
                                        </p:tgtEl>
                                        <p:attrNameLst>
                                          <p:attrName>ppt_w</p:attrName>
                                        </p:attrNameLst>
                                      </p:cBhvr>
                                      <p:tavLst>
                                        <p:tav tm="0">
                                          <p:val>
                                            <p:strVal val="#ppt_w"/>
                                          </p:val>
                                        </p:tav>
                                        <p:tav tm="100000">
                                          <p:val>
                                            <p:strVal val="#ppt_w"/>
                                          </p:val>
                                        </p:tav>
                                      </p:tavLst>
                                    </p:anim>
                                    <p:anim calcmode="lin" valueType="num">
                                      <p:cBhvr>
                                        <p:cTn id="32" dur="500" fill="hold"/>
                                        <p:tgtEl>
                                          <p:spTgt spid="406533"/>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6544"/>
                                        </p:tgtEl>
                                        <p:attrNameLst>
                                          <p:attrName>style.visibility</p:attrName>
                                        </p:attrNameLst>
                                      </p:cBhvr>
                                      <p:to>
                                        <p:strVal val="visible"/>
                                      </p:to>
                                    </p:set>
                                    <p:animEffect transition="in" filter="wipe(left)">
                                      <p:cBhvr>
                                        <p:cTn id="37" dur="500"/>
                                        <p:tgtEl>
                                          <p:spTgt spid="4065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06573"/>
                                        </p:tgtEl>
                                        <p:attrNameLst>
                                          <p:attrName>style.visibility</p:attrName>
                                        </p:attrNameLst>
                                      </p:cBhvr>
                                      <p:to>
                                        <p:strVal val="visible"/>
                                      </p:to>
                                    </p:set>
                                    <p:animEffect transition="in" filter="wipe(left)">
                                      <p:cBhvr>
                                        <p:cTn id="42" dur="500"/>
                                        <p:tgtEl>
                                          <p:spTgt spid="4065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2" fill="hold" nodeType="clickEffect">
                                  <p:stCondLst>
                                    <p:cond delay="0"/>
                                  </p:stCondLst>
                                  <p:childTnLst>
                                    <p:set>
                                      <p:cBhvr>
                                        <p:cTn id="46" dur="1" fill="hold">
                                          <p:stCondLst>
                                            <p:cond delay="0"/>
                                          </p:stCondLst>
                                        </p:cTn>
                                        <p:tgtEl>
                                          <p:spTgt spid="406539"/>
                                        </p:tgtEl>
                                        <p:attrNameLst>
                                          <p:attrName>style.visibility</p:attrName>
                                        </p:attrNameLst>
                                      </p:cBhvr>
                                      <p:to>
                                        <p:strVal val="visible"/>
                                      </p:to>
                                    </p:set>
                                    <p:anim calcmode="lin" valueType="num">
                                      <p:cBhvr>
                                        <p:cTn id="47" dur="500" fill="hold"/>
                                        <p:tgtEl>
                                          <p:spTgt spid="406539"/>
                                        </p:tgtEl>
                                        <p:attrNameLst>
                                          <p:attrName>ppt_x</p:attrName>
                                        </p:attrNameLst>
                                      </p:cBhvr>
                                      <p:tavLst>
                                        <p:tav tm="0">
                                          <p:val>
                                            <p:strVal val="#ppt_x+#ppt_w/2"/>
                                          </p:val>
                                        </p:tav>
                                        <p:tav tm="100000">
                                          <p:val>
                                            <p:strVal val="#ppt_x"/>
                                          </p:val>
                                        </p:tav>
                                      </p:tavLst>
                                    </p:anim>
                                    <p:anim calcmode="lin" valueType="num">
                                      <p:cBhvr>
                                        <p:cTn id="48" dur="500" fill="hold"/>
                                        <p:tgtEl>
                                          <p:spTgt spid="406539"/>
                                        </p:tgtEl>
                                        <p:attrNameLst>
                                          <p:attrName>ppt_y</p:attrName>
                                        </p:attrNameLst>
                                      </p:cBhvr>
                                      <p:tavLst>
                                        <p:tav tm="0">
                                          <p:val>
                                            <p:strVal val="#ppt_y"/>
                                          </p:val>
                                        </p:tav>
                                        <p:tav tm="100000">
                                          <p:val>
                                            <p:strVal val="#ppt_y"/>
                                          </p:val>
                                        </p:tav>
                                      </p:tavLst>
                                    </p:anim>
                                    <p:anim calcmode="lin" valueType="num">
                                      <p:cBhvr>
                                        <p:cTn id="49" dur="500" fill="hold"/>
                                        <p:tgtEl>
                                          <p:spTgt spid="406539"/>
                                        </p:tgtEl>
                                        <p:attrNameLst>
                                          <p:attrName>ppt_w</p:attrName>
                                        </p:attrNameLst>
                                      </p:cBhvr>
                                      <p:tavLst>
                                        <p:tav tm="0">
                                          <p:val>
                                            <p:fltVal val="0"/>
                                          </p:val>
                                        </p:tav>
                                        <p:tav tm="100000">
                                          <p:val>
                                            <p:strVal val="#ppt_w"/>
                                          </p:val>
                                        </p:tav>
                                      </p:tavLst>
                                    </p:anim>
                                    <p:anim calcmode="lin" valueType="num">
                                      <p:cBhvr>
                                        <p:cTn id="50" dur="500" fill="hold"/>
                                        <p:tgtEl>
                                          <p:spTgt spid="406539"/>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17" presetClass="entr" presetSubtype="1" fill="hold" grpId="0" nodeType="afterEffect">
                                  <p:stCondLst>
                                    <p:cond delay="0"/>
                                  </p:stCondLst>
                                  <p:childTnLst>
                                    <p:set>
                                      <p:cBhvr>
                                        <p:cTn id="53" dur="1" fill="hold">
                                          <p:stCondLst>
                                            <p:cond delay="0"/>
                                          </p:stCondLst>
                                        </p:cTn>
                                        <p:tgtEl>
                                          <p:spTgt spid="406534"/>
                                        </p:tgtEl>
                                        <p:attrNameLst>
                                          <p:attrName>style.visibility</p:attrName>
                                        </p:attrNameLst>
                                      </p:cBhvr>
                                      <p:to>
                                        <p:strVal val="visible"/>
                                      </p:to>
                                    </p:set>
                                    <p:anim calcmode="lin" valueType="num">
                                      <p:cBhvr>
                                        <p:cTn id="54" dur="500" fill="hold"/>
                                        <p:tgtEl>
                                          <p:spTgt spid="406534"/>
                                        </p:tgtEl>
                                        <p:attrNameLst>
                                          <p:attrName>ppt_x</p:attrName>
                                        </p:attrNameLst>
                                      </p:cBhvr>
                                      <p:tavLst>
                                        <p:tav tm="0">
                                          <p:val>
                                            <p:strVal val="#ppt_x"/>
                                          </p:val>
                                        </p:tav>
                                        <p:tav tm="100000">
                                          <p:val>
                                            <p:strVal val="#ppt_x"/>
                                          </p:val>
                                        </p:tav>
                                      </p:tavLst>
                                    </p:anim>
                                    <p:anim calcmode="lin" valueType="num">
                                      <p:cBhvr>
                                        <p:cTn id="55" dur="500" fill="hold"/>
                                        <p:tgtEl>
                                          <p:spTgt spid="406534"/>
                                        </p:tgtEl>
                                        <p:attrNameLst>
                                          <p:attrName>ppt_y</p:attrName>
                                        </p:attrNameLst>
                                      </p:cBhvr>
                                      <p:tavLst>
                                        <p:tav tm="0">
                                          <p:val>
                                            <p:strVal val="#ppt_y-#ppt_h/2"/>
                                          </p:val>
                                        </p:tav>
                                        <p:tav tm="100000">
                                          <p:val>
                                            <p:strVal val="#ppt_y"/>
                                          </p:val>
                                        </p:tav>
                                      </p:tavLst>
                                    </p:anim>
                                    <p:anim calcmode="lin" valueType="num">
                                      <p:cBhvr>
                                        <p:cTn id="56" dur="500" fill="hold"/>
                                        <p:tgtEl>
                                          <p:spTgt spid="406534"/>
                                        </p:tgtEl>
                                        <p:attrNameLst>
                                          <p:attrName>ppt_w</p:attrName>
                                        </p:attrNameLst>
                                      </p:cBhvr>
                                      <p:tavLst>
                                        <p:tav tm="0">
                                          <p:val>
                                            <p:strVal val="#ppt_w"/>
                                          </p:val>
                                        </p:tav>
                                        <p:tav tm="100000">
                                          <p:val>
                                            <p:strVal val="#ppt_w"/>
                                          </p:val>
                                        </p:tav>
                                      </p:tavLst>
                                    </p:anim>
                                    <p:anim calcmode="lin" valueType="num">
                                      <p:cBhvr>
                                        <p:cTn id="57" dur="500" fill="hold"/>
                                        <p:tgtEl>
                                          <p:spTgt spid="4065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autoUpdateAnimBg="0"/>
      <p:bldP spid="406533" grpId="0" autoUpdateAnimBg="0"/>
      <p:bldP spid="406534" grpId="0" autoUpdateAnimBg="0"/>
      <p:bldP spid="406543" grpId="0" autoUpdateAnimBg="0"/>
      <p:bldP spid="40654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Text Box 4"/>
          <p:cNvSpPr txBox="1">
            <a:spLocks noChangeArrowheads="1"/>
          </p:cNvSpPr>
          <p:nvPr/>
        </p:nvSpPr>
        <p:spPr bwMode="auto">
          <a:xfrm>
            <a:off x="5508625" y="2276475"/>
            <a:ext cx="2228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g</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转移电导 </a:t>
            </a:r>
          </a:p>
        </p:txBody>
      </p:sp>
      <p:sp>
        <p:nvSpPr>
          <p:cNvPr id="408581" name="Text Box 5"/>
          <p:cNvSpPr txBox="1">
            <a:spLocks noChangeArrowheads="1"/>
          </p:cNvSpPr>
          <p:nvPr/>
        </p:nvSpPr>
        <p:spPr bwMode="auto">
          <a:xfrm>
            <a:off x="5688013" y="5229225"/>
            <a:ext cx="251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电压放大倍数</a:t>
            </a:r>
          </a:p>
        </p:txBody>
      </p:sp>
      <p:grpSp>
        <p:nvGrpSpPr>
          <p:cNvPr id="408582" name="Group 6"/>
          <p:cNvGrpSpPr>
            <a:grpSpLocks/>
          </p:cNvGrpSpPr>
          <p:nvPr/>
        </p:nvGrpSpPr>
        <p:grpSpPr bwMode="auto">
          <a:xfrm>
            <a:off x="5311775" y="990600"/>
            <a:ext cx="1524000" cy="1065213"/>
            <a:chOff x="2448" y="721"/>
            <a:chExt cx="960" cy="671"/>
          </a:xfrm>
        </p:grpSpPr>
        <p:sp>
          <p:nvSpPr>
            <p:cNvPr id="408583" name="Text Box 7"/>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6000">
                  <a:solidFill>
                    <a:schemeClr val="tx2"/>
                  </a:solidFill>
                  <a:latin typeface="Times New Roman" panose="02020603050405020304" pitchFamily="18" charset="0"/>
                  <a:sym typeface="Symbol" panose="05050102010706020507" pitchFamily="18" charset="2"/>
                </a:rPr>
                <a:t>{</a:t>
              </a:r>
              <a:endParaRPr kumimoji="1" lang="en-US" altLang="zh-CN" sz="6000" b="1">
                <a:solidFill>
                  <a:schemeClr val="tx2"/>
                </a:solidFill>
                <a:latin typeface="Times New Roman" panose="02020603050405020304" pitchFamily="18" charset="0"/>
                <a:sym typeface="Symbol" panose="05050102010706020507" pitchFamily="18" charset="2"/>
              </a:endParaRPr>
            </a:p>
          </p:txBody>
        </p:sp>
        <p:sp>
          <p:nvSpPr>
            <p:cNvPr id="408584" name="Text Box 8"/>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a:solidFill>
                    <a:schemeClr val="tx2"/>
                  </a:solidFill>
                  <a:latin typeface="Times New Roman" panose="02020603050405020304" pitchFamily="18" charset="0"/>
                  <a:sym typeface="Symbol" panose="05050102010706020507" pitchFamily="18" charset="2"/>
                </a:rPr>
                <a:t>=0</a:t>
              </a:r>
            </a:p>
          </p:txBody>
        </p:sp>
        <p:sp>
          <p:nvSpPr>
            <p:cNvPr id="408585" name="Text Box 9"/>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sym typeface="Symbol" panose="05050102010706020507" pitchFamily="18" charset="2"/>
                </a:rPr>
                <a:t>g 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grpSp>
      <p:grpSp>
        <p:nvGrpSpPr>
          <p:cNvPr id="408586" name="Group 10"/>
          <p:cNvGrpSpPr>
            <a:grpSpLocks/>
          </p:cNvGrpSpPr>
          <p:nvPr/>
        </p:nvGrpSpPr>
        <p:grpSpPr bwMode="auto">
          <a:xfrm>
            <a:off x="5311775" y="4038600"/>
            <a:ext cx="1755775" cy="1065213"/>
            <a:chOff x="2448" y="721"/>
            <a:chExt cx="960" cy="671"/>
          </a:xfrm>
        </p:grpSpPr>
        <p:sp>
          <p:nvSpPr>
            <p:cNvPr id="408587" name="Text Box 11"/>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6000">
                  <a:solidFill>
                    <a:schemeClr val="tx2"/>
                  </a:solidFill>
                  <a:latin typeface="Times New Roman" panose="02020603050405020304" pitchFamily="18" charset="0"/>
                  <a:sym typeface="Symbol" panose="05050102010706020507" pitchFamily="18" charset="2"/>
                </a:rPr>
                <a:t>{</a:t>
              </a:r>
              <a:endParaRPr kumimoji="1" lang="en-US" altLang="zh-CN" sz="6000" b="1">
                <a:solidFill>
                  <a:schemeClr val="tx2"/>
                </a:solidFill>
                <a:latin typeface="Times New Roman" panose="02020603050405020304" pitchFamily="18" charset="0"/>
                <a:sym typeface="Symbol" panose="05050102010706020507" pitchFamily="18" charset="2"/>
              </a:endParaRPr>
            </a:p>
          </p:txBody>
        </p:sp>
        <p:sp>
          <p:nvSpPr>
            <p:cNvPr id="408588" name="Text Box 12"/>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a:solidFill>
                    <a:schemeClr val="tx2"/>
                  </a:solidFill>
                  <a:latin typeface="Times New Roman" panose="02020603050405020304" pitchFamily="18" charset="0"/>
                  <a:sym typeface="Symbol" panose="05050102010706020507" pitchFamily="18" charset="2"/>
                </a:rPr>
                <a:t>=0</a:t>
              </a:r>
            </a:p>
          </p:txBody>
        </p:sp>
        <p:sp>
          <p:nvSpPr>
            <p:cNvPr id="408589" name="Text Box 13"/>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Symbol" panose="05050102010706020507" pitchFamily="18" charset="2"/>
                  <a:sym typeface="Symbol" panose="05050102010706020507" pitchFamily="18" charset="2"/>
                </a:rPr>
                <a:t></a:t>
              </a:r>
              <a:r>
                <a:rPr kumimoji="1" lang="en-US" altLang="zh-CN" sz="2400" b="1">
                  <a:solidFill>
                    <a:schemeClr val="tx2"/>
                  </a:solidFill>
                  <a:latin typeface="Symbol" panose="05050102010706020507" pitchFamily="18" charset="2"/>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1</a:t>
              </a:r>
            </a:p>
          </p:txBody>
        </p:sp>
      </p:grpSp>
      <p:sp>
        <p:nvSpPr>
          <p:cNvPr id="408590" name="Text Box 14"/>
          <p:cNvSpPr txBox="1">
            <a:spLocks noChangeArrowheads="1"/>
          </p:cNvSpPr>
          <p:nvPr/>
        </p:nvSpPr>
        <p:spPr bwMode="auto">
          <a:xfrm>
            <a:off x="228600" y="361950"/>
            <a:ext cx="8482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latin typeface="Times New Roman" panose="02020603050405020304" pitchFamily="18" charset="0"/>
                <a:sym typeface="Symbol" panose="05050102010706020507" pitchFamily="18" charset="2"/>
              </a:rPr>
              <a:t>(3) </a:t>
            </a:r>
            <a:r>
              <a:rPr kumimoji="1" lang="zh-CN" altLang="en-US" sz="2400" b="1">
                <a:latin typeface="Times New Roman" panose="02020603050405020304" pitchFamily="18" charset="0"/>
                <a:sym typeface="Symbol" panose="05050102010706020507" pitchFamily="18" charset="2"/>
              </a:rPr>
              <a:t>电压控制的电流源 （</a:t>
            </a:r>
            <a:r>
              <a:rPr kumimoji="1" lang="en-US" altLang="zh-CN" sz="2400" b="1">
                <a:latin typeface="Times New Roman" panose="02020603050405020304" pitchFamily="18" charset="0"/>
                <a:sym typeface="Symbol" panose="05050102010706020507" pitchFamily="18" charset="2"/>
              </a:rPr>
              <a:t>Voltage  Controlled Current Source</a:t>
            </a:r>
            <a:r>
              <a:rPr kumimoji="1" lang="zh-CN" altLang="en-US" sz="2400" b="1">
                <a:latin typeface="Times New Roman" panose="02020603050405020304" pitchFamily="18" charset="0"/>
                <a:sym typeface="Symbol" panose="05050102010706020507" pitchFamily="18" charset="2"/>
              </a:rPr>
              <a:t>）</a:t>
            </a:r>
          </a:p>
        </p:txBody>
      </p:sp>
      <p:sp>
        <p:nvSpPr>
          <p:cNvPr id="408591" name="Text Box 15"/>
          <p:cNvSpPr txBox="1">
            <a:spLocks noChangeArrowheads="1"/>
          </p:cNvSpPr>
          <p:nvPr/>
        </p:nvSpPr>
        <p:spPr bwMode="auto">
          <a:xfrm>
            <a:off x="280988" y="3486150"/>
            <a:ext cx="8482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latin typeface="Times New Roman" panose="02020603050405020304" pitchFamily="18" charset="0"/>
                <a:sym typeface="Symbol" panose="05050102010706020507" pitchFamily="18" charset="2"/>
              </a:rPr>
              <a:t>(4) </a:t>
            </a:r>
            <a:r>
              <a:rPr kumimoji="1" lang="zh-CN" altLang="en-US" sz="2400" b="1">
                <a:latin typeface="Times New Roman" panose="02020603050405020304" pitchFamily="18" charset="0"/>
                <a:sym typeface="Symbol" panose="05050102010706020507" pitchFamily="18" charset="2"/>
              </a:rPr>
              <a:t>电压控制的电压源 （</a:t>
            </a:r>
            <a:r>
              <a:rPr kumimoji="1" lang="en-US" altLang="zh-CN" sz="2400" b="1">
                <a:latin typeface="Times New Roman" panose="02020603050405020304" pitchFamily="18" charset="0"/>
                <a:sym typeface="Symbol" panose="05050102010706020507" pitchFamily="18" charset="2"/>
              </a:rPr>
              <a:t>Voltage  Controlled Voltage Source</a:t>
            </a:r>
            <a:r>
              <a:rPr kumimoji="1" lang="zh-CN" altLang="en-US" sz="2400" b="1">
                <a:latin typeface="Times New Roman" panose="02020603050405020304" pitchFamily="18" charset="0"/>
                <a:sym typeface="Symbol" panose="05050102010706020507" pitchFamily="18" charset="2"/>
              </a:rPr>
              <a:t>）</a:t>
            </a:r>
          </a:p>
        </p:txBody>
      </p:sp>
      <p:grpSp>
        <p:nvGrpSpPr>
          <p:cNvPr id="408592" name="Group 16"/>
          <p:cNvGrpSpPr>
            <a:grpSpLocks/>
          </p:cNvGrpSpPr>
          <p:nvPr/>
        </p:nvGrpSpPr>
        <p:grpSpPr bwMode="auto">
          <a:xfrm>
            <a:off x="1320800" y="819150"/>
            <a:ext cx="3048000" cy="2095500"/>
            <a:chOff x="832" y="516"/>
            <a:chExt cx="1920" cy="1320"/>
          </a:xfrm>
        </p:grpSpPr>
        <p:sp>
          <p:nvSpPr>
            <p:cNvPr id="408593" name="Text Box 17"/>
            <p:cNvSpPr txBox="1">
              <a:spLocks noChangeArrowheads="1"/>
            </p:cNvSpPr>
            <p:nvPr/>
          </p:nvSpPr>
          <p:spPr bwMode="auto">
            <a:xfrm>
              <a:off x="1132" y="1548"/>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VCCS</a:t>
              </a:r>
            </a:p>
          </p:txBody>
        </p:sp>
        <p:sp>
          <p:nvSpPr>
            <p:cNvPr id="408594" name="AutoShape 18"/>
            <p:cNvSpPr>
              <a:spLocks noChangeArrowheads="1"/>
            </p:cNvSpPr>
            <p:nvPr/>
          </p:nvSpPr>
          <p:spPr bwMode="auto">
            <a:xfrm>
              <a:off x="1564" y="1044"/>
              <a:ext cx="192" cy="288"/>
            </a:xfrm>
            <a:prstGeom prst="flowChartSort">
              <a:avLst/>
            </a:prstGeom>
            <a:noFill/>
            <a:ln w="31750">
              <a:solidFill>
                <a:schemeClr val="tx2"/>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5" name="Line 19"/>
            <p:cNvSpPr>
              <a:spLocks noChangeShapeType="1"/>
            </p:cNvSpPr>
            <p:nvPr/>
          </p:nvSpPr>
          <p:spPr bwMode="auto">
            <a:xfrm>
              <a:off x="1660" y="1332"/>
              <a:ext cx="0" cy="16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6" name="Line 20"/>
            <p:cNvSpPr>
              <a:spLocks noChangeShapeType="1"/>
            </p:cNvSpPr>
            <p:nvPr/>
          </p:nvSpPr>
          <p:spPr bwMode="auto">
            <a:xfrm>
              <a:off x="1660" y="1500"/>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597" name="Line 21"/>
            <p:cNvSpPr>
              <a:spLocks noChangeShapeType="1"/>
            </p:cNvSpPr>
            <p:nvPr/>
          </p:nvSpPr>
          <p:spPr bwMode="auto">
            <a:xfrm flipV="1">
              <a:off x="1660" y="852"/>
              <a:ext cx="0"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8" name="Line 22"/>
            <p:cNvSpPr>
              <a:spLocks noChangeShapeType="1"/>
            </p:cNvSpPr>
            <p:nvPr/>
          </p:nvSpPr>
          <p:spPr bwMode="auto">
            <a:xfrm>
              <a:off x="1660" y="852"/>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599" name="Text Box 23"/>
            <p:cNvSpPr txBox="1">
              <a:spLocks noChangeArrowheads="1"/>
            </p:cNvSpPr>
            <p:nvPr/>
          </p:nvSpPr>
          <p:spPr bwMode="auto">
            <a:xfrm>
              <a:off x="1780" y="1050"/>
              <a:ext cx="4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gu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00" name="Text Box 24"/>
            <p:cNvSpPr txBox="1">
              <a:spLocks noChangeArrowheads="1"/>
            </p:cNvSpPr>
            <p:nvPr/>
          </p:nvSpPr>
          <p:spPr bwMode="auto">
            <a:xfrm>
              <a:off x="2464" y="756"/>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8601" name="Text Box 25"/>
            <p:cNvSpPr txBox="1">
              <a:spLocks noChangeArrowheads="1"/>
            </p:cNvSpPr>
            <p:nvPr/>
          </p:nvSpPr>
          <p:spPr bwMode="auto">
            <a:xfrm>
              <a:off x="2464" y="1260"/>
              <a:ext cx="2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8602" name="Text Box 26"/>
            <p:cNvSpPr txBox="1">
              <a:spLocks noChangeArrowheads="1"/>
            </p:cNvSpPr>
            <p:nvPr/>
          </p:nvSpPr>
          <p:spPr bwMode="auto">
            <a:xfrm>
              <a:off x="2428" y="10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03" name="Line 27"/>
            <p:cNvSpPr>
              <a:spLocks noChangeShapeType="1"/>
            </p:cNvSpPr>
            <p:nvPr/>
          </p:nvSpPr>
          <p:spPr bwMode="auto">
            <a:xfrm flipH="1">
              <a:off x="1816" y="744"/>
              <a:ext cx="26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4" name="Text Box 28"/>
            <p:cNvSpPr txBox="1">
              <a:spLocks noChangeArrowheads="1"/>
            </p:cNvSpPr>
            <p:nvPr/>
          </p:nvSpPr>
          <p:spPr bwMode="auto">
            <a:xfrm>
              <a:off x="2080" y="516"/>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05" name="Text Box 29"/>
            <p:cNvSpPr txBox="1">
              <a:spLocks noChangeArrowheads="1"/>
            </p:cNvSpPr>
            <p:nvPr/>
          </p:nvSpPr>
          <p:spPr bwMode="auto">
            <a:xfrm>
              <a:off x="956" y="1392"/>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º</a:t>
              </a:r>
            </a:p>
          </p:txBody>
        </p:sp>
        <p:sp>
          <p:nvSpPr>
            <p:cNvPr id="408606" name="Line 30"/>
            <p:cNvSpPr>
              <a:spLocks noChangeShapeType="1"/>
            </p:cNvSpPr>
            <p:nvPr/>
          </p:nvSpPr>
          <p:spPr bwMode="auto">
            <a:xfrm>
              <a:off x="1024" y="852"/>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07" name="Line 31"/>
            <p:cNvSpPr>
              <a:spLocks noChangeShapeType="1"/>
            </p:cNvSpPr>
            <p:nvPr/>
          </p:nvSpPr>
          <p:spPr bwMode="auto">
            <a:xfrm>
              <a:off x="1168" y="744"/>
              <a:ext cx="24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8" name="Line 32"/>
            <p:cNvSpPr>
              <a:spLocks noChangeShapeType="1"/>
            </p:cNvSpPr>
            <p:nvPr/>
          </p:nvSpPr>
          <p:spPr bwMode="auto">
            <a:xfrm flipH="1" flipV="1">
              <a:off x="1024" y="1500"/>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09" name="Text Box 33"/>
            <p:cNvSpPr txBox="1">
              <a:spLocks noChangeArrowheads="1"/>
            </p:cNvSpPr>
            <p:nvPr/>
          </p:nvSpPr>
          <p:spPr bwMode="auto">
            <a:xfrm>
              <a:off x="944" y="74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º</a:t>
              </a:r>
            </a:p>
          </p:txBody>
        </p:sp>
        <p:sp>
          <p:nvSpPr>
            <p:cNvPr id="408610" name="Text Box 34"/>
            <p:cNvSpPr txBox="1">
              <a:spLocks noChangeArrowheads="1"/>
            </p:cNvSpPr>
            <p:nvPr/>
          </p:nvSpPr>
          <p:spPr bwMode="auto">
            <a:xfrm>
              <a:off x="926" y="86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8611" name="Text Box 35"/>
            <p:cNvSpPr txBox="1">
              <a:spLocks noChangeArrowheads="1"/>
            </p:cNvSpPr>
            <p:nvPr/>
          </p:nvSpPr>
          <p:spPr bwMode="auto">
            <a:xfrm>
              <a:off x="916" y="1140"/>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8612" name="Text Box 36"/>
            <p:cNvSpPr txBox="1">
              <a:spLocks noChangeArrowheads="1"/>
            </p:cNvSpPr>
            <p:nvPr/>
          </p:nvSpPr>
          <p:spPr bwMode="auto">
            <a:xfrm>
              <a:off x="832" y="10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13" name="Text Box 37"/>
            <p:cNvSpPr txBox="1">
              <a:spLocks noChangeArrowheads="1"/>
            </p:cNvSpPr>
            <p:nvPr/>
          </p:nvSpPr>
          <p:spPr bwMode="auto">
            <a:xfrm>
              <a:off x="892" y="516"/>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14" name="Line 38"/>
            <p:cNvSpPr>
              <a:spLocks noChangeShapeType="1"/>
            </p:cNvSpPr>
            <p:nvPr/>
          </p:nvSpPr>
          <p:spPr bwMode="auto">
            <a:xfrm>
              <a:off x="1792" y="1092"/>
              <a:ext cx="0" cy="246"/>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15" name="Oval 39"/>
            <p:cNvSpPr>
              <a:spLocks noChangeArrowheads="1"/>
            </p:cNvSpPr>
            <p:nvPr/>
          </p:nvSpPr>
          <p:spPr bwMode="auto">
            <a:xfrm>
              <a:off x="1392" y="14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16" name="Oval 40"/>
            <p:cNvSpPr>
              <a:spLocks noChangeArrowheads="1"/>
            </p:cNvSpPr>
            <p:nvPr/>
          </p:nvSpPr>
          <p:spPr bwMode="auto">
            <a:xfrm>
              <a:off x="1344" y="81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17" name="Oval 41"/>
            <p:cNvSpPr>
              <a:spLocks noChangeArrowheads="1"/>
            </p:cNvSpPr>
            <p:nvPr/>
          </p:nvSpPr>
          <p:spPr bwMode="auto">
            <a:xfrm>
              <a:off x="2304" y="81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18" name="Oval 42"/>
            <p:cNvSpPr>
              <a:spLocks noChangeArrowheads="1"/>
            </p:cNvSpPr>
            <p:nvPr/>
          </p:nvSpPr>
          <p:spPr bwMode="auto">
            <a:xfrm>
              <a:off x="2304" y="14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8619" name="Group 43"/>
          <p:cNvGrpSpPr>
            <a:grpSpLocks/>
          </p:cNvGrpSpPr>
          <p:nvPr/>
        </p:nvGrpSpPr>
        <p:grpSpPr bwMode="auto">
          <a:xfrm>
            <a:off x="1352550" y="3943350"/>
            <a:ext cx="2914650" cy="2133600"/>
            <a:chOff x="852" y="2484"/>
            <a:chExt cx="1836" cy="1344"/>
          </a:xfrm>
        </p:grpSpPr>
        <p:sp>
          <p:nvSpPr>
            <p:cNvPr id="408620" name="Line 44"/>
            <p:cNvSpPr>
              <a:spLocks noChangeShapeType="1"/>
            </p:cNvSpPr>
            <p:nvPr/>
          </p:nvSpPr>
          <p:spPr bwMode="auto">
            <a:xfrm>
              <a:off x="1680" y="3300"/>
              <a:ext cx="0" cy="16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1" name="Line 45"/>
            <p:cNvSpPr>
              <a:spLocks noChangeShapeType="1"/>
            </p:cNvSpPr>
            <p:nvPr/>
          </p:nvSpPr>
          <p:spPr bwMode="auto">
            <a:xfrm>
              <a:off x="1680" y="3468"/>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22" name="Line 46"/>
            <p:cNvSpPr>
              <a:spLocks noChangeShapeType="1"/>
            </p:cNvSpPr>
            <p:nvPr/>
          </p:nvSpPr>
          <p:spPr bwMode="auto">
            <a:xfrm flipV="1">
              <a:off x="1680" y="2820"/>
              <a:ext cx="0"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3" name="Line 47"/>
            <p:cNvSpPr>
              <a:spLocks noChangeShapeType="1"/>
            </p:cNvSpPr>
            <p:nvPr/>
          </p:nvSpPr>
          <p:spPr bwMode="auto">
            <a:xfrm>
              <a:off x="1680" y="2820"/>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24" name="Line 48"/>
            <p:cNvSpPr>
              <a:spLocks noChangeShapeType="1"/>
            </p:cNvSpPr>
            <p:nvPr/>
          </p:nvSpPr>
          <p:spPr bwMode="auto">
            <a:xfrm>
              <a:off x="1044" y="2820"/>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25" name="Line 49"/>
            <p:cNvSpPr>
              <a:spLocks noChangeShapeType="1"/>
            </p:cNvSpPr>
            <p:nvPr/>
          </p:nvSpPr>
          <p:spPr bwMode="auto">
            <a:xfrm>
              <a:off x="1176" y="2712"/>
              <a:ext cx="24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6" name="Line 50"/>
            <p:cNvSpPr>
              <a:spLocks noChangeShapeType="1"/>
            </p:cNvSpPr>
            <p:nvPr/>
          </p:nvSpPr>
          <p:spPr bwMode="auto">
            <a:xfrm flipH="1" flipV="1">
              <a:off x="1044" y="3468"/>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27" name="Text Box 51"/>
            <p:cNvSpPr txBox="1">
              <a:spLocks noChangeArrowheads="1"/>
            </p:cNvSpPr>
            <p:nvPr/>
          </p:nvSpPr>
          <p:spPr bwMode="auto">
            <a:xfrm>
              <a:off x="936" y="3108"/>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8628" name="Text Box 52"/>
            <p:cNvSpPr txBox="1">
              <a:spLocks noChangeArrowheads="1"/>
            </p:cNvSpPr>
            <p:nvPr/>
          </p:nvSpPr>
          <p:spPr bwMode="auto">
            <a:xfrm>
              <a:off x="852" y="3012"/>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29" name="Text Box 53"/>
            <p:cNvSpPr txBox="1">
              <a:spLocks noChangeArrowheads="1"/>
            </p:cNvSpPr>
            <p:nvPr/>
          </p:nvSpPr>
          <p:spPr bwMode="auto">
            <a:xfrm>
              <a:off x="880" y="2484"/>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30" name="Text Box 54"/>
            <p:cNvSpPr txBox="1">
              <a:spLocks noChangeArrowheads="1"/>
            </p:cNvSpPr>
            <p:nvPr/>
          </p:nvSpPr>
          <p:spPr bwMode="auto">
            <a:xfrm>
              <a:off x="1656" y="2964"/>
              <a:ext cx="5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31" name="Text Box 55"/>
            <p:cNvSpPr txBox="1">
              <a:spLocks noChangeArrowheads="1"/>
            </p:cNvSpPr>
            <p:nvPr/>
          </p:nvSpPr>
          <p:spPr bwMode="auto">
            <a:xfrm>
              <a:off x="2446" y="2772"/>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8632" name="Text Box 56"/>
            <p:cNvSpPr txBox="1">
              <a:spLocks noChangeArrowheads="1"/>
            </p:cNvSpPr>
            <p:nvPr/>
          </p:nvSpPr>
          <p:spPr bwMode="auto">
            <a:xfrm>
              <a:off x="2448" y="3150"/>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8633" name="Text Box 57"/>
            <p:cNvSpPr txBox="1">
              <a:spLocks noChangeArrowheads="1"/>
            </p:cNvSpPr>
            <p:nvPr/>
          </p:nvSpPr>
          <p:spPr bwMode="auto">
            <a:xfrm>
              <a:off x="2364" y="3000"/>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34" name="Line 58"/>
            <p:cNvSpPr>
              <a:spLocks noChangeShapeType="1"/>
            </p:cNvSpPr>
            <p:nvPr/>
          </p:nvSpPr>
          <p:spPr bwMode="auto">
            <a:xfrm flipH="1">
              <a:off x="1764" y="2712"/>
              <a:ext cx="26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5" name="Text Box 59"/>
            <p:cNvSpPr txBox="1">
              <a:spLocks noChangeArrowheads="1"/>
            </p:cNvSpPr>
            <p:nvPr/>
          </p:nvSpPr>
          <p:spPr bwMode="auto">
            <a:xfrm>
              <a:off x="2064" y="2484"/>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36" name="Text Box 60"/>
            <p:cNvSpPr txBox="1">
              <a:spLocks noChangeArrowheads="1"/>
            </p:cNvSpPr>
            <p:nvPr/>
          </p:nvSpPr>
          <p:spPr bwMode="auto">
            <a:xfrm>
              <a:off x="1228" y="3540"/>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VCVS</a:t>
              </a:r>
            </a:p>
          </p:txBody>
        </p:sp>
        <p:sp>
          <p:nvSpPr>
            <p:cNvPr id="408637" name="AutoShape 61"/>
            <p:cNvSpPr>
              <a:spLocks noChangeArrowheads="1"/>
            </p:cNvSpPr>
            <p:nvPr/>
          </p:nvSpPr>
          <p:spPr bwMode="auto">
            <a:xfrm rot="-5400000">
              <a:off x="1527" y="3051"/>
              <a:ext cx="318" cy="180"/>
            </a:xfrm>
            <a:prstGeom prst="flowChartSort">
              <a:avLst/>
            </a:prstGeom>
            <a:noFill/>
            <a:ln w="31750">
              <a:solidFill>
                <a:schemeClr val="tx2"/>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38" name="Text Box 62"/>
            <p:cNvSpPr txBox="1">
              <a:spLocks noChangeArrowheads="1"/>
            </p:cNvSpPr>
            <p:nvPr/>
          </p:nvSpPr>
          <p:spPr bwMode="auto">
            <a:xfrm>
              <a:off x="1680" y="2772"/>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8639" name="Text Box 63"/>
            <p:cNvSpPr txBox="1">
              <a:spLocks noChangeArrowheads="1"/>
            </p:cNvSpPr>
            <p:nvPr/>
          </p:nvSpPr>
          <p:spPr bwMode="auto">
            <a:xfrm>
              <a:off x="1692" y="3108"/>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8640" name="Oval 64"/>
            <p:cNvSpPr>
              <a:spLocks noChangeArrowheads="1"/>
            </p:cNvSpPr>
            <p:nvPr/>
          </p:nvSpPr>
          <p:spPr bwMode="auto">
            <a:xfrm>
              <a:off x="1392" y="345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41" name="Oval 65"/>
            <p:cNvSpPr>
              <a:spLocks noChangeArrowheads="1"/>
            </p:cNvSpPr>
            <p:nvPr/>
          </p:nvSpPr>
          <p:spPr bwMode="auto">
            <a:xfrm>
              <a:off x="1392" y="278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42" name="Oval 66"/>
            <p:cNvSpPr>
              <a:spLocks noChangeArrowheads="1"/>
            </p:cNvSpPr>
            <p:nvPr/>
          </p:nvSpPr>
          <p:spPr bwMode="auto">
            <a:xfrm>
              <a:off x="2304" y="345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43" name="Oval 67"/>
            <p:cNvSpPr>
              <a:spLocks noChangeArrowheads="1"/>
            </p:cNvSpPr>
            <p:nvPr/>
          </p:nvSpPr>
          <p:spPr bwMode="auto">
            <a:xfrm>
              <a:off x="2304" y="278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44" name="Text Box 68"/>
            <p:cNvSpPr txBox="1">
              <a:spLocks noChangeArrowheads="1"/>
            </p:cNvSpPr>
            <p:nvPr/>
          </p:nvSpPr>
          <p:spPr bwMode="auto">
            <a:xfrm>
              <a:off x="922" y="279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grpSp>
    </p:spTree>
    <p:extLst>
      <p:ext uri="{BB962C8B-B14F-4D97-AF65-F5344CB8AC3E}">
        <p14:creationId xmlns:p14="http://schemas.microsoft.com/office/powerpoint/2010/main" val="3800980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8590"/>
                                        </p:tgtEl>
                                        <p:attrNameLst>
                                          <p:attrName>style.visibility</p:attrName>
                                        </p:attrNameLst>
                                      </p:cBhvr>
                                      <p:to>
                                        <p:strVal val="visible"/>
                                      </p:to>
                                    </p:set>
                                    <p:animEffect transition="in" filter="wipe(left)">
                                      <p:cBhvr>
                                        <p:cTn id="7" dur="500"/>
                                        <p:tgtEl>
                                          <p:spTgt spid="4085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8592"/>
                                        </p:tgtEl>
                                        <p:attrNameLst>
                                          <p:attrName>style.visibility</p:attrName>
                                        </p:attrNameLst>
                                      </p:cBhvr>
                                      <p:to>
                                        <p:strVal val="visible"/>
                                      </p:to>
                                    </p:set>
                                    <p:animEffect transition="in" filter="wipe(left)">
                                      <p:cBhvr>
                                        <p:cTn id="12" dur="500"/>
                                        <p:tgtEl>
                                          <p:spTgt spid="4085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408582"/>
                                        </p:tgtEl>
                                        <p:attrNameLst>
                                          <p:attrName>style.visibility</p:attrName>
                                        </p:attrNameLst>
                                      </p:cBhvr>
                                      <p:to>
                                        <p:strVal val="visible"/>
                                      </p:to>
                                    </p:set>
                                    <p:anim calcmode="lin" valueType="num">
                                      <p:cBhvr>
                                        <p:cTn id="17" dur="500" fill="hold"/>
                                        <p:tgtEl>
                                          <p:spTgt spid="408582"/>
                                        </p:tgtEl>
                                        <p:attrNameLst>
                                          <p:attrName>ppt_x</p:attrName>
                                        </p:attrNameLst>
                                      </p:cBhvr>
                                      <p:tavLst>
                                        <p:tav tm="0">
                                          <p:val>
                                            <p:strVal val="#ppt_x-#ppt_w/2"/>
                                          </p:val>
                                        </p:tav>
                                        <p:tav tm="100000">
                                          <p:val>
                                            <p:strVal val="#ppt_x"/>
                                          </p:val>
                                        </p:tav>
                                      </p:tavLst>
                                    </p:anim>
                                    <p:anim calcmode="lin" valueType="num">
                                      <p:cBhvr>
                                        <p:cTn id="18" dur="500" fill="hold"/>
                                        <p:tgtEl>
                                          <p:spTgt spid="408582"/>
                                        </p:tgtEl>
                                        <p:attrNameLst>
                                          <p:attrName>ppt_y</p:attrName>
                                        </p:attrNameLst>
                                      </p:cBhvr>
                                      <p:tavLst>
                                        <p:tav tm="0">
                                          <p:val>
                                            <p:strVal val="#ppt_y"/>
                                          </p:val>
                                        </p:tav>
                                        <p:tav tm="100000">
                                          <p:val>
                                            <p:strVal val="#ppt_y"/>
                                          </p:val>
                                        </p:tav>
                                      </p:tavLst>
                                    </p:anim>
                                    <p:anim calcmode="lin" valueType="num">
                                      <p:cBhvr>
                                        <p:cTn id="19" dur="500" fill="hold"/>
                                        <p:tgtEl>
                                          <p:spTgt spid="408582"/>
                                        </p:tgtEl>
                                        <p:attrNameLst>
                                          <p:attrName>ppt_w</p:attrName>
                                        </p:attrNameLst>
                                      </p:cBhvr>
                                      <p:tavLst>
                                        <p:tav tm="0">
                                          <p:val>
                                            <p:fltVal val="0"/>
                                          </p:val>
                                        </p:tav>
                                        <p:tav tm="100000">
                                          <p:val>
                                            <p:strVal val="#ppt_w"/>
                                          </p:val>
                                        </p:tav>
                                      </p:tavLst>
                                    </p:anim>
                                    <p:anim calcmode="lin" valueType="num">
                                      <p:cBhvr>
                                        <p:cTn id="20" dur="500" fill="hold"/>
                                        <p:tgtEl>
                                          <p:spTgt spid="408582"/>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500"/>
                            </p:stCondLst>
                            <p:childTnLst>
                              <p:par>
                                <p:cTn id="22" presetID="12" presetClass="entr" presetSubtype="1" fill="hold" grpId="0" nodeType="afterEffect">
                                  <p:stCondLst>
                                    <p:cond delay="0"/>
                                  </p:stCondLst>
                                  <p:childTnLst>
                                    <p:set>
                                      <p:cBhvr>
                                        <p:cTn id="23" dur="1" fill="hold">
                                          <p:stCondLst>
                                            <p:cond delay="0"/>
                                          </p:stCondLst>
                                        </p:cTn>
                                        <p:tgtEl>
                                          <p:spTgt spid="408580"/>
                                        </p:tgtEl>
                                        <p:attrNameLst>
                                          <p:attrName>style.visibility</p:attrName>
                                        </p:attrNameLst>
                                      </p:cBhvr>
                                      <p:to>
                                        <p:strVal val="visible"/>
                                      </p:to>
                                    </p:set>
                                    <p:animEffect transition="in" filter="slide(fromTop)">
                                      <p:cBhvr>
                                        <p:cTn id="24" dur="500"/>
                                        <p:tgtEl>
                                          <p:spTgt spid="4085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08591"/>
                                        </p:tgtEl>
                                        <p:attrNameLst>
                                          <p:attrName>style.visibility</p:attrName>
                                        </p:attrNameLst>
                                      </p:cBhvr>
                                      <p:to>
                                        <p:strVal val="visible"/>
                                      </p:to>
                                    </p:set>
                                    <p:animEffect transition="in" filter="wipe(left)">
                                      <p:cBhvr>
                                        <p:cTn id="29" dur="500"/>
                                        <p:tgtEl>
                                          <p:spTgt spid="40859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08619"/>
                                        </p:tgtEl>
                                        <p:attrNameLst>
                                          <p:attrName>style.visibility</p:attrName>
                                        </p:attrNameLst>
                                      </p:cBhvr>
                                      <p:to>
                                        <p:strVal val="visible"/>
                                      </p:to>
                                    </p:set>
                                    <p:animEffect transition="in" filter="wipe(left)">
                                      <p:cBhvr>
                                        <p:cTn id="34" dur="500"/>
                                        <p:tgtEl>
                                          <p:spTgt spid="4086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2" fill="hold" nodeType="clickEffect">
                                  <p:stCondLst>
                                    <p:cond delay="0"/>
                                  </p:stCondLst>
                                  <p:childTnLst>
                                    <p:set>
                                      <p:cBhvr>
                                        <p:cTn id="38" dur="1" fill="hold">
                                          <p:stCondLst>
                                            <p:cond delay="0"/>
                                          </p:stCondLst>
                                        </p:cTn>
                                        <p:tgtEl>
                                          <p:spTgt spid="408586"/>
                                        </p:tgtEl>
                                        <p:attrNameLst>
                                          <p:attrName>style.visibility</p:attrName>
                                        </p:attrNameLst>
                                      </p:cBhvr>
                                      <p:to>
                                        <p:strVal val="visible"/>
                                      </p:to>
                                    </p:set>
                                    <p:anim calcmode="lin" valueType="num">
                                      <p:cBhvr>
                                        <p:cTn id="39" dur="500" fill="hold"/>
                                        <p:tgtEl>
                                          <p:spTgt spid="408586"/>
                                        </p:tgtEl>
                                        <p:attrNameLst>
                                          <p:attrName>ppt_x</p:attrName>
                                        </p:attrNameLst>
                                      </p:cBhvr>
                                      <p:tavLst>
                                        <p:tav tm="0">
                                          <p:val>
                                            <p:strVal val="#ppt_x+#ppt_w/2"/>
                                          </p:val>
                                        </p:tav>
                                        <p:tav tm="100000">
                                          <p:val>
                                            <p:strVal val="#ppt_x"/>
                                          </p:val>
                                        </p:tav>
                                      </p:tavLst>
                                    </p:anim>
                                    <p:anim calcmode="lin" valueType="num">
                                      <p:cBhvr>
                                        <p:cTn id="40" dur="500" fill="hold"/>
                                        <p:tgtEl>
                                          <p:spTgt spid="408586"/>
                                        </p:tgtEl>
                                        <p:attrNameLst>
                                          <p:attrName>ppt_y</p:attrName>
                                        </p:attrNameLst>
                                      </p:cBhvr>
                                      <p:tavLst>
                                        <p:tav tm="0">
                                          <p:val>
                                            <p:strVal val="#ppt_y"/>
                                          </p:val>
                                        </p:tav>
                                        <p:tav tm="100000">
                                          <p:val>
                                            <p:strVal val="#ppt_y"/>
                                          </p:val>
                                        </p:tav>
                                      </p:tavLst>
                                    </p:anim>
                                    <p:anim calcmode="lin" valueType="num">
                                      <p:cBhvr>
                                        <p:cTn id="41" dur="500" fill="hold"/>
                                        <p:tgtEl>
                                          <p:spTgt spid="408586"/>
                                        </p:tgtEl>
                                        <p:attrNameLst>
                                          <p:attrName>ppt_w</p:attrName>
                                        </p:attrNameLst>
                                      </p:cBhvr>
                                      <p:tavLst>
                                        <p:tav tm="0">
                                          <p:val>
                                            <p:fltVal val="0"/>
                                          </p:val>
                                        </p:tav>
                                        <p:tav tm="100000">
                                          <p:val>
                                            <p:strVal val="#ppt_w"/>
                                          </p:val>
                                        </p:tav>
                                      </p:tavLst>
                                    </p:anim>
                                    <p:anim calcmode="lin" valueType="num">
                                      <p:cBhvr>
                                        <p:cTn id="42" dur="500" fill="hold"/>
                                        <p:tgtEl>
                                          <p:spTgt spid="408586"/>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408581"/>
                                        </p:tgtEl>
                                        <p:attrNameLst>
                                          <p:attrName>style.visibility</p:attrName>
                                        </p:attrNameLst>
                                      </p:cBhvr>
                                      <p:to>
                                        <p:strVal val="visible"/>
                                      </p:to>
                                    </p:set>
                                    <p:animEffect transition="in" filter="slide(fromTop)">
                                      <p:cBhvr>
                                        <p:cTn id="46" dur="500"/>
                                        <p:tgtEl>
                                          <p:spTgt spid="408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p:bldP spid="408581" grpId="0"/>
      <p:bldP spid="408590" grpId="0" autoUpdateAnimBg="0"/>
      <p:bldP spid="40859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8" name="Text Box 4"/>
          <p:cNvSpPr txBox="1">
            <a:spLocks noChangeArrowheads="1"/>
          </p:cNvSpPr>
          <p:nvPr/>
        </p:nvSpPr>
        <p:spPr bwMode="auto">
          <a:xfrm>
            <a:off x="228600" y="819150"/>
            <a:ext cx="4306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rgbClr val="FF0000"/>
                </a:solidFill>
                <a:latin typeface="Times New Roman" panose="02020603050405020304" pitchFamily="18" charset="0"/>
                <a:sym typeface="Symbol" panose="05050102010706020507" pitchFamily="18" charset="2"/>
              </a:rPr>
              <a:t>3.   </a:t>
            </a:r>
            <a:r>
              <a:rPr kumimoji="1" lang="zh-CN" altLang="en-US" sz="2400" b="1">
                <a:solidFill>
                  <a:srgbClr val="FF0000"/>
                </a:solidFill>
                <a:latin typeface="Times New Roman" panose="02020603050405020304" pitchFamily="18" charset="0"/>
                <a:sym typeface="Symbol" panose="05050102010706020507" pitchFamily="18" charset="2"/>
              </a:rPr>
              <a:t>受控源与独立源的比较</a:t>
            </a:r>
          </a:p>
        </p:txBody>
      </p:sp>
      <p:sp>
        <p:nvSpPr>
          <p:cNvPr id="410629" name="Text Box 5"/>
          <p:cNvSpPr txBox="1">
            <a:spLocks noChangeArrowheads="1"/>
          </p:cNvSpPr>
          <p:nvPr/>
        </p:nvSpPr>
        <p:spPr bwMode="auto">
          <a:xfrm>
            <a:off x="114300" y="1731963"/>
            <a:ext cx="8572500" cy="173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5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(1) </a:t>
            </a:r>
            <a:r>
              <a:rPr kumimoji="1" lang="zh-CN" altLang="en-US" sz="2400" b="1">
                <a:solidFill>
                  <a:schemeClr val="tx2"/>
                </a:solidFill>
                <a:latin typeface="Times New Roman" panose="02020603050405020304" pitchFamily="18" charset="0"/>
                <a:sym typeface="Symbol" panose="05050102010706020507" pitchFamily="18" charset="2"/>
              </a:rPr>
              <a:t>独立源电压（或电流）由电源本身决定，与电路中其他电压、电流无关，而受控源电压（或电流）直接由控制量决定。</a:t>
            </a:r>
          </a:p>
        </p:txBody>
      </p:sp>
      <p:sp>
        <p:nvSpPr>
          <p:cNvPr id="410630" name="Text Box 6"/>
          <p:cNvSpPr txBox="1">
            <a:spLocks noChangeArrowheads="1"/>
          </p:cNvSpPr>
          <p:nvPr/>
        </p:nvSpPr>
        <p:spPr bwMode="auto">
          <a:xfrm>
            <a:off x="142875" y="3632200"/>
            <a:ext cx="861060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5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(2) </a:t>
            </a:r>
            <a:r>
              <a:rPr kumimoji="1" lang="zh-CN" altLang="en-US" sz="2400" b="1">
                <a:solidFill>
                  <a:schemeClr val="tx2"/>
                </a:solidFill>
                <a:latin typeface="Times New Roman" panose="02020603050405020304" pitchFamily="18" charset="0"/>
                <a:sym typeface="Symbol" panose="05050102010706020507" pitchFamily="18" charset="2"/>
              </a:rPr>
              <a:t>独立源作为电路中“激励（</a:t>
            </a:r>
            <a:r>
              <a:rPr kumimoji="1" lang="en-US" altLang="zh-CN" sz="2400" b="1" i="1">
                <a:solidFill>
                  <a:schemeClr val="tx2"/>
                </a:solidFill>
                <a:latin typeface="Times New Roman" panose="02020603050405020304" pitchFamily="18" charset="0"/>
                <a:sym typeface="Symbol" panose="05050102010706020507" pitchFamily="18" charset="2"/>
              </a:rPr>
              <a:t>excitation</a:t>
            </a:r>
            <a:r>
              <a:rPr kumimoji="1" lang="zh-CN" altLang="en-US" sz="2400" b="1">
                <a:solidFill>
                  <a:schemeClr val="tx2"/>
                </a:solidFill>
                <a:latin typeface="Times New Roman" panose="02020603050405020304" pitchFamily="18" charset="0"/>
                <a:sym typeface="Symbol" panose="05050102010706020507" pitchFamily="18" charset="2"/>
              </a:rPr>
              <a:t>）”，在电路中产生电压、电流，而受控源只是反映电压、电流之间的控制关系，在电路中不能作为“激励”。</a:t>
            </a:r>
          </a:p>
        </p:txBody>
      </p:sp>
    </p:spTree>
    <p:extLst>
      <p:ext uri="{BB962C8B-B14F-4D97-AF65-F5344CB8AC3E}">
        <p14:creationId xmlns:p14="http://schemas.microsoft.com/office/powerpoint/2010/main" val="369431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0628">
                                            <p:txEl>
                                              <p:pRg st="0" end="0"/>
                                            </p:txEl>
                                          </p:spTgt>
                                        </p:tgtEl>
                                        <p:attrNameLst>
                                          <p:attrName>style.visibility</p:attrName>
                                        </p:attrNameLst>
                                      </p:cBhvr>
                                      <p:to>
                                        <p:strVal val="visible"/>
                                      </p:to>
                                    </p:set>
                                    <p:animEffect transition="in" filter="wipe(left)">
                                      <p:cBhvr>
                                        <p:cTn id="7" dur="500"/>
                                        <p:tgtEl>
                                          <p:spTgt spid="4106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629">
                                            <p:txEl>
                                              <p:pRg st="0" end="0"/>
                                            </p:txEl>
                                          </p:spTgt>
                                        </p:tgtEl>
                                        <p:attrNameLst>
                                          <p:attrName>style.visibility</p:attrName>
                                        </p:attrNameLst>
                                      </p:cBhvr>
                                      <p:to>
                                        <p:strVal val="visible"/>
                                      </p:to>
                                    </p:set>
                                    <p:animEffect transition="in" filter="wipe(left)">
                                      <p:cBhvr>
                                        <p:cTn id="12" dur="500"/>
                                        <p:tgtEl>
                                          <p:spTgt spid="41062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0630">
                                            <p:txEl>
                                              <p:pRg st="0" end="0"/>
                                            </p:txEl>
                                          </p:spTgt>
                                        </p:tgtEl>
                                        <p:attrNameLst>
                                          <p:attrName>style.visibility</p:attrName>
                                        </p:attrNameLst>
                                      </p:cBhvr>
                                      <p:to>
                                        <p:strVal val="visible"/>
                                      </p:to>
                                    </p:set>
                                    <p:animEffect transition="in" filter="wipe(left)">
                                      <p:cBhvr>
                                        <p:cTn id="17" dur="500"/>
                                        <p:tgtEl>
                                          <p:spTgt spid="4106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build="p" autoUpdateAnimBg="0" advAuto="0"/>
      <p:bldP spid="410629" grpId="0" build="p" autoUpdateAnimBg="0"/>
      <p:bldP spid="410630"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1"/>
          <p:cNvSpPr>
            <a:spLocks noGrp="1"/>
          </p:cNvSpPr>
          <p:nvPr>
            <p:ph type="dt" sz="quarter" idx="10"/>
          </p:nvPr>
        </p:nvSpPr>
        <p:spPr/>
        <p:txBody>
          <a:bodyPr/>
          <a:lstStyle/>
          <a:p>
            <a:pPr>
              <a:defRPr/>
            </a:pPr>
            <a:fld id="{91F9E422-3CA2-4394-9AAB-97D1BD52452E}" type="datetime1">
              <a:rPr lang="zh-CN" altLang="en-US"/>
              <a:pPr>
                <a:defRPr/>
              </a:pPr>
              <a:t>2021/3/3</a:t>
            </a:fld>
            <a:endParaRPr lang="en-US" altLang="zh-CN"/>
          </a:p>
        </p:txBody>
      </p:sp>
      <p:sp>
        <p:nvSpPr>
          <p:cNvPr id="19" name="页脚占位符 2"/>
          <p:cNvSpPr>
            <a:spLocks noGrp="1"/>
          </p:cNvSpPr>
          <p:nvPr>
            <p:ph type="ftr" sz="quarter" idx="11"/>
          </p:nvPr>
        </p:nvSpPr>
        <p:spPr/>
        <p:txBody>
          <a:bodyPr/>
          <a:lstStyle/>
          <a:p>
            <a:pPr>
              <a:defRPr/>
            </a:pPr>
            <a:r>
              <a:rPr lang="zh-CN" altLang="en-US"/>
              <a:t>电路理论</a:t>
            </a:r>
            <a:endParaRPr lang="en-US" altLang="zh-CN"/>
          </a:p>
        </p:txBody>
      </p:sp>
      <p:sp>
        <p:nvSpPr>
          <p:cNvPr id="20" name="灯片编号占位符 3"/>
          <p:cNvSpPr>
            <a:spLocks noGrp="1"/>
          </p:cNvSpPr>
          <p:nvPr>
            <p:ph type="sldNum" sz="quarter" idx="12"/>
          </p:nvPr>
        </p:nvSpPr>
        <p:spPr/>
        <p:txBody>
          <a:bodyPr/>
          <a:lstStyle/>
          <a:p>
            <a:pPr>
              <a:defRPr/>
            </a:pPr>
            <a:fld id="{65CDFE5C-960C-4A75-94AF-AFEDEC3A826B}" type="slidenum">
              <a:rPr lang="en-US" altLang="zh-CN"/>
              <a:pPr>
                <a:defRPr/>
              </a:pPr>
              <a:t>54</a:t>
            </a:fld>
            <a:endParaRPr lang="en-US" altLang="zh-CN"/>
          </a:p>
        </p:txBody>
      </p:sp>
      <p:sp>
        <p:nvSpPr>
          <p:cNvPr id="16389" name="Rectangle 2"/>
          <p:cNvSpPr>
            <a:spLocks noGrp="1" noChangeArrowheads="1"/>
          </p:cNvSpPr>
          <p:nvPr>
            <p:ph type="title" idx="4294967295"/>
          </p:nvPr>
        </p:nvSpPr>
        <p:spPr>
          <a:xfrm>
            <a:off x="323850" y="549275"/>
            <a:ext cx="8458200" cy="457200"/>
          </a:xfrm>
        </p:spPr>
        <p:txBody>
          <a:bodyPr/>
          <a:lstStyle/>
          <a:p>
            <a:pPr marL="342900" indent="-342900" algn="l" eaLnBrk="1" hangingPunct="1">
              <a:spcBef>
                <a:spcPct val="20000"/>
              </a:spcBef>
            </a:pPr>
            <a:r>
              <a:rPr lang="zh-CN" altLang="en-US" sz="2800" dirty="0">
                <a:solidFill>
                  <a:srgbClr val="CC3300"/>
                </a:solidFill>
                <a:latin typeface="隶书" panose="02010509060101010101" pitchFamily="49" charset="-122"/>
                <a:ea typeface="隶书" panose="02010509060101010101" pitchFamily="49" charset="-122"/>
              </a:rPr>
              <a:t>例</a:t>
            </a:r>
            <a:r>
              <a:rPr lang="en-US" altLang="zh-CN" sz="2800" dirty="0">
                <a:solidFill>
                  <a:srgbClr val="CC3300"/>
                </a:solidFill>
                <a:latin typeface="隶书" panose="02010509060101010101" pitchFamily="49" charset="-122"/>
                <a:ea typeface="隶书" panose="02010509060101010101" pitchFamily="49" charset="-122"/>
              </a:rPr>
              <a:t>7</a:t>
            </a:r>
            <a:r>
              <a:rPr lang="en-US" altLang="zh-CN" sz="2400" dirty="0">
                <a:solidFill>
                  <a:srgbClr val="CC3300"/>
                </a:solidFill>
                <a:ea typeface="隶书" panose="02010509060101010101" pitchFamily="49" charset="-122"/>
              </a:rPr>
              <a:t>.</a:t>
            </a:r>
            <a:r>
              <a:rPr lang="zh-CN" altLang="en-US" sz="2400" dirty="0">
                <a:solidFill>
                  <a:srgbClr val="CC3300"/>
                </a:solidFill>
                <a:ea typeface="隶书" panose="02010509060101010101" pitchFamily="49" charset="-122"/>
              </a:rPr>
              <a:t>计算线性受控源的功率。</a:t>
            </a:r>
          </a:p>
        </p:txBody>
      </p:sp>
      <p:graphicFrame>
        <p:nvGraphicFramePr>
          <p:cNvPr id="202755" name="Object 3"/>
          <p:cNvGraphicFramePr>
            <a:graphicFrameLocks noChangeAspect="1"/>
          </p:cNvGraphicFramePr>
          <p:nvPr/>
        </p:nvGraphicFramePr>
        <p:xfrm>
          <a:off x="34925" y="836613"/>
          <a:ext cx="4176713" cy="1701800"/>
        </p:xfrm>
        <a:graphic>
          <a:graphicData uri="http://schemas.openxmlformats.org/presentationml/2006/ole">
            <mc:AlternateContent xmlns:mc="http://schemas.openxmlformats.org/markup-compatibility/2006">
              <mc:Choice xmlns:v="urn:schemas-microsoft-com:vml" Requires="v">
                <p:oleObj spid="_x0000_s72754" name="Visio" r:id="rId3" imgW="2364724" imgH="963549" progId="Visio.Drawing.11">
                  <p:embed/>
                </p:oleObj>
              </mc:Choice>
              <mc:Fallback>
                <p:oleObj name="Visio" r:id="rId3" imgW="2364724" imgH="963549"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836613"/>
                        <a:ext cx="4176713"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56" name="Object 4"/>
          <p:cNvGraphicFramePr>
            <a:graphicFrameLocks noChangeAspect="1"/>
          </p:cNvGraphicFramePr>
          <p:nvPr/>
        </p:nvGraphicFramePr>
        <p:xfrm>
          <a:off x="323850" y="2832100"/>
          <a:ext cx="3960813" cy="1787525"/>
        </p:xfrm>
        <a:graphic>
          <a:graphicData uri="http://schemas.openxmlformats.org/presentationml/2006/ole">
            <mc:AlternateContent xmlns:mc="http://schemas.openxmlformats.org/markup-compatibility/2006">
              <mc:Choice xmlns:v="urn:schemas-microsoft-com:vml" Requires="v">
                <p:oleObj spid="_x0000_s72755" name="Visio" r:id="rId5" imgW="1944672" imgH="915543" progId="Visio.Drawing.11">
                  <p:embed/>
                </p:oleObj>
              </mc:Choice>
              <mc:Fallback>
                <p:oleObj name="Visio" r:id="rId5" imgW="1944672" imgH="915543"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832100"/>
                        <a:ext cx="3960813"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57" name="Object 5"/>
          <p:cNvGraphicFramePr>
            <a:graphicFrameLocks noChangeAspect="1"/>
          </p:cNvGraphicFramePr>
          <p:nvPr/>
        </p:nvGraphicFramePr>
        <p:xfrm>
          <a:off x="5138738" y="4724400"/>
          <a:ext cx="944562" cy="917575"/>
        </p:xfrm>
        <a:graphic>
          <a:graphicData uri="http://schemas.openxmlformats.org/presentationml/2006/ole">
            <mc:AlternateContent xmlns:mc="http://schemas.openxmlformats.org/markup-compatibility/2006">
              <mc:Choice xmlns:v="urn:schemas-microsoft-com:vml" Requires="v">
                <p:oleObj spid="_x0000_s72756" name="Equation" r:id="rId7" imgW="444307" imgH="431613" progId="Equation.DSMT4">
                  <p:embed/>
                </p:oleObj>
              </mc:Choice>
              <mc:Fallback>
                <p:oleObj name="Equation" r:id="rId7" imgW="444307" imgH="431613"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8738" y="4724400"/>
                        <a:ext cx="944562"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58" name="Object 6"/>
          <p:cNvGraphicFramePr>
            <a:graphicFrameLocks noChangeAspect="1"/>
          </p:cNvGraphicFramePr>
          <p:nvPr/>
        </p:nvGraphicFramePr>
        <p:xfrm>
          <a:off x="5580063" y="908050"/>
          <a:ext cx="3321050" cy="1457325"/>
        </p:xfrm>
        <a:graphic>
          <a:graphicData uri="http://schemas.openxmlformats.org/presentationml/2006/ole">
            <mc:AlternateContent xmlns:mc="http://schemas.openxmlformats.org/markup-compatibility/2006">
              <mc:Choice xmlns:v="urn:schemas-microsoft-com:vml" Requires="v">
                <p:oleObj spid="_x0000_s72757" name="Equation" r:id="rId9" imgW="1562100" imgH="685800" progId="Equation.DSMT4">
                  <p:embed/>
                </p:oleObj>
              </mc:Choice>
              <mc:Fallback>
                <p:oleObj name="Equation" r:id="rId9" imgW="1562100" imgH="6858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908050"/>
                        <a:ext cx="33210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59" name="Object 7"/>
          <p:cNvGraphicFramePr>
            <a:graphicFrameLocks noChangeAspect="1"/>
          </p:cNvGraphicFramePr>
          <p:nvPr/>
        </p:nvGraphicFramePr>
        <p:xfrm>
          <a:off x="4572000" y="2924175"/>
          <a:ext cx="2970213" cy="485775"/>
        </p:xfrm>
        <a:graphic>
          <a:graphicData uri="http://schemas.openxmlformats.org/presentationml/2006/ole">
            <mc:AlternateContent xmlns:mc="http://schemas.openxmlformats.org/markup-compatibility/2006">
              <mc:Choice xmlns:v="urn:schemas-microsoft-com:vml" Requires="v">
                <p:oleObj spid="_x0000_s72758" name="Equation" r:id="rId11" imgW="1397000" imgH="228600" progId="Equation.DSMT4">
                  <p:embed/>
                </p:oleObj>
              </mc:Choice>
              <mc:Fallback>
                <p:oleObj name="Equation" r:id="rId11" imgW="1397000" imgH="2286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2924175"/>
                        <a:ext cx="29702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760" name="Line 8"/>
          <p:cNvSpPr>
            <a:spLocks noChangeShapeType="1"/>
          </p:cNvSpPr>
          <p:nvPr/>
        </p:nvSpPr>
        <p:spPr bwMode="auto">
          <a:xfrm>
            <a:off x="179388" y="2565400"/>
            <a:ext cx="8785225" cy="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6" name="Line 9"/>
          <p:cNvSpPr>
            <a:spLocks noChangeShapeType="1"/>
          </p:cNvSpPr>
          <p:nvPr/>
        </p:nvSpPr>
        <p:spPr bwMode="auto">
          <a:xfrm>
            <a:off x="179388" y="4724400"/>
            <a:ext cx="8785225" cy="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2762" name="Object 10"/>
          <p:cNvGraphicFramePr>
            <a:graphicFrameLocks noChangeAspect="1"/>
          </p:cNvGraphicFramePr>
          <p:nvPr/>
        </p:nvGraphicFramePr>
        <p:xfrm>
          <a:off x="106363" y="4791075"/>
          <a:ext cx="4897437" cy="1806575"/>
        </p:xfrm>
        <a:graphic>
          <a:graphicData uri="http://schemas.openxmlformats.org/presentationml/2006/ole">
            <mc:AlternateContent xmlns:mc="http://schemas.openxmlformats.org/markup-compatibility/2006">
              <mc:Choice xmlns:v="urn:schemas-microsoft-com:vml" Requires="v">
                <p:oleObj spid="_x0000_s72759" name="Visio" r:id="rId13" imgW="2537460" imgH="975979" progId="Visio.Drawing.11">
                  <p:embed/>
                </p:oleObj>
              </mc:Choice>
              <mc:Fallback>
                <p:oleObj name="Visio" r:id="rId13" imgW="2537460" imgH="975979" progId="Visio.Drawing.11">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363" y="4791075"/>
                        <a:ext cx="4897437"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63" name="Object 11"/>
          <p:cNvGraphicFramePr>
            <a:graphicFrameLocks noChangeAspect="1"/>
          </p:cNvGraphicFramePr>
          <p:nvPr/>
        </p:nvGraphicFramePr>
        <p:xfrm>
          <a:off x="4994275" y="5507038"/>
          <a:ext cx="3970338" cy="917575"/>
        </p:xfrm>
        <a:graphic>
          <a:graphicData uri="http://schemas.openxmlformats.org/presentationml/2006/ole">
            <mc:AlternateContent xmlns:mc="http://schemas.openxmlformats.org/markup-compatibility/2006">
              <mc:Choice xmlns:v="urn:schemas-microsoft-com:vml" Requires="v">
                <p:oleObj spid="_x0000_s72760" name="Equation" r:id="rId15" imgW="1866900" imgH="431800" progId="Equation.DSMT4">
                  <p:embed/>
                </p:oleObj>
              </mc:Choice>
              <mc:Fallback>
                <p:oleObj name="Equation" r:id="rId15" imgW="1866900" imgH="4318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94275" y="5507038"/>
                        <a:ext cx="3970338"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64" name="Object 12"/>
          <p:cNvGraphicFramePr>
            <a:graphicFrameLocks noChangeAspect="1"/>
          </p:cNvGraphicFramePr>
          <p:nvPr/>
        </p:nvGraphicFramePr>
        <p:xfrm>
          <a:off x="6650038" y="4940300"/>
          <a:ext cx="2024062" cy="485775"/>
        </p:xfrm>
        <a:graphic>
          <a:graphicData uri="http://schemas.openxmlformats.org/presentationml/2006/ole">
            <mc:AlternateContent xmlns:mc="http://schemas.openxmlformats.org/markup-compatibility/2006">
              <mc:Choice xmlns:v="urn:schemas-microsoft-com:vml" Requires="v">
                <p:oleObj spid="_x0000_s72761" name="Equation" r:id="rId17" imgW="952087" imgH="228501" progId="Equation.DSMT4">
                  <p:embed/>
                </p:oleObj>
              </mc:Choice>
              <mc:Fallback>
                <p:oleObj name="Equation" r:id="rId17" imgW="952087" imgH="228501"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50038" y="4940300"/>
                        <a:ext cx="2024062"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65" name="Object 13"/>
          <p:cNvGraphicFramePr>
            <a:graphicFrameLocks noChangeAspect="1"/>
          </p:cNvGraphicFramePr>
          <p:nvPr/>
        </p:nvGraphicFramePr>
        <p:xfrm>
          <a:off x="4211638" y="765175"/>
          <a:ext cx="944562" cy="917575"/>
        </p:xfrm>
        <a:graphic>
          <a:graphicData uri="http://schemas.openxmlformats.org/presentationml/2006/ole">
            <mc:AlternateContent xmlns:mc="http://schemas.openxmlformats.org/markup-compatibility/2006">
              <mc:Choice xmlns:v="urn:schemas-microsoft-com:vml" Requires="v">
                <p:oleObj spid="_x0000_s72762" name="Equation" r:id="rId19" imgW="444307" imgH="431613" progId="Equation.DSMT4">
                  <p:embed/>
                </p:oleObj>
              </mc:Choice>
              <mc:Fallback>
                <p:oleObj name="Equation" r:id="rId19" imgW="444307" imgH="431613"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765175"/>
                        <a:ext cx="944562"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766" name="Rectangle 14"/>
          <p:cNvSpPr>
            <a:spLocks noChangeArrowheads="1"/>
          </p:cNvSpPr>
          <p:nvPr/>
        </p:nvSpPr>
        <p:spPr bwMode="auto">
          <a:xfrm>
            <a:off x="7662069" y="2123432"/>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dirty="0">
                <a:solidFill>
                  <a:schemeClr val="accent2"/>
                </a:solidFill>
                <a:ea typeface="隶书" panose="02010509060101010101" pitchFamily="49" charset="-122"/>
              </a:rPr>
              <a:t>提供功率</a:t>
            </a:r>
          </a:p>
        </p:txBody>
      </p:sp>
      <p:sp>
        <p:nvSpPr>
          <p:cNvPr id="202767" name="Rectangle 15"/>
          <p:cNvSpPr>
            <a:spLocks noChangeArrowheads="1"/>
          </p:cNvSpPr>
          <p:nvPr/>
        </p:nvSpPr>
        <p:spPr bwMode="auto">
          <a:xfrm>
            <a:off x="7740650" y="42211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dirty="0">
                <a:solidFill>
                  <a:schemeClr val="accent2"/>
                </a:solidFill>
                <a:ea typeface="隶书" panose="02010509060101010101" pitchFamily="49" charset="-122"/>
              </a:rPr>
              <a:t>功率为零</a:t>
            </a:r>
          </a:p>
        </p:txBody>
      </p:sp>
      <p:sp>
        <p:nvSpPr>
          <p:cNvPr id="202768" name="Rectangle 16"/>
          <p:cNvSpPr>
            <a:spLocks noChangeArrowheads="1"/>
          </p:cNvSpPr>
          <p:nvPr/>
        </p:nvSpPr>
        <p:spPr bwMode="auto">
          <a:xfrm>
            <a:off x="7092280" y="6368928"/>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dirty="0">
                <a:solidFill>
                  <a:schemeClr val="accent2"/>
                </a:solidFill>
                <a:ea typeface="隶书" panose="02010509060101010101" pitchFamily="49" charset="-122"/>
              </a:rPr>
              <a:t>也可吸收功率</a:t>
            </a:r>
          </a:p>
        </p:txBody>
      </p:sp>
      <p:sp>
        <p:nvSpPr>
          <p:cNvPr id="202769" name="Rectangle 17"/>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a:solidFill>
                  <a:schemeClr val="tx1"/>
                </a:solidFill>
                <a:effectLst>
                  <a:outerShdw blurRad="38100" dist="38100" dir="2700000" algn="tl">
                    <a:srgbClr val="C0C0C0"/>
                  </a:outerShdw>
                </a:effectLst>
                <a:ea typeface="隶书" panose="02010509060101010101" pitchFamily="49" charset="-122"/>
              </a:rPr>
              <a:t>讨论  </a:t>
            </a:r>
            <a:r>
              <a:rPr lang="en-US" altLang="zh-CN">
                <a:solidFill>
                  <a:schemeClr val="tx1"/>
                </a:solidFill>
                <a:effectLst>
                  <a:outerShdw blurRad="38100" dist="38100" dir="2700000" algn="tl">
                    <a:srgbClr val="C0C0C0"/>
                  </a:outerShdw>
                </a:effectLst>
                <a:ea typeface="隶书" panose="02010509060101010101" pitchFamily="49" charset="-122"/>
              </a:rPr>
              <a:t>——</a:t>
            </a:r>
            <a:r>
              <a:rPr lang="zh-CN" altLang="en-US">
                <a:solidFill>
                  <a:schemeClr val="tx1"/>
                </a:solidFill>
                <a:effectLst>
                  <a:outerShdw blurRad="38100" dist="38100" dir="2700000" algn="tl">
                    <a:srgbClr val="C0C0C0"/>
                  </a:outerShdw>
                </a:effectLst>
                <a:ea typeface="隶书" panose="02010509060101010101" pitchFamily="49" charset="-122"/>
              </a:rPr>
              <a:t>目标</a:t>
            </a:r>
            <a:r>
              <a:rPr lang="en-US" altLang="zh-CN">
                <a:solidFill>
                  <a:schemeClr val="tx1"/>
                </a:solidFill>
                <a:effectLst>
                  <a:outerShdw blurRad="38100" dist="38100" dir="2700000" algn="tl">
                    <a:srgbClr val="C0C0C0"/>
                  </a:outerShdw>
                </a:effectLst>
                <a:ea typeface="隶书" panose="02010509060101010101" pitchFamily="49" charset="-122"/>
              </a:rPr>
              <a:t>2</a:t>
            </a:r>
            <a:r>
              <a:rPr lang="zh-CN" altLang="en-US">
                <a:solidFill>
                  <a:schemeClr val="tx1"/>
                </a:solidFill>
                <a:effectLst>
                  <a:outerShdw blurRad="38100" dist="38100" dir="2700000" algn="tl">
                    <a:srgbClr val="C0C0C0"/>
                  </a:outerShdw>
                </a:effectLst>
                <a:ea typeface="隶书" panose="02010509060101010101" pitchFamily="49" charset="-122"/>
              </a:rPr>
              <a:t>：元件特性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0276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0275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276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2758"/>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027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27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2759"/>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0276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0276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0275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0276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0276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02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P spid="16396" grpId="0" animBg="1"/>
      <p:bldP spid="202766" grpId="0"/>
      <p:bldP spid="202767" grpId="0"/>
      <p:bldP spid="20276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15900" y="1367909"/>
            <a:ext cx="37719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zh-CN" altLang="en-US" b="1" dirty="0">
                <a:solidFill>
                  <a:srgbClr val="CC0099"/>
                </a:solidFill>
              </a:rPr>
              <a:t>一 、  几个名词  </a:t>
            </a:r>
          </a:p>
        </p:txBody>
      </p:sp>
      <p:sp>
        <p:nvSpPr>
          <p:cNvPr id="171011" name="Text Box 3"/>
          <p:cNvSpPr txBox="1">
            <a:spLocks noChangeArrowheads="1"/>
          </p:cNvSpPr>
          <p:nvPr/>
        </p:nvSpPr>
        <p:spPr bwMode="auto">
          <a:xfrm>
            <a:off x="622300" y="1914009"/>
            <a:ext cx="77724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143000" indent="-1143000">
              <a:defRPr kumimoji="1" sz="2400">
                <a:solidFill>
                  <a:schemeClr val="tx1"/>
                </a:solidFill>
                <a:latin typeface="Times New Roman" panose="02020603050405020304" pitchFamily="18" charset="0"/>
                <a:ea typeface="宋体" panose="02010600030101010101" pitchFamily="2" charset="-122"/>
              </a:defRPr>
            </a:lvl1pPr>
            <a:lvl2pPr marL="1333500">
              <a:defRPr kumimoji="1" sz="2400">
                <a:solidFill>
                  <a:schemeClr val="tx1"/>
                </a:solidFill>
                <a:latin typeface="Times New Roman" panose="02020603050405020304" pitchFamily="18" charset="0"/>
                <a:ea typeface="宋体" panose="02010600030101010101" pitchFamily="2" charset="-122"/>
              </a:defRPr>
            </a:lvl2pPr>
            <a:lvl3pPr marL="1524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1905000">
              <a:defRPr kumimoji="1" sz="2400">
                <a:solidFill>
                  <a:schemeClr val="tx1"/>
                </a:solidFill>
                <a:latin typeface="Times New Roman" panose="02020603050405020304" pitchFamily="18" charset="0"/>
                <a:ea typeface="宋体" panose="02010600030101010101" pitchFamily="2" charset="-122"/>
              </a:defRPr>
            </a:lvl5pPr>
            <a:lvl6pPr marL="2362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19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76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33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en-US" altLang="zh-CN" sz="1800" b="1" dirty="0">
                <a:solidFill>
                  <a:srgbClr val="0000F0"/>
                </a:solidFill>
              </a:rPr>
              <a:t>1.</a:t>
            </a:r>
            <a:r>
              <a:rPr lang="en-US" altLang="zh-CN" sz="1800" b="1" dirty="0">
                <a:solidFill>
                  <a:srgbClr val="0000F0"/>
                </a:solidFill>
                <a:latin typeface="宋体" panose="02010600030101010101" pitchFamily="2" charset="-122"/>
              </a:rPr>
              <a:t> </a:t>
            </a:r>
            <a:r>
              <a:rPr lang="zh-CN" altLang="en-US" sz="1800" b="1" dirty="0">
                <a:solidFill>
                  <a:srgbClr val="0000F0"/>
                </a:solidFill>
                <a:latin typeface="宋体" panose="02010600030101010101" pitchFamily="2" charset="-122"/>
              </a:rPr>
              <a:t>支路</a:t>
            </a:r>
            <a:r>
              <a:rPr lang="zh-CN" altLang="en-US" sz="1800" b="1" dirty="0">
                <a:solidFill>
                  <a:srgbClr val="990033"/>
                </a:solidFill>
                <a:latin typeface="宋体" panose="02010600030101010101" pitchFamily="2" charset="-122"/>
              </a:rPr>
              <a:t> </a:t>
            </a:r>
            <a:r>
              <a:rPr lang="en-US" altLang="zh-CN" sz="1800" b="1" dirty="0">
                <a:solidFill>
                  <a:srgbClr val="990033"/>
                </a:solidFill>
                <a:latin typeface="宋体" panose="02010600030101010101" pitchFamily="2" charset="-122"/>
              </a:rPr>
              <a:t>(</a:t>
            </a:r>
            <a:r>
              <a:rPr lang="en-US" altLang="zh-CN" sz="1800" b="1" dirty="0">
                <a:solidFill>
                  <a:srgbClr val="990033"/>
                </a:solidFill>
              </a:rPr>
              <a:t>branch</a:t>
            </a:r>
            <a:r>
              <a:rPr lang="en-US" altLang="zh-CN" sz="1800" b="1" dirty="0">
                <a:solidFill>
                  <a:srgbClr val="990033"/>
                </a:solidFill>
                <a:latin typeface="宋体" panose="02010600030101010101" pitchFamily="2" charset="-122"/>
              </a:rPr>
              <a:t>)</a:t>
            </a:r>
            <a:r>
              <a:rPr lang="zh-CN" altLang="en-US" sz="1800" b="1" dirty="0">
                <a:solidFill>
                  <a:srgbClr val="990033"/>
                </a:solidFill>
                <a:latin typeface="宋体" panose="02010600030101010101" pitchFamily="2" charset="-122"/>
              </a:rPr>
              <a:t>：</a:t>
            </a:r>
            <a:r>
              <a:rPr lang="zh-CN" altLang="en-US" sz="1800" b="1" dirty="0">
                <a:solidFill>
                  <a:schemeClr val="tx2"/>
                </a:solidFill>
                <a:latin typeface="宋体" panose="02010600030101010101" pitchFamily="2" charset="-122"/>
              </a:rPr>
              <a:t>电路中通过同一电流的每个分支。  </a:t>
            </a:r>
          </a:p>
        </p:txBody>
      </p:sp>
      <p:sp>
        <p:nvSpPr>
          <p:cNvPr id="171012" name="Text Box 4"/>
          <p:cNvSpPr txBox="1">
            <a:spLocks noChangeArrowheads="1"/>
          </p:cNvSpPr>
          <p:nvPr/>
        </p:nvSpPr>
        <p:spPr bwMode="auto">
          <a:xfrm>
            <a:off x="622300" y="4409038"/>
            <a:ext cx="8382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b="1" dirty="0">
                <a:solidFill>
                  <a:srgbClr val="0000F0"/>
                </a:solidFill>
              </a:rPr>
              <a:t>2.</a:t>
            </a:r>
            <a:r>
              <a:rPr lang="en-US" altLang="zh-CN" b="1" dirty="0">
                <a:solidFill>
                  <a:srgbClr val="0000F0"/>
                </a:solidFill>
                <a:latin typeface="宋体" panose="02010600030101010101" pitchFamily="2" charset="-122"/>
              </a:rPr>
              <a:t> </a:t>
            </a:r>
            <a:r>
              <a:rPr lang="zh-CN" altLang="en-US" b="1" dirty="0">
                <a:solidFill>
                  <a:srgbClr val="0000F0"/>
                </a:solidFill>
                <a:latin typeface="宋体" panose="02010600030101010101" pitchFamily="2" charset="-122"/>
              </a:rPr>
              <a:t>节点</a:t>
            </a:r>
            <a:r>
              <a:rPr lang="zh-CN" altLang="en-US" b="1" dirty="0">
                <a:solidFill>
                  <a:srgbClr val="990033"/>
                </a:solidFill>
                <a:latin typeface="宋体" panose="02010600030101010101" pitchFamily="2" charset="-122"/>
              </a:rPr>
              <a:t>（</a:t>
            </a:r>
            <a:r>
              <a:rPr lang="en-US" altLang="zh-CN" b="1" dirty="0">
                <a:solidFill>
                  <a:srgbClr val="990033"/>
                </a:solidFill>
              </a:rPr>
              <a:t>node</a:t>
            </a:r>
            <a:r>
              <a:rPr lang="zh-CN" altLang="en-US" b="1" dirty="0">
                <a:solidFill>
                  <a:srgbClr val="990033"/>
                </a:solidFill>
                <a:latin typeface="宋体" panose="02010600030101010101" pitchFamily="2" charset="-122"/>
              </a:rPr>
              <a:t>）</a:t>
            </a:r>
            <a:r>
              <a:rPr lang="en-US" altLang="zh-CN" b="1" dirty="0">
                <a:solidFill>
                  <a:srgbClr val="990033"/>
                </a:solidFill>
                <a:latin typeface="宋体" panose="02010600030101010101" pitchFamily="2" charset="-122"/>
              </a:rPr>
              <a:t>:</a:t>
            </a:r>
            <a:r>
              <a:rPr lang="en-US" altLang="zh-CN" b="1" dirty="0">
                <a:solidFill>
                  <a:schemeClr val="tx2"/>
                </a:solidFill>
                <a:latin typeface="宋体" panose="02010600030101010101" pitchFamily="2" charset="-122"/>
              </a:rPr>
              <a:t> </a:t>
            </a:r>
            <a:r>
              <a:rPr lang="zh-CN" altLang="en-US" b="1" dirty="0">
                <a:solidFill>
                  <a:schemeClr val="tx2"/>
                </a:solidFill>
                <a:latin typeface="宋体" panose="02010600030101010101" pitchFamily="2" charset="-122"/>
              </a:rPr>
              <a:t>三条或三条以上支路的连接点称为节点。 </a:t>
            </a:r>
          </a:p>
        </p:txBody>
      </p:sp>
      <p:sp>
        <p:nvSpPr>
          <p:cNvPr id="171013" name="Text Box 5"/>
          <p:cNvSpPr txBox="1">
            <a:spLocks noChangeArrowheads="1"/>
          </p:cNvSpPr>
          <p:nvPr/>
        </p:nvSpPr>
        <p:spPr bwMode="auto">
          <a:xfrm>
            <a:off x="622300" y="4725144"/>
            <a:ext cx="69723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b="1" dirty="0">
                <a:solidFill>
                  <a:srgbClr val="0000F0"/>
                </a:solidFill>
              </a:rPr>
              <a:t>3.</a:t>
            </a:r>
            <a:r>
              <a:rPr lang="en-US" altLang="zh-CN" b="1" dirty="0">
                <a:solidFill>
                  <a:srgbClr val="0000F0"/>
                </a:solidFill>
                <a:latin typeface="宋体" panose="02010600030101010101" pitchFamily="2" charset="-122"/>
              </a:rPr>
              <a:t> </a:t>
            </a:r>
            <a:r>
              <a:rPr lang="zh-CN" altLang="en-US" b="1" dirty="0">
                <a:solidFill>
                  <a:srgbClr val="0000F0"/>
                </a:solidFill>
                <a:latin typeface="宋体" panose="02010600030101010101" pitchFamily="2" charset="-122"/>
              </a:rPr>
              <a:t>回路</a:t>
            </a:r>
            <a:r>
              <a:rPr lang="zh-CN" altLang="en-US" b="1" dirty="0">
                <a:solidFill>
                  <a:srgbClr val="990033"/>
                </a:solidFill>
                <a:latin typeface="宋体" panose="02010600030101010101" pitchFamily="2" charset="-122"/>
              </a:rPr>
              <a:t>（</a:t>
            </a:r>
            <a:r>
              <a:rPr lang="en-US" altLang="zh-CN" b="1" dirty="0">
                <a:solidFill>
                  <a:srgbClr val="990033"/>
                </a:solidFill>
              </a:rPr>
              <a:t>loop</a:t>
            </a:r>
            <a:r>
              <a:rPr lang="zh-CN" altLang="en-US" b="1" dirty="0">
                <a:solidFill>
                  <a:srgbClr val="990033"/>
                </a:solidFill>
                <a:latin typeface="宋体" panose="02010600030101010101" pitchFamily="2" charset="-122"/>
              </a:rPr>
              <a:t>）：</a:t>
            </a:r>
            <a:r>
              <a:rPr lang="zh-CN" altLang="en-US" b="1" dirty="0">
                <a:solidFill>
                  <a:schemeClr val="tx2"/>
                </a:solidFill>
                <a:latin typeface="宋体" panose="02010600030101010101" pitchFamily="2" charset="-122"/>
              </a:rPr>
              <a:t>由支路组成的闭合路径。  </a:t>
            </a:r>
          </a:p>
        </p:txBody>
      </p:sp>
      <p:sp>
        <p:nvSpPr>
          <p:cNvPr id="171014" name="Text Box 6"/>
          <p:cNvSpPr txBox="1">
            <a:spLocks noChangeArrowheads="1"/>
          </p:cNvSpPr>
          <p:nvPr/>
        </p:nvSpPr>
        <p:spPr bwMode="auto">
          <a:xfrm>
            <a:off x="6100763" y="2560638"/>
            <a:ext cx="814387" cy="45720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i="1" dirty="0">
                <a:solidFill>
                  <a:schemeClr val="tx2"/>
                </a:solidFill>
              </a:rPr>
              <a:t>b</a:t>
            </a:r>
            <a:r>
              <a:rPr lang="en-US" altLang="zh-CN" dirty="0">
                <a:solidFill>
                  <a:schemeClr val="tx2"/>
                </a:solidFill>
              </a:rPr>
              <a:t>=3  </a:t>
            </a:r>
          </a:p>
        </p:txBody>
      </p:sp>
      <p:sp>
        <p:nvSpPr>
          <p:cNvPr id="171029" name="Text Box 21"/>
          <p:cNvSpPr txBox="1">
            <a:spLocks noChangeArrowheads="1"/>
          </p:cNvSpPr>
          <p:nvPr/>
        </p:nvSpPr>
        <p:spPr bwMode="auto">
          <a:xfrm>
            <a:off x="628985" y="5085184"/>
            <a:ext cx="709228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b="1" dirty="0">
                <a:solidFill>
                  <a:srgbClr val="0000F0"/>
                </a:solidFill>
              </a:rPr>
              <a:t>4.</a:t>
            </a:r>
            <a:r>
              <a:rPr lang="en-US" altLang="zh-CN" b="1" dirty="0">
                <a:solidFill>
                  <a:srgbClr val="0000F0"/>
                </a:solidFill>
                <a:latin typeface="宋体" panose="02010600030101010101" pitchFamily="2" charset="-122"/>
              </a:rPr>
              <a:t> </a:t>
            </a:r>
            <a:r>
              <a:rPr lang="zh-CN" altLang="en-US" b="1" dirty="0">
                <a:solidFill>
                  <a:srgbClr val="0000F0"/>
                </a:solidFill>
                <a:latin typeface="宋体" panose="02010600030101010101" pitchFamily="2" charset="-122"/>
              </a:rPr>
              <a:t>网孔</a:t>
            </a:r>
            <a:r>
              <a:rPr lang="zh-CN" altLang="en-US" b="1" dirty="0">
                <a:solidFill>
                  <a:srgbClr val="990033"/>
                </a:solidFill>
                <a:latin typeface="宋体" panose="02010600030101010101" pitchFamily="2" charset="-122"/>
              </a:rPr>
              <a:t>（</a:t>
            </a:r>
            <a:r>
              <a:rPr lang="en-US" altLang="zh-CN" b="1" dirty="0">
                <a:solidFill>
                  <a:srgbClr val="990033"/>
                </a:solidFill>
              </a:rPr>
              <a:t>mesh</a:t>
            </a:r>
            <a:r>
              <a:rPr lang="zh-CN" altLang="en-US" b="1" dirty="0">
                <a:solidFill>
                  <a:srgbClr val="990033"/>
                </a:solidFill>
                <a:latin typeface="宋体" panose="02010600030101010101" pitchFamily="2" charset="-122"/>
              </a:rPr>
              <a:t>）：</a:t>
            </a:r>
            <a:r>
              <a:rPr lang="zh-CN" altLang="en-US" b="1" dirty="0">
                <a:solidFill>
                  <a:schemeClr val="tx2"/>
                </a:solidFill>
                <a:latin typeface="宋体" panose="02010600030101010101" pitchFamily="2" charset="-122"/>
              </a:rPr>
              <a:t>对</a:t>
            </a:r>
            <a:r>
              <a:rPr lang="zh-CN" altLang="en-US" b="1" dirty="0">
                <a:solidFill>
                  <a:srgbClr val="FF0000"/>
                </a:solidFill>
                <a:latin typeface="宋体" panose="02010600030101010101" pitchFamily="2" charset="-122"/>
              </a:rPr>
              <a:t>平面电路</a:t>
            </a:r>
            <a:r>
              <a:rPr lang="zh-CN" altLang="en-US" b="1" dirty="0">
                <a:solidFill>
                  <a:schemeClr val="tx2"/>
                </a:solidFill>
                <a:latin typeface="宋体" panose="02010600030101010101" pitchFamily="2" charset="-122"/>
              </a:rPr>
              <a:t>，包围的平面内没有支路的回路即为网孔。 网孔是回路，但回路不一定是网孔。  </a:t>
            </a:r>
          </a:p>
        </p:txBody>
      </p:sp>
      <p:sp>
        <p:nvSpPr>
          <p:cNvPr id="171037" name="Text Box 29"/>
          <p:cNvSpPr txBox="1">
            <a:spLocks noChangeArrowheads="1"/>
          </p:cNvSpPr>
          <p:nvPr/>
        </p:nvSpPr>
        <p:spPr bwMode="auto">
          <a:xfrm>
            <a:off x="1943100" y="3152775"/>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a:solidFill>
                  <a:schemeClr val="hlink"/>
                </a:solidFill>
              </a:rPr>
              <a:t>1</a:t>
            </a:r>
            <a:endParaRPr lang="en-US" altLang="zh-CN"/>
          </a:p>
        </p:txBody>
      </p:sp>
      <p:sp>
        <p:nvSpPr>
          <p:cNvPr id="171038" name="Text Box 30"/>
          <p:cNvSpPr txBox="1">
            <a:spLocks noChangeArrowheads="1"/>
          </p:cNvSpPr>
          <p:nvPr/>
        </p:nvSpPr>
        <p:spPr bwMode="auto">
          <a:xfrm>
            <a:off x="3187700" y="3165475"/>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a:solidFill>
                  <a:schemeClr val="hlink"/>
                </a:solidFill>
              </a:rPr>
              <a:t>2</a:t>
            </a:r>
            <a:endParaRPr lang="en-US" altLang="zh-CN"/>
          </a:p>
        </p:txBody>
      </p:sp>
      <p:sp>
        <p:nvSpPr>
          <p:cNvPr id="171039" name="Text Box 31"/>
          <p:cNvSpPr txBox="1">
            <a:spLocks noChangeArrowheads="1"/>
          </p:cNvSpPr>
          <p:nvPr/>
        </p:nvSpPr>
        <p:spPr bwMode="auto">
          <a:xfrm>
            <a:off x="4381500" y="2693988"/>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a:solidFill>
                  <a:schemeClr val="hlink"/>
                </a:solidFill>
              </a:rPr>
              <a:t>3</a:t>
            </a:r>
            <a:endParaRPr lang="en-US" altLang="zh-CN"/>
          </a:p>
        </p:txBody>
      </p:sp>
      <p:sp>
        <p:nvSpPr>
          <p:cNvPr id="171040" name="Text Box 32"/>
          <p:cNvSpPr txBox="1">
            <a:spLocks noChangeArrowheads="1"/>
          </p:cNvSpPr>
          <p:nvPr/>
        </p:nvSpPr>
        <p:spPr bwMode="auto">
          <a:xfrm>
            <a:off x="3081338" y="2078038"/>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a:solidFill>
                  <a:srgbClr val="FF00FF"/>
                </a:solidFill>
              </a:rPr>
              <a:t>a</a:t>
            </a:r>
          </a:p>
        </p:txBody>
      </p:sp>
      <p:sp>
        <p:nvSpPr>
          <p:cNvPr id="171041" name="Text Box 33"/>
          <p:cNvSpPr txBox="1">
            <a:spLocks noChangeArrowheads="1"/>
          </p:cNvSpPr>
          <p:nvPr/>
        </p:nvSpPr>
        <p:spPr bwMode="auto">
          <a:xfrm>
            <a:off x="3003550" y="4141788"/>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a:solidFill>
                  <a:srgbClr val="FF00FF"/>
                </a:solidFill>
              </a:rPr>
              <a:t>b</a:t>
            </a:r>
            <a:endParaRPr lang="en-US" altLang="zh-CN"/>
          </a:p>
        </p:txBody>
      </p:sp>
      <p:grpSp>
        <p:nvGrpSpPr>
          <p:cNvPr id="171070" name="Group 62"/>
          <p:cNvGrpSpPr>
            <a:grpSpLocks/>
          </p:cNvGrpSpPr>
          <p:nvPr/>
        </p:nvGrpSpPr>
        <p:grpSpPr bwMode="auto">
          <a:xfrm>
            <a:off x="1238250" y="2405063"/>
            <a:ext cx="3740150" cy="1862137"/>
            <a:chOff x="4848" y="1089"/>
            <a:chExt cx="2652" cy="1311"/>
          </a:xfrm>
        </p:grpSpPr>
        <p:sp>
          <p:nvSpPr>
            <p:cNvPr id="171016" name="Oval 8"/>
            <p:cNvSpPr>
              <a:spLocks noChangeArrowheads="1"/>
            </p:cNvSpPr>
            <p:nvPr/>
          </p:nvSpPr>
          <p:spPr bwMode="auto">
            <a:xfrm>
              <a:off x="5220" y="1339"/>
              <a:ext cx="288" cy="292"/>
            </a:xfrm>
            <a:prstGeom prst="ellipse">
              <a:avLst/>
            </a:prstGeom>
            <a:solidFill>
              <a:srgbClr val="00FFCC"/>
            </a:solidFill>
            <a:ln w="317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17" name="Oval 9"/>
            <p:cNvSpPr>
              <a:spLocks noChangeArrowheads="1"/>
            </p:cNvSpPr>
            <p:nvPr/>
          </p:nvSpPr>
          <p:spPr bwMode="auto">
            <a:xfrm>
              <a:off x="6072" y="1339"/>
              <a:ext cx="288" cy="292"/>
            </a:xfrm>
            <a:prstGeom prst="ellipse">
              <a:avLst/>
            </a:prstGeom>
            <a:solidFill>
              <a:srgbClr val="00FFCC"/>
            </a:solidFill>
            <a:ln w="317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18" name="Line 10"/>
            <p:cNvSpPr>
              <a:spLocks noChangeShapeType="1"/>
            </p:cNvSpPr>
            <p:nvPr/>
          </p:nvSpPr>
          <p:spPr bwMode="auto">
            <a:xfrm>
              <a:off x="6216" y="1145"/>
              <a:ext cx="0" cy="121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19" name="Rectangle 11"/>
            <p:cNvSpPr>
              <a:spLocks noChangeArrowheads="1"/>
            </p:cNvSpPr>
            <p:nvPr/>
          </p:nvSpPr>
          <p:spPr bwMode="auto">
            <a:xfrm>
              <a:off x="6156" y="1886"/>
              <a:ext cx="120" cy="292"/>
            </a:xfrm>
            <a:prstGeom prst="rect">
              <a:avLst/>
            </a:prstGeom>
            <a:solidFill>
              <a:srgbClr val="00FFCC"/>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20" name="Line 12"/>
            <p:cNvSpPr>
              <a:spLocks noChangeShapeType="1"/>
            </p:cNvSpPr>
            <p:nvPr/>
          </p:nvSpPr>
          <p:spPr bwMode="auto">
            <a:xfrm flipV="1">
              <a:off x="5364" y="1145"/>
              <a:ext cx="0" cy="121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21" name="Line 13"/>
            <p:cNvSpPr>
              <a:spLocks noChangeShapeType="1"/>
            </p:cNvSpPr>
            <p:nvPr/>
          </p:nvSpPr>
          <p:spPr bwMode="auto">
            <a:xfrm flipV="1">
              <a:off x="7068" y="1145"/>
              <a:ext cx="0" cy="121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1022" name="Line 14"/>
            <p:cNvSpPr>
              <a:spLocks noChangeShapeType="1"/>
            </p:cNvSpPr>
            <p:nvPr/>
          </p:nvSpPr>
          <p:spPr bwMode="auto">
            <a:xfrm>
              <a:off x="5364" y="2360"/>
              <a:ext cx="170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1023" name="Line 15"/>
            <p:cNvSpPr>
              <a:spLocks noChangeShapeType="1"/>
            </p:cNvSpPr>
            <p:nvPr/>
          </p:nvSpPr>
          <p:spPr bwMode="auto">
            <a:xfrm>
              <a:off x="5364" y="1145"/>
              <a:ext cx="170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1024" name="Rectangle 16"/>
            <p:cNvSpPr>
              <a:spLocks noChangeArrowheads="1"/>
            </p:cNvSpPr>
            <p:nvPr/>
          </p:nvSpPr>
          <p:spPr bwMode="auto">
            <a:xfrm>
              <a:off x="7008" y="1631"/>
              <a:ext cx="120" cy="292"/>
            </a:xfrm>
            <a:prstGeom prst="rect">
              <a:avLst/>
            </a:prstGeom>
            <a:solidFill>
              <a:srgbClr val="00FFCC"/>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25" name="Rectangle 17"/>
            <p:cNvSpPr>
              <a:spLocks noChangeArrowheads="1"/>
            </p:cNvSpPr>
            <p:nvPr/>
          </p:nvSpPr>
          <p:spPr bwMode="auto">
            <a:xfrm>
              <a:off x="5304" y="1874"/>
              <a:ext cx="120" cy="292"/>
            </a:xfrm>
            <a:prstGeom prst="rect">
              <a:avLst/>
            </a:prstGeom>
            <a:solidFill>
              <a:srgbClr val="00FFCC"/>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26" name="Text Box 18"/>
            <p:cNvSpPr txBox="1">
              <a:spLocks noChangeArrowheads="1"/>
            </p:cNvSpPr>
            <p:nvPr/>
          </p:nvSpPr>
          <p:spPr bwMode="auto">
            <a:xfrm>
              <a:off x="5125" y="1089"/>
              <a:ext cx="253" cy="32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a:solidFill>
                    <a:schemeClr val="tx2"/>
                  </a:solidFill>
                </a:rPr>
                <a:t>+</a:t>
              </a:r>
            </a:p>
          </p:txBody>
        </p:sp>
        <p:sp>
          <p:nvSpPr>
            <p:cNvPr id="171027" name="Text Box 19"/>
            <p:cNvSpPr txBox="1">
              <a:spLocks noChangeArrowheads="1"/>
            </p:cNvSpPr>
            <p:nvPr/>
          </p:nvSpPr>
          <p:spPr bwMode="auto">
            <a:xfrm>
              <a:off x="5138" y="1421"/>
              <a:ext cx="239" cy="32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a:solidFill>
                    <a:schemeClr val="tx2"/>
                  </a:solidFill>
                </a:rPr>
                <a:t>_</a:t>
              </a:r>
            </a:p>
          </p:txBody>
        </p:sp>
        <p:sp>
          <p:nvSpPr>
            <p:cNvPr id="171030" name="Text Box 22"/>
            <p:cNvSpPr txBox="1">
              <a:spLocks noChangeArrowheads="1"/>
            </p:cNvSpPr>
            <p:nvPr/>
          </p:nvSpPr>
          <p:spPr bwMode="auto">
            <a:xfrm>
              <a:off x="4908" y="1859"/>
              <a:ext cx="456"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solidFill>
                    <a:schemeClr val="tx2"/>
                  </a:solidFill>
                </a:rPr>
                <a:t>R</a:t>
              </a:r>
              <a:r>
                <a:rPr lang="en-US" altLang="zh-CN" baseline="-25000">
                  <a:solidFill>
                    <a:schemeClr val="tx2"/>
                  </a:solidFill>
                </a:rPr>
                <a:t>1</a:t>
              </a:r>
              <a:endParaRPr lang="en-US" altLang="zh-CN"/>
            </a:p>
          </p:txBody>
        </p:sp>
        <p:sp>
          <p:nvSpPr>
            <p:cNvPr id="171031" name="Text Box 23"/>
            <p:cNvSpPr txBox="1">
              <a:spLocks noChangeArrowheads="1"/>
            </p:cNvSpPr>
            <p:nvPr/>
          </p:nvSpPr>
          <p:spPr bwMode="auto">
            <a:xfrm>
              <a:off x="4848" y="1247"/>
              <a:ext cx="456"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solidFill>
                    <a:schemeClr val="tx2"/>
                  </a:solidFill>
                </a:rPr>
                <a:t>u</a:t>
              </a:r>
              <a:r>
                <a:rPr lang="en-US" altLang="zh-CN" baseline="-25000">
                  <a:solidFill>
                    <a:schemeClr val="tx2"/>
                  </a:solidFill>
                </a:rPr>
                <a:t>S1</a:t>
              </a:r>
              <a:endParaRPr lang="en-US" altLang="zh-CN"/>
            </a:p>
          </p:txBody>
        </p:sp>
        <p:sp>
          <p:nvSpPr>
            <p:cNvPr id="171032" name="Text Box 24"/>
            <p:cNvSpPr txBox="1">
              <a:spLocks noChangeArrowheads="1"/>
            </p:cNvSpPr>
            <p:nvPr/>
          </p:nvSpPr>
          <p:spPr bwMode="auto">
            <a:xfrm>
              <a:off x="6014" y="1089"/>
              <a:ext cx="253" cy="32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a:solidFill>
                    <a:schemeClr val="tx2"/>
                  </a:solidFill>
                </a:rPr>
                <a:t>+</a:t>
              </a:r>
            </a:p>
          </p:txBody>
        </p:sp>
        <p:sp>
          <p:nvSpPr>
            <p:cNvPr id="171033" name="Text Box 25"/>
            <p:cNvSpPr txBox="1">
              <a:spLocks noChangeArrowheads="1"/>
            </p:cNvSpPr>
            <p:nvPr/>
          </p:nvSpPr>
          <p:spPr bwMode="auto">
            <a:xfrm>
              <a:off x="6015" y="1518"/>
              <a:ext cx="239" cy="32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a:solidFill>
                    <a:schemeClr val="tx2"/>
                  </a:solidFill>
                </a:rPr>
                <a:t>_</a:t>
              </a:r>
            </a:p>
          </p:txBody>
        </p:sp>
        <p:sp>
          <p:nvSpPr>
            <p:cNvPr id="171034" name="Text Box 26"/>
            <p:cNvSpPr txBox="1">
              <a:spLocks noChangeArrowheads="1"/>
            </p:cNvSpPr>
            <p:nvPr/>
          </p:nvSpPr>
          <p:spPr bwMode="auto">
            <a:xfrm>
              <a:off x="5676" y="1295"/>
              <a:ext cx="456"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solidFill>
                    <a:schemeClr val="tx2"/>
                  </a:solidFill>
                </a:rPr>
                <a:t>u</a:t>
              </a:r>
              <a:r>
                <a:rPr lang="en-US" altLang="zh-CN" baseline="-25000">
                  <a:solidFill>
                    <a:schemeClr val="tx2"/>
                  </a:solidFill>
                </a:rPr>
                <a:t>S2</a:t>
              </a:r>
              <a:endParaRPr lang="en-US" altLang="zh-CN"/>
            </a:p>
          </p:txBody>
        </p:sp>
        <p:sp>
          <p:nvSpPr>
            <p:cNvPr id="171035" name="Text Box 27"/>
            <p:cNvSpPr txBox="1">
              <a:spLocks noChangeArrowheads="1"/>
            </p:cNvSpPr>
            <p:nvPr/>
          </p:nvSpPr>
          <p:spPr bwMode="auto">
            <a:xfrm>
              <a:off x="5749" y="1908"/>
              <a:ext cx="455"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solidFill>
                    <a:schemeClr val="tx2"/>
                  </a:solidFill>
                </a:rPr>
                <a:t>R</a:t>
              </a:r>
              <a:r>
                <a:rPr lang="en-US" altLang="zh-CN" baseline="-25000">
                  <a:solidFill>
                    <a:schemeClr val="tx2"/>
                  </a:solidFill>
                </a:rPr>
                <a:t>2</a:t>
              </a:r>
              <a:endParaRPr lang="en-US" altLang="zh-CN"/>
            </a:p>
          </p:txBody>
        </p:sp>
        <p:sp>
          <p:nvSpPr>
            <p:cNvPr id="171036" name="Text Box 28"/>
            <p:cNvSpPr txBox="1">
              <a:spLocks noChangeArrowheads="1"/>
            </p:cNvSpPr>
            <p:nvPr/>
          </p:nvSpPr>
          <p:spPr bwMode="auto">
            <a:xfrm>
              <a:off x="7044" y="1616"/>
              <a:ext cx="456"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solidFill>
                    <a:schemeClr val="tx2"/>
                  </a:solidFill>
                </a:rPr>
                <a:t>R</a:t>
              </a:r>
              <a:r>
                <a:rPr lang="en-US" altLang="zh-CN" baseline="-25000">
                  <a:solidFill>
                    <a:schemeClr val="tx2"/>
                  </a:solidFill>
                </a:rPr>
                <a:t>3</a:t>
              </a:r>
              <a:endParaRPr lang="en-US" altLang="zh-CN"/>
            </a:p>
          </p:txBody>
        </p:sp>
        <p:sp>
          <p:nvSpPr>
            <p:cNvPr id="171042" name="Oval 34"/>
            <p:cNvSpPr>
              <a:spLocks noChangeArrowheads="1"/>
            </p:cNvSpPr>
            <p:nvPr/>
          </p:nvSpPr>
          <p:spPr bwMode="auto">
            <a:xfrm>
              <a:off x="6185" y="1104"/>
              <a:ext cx="68" cy="69"/>
            </a:xfrm>
            <a:prstGeom prst="ellipse">
              <a:avLst/>
            </a:prstGeom>
            <a:solidFill>
              <a:schemeClr val="tx2"/>
            </a:solidFill>
            <a:ln>
              <a:noFill/>
            </a:ln>
            <a:effectLst/>
            <a:extLst>
              <a:ext uri="{91240B29-F687-4F45-9708-019B960494DF}">
                <a14:hiddenLine xmlns:a14="http://schemas.microsoft.com/office/drawing/2010/main" w="19050">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3" name="Oval 35"/>
            <p:cNvSpPr>
              <a:spLocks noChangeArrowheads="1"/>
            </p:cNvSpPr>
            <p:nvPr/>
          </p:nvSpPr>
          <p:spPr bwMode="auto">
            <a:xfrm>
              <a:off x="6185" y="2331"/>
              <a:ext cx="68" cy="69"/>
            </a:xfrm>
            <a:prstGeom prst="ellipse">
              <a:avLst/>
            </a:prstGeom>
            <a:solidFill>
              <a:schemeClr val="tx2"/>
            </a:solidFill>
            <a:ln>
              <a:noFill/>
            </a:ln>
            <a:effectLst/>
            <a:extLst>
              <a:ext uri="{91240B29-F687-4F45-9708-019B960494DF}">
                <a14:hiddenLine xmlns:a14="http://schemas.microsoft.com/office/drawing/2010/main" w="19050">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1046" name="Text Box 38"/>
          <p:cNvSpPr txBox="1">
            <a:spLocks noChangeArrowheads="1"/>
          </p:cNvSpPr>
          <p:nvPr/>
        </p:nvSpPr>
        <p:spPr bwMode="auto">
          <a:xfrm>
            <a:off x="6096000" y="3284984"/>
            <a:ext cx="746125" cy="45720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i="1" dirty="0">
                <a:solidFill>
                  <a:schemeClr val="tx2"/>
                </a:solidFill>
              </a:rPr>
              <a:t>l</a:t>
            </a:r>
            <a:r>
              <a:rPr lang="en-US" altLang="zh-CN" dirty="0">
                <a:solidFill>
                  <a:schemeClr val="tx2"/>
                </a:solidFill>
              </a:rPr>
              <a:t>=3  </a:t>
            </a:r>
          </a:p>
        </p:txBody>
      </p:sp>
      <p:sp>
        <p:nvSpPr>
          <p:cNvPr id="171047" name="Text Box 39"/>
          <p:cNvSpPr txBox="1">
            <a:spLocks noChangeArrowheads="1"/>
          </p:cNvSpPr>
          <p:nvPr/>
        </p:nvSpPr>
        <p:spPr bwMode="auto">
          <a:xfrm>
            <a:off x="6100763" y="2924944"/>
            <a:ext cx="831850" cy="45720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i="1" dirty="0">
                <a:solidFill>
                  <a:schemeClr val="tx2"/>
                </a:solidFill>
              </a:rPr>
              <a:t>n</a:t>
            </a:r>
            <a:r>
              <a:rPr lang="en-US" altLang="zh-CN" dirty="0">
                <a:solidFill>
                  <a:schemeClr val="tx2"/>
                </a:solidFill>
              </a:rPr>
              <a:t>=2  </a:t>
            </a:r>
          </a:p>
        </p:txBody>
      </p:sp>
      <p:grpSp>
        <p:nvGrpSpPr>
          <p:cNvPr id="171060" name="Group 52"/>
          <p:cNvGrpSpPr>
            <a:grpSpLocks/>
          </p:cNvGrpSpPr>
          <p:nvPr/>
        </p:nvGrpSpPr>
        <p:grpSpPr bwMode="auto">
          <a:xfrm>
            <a:off x="2393950" y="3036888"/>
            <a:ext cx="336550" cy="844550"/>
            <a:chOff x="4966" y="1428"/>
            <a:chExt cx="240" cy="594"/>
          </a:xfrm>
        </p:grpSpPr>
        <p:sp>
          <p:nvSpPr>
            <p:cNvPr id="171058" name="Arc 50"/>
            <p:cNvSpPr>
              <a:spLocks/>
            </p:cNvSpPr>
            <p:nvPr/>
          </p:nvSpPr>
          <p:spPr bwMode="auto">
            <a:xfrm>
              <a:off x="4980" y="1428"/>
              <a:ext cx="212" cy="594"/>
            </a:xfrm>
            <a:custGeom>
              <a:avLst/>
              <a:gdLst>
                <a:gd name="G0" fmla="+- 21600 0 0"/>
                <a:gd name="G1" fmla="+- 21600 0 0"/>
                <a:gd name="G2" fmla="+- 21600 0 0"/>
                <a:gd name="T0" fmla="*/ 21600 w 43200"/>
                <a:gd name="T1" fmla="*/ 0 h 43200"/>
                <a:gd name="T2" fmla="*/ 16268 w 43200"/>
                <a:gd name="T3" fmla="*/ 668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724"/>
                    <a:pt x="6697" y="3106"/>
                    <a:pt x="16268" y="668"/>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724"/>
                    <a:pt x="6697" y="3106"/>
                    <a:pt x="16268" y="668"/>
                  </a:cubicBezTo>
                  <a:lnTo>
                    <a:pt x="21600" y="21600"/>
                  </a:lnTo>
                  <a:close/>
                </a:path>
              </a:pathLst>
            </a:cu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9" name="Text Box 51"/>
            <p:cNvSpPr txBox="1">
              <a:spLocks noChangeArrowheads="1"/>
            </p:cNvSpPr>
            <p:nvPr/>
          </p:nvSpPr>
          <p:spPr bwMode="auto">
            <a:xfrm>
              <a:off x="4966" y="1561"/>
              <a:ext cx="24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FF0000"/>
                  </a:solidFill>
                </a:rPr>
                <a:t>1</a:t>
              </a:r>
              <a:endParaRPr lang="en-US" altLang="zh-CN"/>
            </a:p>
          </p:txBody>
        </p:sp>
      </p:grpSp>
      <p:grpSp>
        <p:nvGrpSpPr>
          <p:cNvPr id="171061" name="Group 53"/>
          <p:cNvGrpSpPr>
            <a:grpSpLocks/>
          </p:cNvGrpSpPr>
          <p:nvPr/>
        </p:nvGrpSpPr>
        <p:grpSpPr bwMode="auto">
          <a:xfrm>
            <a:off x="3727450" y="2962275"/>
            <a:ext cx="336550" cy="844550"/>
            <a:chOff x="4966" y="1428"/>
            <a:chExt cx="240" cy="594"/>
          </a:xfrm>
        </p:grpSpPr>
        <p:sp>
          <p:nvSpPr>
            <p:cNvPr id="171062" name="Arc 54"/>
            <p:cNvSpPr>
              <a:spLocks/>
            </p:cNvSpPr>
            <p:nvPr/>
          </p:nvSpPr>
          <p:spPr bwMode="auto">
            <a:xfrm>
              <a:off x="4980" y="1428"/>
              <a:ext cx="212" cy="594"/>
            </a:xfrm>
            <a:custGeom>
              <a:avLst/>
              <a:gdLst>
                <a:gd name="G0" fmla="+- 21600 0 0"/>
                <a:gd name="G1" fmla="+- 21600 0 0"/>
                <a:gd name="G2" fmla="+- 21600 0 0"/>
                <a:gd name="T0" fmla="*/ 21600 w 43200"/>
                <a:gd name="T1" fmla="*/ 0 h 43200"/>
                <a:gd name="T2" fmla="*/ 16268 w 43200"/>
                <a:gd name="T3" fmla="*/ 668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724"/>
                    <a:pt x="6697" y="3106"/>
                    <a:pt x="16268" y="668"/>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724"/>
                    <a:pt x="6697" y="3106"/>
                    <a:pt x="16268" y="668"/>
                  </a:cubicBezTo>
                  <a:lnTo>
                    <a:pt x="21600" y="21600"/>
                  </a:lnTo>
                  <a:close/>
                </a:path>
              </a:pathLst>
            </a:cu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63" name="Text Box 55"/>
            <p:cNvSpPr txBox="1">
              <a:spLocks noChangeArrowheads="1"/>
            </p:cNvSpPr>
            <p:nvPr/>
          </p:nvSpPr>
          <p:spPr bwMode="auto">
            <a:xfrm>
              <a:off x="4966" y="1561"/>
              <a:ext cx="24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FF0000"/>
                  </a:solidFill>
                </a:rPr>
                <a:t>2</a:t>
              </a:r>
              <a:endParaRPr lang="en-US" altLang="zh-CN"/>
            </a:p>
          </p:txBody>
        </p:sp>
      </p:grpSp>
      <p:grpSp>
        <p:nvGrpSpPr>
          <p:cNvPr id="171067" name="Group 59"/>
          <p:cNvGrpSpPr>
            <a:grpSpLocks/>
          </p:cNvGrpSpPr>
          <p:nvPr/>
        </p:nvGrpSpPr>
        <p:grpSpPr bwMode="auto">
          <a:xfrm>
            <a:off x="2209800" y="2559050"/>
            <a:ext cx="1965325" cy="1487488"/>
            <a:chOff x="4262" y="1031"/>
            <a:chExt cx="1393" cy="1047"/>
          </a:xfrm>
        </p:grpSpPr>
        <p:sp>
          <p:nvSpPr>
            <p:cNvPr id="171065" name="Arc 57"/>
            <p:cNvSpPr>
              <a:spLocks/>
            </p:cNvSpPr>
            <p:nvPr/>
          </p:nvSpPr>
          <p:spPr bwMode="auto">
            <a:xfrm flipH="1">
              <a:off x="4262" y="1031"/>
              <a:ext cx="1393" cy="1047"/>
            </a:xfrm>
            <a:custGeom>
              <a:avLst/>
              <a:gdLst>
                <a:gd name="G0" fmla="+- 21600 0 0"/>
                <a:gd name="G1" fmla="+- 21600 0 0"/>
                <a:gd name="G2" fmla="+- 21600 0 0"/>
                <a:gd name="T0" fmla="*/ 21600 w 43200"/>
                <a:gd name="T1" fmla="*/ 0 h 43200"/>
                <a:gd name="T2" fmla="*/ 17252 w 43200"/>
                <a:gd name="T3" fmla="*/ 442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346"/>
                    <a:pt x="7208" y="2506"/>
                    <a:pt x="17252" y="442"/>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346"/>
                    <a:pt x="7208" y="2506"/>
                    <a:pt x="17252" y="442"/>
                  </a:cubicBezTo>
                  <a:lnTo>
                    <a:pt x="21600" y="21600"/>
                  </a:lnTo>
                  <a:close/>
                </a:path>
              </a:pathLst>
            </a:custGeom>
            <a:noFill/>
            <a:ln w="254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66" name="Text Box 58"/>
            <p:cNvSpPr txBox="1">
              <a:spLocks noChangeArrowheads="1"/>
            </p:cNvSpPr>
            <p:nvPr/>
          </p:nvSpPr>
          <p:spPr bwMode="auto">
            <a:xfrm>
              <a:off x="5053" y="1075"/>
              <a:ext cx="239"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2306F6"/>
                  </a:solidFill>
                </a:rPr>
                <a:t>3</a:t>
              </a:r>
              <a:endParaRPr lang="en-US" altLang="zh-CN"/>
            </a:p>
          </p:txBody>
        </p:sp>
      </p:grpSp>
      <p:sp>
        <p:nvSpPr>
          <p:cNvPr id="171071" name="Rectangle 63"/>
          <p:cNvSpPr>
            <a:spLocks noChangeArrowheads="1"/>
          </p:cNvSpPr>
          <p:nvPr/>
        </p:nvSpPr>
        <p:spPr bwMode="auto">
          <a:xfrm>
            <a:off x="541338" y="808038"/>
            <a:ext cx="5551520" cy="36933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rPr>
              <a:t>（</a:t>
            </a:r>
            <a:r>
              <a:rPr lang="en-US" altLang="zh-CN" b="1" dirty="0">
                <a:solidFill>
                  <a:schemeClr val="tx2"/>
                </a:solidFill>
              </a:rPr>
              <a:t>Kirchhoff</a:t>
            </a:r>
            <a:r>
              <a:rPr lang="zh-CN" altLang="en-US" b="1" dirty="0">
                <a:solidFill>
                  <a:schemeClr val="tx2"/>
                </a:solidFill>
              </a:rPr>
              <a:t>，基尔霍夫；</a:t>
            </a:r>
            <a:r>
              <a:rPr lang="en-US" altLang="zh-CN" b="1" dirty="0">
                <a:solidFill>
                  <a:schemeClr val="tx2"/>
                </a:solidFill>
              </a:rPr>
              <a:t>1824</a:t>
            </a:r>
            <a:r>
              <a:rPr lang="en-US" altLang="zh-CN" b="1" dirty="0">
                <a:solidFill>
                  <a:schemeClr val="tx2"/>
                </a:solidFill>
                <a:cs typeface="Times New Roman" panose="02020603050405020304" pitchFamily="18" charset="0"/>
              </a:rPr>
              <a:t>–</a:t>
            </a:r>
            <a:r>
              <a:rPr lang="en-US" altLang="zh-CN" b="1" dirty="0">
                <a:solidFill>
                  <a:schemeClr val="tx2"/>
                </a:solidFill>
              </a:rPr>
              <a:t>1887</a:t>
            </a:r>
            <a:r>
              <a:rPr lang="zh-CN" altLang="en-US" b="1" dirty="0">
                <a:solidFill>
                  <a:schemeClr val="tx2"/>
                </a:solidFill>
              </a:rPr>
              <a:t>，</a:t>
            </a:r>
            <a:r>
              <a:rPr lang="en-US" altLang="zh-CN" b="1" dirty="0">
                <a:solidFill>
                  <a:schemeClr val="tx2"/>
                </a:solidFill>
              </a:rPr>
              <a:t>Germany</a:t>
            </a:r>
            <a:r>
              <a:rPr lang="zh-CN" altLang="en-US" b="1" dirty="0">
                <a:solidFill>
                  <a:schemeClr val="tx2"/>
                </a:solidFill>
              </a:rPr>
              <a:t>）  </a:t>
            </a:r>
          </a:p>
        </p:txBody>
      </p:sp>
      <p:sp>
        <p:nvSpPr>
          <p:cNvPr id="51" name="Rectangle 17"/>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a:solidFill>
                  <a:schemeClr val="tx1"/>
                </a:solidFill>
                <a:effectLst>
                  <a:outerShdw blurRad="38100" dist="38100" dir="2700000" algn="tl">
                    <a:srgbClr val="C0C0C0"/>
                  </a:outerShdw>
                </a:effectLst>
                <a:ea typeface="隶书" panose="02010509060101010101" pitchFamily="49" charset="-122"/>
              </a:rPr>
              <a:t>1.4 </a:t>
            </a:r>
            <a:r>
              <a:rPr lang="zh-CN" altLang="en-US" dirty="0">
                <a:solidFill>
                  <a:schemeClr val="tx1"/>
                </a:solidFill>
                <a:effectLst>
                  <a:outerShdw blurRad="38100" dist="38100" dir="2700000" algn="tl">
                    <a:srgbClr val="C0C0C0"/>
                  </a:outerShdw>
                </a:effectLst>
                <a:ea typeface="隶书" panose="02010509060101010101" pitchFamily="49" charset="-122"/>
              </a:rPr>
              <a:t>基尔霍夫定律 </a:t>
            </a:r>
            <a:r>
              <a:rPr lang="en-US" altLang="zh-CN" dirty="0">
                <a:solidFill>
                  <a:schemeClr val="tx1"/>
                </a:solidFill>
                <a:effectLst>
                  <a:outerShdw blurRad="38100" dist="38100" dir="2700000" algn="tl">
                    <a:srgbClr val="C0C0C0"/>
                  </a:outerShdw>
                </a:effectLst>
                <a:ea typeface="隶书" panose="02010509060101010101" pitchFamily="49" charset="-122"/>
              </a:rPr>
              <a:t>Kirchhoff’s Laws</a:t>
            </a:r>
          </a:p>
        </p:txBody>
      </p:sp>
      <p:pic>
        <p:nvPicPr>
          <p:cNvPr id="52" name="Picture 37"/>
          <p:cNvPicPr>
            <a:picLocks noChangeAspect="1" noChangeArrowheads="1"/>
          </p:cNvPicPr>
          <p:nvPr/>
        </p:nvPicPr>
        <p:blipFill rotWithShape="1">
          <a:blip r:embed="rId2">
            <a:extLst>
              <a:ext uri="{28A0092B-C50C-407E-A947-70E740481C1C}">
                <a14:useLocalDpi xmlns:a14="http://schemas.microsoft.com/office/drawing/2010/main" val="0"/>
              </a:ext>
            </a:extLst>
          </a:blip>
          <a:srcRect b="22014"/>
          <a:stretch/>
        </p:blipFill>
        <p:spPr bwMode="auto">
          <a:xfrm>
            <a:off x="6141244" y="692671"/>
            <a:ext cx="1582738" cy="162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 Box 21"/>
          <p:cNvSpPr txBox="1">
            <a:spLocks noChangeArrowheads="1"/>
          </p:cNvSpPr>
          <p:nvPr/>
        </p:nvSpPr>
        <p:spPr bwMode="auto">
          <a:xfrm>
            <a:off x="622300" y="5661248"/>
            <a:ext cx="709228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b="1" dirty="0">
                <a:solidFill>
                  <a:srgbClr val="0000F0"/>
                </a:solidFill>
              </a:rPr>
              <a:t>5.</a:t>
            </a:r>
            <a:r>
              <a:rPr lang="en-US" altLang="zh-CN" b="1" dirty="0">
                <a:solidFill>
                  <a:srgbClr val="0000F0"/>
                </a:solidFill>
                <a:latin typeface="宋体" panose="02010600030101010101" pitchFamily="2" charset="-122"/>
              </a:rPr>
              <a:t> </a:t>
            </a:r>
            <a:r>
              <a:rPr lang="zh-CN" altLang="en-US" b="1" dirty="0">
                <a:solidFill>
                  <a:srgbClr val="0000F0"/>
                </a:solidFill>
                <a:latin typeface="宋体" panose="02010600030101010101" pitchFamily="2" charset="-122"/>
              </a:rPr>
              <a:t>平面电路</a:t>
            </a:r>
            <a:r>
              <a:rPr lang="zh-CN" altLang="en-US" b="1" dirty="0">
                <a:solidFill>
                  <a:srgbClr val="990033"/>
                </a:solidFill>
                <a:latin typeface="宋体" panose="02010600030101010101" pitchFamily="2" charset="-122"/>
              </a:rPr>
              <a:t>：</a:t>
            </a:r>
            <a:r>
              <a:rPr lang="zh-CN" altLang="en-US" b="1" dirty="0">
                <a:solidFill>
                  <a:schemeClr val="tx2"/>
                </a:solidFill>
                <a:latin typeface="宋体" panose="02010600030101010101" pitchFamily="2" charset="-122"/>
              </a:rPr>
              <a:t>能够画在平面上，没有支路在空间交叉的电路。  </a:t>
            </a:r>
          </a:p>
        </p:txBody>
      </p:sp>
      <p:sp>
        <p:nvSpPr>
          <p:cNvPr id="54" name="Text Box 21"/>
          <p:cNvSpPr txBox="1">
            <a:spLocks noChangeArrowheads="1"/>
          </p:cNvSpPr>
          <p:nvPr/>
        </p:nvSpPr>
        <p:spPr bwMode="auto">
          <a:xfrm>
            <a:off x="1788574" y="6140100"/>
            <a:ext cx="5519730" cy="369332"/>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b="1" dirty="0">
                <a:solidFill>
                  <a:srgbClr val="0000F0"/>
                </a:solidFill>
                <a:latin typeface="宋体" panose="02010600030101010101" pitchFamily="2" charset="-122"/>
              </a:rPr>
              <a:t>平面电路网孔个数</a:t>
            </a:r>
            <a:r>
              <a:rPr lang="en-US" altLang="zh-CN" b="1" dirty="0">
                <a:solidFill>
                  <a:srgbClr val="0000F0"/>
                </a:solidFill>
                <a:latin typeface="宋体" panose="02010600030101010101" pitchFamily="2" charset="-122"/>
              </a:rPr>
              <a:t>=</a:t>
            </a:r>
            <a:r>
              <a:rPr lang="zh-CN" altLang="en-US" b="1" dirty="0">
                <a:solidFill>
                  <a:srgbClr val="0000F0"/>
                </a:solidFill>
                <a:latin typeface="宋体" panose="02010600030101010101" pitchFamily="2" charset="-122"/>
              </a:rPr>
              <a:t>支路数</a:t>
            </a:r>
            <a:r>
              <a:rPr lang="en-US" altLang="zh-CN" b="1" dirty="0">
                <a:solidFill>
                  <a:srgbClr val="0000F0"/>
                </a:solidFill>
                <a:latin typeface="宋体" panose="02010600030101010101" pitchFamily="2" charset="-122"/>
              </a:rPr>
              <a:t>-</a:t>
            </a:r>
            <a:r>
              <a:rPr lang="zh-CN" altLang="en-US" b="1" dirty="0">
                <a:solidFill>
                  <a:srgbClr val="0000F0"/>
                </a:solidFill>
                <a:latin typeface="宋体" panose="02010600030101010101" pitchFamily="2" charset="-122"/>
              </a:rPr>
              <a:t>节点数</a:t>
            </a:r>
            <a:r>
              <a:rPr lang="en-US" altLang="zh-CN" b="1" dirty="0">
                <a:solidFill>
                  <a:srgbClr val="0000F0"/>
                </a:solidFill>
                <a:latin typeface="宋体" panose="02010600030101010101" pitchFamily="2" charset="-122"/>
              </a:rPr>
              <a:t>+1</a:t>
            </a:r>
            <a:r>
              <a:rPr lang="zh-CN" altLang="en-US" b="1" dirty="0">
                <a:solidFill>
                  <a:srgbClr val="0000F0"/>
                </a:solidFill>
                <a:latin typeface="宋体" panose="02010600030101010101" pitchFamily="2" charset="-122"/>
              </a:rPr>
              <a:t>（</a:t>
            </a:r>
            <a:r>
              <a:rPr lang="en-US" altLang="zh-CN" b="1" dirty="0">
                <a:solidFill>
                  <a:srgbClr val="0000F0"/>
                </a:solidFill>
                <a:latin typeface="宋体" panose="02010600030101010101" pitchFamily="2" charset="-122"/>
              </a:rPr>
              <a:t>m=b-n+1</a:t>
            </a:r>
            <a:r>
              <a:rPr lang="zh-CN" altLang="en-US" b="1" dirty="0">
                <a:solidFill>
                  <a:srgbClr val="0000F0"/>
                </a:solidFill>
                <a:latin typeface="宋体" panose="02010600030101010101" pitchFamily="2" charset="-122"/>
              </a:rPr>
              <a:t>）</a:t>
            </a:r>
            <a:r>
              <a:rPr lang="zh-CN" altLang="en-US" b="1" dirty="0">
                <a:solidFill>
                  <a:schemeClr val="tx2"/>
                </a:solidFill>
                <a:latin typeface="宋体" panose="02010600030101010101" pitchFamily="2" charset="-122"/>
              </a:rPr>
              <a:t>  </a:t>
            </a:r>
          </a:p>
        </p:txBody>
      </p:sp>
      <p:sp>
        <p:nvSpPr>
          <p:cNvPr id="55" name="Text Box 38"/>
          <p:cNvSpPr txBox="1">
            <a:spLocks noChangeArrowheads="1"/>
          </p:cNvSpPr>
          <p:nvPr/>
        </p:nvSpPr>
        <p:spPr bwMode="auto">
          <a:xfrm>
            <a:off x="6088189" y="3721043"/>
            <a:ext cx="761748" cy="36933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i="1" dirty="0">
                <a:solidFill>
                  <a:schemeClr val="tx2"/>
                </a:solidFill>
              </a:rPr>
              <a:t>m</a:t>
            </a:r>
            <a:r>
              <a:rPr lang="en-US" altLang="zh-CN" dirty="0">
                <a:solidFill>
                  <a:schemeClr val="tx2"/>
                </a:solidFill>
              </a:rPr>
              <a:t>=2  </a:t>
            </a:r>
          </a:p>
        </p:txBody>
      </p:sp>
    </p:spTree>
    <p:extLst>
      <p:ext uri="{BB962C8B-B14F-4D97-AF65-F5344CB8AC3E}">
        <p14:creationId xmlns:p14="http://schemas.microsoft.com/office/powerpoint/2010/main" val="806817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71">
                                            <p:txEl>
                                              <p:pRg st="0" end="0"/>
                                            </p:txEl>
                                          </p:spTgt>
                                        </p:tgtEl>
                                        <p:attrNameLst>
                                          <p:attrName>style.visibility</p:attrName>
                                        </p:attrNameLst>
                                      </p:cBhvr>
                                      <p:to>
                                        <p:strVal val="visible"/>
                                      </p:to>
                                    </p:set>
                                    <p:animEffect transition="in" filter="wipe(left)">
                                      <p:cBhvr>
                                        <p:cTn id="7" dur="500"/>
                                        <p:tgtEl>
                                          <p:spTgt spid="171071">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171010"/>
                                        </p:tgtEl>
                                        <p:attrNameLst>
                                          <p:attrName>style.visibility</p:attrName>
                                        </p:attrNameLst>
                                      </p:cBhvr>
                                      <p:to>
                                        <p:strVal val="visible"/>
                                      </p:to>
                                    </p:set>
                                    <p:anim calcmode="lin" valueType="num">
                                      <p:cBhvr>
                                        <p:cTn id="14" dur="500" fill="hold"/>
                                        <p:tgtEl>
                                          <p:spTgt spid="171010"/>
                                        </p:tgtEl>
                                        <p:attrNameLst>
                                          <p:attrName>ppt_w</p:attrName>
                                        </p:attrNameLst>
                                      </p:cBhvr>
                                      <p:tavLst>
                                        <p:tav tm="0">
                                          <p:val>
                                            <p:fltVal val="0"/>
                                          </p:val>
                                        </p:tav>
                                        <p:tav tm="100000">
                                          <p:val>
                                            <p:strVal val="#ppt_w"/>
                                          </p:val>
                                        </p:tav>
                                      </p:tavLst>
                                    </p:anim>
                                    <p:anim calcmode="lin" valueType="num">
                                      <p:cBhvr>
                                        <p:cTn id="15" dur="500" fill="hold"/>
                                        <p:tgtEl>
                                          <p:spTgt spid="171010"/>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71011"/>
                                        </p:tgtEl>
                                        <p:attrNameLst>
                                          <p:attrName>style.visibility</p:attrName>
                                        </p:attrNameLst>
                                      </p:cBhvr>
                                      <p:to>
                                        <p:strVal val="visible"/>
                                      </p:to>
                                    </p:set>
                                    <p:anim calcmode="lin" valueType="num">
                                      <p:cBhvr additive="base">
                                        <p:cTn id="20" dur="500" fill="hold"/>
                                        <p:tgtEl>
                                          <p:spTgt spid="171011"/>
                                        </p:tgtEl>
                                        <p:attrNameLst>
                                          <p:attrName>ppt_x</p:attrName>
                                        </p:attrNameLst>
                                      </p:cBhvr>
                                      <p:tavLst>
                                        <p:tav tm="0">
                                          <p:val>
                                            <p:strVal val="0-#ppt_w/2"/>
                                          </p:val>
                                        </p:tav>
                                        <p:tav tm="100000">
                                          <p:val>
                                            <p:strVal val="#ppt_x"/>
                                          </p:val>
                                        </p:tav>
                                      </p:tavLst>
                                    </p:anim>
                                    <p:anim calcmode="lin" valueType="num">
                                      <p:cBhvr additive="base">
                                        <p:cTn id="21" dur="500" fill="hold"/>
                                        <p:tgtEl>
                                          <p:spTgt spid="171011"/>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171070"/>
                                        </p:tgtEl>
                                        <p:attrNameLst>
                                          <p:attrName>style.visibility</p:attrName>
                                        </p:attrNameLst>
                                      </p:cBhvr>
                                      <p:to>
                                        <p:strVal val="visible"/>
                                      </p:to>
                                    </p:set>
                                    <p:anim calcmode="lin" valueType="num">
                                      <p:cBhvr additive="base">
                                        <p:cTn id="26" dur="500" fill="hold"/>
                                        <p:tgtEl>
                                          <p:spTgt spid="171070"/>
                                        </p:tgtEl>
                                        <p:attrNameLst>
                                          <p:attrName>ppt_x</p:attrName>
                                        </p:attrNameLst>
                                      </p:cBhvr>
                                      <p:tavLst>
                                        <p:tav tm="0">
                                          <p:val>
                                            <p:strVal val="0-#ppt_w/2"/>
                                          </p:val>
                                        </p:tav>
                                        <p:tav tm="100000">
                                          <p:val>
                                            <p:strVal val="#ppt_x"/>
                                          </p:val>
                                        </p:tav>
                                      </p:tavLst>
                                    </p:anim>
                                    <p:anim calcmode="lin" valueType="num">
                                      <p:cBhvr additive="base">
                                        <p:cTn id="27" dur="500" fill="hold"/>
                                        <p:tgtEl>
                                          <p:spTgt spid="171070"/>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5" presetClass="entr" presetSubtype="0" fill="hold" grpId="0" nodeType="clickEffect">
                                  <p:stCondLst>
                                    <p:cond delay="0"/>
                                  </p:stCondLst>
                                  <p:childTnLst>
                                    <p:set>
                                      <p:cBhvr>
                                        <p:cTn id="31" dur="1" fill="hold">
                                          <p:stCondLst>
                                            <p:cond delay="0"/>
                                          </p:stCondLst>
                                        </p:cTn>
                                        <p:tgtEl>
                                          <p:spTgt spid="171037"/>
                                        </p:tgtEl>
                                        <p:attrNameLst>
                                          <p:attrName>style.visibility</p:attrName>
                                        </p:attrNameLst>
                                      </p:cBhvr>
                                      <p:to>
                                        <p:strVal val="visible"/>
                                      </p:to>
                                    </p:set>
                                    <p:anim calcmode="lin" valueType="num">
                                      <p:cBhvr>
                                        <p:cTn id="32" dur="1000" fill="hold"/>
                                        <p:tgtEl>
                                          <p:spTgt spid="171037"/>
                                        </p:tgtEl>
                                        <p:attrNameLst>
                                          <p:attrName>ppt_w</p:attrName>
                                        </p:attrNameLst>
                                      </p:cBhvr>
                                      <p:tavLst>
                                        <p:tav tm="0">
                                          <p:val>
                                            <p:fltVal val="0"/>
                                          </p:val>
                                        </p:tav>
                                        <p:tav tm="100000">
                                          <p:val>
                                            <p:strVal val="#ppt_w"/>
                                          </p:val>
                                        </p:tav>
                                      </p:tavLst>
                                    </p:anim>
                                    <p:anim calcmode="lin" valueType="num">
                                      <p:cBhvr>
                                        <p:cTn id="33" dur="1000" fill="hold"/>
                                        <p:tgtEl>
                                          <p:spTgt spid="171037"/>
                                        </p:tgtEl>
                                        <p:attrNameLst>
                                          <p:attrName>ppt_h</p:attrName>
                                        </p:attrNameLst>
                                      </p:cBhvr>
                                      <p:tavLst>
                                        <p:tav tm="0">
                                          <p:val>
                                            <p:fltVal val="0"/>
                                          </p:val>
                                        </p:tav>
                                        <p:tav tm="100000">
                                          <p:val>
                                            <p:strVal val="#ppt_h"/>
                                          </p:val>
                                        </p:tav>
                                      </p:tavLst>
                                    </p:anim>
                                    <p:anim calcmode="lin" valueType="num">
                                      <p:cBhvr>
                                        <p:cTn id="34" dur="1000" fill="hold"/>
                                        <p:tgtEl>
                                          <p:spTgt spid="171037"/>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710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171038"/>
                                        </p:tgtEl>
                                        <p:attrNameLst>
                                          <p:attrName>style.visibility</p:attrName>
                                        </p:attrNameLst>
                                      </p:cBhvr>
                                      <p:to>
                                        <p:strVal val="visible"/>
                                      </p:to>
                                    </p:set>
                                    <p:anim calcmode="lin" valueType="num">
                                      <p:cBhvr>
                                        <p:cTn id="40" dur="1000" fill="hold"/>
                                        <p:tgtEl>
                                          <p:spTgt spid="171038"/>
                                        </p:tgtEl>
                                        <p:attrNameLst>
                                          <p:attrName>ppt_w</p:attrName>
                                        </p:attrNameLst>
                                      </p:cBhvr>
                                      <p:tavLst>
                                        <p:tav tm="0">
                                          <p:val>
                                            <p:fltVal val="0"/>
                                          </p:val>
                                        </p:tav>
                                        <p:tav tm="100000">
                                          <p:val>
                                            <p:strVal val="#ppt_w"/>
                                          </p:val>
                                        </p:tav>
                                      </p:tavLst>
                                    </p:anim>
                                    <p:anim calcmode="lin" valueType="num">
                                      <p:cBhvr>
                                        <p:cTn id="41" dur="1000" fill="hold"/>
                                        <p:tgtEl>
                                          <p:spTgt spid="171038"/>
                                        </p:tgtEl>
                                        <p:attrNameLst>
                                          <p:attrName>ppt_h</p:attrName>
                                        </p:attrNameLst>
                                      </p:cBhvr>
                                      <p:tavLst>
                                        <p:tav tm="0">
                                          <p:val>
                                            <p:fltVal val="0"/>
                                          </p:val>
                                        </p:tav>
                                        <p:tav tm="100000">
                                          <p:val>
                                            <p:strVal val="#ppt_h"/>
                                          </p:val>
                                        </p:tav>
                                      </p:tavLst>
                                    </p:anim>
                                    <p:anim calcmode="lin" valueType="num">
                                      <p:cBhvr>
                                        <p:cTn id="42" dur="1000" fill="hold"/>
                                        <p:tgtEl>
                                          <p:spTgt spid="171038"/>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7103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5" presetClass="entr" presetSubtype="0" fill="hold" grpId="0" nodeType="clickEffect">
                                  <p:stCondLst>
                                    <p:cond delay="0"/>
                                  </p:stCondLst>
                                  <p:childTnLst>
                                    <p:set>
                                      <p:cBhvr>
                                        <p:cTn id="47" dur="1" fill="hold">
                                          <p:stCondLst>
                                            <p:cond delay="0"/>
                                          </p:stCondLst>
                                        </p:cTn>
                                        <p:tgtEl>
                                          <p:spTgt spid="171039"/>
                                        </p:tgtEl>
                                        <p:attrNameLst>
                                          <p:attrName>style.visibility</p:attrName>
                                        </p:attrNameLst>
                                      </p:cBhvr>
                                      <p:to>
                                        <p:strVal val="visible"/>
                                      </p:to>
                                    </p:set>
                                    <p:anim calcmode="lin" valueType="num">
                                      <p:cBhvr>
                                        <p:cTn id="48" dur="1000" fill="hold"/>
                                        <p:tgtEl>
                                          <p:spTgt spid="171039"/>
                                        </p:tgtEl>
                                        <p:attrNameLst>
                                          <p:attrName>ppt_w</p:attrName>
                                        </p:attrNameLst>
                                      </p:cBhvr>
                                      <p:tavLst>
                                        <p:tav tm="0">
                                          <p:val>
                                            <p:fltVal val="0"/>
                                          </p:val>
                                        </p:tav>
                                        <p:tav tm="100000">
                                          <p:val>
                                            <p:strVal val="#ppt_w"/>
                                          </p:val>
                                        </p:tav>
                                      </p:tavLst>
                                    </p:anim>
                                    <p:anim calcmode="lin" valueType="num">
                                      <p:cBhvr>
                                        <p:cTn id="49" dur="1000" fill="hold"/>
                                        <p:tgtEl>
                                          <p:spTgt spid="171039"/>
                                        </p:tgtEl>
                                        <p:attrNameLst>
                                          <p:attrName>ppt_h</p:attrName>
                                        </p:attrNameLst>
                                      </p:cBhvr>
                                      <p:tavLst>
                                        <p:tav tm="0">
                                          <p:val>
                                            <p:fltVal val="0"/>
                                          </p:val>
                                        </p:tav>
                                        <p:tav tm="100000">
                                          <p:val>
                                            <p:strVal val="#ppt_h"/>
                                          </p:val>
                                        </p:tav>
                                      </p:tavLst>
                                    </p:anim>
                                    <p:anim calcmode="lin" valueType="num">
                                      <p:cBhvr>
                                        <p:cTn id="50" dur="1000" fill="hold"/>
                                        <p:tgtEl>
                                          <p:spTgt spid="171039"/>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710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71014"/>
                                        </p:tgtEl>
                                        <p:attrNameLst>
                                          <p:attrName>style.visibility</p:attrName>
                                        </p:attrNameLst>
                                      </p:cBhvr>
                                      <p:to>
                                        <p:strVal val="visible"/>
                                      </p:to>
                                    </p:set>
                                    <p:animEffect transition="in" filter="dissolve">
                                      <p:cBhvr>
                                        <p:cTn id="56" dur="500"/>
                                        <p:tgtEl>
                                          <p:spTgt spid="17101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1012"/>
                                        </p:tgtEl>
                                        <p:attrNameLst>
                                          <p:attrName>style.visibility</p:attrName>
                                        </p:attrNameLst>
                                      </p:cBhvr>
                                      <p:to>
                                        <p:strVal val="visible"/>
                                      </p:to>
                                    </p:set>
                                    <p:anim calcmode="lin" valueType="num">
                                      <p:cBhvr additive="base">
                                        <p:cTn id="61" dur="500" fill="hold"/>
                                        <p:tgtEl>
                                          <p:spTgt spid="171012"/>
                                        </p:tgtEl>
                                        <p:attrNameLst>
                                          <p:attrName>ppt_x</p:attrName>
                                        </p:attrNameLst>
                                      </p:cBhvr>
                                      <p:tavLst>
                                        <p:tav tm="0">
                                          <p:val>
                                            <p:strVal val="#ppt_x"/>
                                          </p:val>
                                        </p:tav>
                                        <p:tav tm="100000">
                                          <p:val>
                                            <p:strVal val="#ppt_x"/>
                                          </p:val>
                                        </p:tav>
                                      </p:tavLst>
                                    </p:anim>
                                    <p:anim calcmode="lin" valueType="num">
                                      <p:cBhvr additive="base">
                                        <p:cTn id="62" dur="500" fill="hold"/>
                                        <p:tgtEl>
                                          <p:spTgt spid="171012"/>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171040"/>
                                        </p:tgtEl>
                                        <p:attrNameLst>
                                          <p:attrName>style.visibility</p:attrName>
                                        </p:attrNameLst>
                                      </p:cBhvr>
                                      <p:to>
                                        <p:strVal val="visible"/>
                                      </p:to>
                                    </p:set>
                                    <p:anim calcmode="lin" valueType="num">
                                      <p:cBhvr>
                                        <p:cTn id="67" dur="1000" fill="hold"/>
                                        <p:tgtEl>
                                          <p:spTgt spid="171040"/>
                                        </p:tgtEl>
                                        <p:attrNameLst>
                                          <p:attrName>ppt_w</p:attrName>
                                        </p:attrNameLst>
                                      </p:cBhvr>
                                      <p:tavLst>
                                        <p:tav tm="0">
                                          <p:val>
                                            <p:fltVal val="0"/>
                                          </p:val>
                                        </p:tav>
                                        <p:tav tm="100000">
                                          <p:val>
                                            <p:strVal val="#ppt_w"/>
                                          </p:val>
                                        </p:tav>
                                      </p:tavLst>
                                    </p:anim>
                                    <p:anim calcmode="lin" valueType="num">
                                      <p:cBhvr>
                                        <p:cTn id="68" dur="1000" fill="hold"/>
                                        <p:tgtEl>
                                          <p:spTgt spid="171040"/>
                                        </p:tgtEl>
                                        <p:attrNameLst>
                                          <p:attrName>ppt_h</p:attrName>
                                        </p:attrNameLst>
                                      </p:cBhvr>
                                      <p:tavLst>
                                        <p:tav tm="0">
                                          <p:val>
                                            <p:fltVal val="0"/>
                                          </p:val>
                                        </p:tav>
                                        <p:tav tm="100000">
                                          <p:val>
                                            <p:strVal val="#ppt_h"/>
                                          </p:val>
                                        </p:tav>
                                      </p:tavLst>
                                    </p:anim>
                                    <p:anim calcmode="lin" valueType="num">
                                      <p:cBhvr>
                                        <p:cTn id="69" dur="1000" fill="hold"/>
                                        <p:tgtEl>
                                          <p:spTgt spid="171040"/>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1710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5" presetClass="entr" presetSubtype="0" fill="hold" grpId="0" nodeType="clickEffect">
                                  <p:stCondLst>
                                    <p:cond delay="0"/>
                                  </p:stCondLst>
                                  <p:childTnLst>
                                    <p:set>
                                      <p:cBhvr>
                                        <p:cTn id="74" dur="1" fill="hold">
                                          <p:stCondLst>
                                            <p:cond delay="0"/>
                                          </p:stCondLst>
                                        </p:cTn>
                                        <p:tgtEl>
                                          <p:spTgt spid="171041"/>
                                        </p:tgtEl>
                                        <p:attrNameLst>
                                          <p:attrName>style.visibility</p:attrName>
                                        </p:attrNameLst>
                                      </p:cBhvr>
                                      <p:to>
                                        <p:strVal val="visible"/>
                                      </p:to>
                                    </p:set>
                                    <p:anim calcmode="lin" valueType="num">
                                      <p:cBhvr>
                                        <p:cTn id="75" dur="1000" fill="hold"/>
                                        <p:tgtEl>
                                          <p:spTgt spid="171041"/>
                                        </p:tgtEl>
                                        <p:attrNameLst>
                                          <p:attrName>ppt_w</p:attrName>
                                        </p:attrNameLst>
                                      </p:cBhvr>
                                      <p:tavLst>
                                        <p:tav tm="0">
                                          <p:val>
                                            <p:fltVal val="0"/>
                                          </p:val>
                                        </p:tav>
                                        <p:tav tm="100000">
                                          <p:val>
                                            <p:strVal val="#ppt_w"/>
                                          </p:val>
                                        </p:tav>
                                      </p:tavLst>
                                    </p:anim>
                                    <p:anim calcmode="lin" valueType="num">
                                      <p:cBhvr>
                                        <p:cTn id="76" dur="1000" fill="hold"/>
                                        <p:tgtEl>
                                          <p:spTgt spid="171041"/>
                                        </p:tgtEl>
                                        <p:attrNameLst>
                                          <p:attrName>ppt_h</p:attrName>
                                        </p:attrNameLst>
                                      </p:cBhvr>
                                      <p:tavLst>
                                        <p:tav tm="0">
                                          <p:val>
                                            <p:fltVal val="0"/>
                                          </p:val>
                                        </p:tav>
                                        <p:tav tm="100000">
                                          <p:val>
                                            <p:strVal val="#ppt_h"/>
                                          </p:val>
                                        </p:tav>
                                      </p:tavLst>
                                    </p:anim>
                                    <p:anim calcmode="lin" valueType="num">
                                      <p:cBhvr>
                                        <p:cTn id="77" dur="1000" fill="hold"/>
                                        <p:tgtEl>
                                          <p:spTgt spid="171041"/>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1710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171047"/>
                                        </p:tgtEl>
                                        <p:attrNameLst>
                                          <p:attrName>style.visibility</p:attrName>
                                        </p:attrNameLst>
                                      </p:cBhvr>
                                      <p:to>
                                        <p:strVal val="visible"/>
                                      </p:to>
                                    </p:set>
                                    <p:animEffect transition="in" filter="dissolve">
                                      <p:cBhvr>
                                        <p:cTn id="83" dur="500"/>
                                        <p:tgtEl>
                                          <p:spTgt spid="17104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171013"/>
                                        </p:tgtEl>
                                        <p:attrNameLst>
                                          <p:attrName>style.visibility</p:attrName>
                                        </p:attrNameLst>
                                      </p:cBhvr>
                                      <p:to>
                                        <p:strVal val="visible"/>
                                      </p:to>
                                    </p:set>
                                    <p:anim calcmode="lin" valueType="num">
                                      <p:cBhvr additive="base">
                                        <p:cTn id="88" dur="500" fill="hold"/>
                                        <p:tgtEl>
                                          <p:spTgt spid="171013"/>
                                        </p:tgtEl>
                                        <p:attrNameLst>
                                          <p:attrName>ppt_x</p:attrName>
                                        </p:attrNameLst>
                                      </p:cBhvr>
                                      <p:tavLst>
                                        <p:tav tm="0">
                                          <p:val>
                                            <p:strVal val="#ppt_x"/>
                                          </p:val>
                                        </p:tav>
                                        <p:tav tm="100000">
                                          <p:val>
                                            <p:strVal val="#ppt_x"/>
                                          </p:val>
                                        </p:tav>
                                      </p:tavLst>
                                    </p:anim>
                                    <p:anim calcmode="lin" valueType="num">
                                      <p:cBhvr additive="base">
                                        <p:cTn id="89" dur="500" fill="hold"/>
                                        <p:tgtEl>
                                          <p:spTgt spid="171013"/>
                                        </p:tgtEl>
                                        <p:attrNameLst>
                                          <p:attrName>ppt_y</p:attrName>
                                        </p:attrNameLst>
                                      </p:cBhvr>
                                      <p:tavLst>
                                        <p:tav tm="0">
                                          <p:val>
                                            <p:strVal val="1+#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nodeType="clickEffect">
                                  <p:stCondLst>
                                    <p:cond delay="0"/>
                                  </p:stCondLst>
                                  <p:childTnLst>
                                    <p:set>
                                      <p:cBhvr>
                                        <p:cTn id="93" dur="1" fill="hold">
                                          <p:stCondLst>
                                            <p:cond delay="0"/>
                                          </p:stCondLst>
                                        </p:cTn>
                                        <p:tgtEl>
                                          <p:spTgt spid="171060"/>
                                        </p:tgtEl>
                                        <p:attrNameLst>
                                          <p:attrName>style.visibility</p:attrName>
                                        </p:attrNameLst>
                                      </p:cBhvr>
                                      <p:to>
                                        <p:strVal val="visible"/>
                                      </p:to>
                                    </p:set>
                                    <p:animEffect transition="in" filter="dissolve">
                                      <p:cBhvr>
                                        <p:cTn id="94" dur="500"/>
                                        <p:tgtEl>
                                          <p:spTgt spid="17106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nodeType="clickEffect">
                                  <p:stCondLst>
                                    <p:cond delay="0"/>
                                  </p:stCondLst>
                                  <p:childTnLst>
                                    <p:set>
                                      <p:cBhvr>
                                        <p:cTn id="98" dur="1" fill="hold">
                                          <p:stCondLst>
                                            <p:cond delay="0"/>
                                          </p:stCondLst>
                                        </p:cTn>
                                        <p:tgtEl>
                                          <p:spTgt spid="171061"/>
                                        </p:tgtEl>
                                        <p:attrNameLst>
                                          <p:attrName>style.visibility</p:attrName>
                                        </p:attrNameLst>
                                      </p:cBhvr>
                                      <p:to>
                                        <p:strVal val="visible"/>
                                      </p:to>
                                    </p:set>
                                    <p:animEffect transition="in" filter="dissolve">
                                      <p:cBhvr>
                                        <p:cTn id="99" dur="500"/>
                                        <p:tgtEl>
                                          <p:spTgt spid="17106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171067"/>
                                        </p:tgtEl>
                                        <p:attrNameLst>
                                          <p:attrName>style.visibility</p:attrName>
                                        </p:attrNameLst>
                                      </p:cBhvr>
                                      <p:to>
                                        <p:strVal val="visible"/>
                                      </p:to>
                                    </p:set>
                                    <p:animEffect transition="in" filter="dissolve">
                                      <p:cBhvr>
                                        <p:cTn id="104" dur="500"/>
                                        <p:tgtEl>
                                          <p:spTgt spid="17106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71046"/>
                                        </p:tgtEl>
                                        <p:attrNameLst>
                                          <p:attrName>style.visibility</p:attrName>
                                        </p:attrNameLst>
                                      </p:cBhvr>
                                      <p:to>
                                        <p:strVal val="visible"/>
                                      </p:to>
                                    </p:set>
                                    <p:animEffect transition="in" filter="dissolve">
                                      <p:cBhvr>
                                        <p:cTn id="109" dur="500"/>
                                        <p:tgtEl>
                                          <p:spTgt spid="17104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171029"/>
                                        </p:tgtEl>
                                        <p:attrNameLst>
                                          <p:attrName>style.visibility</p:attrName>
                                        </p:attrNameLst>
                                      </p:cBhvr>
                                      <p:to>
                                        <p:strVal val="visible"/>
                                      </p:to>
                                    </p:set>
                                    <p:anim calcmode="lin" valueType="num">
                                      <p:cBhvr additive="base">
                                        <p:cTn id="114" dur="500" fill="hold"/>
                                        <p:tgtEl>
                                          <p:spTgt spid="171029"/>
                                        </p:tgtEl>
                                        <p:attrNameLst>
                                          <p:attrName>ppt_x</p:attrName>
                                        </p:attrNameLst>
                                      </p:cBhvr>
                                      <p:tavLst>
                                        <p:tav tm="0">
                                          <p:val>
                                            <p:strVal val="#ppt_x"/>
                                          </p:val>
                                        </p:tav>
                                        <p:tav tm="100000">
                                          <p:val>
                                            <p:strVal val="#ppt_x"/>
                                          </p:val>
                                        </p:tav>
                                      </p:tavLst>
                                    </p:anim>
                                    <p:anim calcmode="lin" valueType="num">
                                      <p:cBhvr additive="base">
                                        <p:cTn id="115" dur="500" fill="hold"/>
                                        <p:tgtEl>
                                          <p:spTgt spid="171029"/>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55"/>
                                        </p:tgtEl>
                                        <p:attrNameLst>
                                          <p:attrName>style.visibility</p:attrName>
                                        </p:attrNameLst>
                                      </p:cBhvr>
                                      <p:to>
                                        <p:strVal val="visible"/>
                                      </p:to>
                                    </p:set>
                                    <p:animEffect transition="in" filter="dissolve">
                                      <p:cBhvr>
                                        <p:cTn id="120" dur="500"/>
                                        <p:tgtEl>
                                          <p:spTgt spid="55"/>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53"/>
                                        </p:tgtEl>
                                        <p:attrNameLst>
                                          <p:attrName>style.visibility</p:attrName>
                                        </p:attrNameLst>
                                      </p:cBhvr>
                                      <p:to>
                                        <p:strVal val="visible"/>
                                      </p:to>
                                    </p:set>
                                    <p:anim calcmode="lin" valueType="num">
                                      <p:cBhvr additive="base">
                                        <p:cTn id="125" dur="500" fill="hold"/>
                                        <p:tgtEl>
                                          <p:spTgt spid="53"/>
                                        </p:tgtEl>
                                        <p:attrNameLst>
                                          <p:attrName>ppt_x</p:attrName>
                                        </p:attrNameLst>
                                      </p:cBhvr>
                                      <p:tavLst>
                                        <p:tav tm="0">
                                          <p:val>
                                            <p:strVal val="#ppt_x"/>
                                          </p:val>
                                        </p:tav>
                                        <p:tav tm="100000">
                                          <p:val>
                                            <p:strVal val="#ppt_x"/>
                                          </p:val>
                                        </p:tav>
                                      </p:tavLst>
                                    </p:anim>
                                    <p:anim calcmode="lin" valueType="num">
                                      <p:cBhvr additive="base">
                                        <p:cTn id="1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utoUpdateAnimBg="0"/>
      <p:bldP spid="171011" grpId="0" autoUpdateAnimBg="0"/>
      <p:bldP spid="171012" grpId="0" autoUpdateAnimBg="0"/>
      <p:bldP spid="171013" grpId="0" autoUpdateAnimBg="0"/>
      <p:bldP spid="171014" grpId="0" autoUpdateAnimBg="0"/>
      <p:bldP spid="171029" grpId="0" autoUpdateAnimBg="0"/>
      <p:bldP spid="171037" grpId="0" autoUpdateAnimBg="0"/>
      <p:bldP spid="171038" grpId="0" autoUpdateAnimBg="0"/>
      <p:bldP spid="171039" grpId="0" autoUpdateAnimBg="0"/>
      <p:bldP spid="171040" grpId="0" autoUpdateAnimBg="0"/>
      <p:bldP spid="171041" grpId="0" autoUpdateAnimBg="0"/>
      <p:bldP spid="171046" grpId="0" autoUpdateAnimBg="0"/>
      <p:bldP spid="171047" grpId="0" autoUpdateAnimBg="0"/>
      <p:bldP spid="171071" grpId="0" build="p" autoUpdateAnimBg="0"/>
      <p:bldP spid="53" grpId="0" autoUpdateAnimBg="0"/>
      <p:bldP spid="54" grpId="0" animBg="1" autoUpdateAnimBg="0"/>
      <p:bldP spid="55"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type="body" sz="half" idx="1"/>
          </p:nvPr>
        </p:nvSpPr>
        <p:spPr>
          <a:xfrm>
            <a:off x="395536" y="4005064"/>
            <a:ext cx="8352928" cy="852157"/>
          </a:xfrm>
        </p:spPr>
        <p:txBody>
          <a:bodyPr/>
          <a:lstStyle/>
          <a:p>
            <a:pPr marL="0" indent="15875">
              <a:lnSpc>
                <a:spcPct val="90000"/>
              </a:lnSpc>
              <a:buFontTx/>
              <a:buNone/>
            </a:pPr>
            <a:r>
              <a:rPr lang="zh-CN" altLang="en-US" b="1" dirty="0">
                <a:solidFill>
                  <a:srgbClr val="000066"/>
                </a:solidFill>
                <a:latin typeface="宋体" panose="02010600030101010101" pitchFamily="2" charset="-122"/>
                <a:ea typeface="宋体" panose="02010600030101010101" pitchFamily="2" charset="-122"/>
              </a:rPr>
              <a:t>注意</a:t>
            </a:r>
            <a:r>
              <a:rPr lang="en-US" altLang="zh-CN" b="1" dirty="0">
                <a:solidFill>
                  <a:srgbClr val="000066"/>
                </a:solidFill>
                <a:latin typeface="宋体" panose="02010600030101010101" pitchFamily="2" charset="-122"/>
                <a:ea typeface="宋体" panose="02010600030101010101" pitchFamily="2" charset="-122"/>
              </a:rPr>
              <a:t>2</a:t>
            </a:r>
            <a:r>
              <a:rPr lang="zh-CN" altLang="en-US" b="1" dirty="0">
                <a:solidFill>
                  <a:srgbClr val="000066"/>
                </a:solidFill>
                <a:latin typeface="宋体" panose="02010600030101010101" pitchFamily="2" charset="-122"/>
                <a:ea typeface="宋体" panose="02010600030101010101" pitchFamily="2" charset="-122"/>
              </a:rPr>
              <a:t>：网孔的概念仅适用于</a:t>
            </a:r>
            <a:r>
              <a:rPr lang="zh-CN" altLang="en-US" b="1" dirty="0">
                <a:solidFill>
                  <a:srgbClr val="FF0000"/>
                </a:solidFill>
                <a:latin typeface="宋体" panose="02010600030101010101" pitchFamily="2" charset="-122"/>
                <a:ea typeface="宋体" panose="02010600030101010101" pitchFamily="2" charset="-122"/>
              </a:rPr>
              <a:t>平面电路</a:t>
            </a:r>
            <a:r>
              <a:rPr lang="zh-CN" altLang="en-US" b="1" dirty="0">
                <a:solidFill>
                  <a:srgbClr val="000066"/>
                </a:solidFill>
                <a:latin typeface="宋体" panose="02010600030101010101" pitchFamily="2" charset="-122"/>
                <a:ea typeface="宋体" panose="02010600030101010101" pitchFamily="2" charset="-122"/>
              </a:rPr>
              <a:t>。平面电路是指支路间没有交叉点的电路。左图为平面电路，右图为非平面电路。</a:t>
            </a:r>
          </a:p>
        </p:txBody>
      </p:sp>
      <p:sp>
        <p:nvSpPr>
          <p:cNvPr id="405519" name="Rectangle 15"/>
          <p:cNvSpPr>
            <a:spLocks noChangeArrowheads="1"/>
          </p:cNvSpPr>
          <p:nvPr/>
        </p:nvSpPr>
        <p:spPr bwMode="auto">
          <a:xfrm>
            <a:off x="107950" y="260350"/>
            <a:ext cx="43195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en-US" altLang="zh-CN" sz="3600" b="1">
                <a:solidFill>
                  <a:schemeClr val="tx2"/>
                </a:solidFill>
                <a:latin typeface="方正姚体" panose="02010601030101010101" pitchFamily="2" charset="-122"/>
                <a:ea typeface="方正姚体" panose="02010601030101010101" pitchFamily="2" charset="-122"/>
              </a:rPr>
              <a:t>§1.2   </a:t>
            </a:r>
            <a:r>
              <a:rPr lang="zh-CN" altLang="en-US" sz="3600" b="1">
                <a:solidFill>
                  <a:schemeClr val="tx2"/>
                </a:solidFill>
                <a:latin typeface="方正姚体" panose="02010601030101010101" pitchFamily="2" charset="-122"/>
                <a:ea typeface="方正姚体" panose="02010601030101010101" pitchFamily="2" charset="-122"/>
              </a:rPr>
              <a:t>基尔霍夫定律</a:t>
            </a:r>
          </a:p>
        </p:txBody>
      </p:sp>
      <p:graphicFrame>
        <p:nvGraphicFramePr>
          <p:cNvPr id="405520" name="Object 16"/>
          <p:cNvGraphicFramePr>
            <a:graphicFrameLocks noGrp="1" noChangeAspect="1"/>
          </p:cNvGraphicFramePr>
          <p:nvPr>
            <p:ph sz="half" idx="2"/>
            <p:extLst>
              <p:ext uri="{D42A27DB-BD31-4B8C-83A1-F6EECF244321}">
                <p14:modId xmlns:p14="http://schemas.microsoft.com/office/powerpoint/2010/main" val="15549019"/>
              </p:ext>
            </p:extLst>
          </p:nvPr>
        </p:nvGraphicFramePr>
        <p:xfrm>
          <a:off x="4716016" y="5013176"/>
          <a:ext cx="2520280" cy="1478523"/>
        </p:xfrm>
        <a:graphic>
          <a:graphicData uri="http://schemas.openxmlformats.org/presentationml/2006/ole">
            <mc:AlternateContent xmlns:mc="http://schemas.openxmlformats.org/markup-compatibility/2006">
              <mc:Choice xmlns:v="urn:schemas-microsoft-com:vml" Requires="v">
                <p:oleObj spid="_x0000_s70006" name="Visio" r:id="rId3" imgW="2212848" imgH="1298448" progId="Visio.Drawing.11">
                  <p:embed/>
                </p:oleObj>
              </mc:Choice>
              <mc:Fallback>
                <p:oleObj name="Visio" r:id="rId3" imgW="2212848" imgH="1298448" progId="Visio.Drawing.11">
                  <p:embed/>
                  <p:pic>
                    <p:nvPicPr>
                      <p:cNvPr id="40552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5013176"/>
                        <a:ext cx="2520280" cy="1478523"/>
                      </a:xfrm>
                      <a:prstGeom prst="rect">
                        <a:avLst/>
                      </a:prstGeom>
                      <a:noFill/>
                      <a:ln>
                        <a:noFill/>
                      </a:ln>
                      <a:effectLst/>
                    </p:spPr>
                  </p:pic>
                </p:oleObj>
              </mc:Fallback>
            </mc:AlternateContent>
          </a:graphicData>
        </a:graphic>
      </p:graphicFrame>
      <p:graphicFrame>
        <p:nvGraphicFramePr>
          <p:cNvPr id="9" name="Object 16"/>
          <p:cNvGraphicFramePr>
            <a:graphicFrameLocks noChangeAspect="1"/>
          </p:cNvGraphicFramePr>
          <p:nvPr>
            <p:extLst>
              <p:ext uri="{D42A27DB-BD31-4B8C-83A1-F6EECF244321}">
                <p14:modId xmlns:p14="http://schemas.microsoft.com/office/powerpoint/2010/main" val="572966444"/>
              </p:ext>
            </p:extLst>
          </p:nvPr>
        </p:nvGraphicFramePr>
        <p:xfrm>
          <a:off x="899592" y="5013176"/>
          <a:ext cx="2629142" cy="1542386"/>
        </p:xfrm>
        <a:graphic>
          <a:graphicData uri="http://schemas.openxmlformats.org/presentationml/2006/ole">
            <mc:AlternateContent xmlns:mc="http://schemas.openxmlformats.org/markup-compatibility/2006">
              <mc:Choice xmlns:v="urn:schemas-microsoft-com:vml" Requires="v">
                <p:oleObj spid="_x0000_s70007" name="Visio" r:id="rId5" imgW="2633592" imgH="1557198" progId="Visio.Drawing.11">
                  <p:embed/>
                </p:oleObj>
              </mc:Choice>
              <mc:Fallback>
                <p:oleObj name="Visio" r:id="rId5" imgW="2633592" imgH="1557198" progId="Visio.Drawing.11">
                  <p:embed/>
                  <p:pic>
                    <p:nvPicPr>
                      <p:cNvPr id="405520" name="Object 16"/>
                      <p:cNvPicPr>
                        <a:picLocks noChangeAspect="1" noChangeArrowheads="1"/>
                      </p:cNvPicPr>
                      <p:nvPr/>
                    </p:nvPicPr>
                    <p:blipFill>
                      <a:blip r:embed="rId6"/>
                      <a:srcRect/>
                      <a:stretch>
                        <a:fillRect/>
                      </a:stretch>
                    </p:blipFill>
                    <p:spPr bwMode="auto">
                      <a:xfrm>
                        <a:off x="899592" y="5013176"/>
                        <a:ext cx="2629142" cy="1542386"/>
                      </a:xfrm>
                      <a:prstGeom prst="rect">
                        <a:avLst/>
                      </a:prstGeom>
                      <a:noFill/>
                      <a:ln>
                        <a:noFill/>
                      </a:ln>
                      <a:effec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2365851934"/>
              </p:ext>
            </p:extLst>
          </p:nvPr>
        </p:nvGraphicFramePr>
        <p:xfrm>
          <a:off x="1835696" y="1457687"/>
          <a:ext cx="1294509" cy="1831383"/>
        </p:xfrm>
        <a:graphic>
          <a:graphicData uri="http://schemas.openxmlformats.org/presentationml/2006/ole">
            <mc:AlternateContent xmlns:mc="http://schemas.openxmlformats.org/markup-compatibility/2006">
              <mc:Choice xmlns:v="urn:schemas-microsoft-com:vml" Requires="v">
                <p:oleObj spid="_x0000_s70008" name="Visio" r:id="rId7" imgW="815673" imgH="1142286" progId="Visio.Drawing.11">
                  <p:embed/>
                </p:oleObj>
              </mc:Choice>
              <mc:Fallback>
                <p:oleObj name="Visio" r:id="rId7" imgW="815673" imgH="1142286" progId="Visio.Drawing.11">
                  <p:embed/>
                  <p:pic>
                    <p:nvPicPr>
                      <p:cNvPr id="273411"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1457687"/>
                        <a:ext cx="1294509" cy="1831383"/>
                      </a:xfrm>
                      <a:prstGeom prst="rect">
                        <a:avLst/>
                      </a:prstGeom>
                      <a:noFill/>
                      <a:ln>
                        <a:noFill/>
                      </a:ln>
                      <a:effectLs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657426268"/>
              </p:ext>
            </p:extLst>
          </p:nvPr>
        </p:nvGraphicFramePr>
        <p:xfrm>
          <a:off x="5076056" y="1455043"/>
          <a:ext cx="2301875" cy="1685925"/>
        </p:xfrm>
        <a:graphic>
          <a:graphicData uri="http://schemas.openxmlformats.org/presentationml/2006/ole">
            <mc:AlternateContent xmlns:mc="http://schemas.openxmlformats.org/markup-compatibility/2006">
              <mc:Choice xmlns:v="urn:schemas-microsoft-com:vml" Requires="v">
                <p:oleObj spid="_x0000_s70009" name="Visio" r:id="rId9" imgW="1180005" imgH="872252" progId="Visio.Drawing.11">
                  <p:embed/>
                </p:oleObj>
              </mc:Choice>
              <mc:Fallback>
                <p:oleObj name="Visio" r:id="rId9" imgW="1180005" imgH="872252" progId="Visio.Drawing.11">
                  <p:embed/>
                  <p:pic>
                    <p:nvPicPr>
                      <p:cNvPr id="273412"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056" y="1455043"/>
                        <a:ext cx="23018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3"/>
          <p:cNvSpPr txBox="1">
            <a:spLocks noChangeArrowheads="1"/>
          </p:cNvSpPr>
          <p:nvPr/>
        </p:nvSpPr>
        <p:spPr bwMode="auto">
          <a:xfrm>
            <a:off x="251074" y="1064005"/>
            <a:ext cx="8352928" cy="53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5875">
              <a:lnSpc>
                <a:spcPct val="90000"/>
              </a:lnSpc>
              <a:buFontTx/>
              <a:buNone/>
            </a:pPr>
            <a:r>
              <a:rPr lang="zh-CN" altLang="en-US" b="1" dirty="0">
                <a:solidFill>
                  <a:srgbClr val="000066"/>
                </a:solidFill>
                <a:latin typeface="宋体" panose="02010600030101010101" pitchFamily="2" charset="-122"/>
                <a:ea typeface="宋体" panose="02010600030101010101" pitchFamily="2" charset="-122"/>
              </a:rPr>
              <a:t>注意</a:t>
            </a:r>
            <a:r>
              <a:rPr lang="en-US" altLang="zh-CN" b="1" dirty="0">
                <a:solidFill>
                  <a:srgbClr val="000066"/>
                </a:solidFill>
                <a:latin typeface="宋体" panose="02010600030101010101" pitchFamily="2" charset="-122"/>
                <a:ea typeface="宋体" panose="02010600030101010101" pitchFamily="2" charset="-122"/>
              </a:rPr>
              <a:t>1</a:t>
            </a:r>
            <a:r>
              <a:rPr lang="zh-CN" altLang="en-US" b="1" dirty="0">
                <a:solidFill>
                  <a:srgbClr val="000066"/>
                </a:solidFill>
                <a:latin typeface="宋体" panose="02010600030101010101" pitchFamily="2" charset="-122"/>
                <a:ea typeface="宋体" panose="02010600030101010101" pitchFamily="2" charset="-122"/>
              </a:rPr>
              <a:t>：两条特殊的支路：</a:t>
            </a:r>
          </a:p>
        </p:txBody>
      </p:sp>
      <p:sp>
        <p:nvSpPr>
          <p:cNvPr id="13" name="Rectangle 3"/>
          <p:cNvSpPr txBox="1">
            <a:spLocks noChangeArrowheads="1"/>
          </p:cNvSpPr>
          <p:nvPr/>
        </p:nvSpPr>
        <p:spPr bwMode="auto">
          <a:xfrm>
            <a:off x="5508104" y="3532006"/>
            <a:ext cx="1864270" cy="53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5875">
              <a:lnSpc>
                <a:spcPct val="90000"/>
              </a:lnSpc>
              <a:buFontTx/>
              <a:buNone/>
            </a:pPr>
            <a:r>
              <a:rPr lang="zh-CN" altLang="en-US" b="1" dirty="0">
                <a:solidFill>
                  <a:srgbClr val="FF0000"/>
                </a:solidFill>
                <a:latin typeface="宋体" panose="02010600030101010101" pitchFamily="2" charset="-122"/>
                <a:ea typeface="宋体" panose="02010600030101010101" pitchFamily="2" charset="-122"/>
              </a:rPr>
              <a:t>诺顿支路</a:t>
            </a:r>
          </a:p>
        </p:txBody>
      </p:sp>
      <p:sp>
        <p:nvSpPr>
          <p:cNvPr id="14" name="Rectangle 3"/>
          <p:cNvSpPr txBox="1">
            <a:spLocks noChangeArrowheads="1"/>
          </p:cNvSpPr>
          <p:nvPr/>
        </p:nvSpPr>
        <p:spPr bwMode="auto">
          <a:xfrm>
            <a:off x="1628056" y="3546141"/>
            <a:ext cx="1864270" cy="53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5875">
              <a:lnSpc>
                <a:spcPct val="90000"/>
              </a:lnSpc>
              <a:buFontTx/>
              <a:buNone/>
            </a:pPr>
            <a:r>
              <a:rPr lang="zh-CN" altLang="en-US" b="1" dirty="0">
                <a:solidFill>
                  <a:srgbClr val="FF0000"/>
                </a:solidFill>
                <a:latin typeface="宋体" panose="02010600030101010101" pitchFamily="2" charset="-122"/>
                <a:ea typeface="宋体" panose="02010600030101010101" pitchFamily="2" charset="-122"/>
              </a:rPr>
              <a:t>戴维南支路</a:t>
            </a:r>
          </a:p>
        </p:txBody>
      </p:sp>
      <p:sp>
        <p:nvSpPr>
          <p:cNvPr id="2" name="文本框 1">
            <a:extLst>
              <a:ext uri="{FF2B5EF4-FFF2-40B4-BE49-F238E27FC236}">
                <a16:creationId xmlns:a16="http://schemas.microsoft.com/office/drawing/2014/main" id="{08CC1A9C-B3B5-4829-96EB-CCB3684595A6}"/>
              </a:ext>
            </a:extLst>
          </p:cNvPr>
          <p:cNvSpPr txBox="1"/>
          <p:nvPr/>
        </p:nvSpPr>
        <p:spPr>
          <a:xfrm>
            <a:off x="7346804" y="2356138"/>
            <a:ext cx="1797196" cy="1200329"/>
          </a:xfrm>
          <a:prstGeom prst="rect">
            <a:avLst/>
          </a:prstGeom>
          <a:noFill/>
        </p:spPr>
        <p:txBody>
          <a:bodyPr wrap="square" rtlCol="0">
            <a:spAutoFit/>
          </a:bodyPr>
          <a:lstStyle/>
          <a:p>
            <a:r>
              <a:rPr lang="zh-CN" altLang="en-US" sz="2400" dirty="0">
                <a:solidFill>
                  <a:srgbClr val="FF0000"/>
                </a:solidFill>
              </a:rPr>
              <a:t>这里适当了解就行，之后会有涉及</a:t>
            </a:r>
          </a:p>
        </p:txBody>
      </p:sp>
    </p:spTree>
    <p:extLst>
      <p:ext uri="{BB962C8B-B14F-4D97-AF65-F5344CB8AC3E}">
        <p14:creationId xmlns:p14="http://schemas.microsoft.com/office/powerpoint/2010/main" val="492729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 calcmode="lin" valueType="num">
                                      <p:cBhvr additive="base">
                                        <p:cTn id="1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additive="base">
                                        <p:cTn id="2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5507">
                                            <p:txEl>
                                              <p:pRg st="0" end="0"/>
                                            </p:txEl>
                                          </p:spTgt>
                                        </p:tgtEl>
                                        <p:attrNameLst>
                                          <p:attrName>style.visibility</p:attrName>
                                        </p:attrNameLst>
                                      </p:cBhvr>
                                      <p:to>
                                        <p:strVal val="visible"/>
                                      </p:to>
                                    </p:set>
                                    <p:anim calcmode="lin" valueType="num">
                                      <p:cBhvr additive="base">
                                        <p:cTn id="3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05520"/>
                                        </p:tgtEl>
                                        <p:attrNameLst>
                                          <p:attrName>style.visibility</p:attrName>
                                        </p:attrNameLst>
                                      </p:cBhvr>
                                      <p:to>
                                        <p:strVal val="visible"/>
                                      </p:to>
                                    </p:set>
                                    <p:animEffect transition="in" filter="blinds(horizontal)">
                                      <p:cBhvr>
                                        <p:cTn id="48" dur="500"/>
                                        <p:tgtEl>
                                          <p:spTgt spid="405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P spid="12" grpId="0" build="p"/>
      <p:bldP spid="13" grpId="0" build="p"/>
      <p:bldP spid="1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771775" y="260350"/>
            <a:ext cx="309721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3200">
                <a:solidFill>
                  <a:schemeClr val="bg1"/>
                </a:solidFill>
                <a:latin typeface="Times New Roman" panose="02020603050405020304" pitchFamily="18" charset="0"/>
                <a:ea typeface="宋体" panose="02010600030101010101" pitchFamily="2" charset="-122"/>
              </a:rPr>
              <a:t>3.1   </a:t>
            </a:r>
            <a:r>
              <a:rPr kumimoji="1" lang="zh-CN" altLang="en-US" sz="3200">
                <a:solidFill>
                  <a:schemeClr val="bg1"/>
                </a:solidFill>
                <a:latin typeface="Times New Roman" panose="02020603050405020304" pitchFamily="18" charset="0"/>
                <a:ea typeface="仿宋_GB2312" pitchFamily="49" charset="-122"/>
              </a:rPr>
              <a:t>电路的图</a:t>
            </a:r>
          </a:p>
        </p:txBody>
      </p:sp>
      <p:sp>
        <p:nvSpPr>
          <p:cNvPr id="55300" name="Text Box 4"/>
          <p:cNvSpPr txBox="1">
            <a:spLocks noChangeArrowheads="1"/>
          </p:cNvSpPr>
          <p:nvPr/>
        </p:nvSpPr>
        <p:spPr bwMode="auto">
          <a:xfrm>
            <a:off x="319233" y="539887"/>
            <a:ext cx="8042130" cy="830997"/>
          </a:xfrm>
          <a:prstGeom prst="rect">
            <a:avLst/>
          </a:prstGeom>
          <a:noFill/>
          <a:ln>
            <a:noFill/>
          </a:ln>
        </p:spPr>
        <p:txBody>
          <a:bodyPr wrap="square">
            <a:spAutoFit/>
          </a:bodyPr>
          <a:lstStyle/>
          <a:p>
            <a:r>
              <a:rPr kumimoji="1" lang="zh-CN" altLang="en-US" sz="2400" dirty="0">
                <a:latin typeface="宋体" panose="02010600030101010101" pitchFamily="2" charset="-122"/>
                <a:ea typeface="宋体" panose="02010600030101010101" pitchFamily="2" charset="-122"/>
              </a:rPr>
              <a:t>有向图：抛开元件性质，将节点用点表示，支路用线段表示，支路电流方向用箭头表示的图</a:t>
            </a:r>
          </a:p>
        </p:txBody>
      </p:sp>
      <p:grpSp>
        <p:nvGrpSpPr>
          <p:cNvPr id="55419" name="Group 123"/>
          <p:cNvGrpSpPr>
            <a:grpSpLocks/>
          </p:cNvGrpSpPr>
          <p:nvPr/>
        </p:nvGrpSpPr>
        <p:grpSpPr bwMode="auto">
          <a:xfrm>
            <a:off x="900113" y="1125538"/>
            <a:ext cx="3024187" cy="3409950"/>
            <a:chOff x="567" y="799"/>
            <a:chExt cx="1905" cy="2148"/>
          </a:xfrm>
        </p:grpSpPr>
        <p:sp>
          <p:nvSpPr>
            <p:cNvPr id="55388" name="Line 92"/>
            <p:cNvSpPr>
              <a:spLocks noChangeShapeType="1"/>
            </p:cNvSpPr>
            <p:nvPr/>
          </p:nvSpPr>
          <p:spPr bwMode="auto">
            <a:xfrm flipV="1">
              <a:off x="612" y="1344"/>
              <a:ext cx="817" cy="453"/>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9" name="Line 93"/>
            <p:cNvSpPr>
              <a:spLocks noChangeShapeType="1"/>
            </p:cNvSpPr>
            <p:nvPr/>
          </p:nvSpPr>
          <p:spPr bwMode="auto">
            <a:xfrm flipV="1">
              <a:off x="1428" y="1798"/>
              <a:ext cx="817" cy="453"/>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0" name="Line 94"/>
            <p:cNvSpPr>
              <a:spLocks noChangeShapeType="1"/>
            </p:cNvSpPr>
            <p:nvPr/>
          </p:nvSpPr>
          <p:spPr bwMode="auto">
            <a:xfrm>
              <a:off x="612" y="1797"/>
              <a:ext cx="817" cy="45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1" name="Line 95"/>
            <p:cNvSpPr>
              <a:spLocks noChangeShapeType="1"/>
            </p:cNvSpPr>
            <p:nvPr/>
          </p:nvSpPr>
          <p:spPr bwMode="auto">
            <a:xfrm>
              <a:off x="1428" y="1344"/>
              <a:ext cx="817" cy="45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2" name="Line 96"/>
            <p:cNvSpPr>
              <a:spLocks noChangeShapeType="1"/>
            </p:cNvSpPr>
            <p:nvPr/>
          </p:nvSpPr>
          <p:spPr bwMode="auto">
            <a:xfrm>
              <a:off x="1429" y="1344"/>
              <a:ext cx="0" cy="907"/>
            </a:xfrm>
            <a:prstGeom prst="line">
              <a:avLst/>
            </a:prstGeom>
            <a:noFill/>
            <a:ln w="38100">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3" name="Line 97"/>
            <p:cNvSpPr>
              <a:spLocks noChangeShapeType="1"/>
            </p:cNvSpPr>
            <p:nvPr/>
          </p:nvSpPr>
          <p:spPr bwMode="auto">
            <a:xfrm>
              <a:off x="612" y="1797"/>
              <a:ext cx="0" cy="726"/>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4" name="Line 98"/>
            <p:cNvSpPr>
              <a:spLocks noChangeShapeType="1"/>
            </p:cNvSpPr>
            <p:nvPr/>
          </p:nvSpPr>
          <p:spPr bwMode="auto">
            <a:xfrm>
              <a:off x="612" y="2523"/>
              <a:ext cx="1633"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5" name="Line 99"/>
            <p:cNvSpPr>
              <a:spLocks noChangeShapeType="1"/>
            </p:cNvSpPr>
            <p:nvPr/>
          </p:nvSpPr>
          <p:spPr bwMode="auto">
            <a:xfrm>
              <a:off x="2245" y="1797"/>
              <a:ext cx="0" cy="726"/>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6" name="Rectangle 100"/>
            <p:cNvSpPr>
              <a:spLocks noChangeArrowheads="1"/>
            </p:cNvSpPr>
            <p:nvPr/>
          </p:nvSpPr>
          <p:spPr bwMode="auto">
            <a:xfrm rot="-1790085">
              <a:off x="805" y="1525"/>
              <a:ext cx="309" cy="136"/>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7" name="Rectangle 101"/>
            <p:cNvSpPr>
              <a:spLocks noChangeArrowheads="1"/>
            </p:cNvSpPr>
            <p:nvPr/>
          </p:nvSpPr>
          <p:spPr bwMode="auto">
            <a:xfrm rot="1863250">
              <a:off x="847" y="1933"/>
              <a:ext cx="309" cy="136"/>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8" name="Rectangle 102"/>
            <p:cNvSpPr>
              <a:spLocks noChangeArrowheads="1"/>
            </p:cNvSpPr>
            <p:nvPr/>
          </p:nvSpPr>
          <p:spPr bwMode="auto">
            <a:xfrm rot="2004983">
              <a:off x="1709" y="1525"/>
              <a:ext cx="309" cy="136"/>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9" name="Rectangle 103"/>
            <p:cNvSpPr>
              <a:spLocks noChangeArrowheads="1"/>
            </p:cNvSpPr>
            <p:nvPr/>
          </p:nvSpPr>
          <p:spPr bwMode="auto">
            <a:xfrm rot="-1790085">
              <a:off x="1655" y="1979"/>
              <a:ext cx="309" cy="136"/>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0" name="Rectangle 104"/>
            <p:cNvSpPr>
              <a:spLocks noChangeArrowheads="1"/>
            </p:cNvSpPr>
            <p:nvPr/>
          </p:nvSpPr>
          <p:spPr bwMode="auto">
            <a:xfrm rot="-202149">
              <a:off x="1528" y="2432"/>
              <a:ext cx="309" cy="136"/>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403" name="Group 107"/>
            <p:cNvGrpSpPr>
              <a:grpSpLocks/>
            </p:cNvGrpSpPr>
            <p:nvPr/>
          </p:nvGrpSpPr>
          <p:grpSpPr bwMode="auto">
            <a:xfrm>
              <a:off x="839" y="2341"/>
              <a:ext cx="363" cy="363"/>
              <a:chOff x="567" y="3203"/>
              <a:chExt cx="363" cy="363"/>
            </a:xfrm>
          </p:grpSpPr>
          <p:sp>
            <p:nvSpPr>
              <p:cNvPr id="55401" name="Oval 105"/>
              <p:cNvSpPr>
                <a:spLocks noChangeArrowheads="1"/>
              </p:cNvSpPr>
              <p:nvPr/>
            </p:nvSpPr>
            <p:spPr bwMode="auto">
              <a:xfrm>
                <a:off x="567" y="3203"/>
                <a:ext cx="363" cy="363"/>
              </a:xfrm>
              <a:prstGeom prst="ellipse">
                <a:avLst/>
              </a:prstGeom>
              <a:solidFill>
                <a:srgbClr val="00CCFF"/>
              </a:soli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2" name="Line 106"/>
              <p:cNvSpPr>
                <a:spLocks noChangeShapeType="1"/>
              </p:cNvSpPr>
              <p:nvPr/>
            </p:nvSpPr>
            <p:spPr bwMode="auto">
              <a:xfrm>
                <a:off x="567" y="3385"/>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405" name="Freeform 109"/>
            <p:cNvSpPr>
              <a:spLocks/>
            </p:cNvSpPr>
            <p:nvPr/>
          </p:nvSpPr>
          <p:spPr bwMode="auto">
            <a:xfrm>
              <a:off x="1429" y="1079"/>
              <a:ext cx="1005" cy="718"/>
            </a:xfrm>
            <a:custGeom>
              <a:avLst/>
              <a:gdLst>
                <a:gd name="T0" fmla="*/ 861 w 1005"/>
                <a:gd name="T1" fmla="*/ 718 h 718"/>
                <a:gd name="T2" fmla="*/ 861 w 1005"/>
                <a:gd name="T3" fmla="*/ 83 h 718"/>
                <a:gd name="T4" fmla="*/ 0 w 1005"/>
                <a:gd name="T5" fmla="*/ 219 h 718"/>
              </a:gdLst>
              <a:ahLst/>
              <a:cxnLst>
                <a:cxn ang="0">
                  <a:pos x="T0" y="T1"/>
                </a:cxn>
                <a:cxn ang="0">
                  <a:pos x="T2" y="T3"/>
                </a:cxn>
                <a:cxn ang="0">
                  <a:pos x="T4" y="T5"/>
                </a:cxn>
              </a:cxnLst>
              <a:rect l="0" t="0" r="r" b="b"/>
              <a:pathLst>
                <a:path w="1005" h="718">
                  <a:moveTo>
                    <a:pt x="861" y="718"/>
                  </a:moveTo>
                  <a:cubicBezTo>
                    <a:pt x="933" y="442"/>
                    <a:pt x="1005" y="166"/>
                    <a:pt x="861" y="83"/>
                  </a:cubicBezTo>
                  <a:cubicBezTo>
                    <a:pt x="717" y="0"/>
                    <a:pt x="143" y="196"/>
                    <a:pt x="0" y="219"/>
                  </a:cubicBezTo>
                </a:path>
              </a:pathLst>
            </a:custGeom>
            <a:noFill/>
            <a:ln w="38100" cmpd="sng">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406" name="Group 110"/>
            <p:cNvGrpSpPr>
              <a:grpSpLocks/>
            </p:cNvGrpSpPr>
            <p:nvPr/>
          </p:nvGrpSpPr>
          <p:grpSpPr bwMode="auto">
            <a:xfrm rot="-1558205">
              <a:off x="2109" y="1117"/>
              <a:ext cx="363" cy="363"/>
              <a:chOff x="567" y="3203"/>
              <a:chExt cx="363" cy="363"/>
            </a:xfrm>
          </p:grpSpPr>
          <p:sp>
            <p:nvSpPr>
              <p:cNvPr id="55407" name="Oval 111"/>
              <p:cNvSpPr>
                <a:spLocks noChangeArrowheads="1"/>
              </p:cNvSpPr>
              <p:nvPr/>
            </p:nvSpPr>
            <p:spPr bwMode="auto">
              <a:xfrm>
                <a:off x="567" y="3203"/>
                <a:ext cx="363" cy="363"/>
              </a:xfrm>
              <a:prstGeom prst="ellipse">
                <a:avLst/>
              </a:prstGeom>
              <a:solidFill>
                <a:srgbClr val="00CCFF"/>
              </a:soli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8" name="Line 112"/>
              <p:cNvSpPr>
                <a:spLocks noChangeShapeType="1"/>
              </p:cNvSpPr>
              <p:nvPr/>
            </p:nvSpPr>
            <p:spPr bwMode="auto">
              <a:xfrm>
                <a:off x="567" y="3385"/>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409" name="Text Box 113"/>
            <p:cNvSpPr txBox="1">
              <a:spLocks noChangeArrowheads="1"/>
            </p:cNvSpPr>
            <p:nvPr/>
          </p:nvSpPr>
          <p:spPr bwMode="auto">
            <a:xfrm>
              <a:off x="1837" y="2024"/>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R</a:t>
              </a:r>
              <a:r>
                <a:rPr lang="en-US" altLang="zh-CN" sz="1800" baseline="-25000">
                  <a:solidFill>
                    <a:schemeClr val="bg1"/>
                  </a:solidFill>
                  <a:ea typeface="宋体" panose="02010600030101010101" pitchFamily="2" charset="-122"/>
                </a:rPr>
                <a:t>4</a:t>
              </a:r>
            </a:p>
          </p:txBody>
        </p:sp>
        <p:sp>
          <p:nvSpPr>
            <p:cNvPr id="55410" name="Text Box 114"/>
            <p:cNvSpPr txBox="1">
              <a:spLocks noChangeArrowheads="1"/>
            </p:cNvSpPr>
            <p:nvPr/>
          </p:nvSpPr>
          <p:spPr bwMode="auto">
            <a:xfrm>
              <a:off x="703" y="1253"/>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R</a:t>
              </a:r>
              <a:r>
                <a:rPr lang="en-US" altLang="zh-CN" sz="1800" baseline="-25000">
                  <a:solidFill>
                    <a:schemeClr val="bg1"/>
                  </a:solidFill>
                  <a:ea typeface="宋体" panose="02010600030101010101" pitchFamily="2" charset="-122"/>
                </a:rPr>
                <a:t>1</a:t>
              </a:r>
            </a:p>
          </p:txBody>
        </p:sp>
        <p:sp>
          <p:nvSpPr>
            <p:cNvPr id="55411" name="Text Box 115"/>
            <p:cNvSpPr txBox="1">
              <a:spLocks noChangeArrowheads="1"/>
            </p:cNvSpPr>
            <p:nvPr/>
          </p:nvSpPr>
          <p:spPr bwMode="auto">
            <a:xfrm>
              <a:off x="1746" y="1253"/>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R</a:t>
              </a:r>
              <a:r>
                <a:rPr lang="en-US" altLang="zh-CN" sz="1800" baseline="-25000">
                  <a:solidFill>
                    <a:schemeClr val="bg1"/>
                  </a:solidFill>
                  <a:ea typeface="宋体" panose="02010600030101010101" pitchFamily="2" charset="-122"/>
                </a:rPr>
                <a:t>3</a:t>
              </a:r>
            </a:p>
          </p:txBody>
        </p:sp>
        <p:sp>
          <p:nvSpPr>
            <p:cNvPr id="55412" name="Text Box 116"/>
            <p:cNvSpPr txBox="1">
              <a:spLocks noChangeArrowheads="1"/>
            </p:cNvSpPr>
            <p:nvPr/>
          </p:nvSpPr>
          <p:spPr bwMode="auto">
            <a:xfrm>
              <a:off x="703" y="197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R</a:t>
              </a:r>
              <a:r>
                <a:rPr lang="en-US" altLang="zh-CN" sz="1800" baseline="-25000">
                  <a:solidFill>
                    <a:schemeClr val="bg1"/>
                  </a:solidFill>
                  <a:ea typeface="宋体" panose="02010600030101010101" pitchFamily="2" charset="-122"/>
                </a:rPr>
                <a:t>2</a:t>
              </a:r>
            </a:p>
          </p:txBody>
        </p:sp>
        <p:sp>
          <p:nvSpPr>
            <p:cNvPr id="55413" name="Text Box 117"/>
            <p:cNvSpPr txBox="1">
              <a:spLocks noChangeArrowheads="1"/>
            </p:cNvSpPr>
            <p:nvPr/>
          </p:nvSpPr>
          <p:spPr bwMode="auto">
            <a:xfrm>
              <a:off x="1519" y="2568"/>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R</a:t>
              </a:r>
              <a:r>
                <a:rPr lang="en-US" altLang="zh-CN" sz="1800" baseline="-25000">
                  <a:solidFill>
                    <a:schemeClr val="bg1"/>
                  </a:solidFill>
                  <a:ea typeface="宋体" panose="02010600030101010101" pitchFamily="2" charset="-122"/>
                </a:rPr>
                <a:t>5</a:t>
              </a:r>
            </a:p>
          </p:txBody>
        </p:sp>
        <p:sp>
          <p:nvSpPr>
            <p:cNvPr id="55414" name="Text Box 118"/>
            <p:cNvSpPr txBox="1">
              <a:spLocks noChangeArrowheads="1"/>
            </p:cNvSpPr>
            <p:nvPr/>
          </p:nvSpPr>
          <p:spPr bwMode="auto">
            <a:xfrm>
              <a:off x="884" y="265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u</a:t>
              </a:r>
              <a:r>
                <a:rPr lang="en-US" altLang="zh-CN" baseline="-25000">
                  <a:solidFill>
                    <a:schemeClr val="bg1"/>
                  </a:solidFill>
                  <a:ea typeface="宋体" panose="02010600030101010101" pitchFamily="2" charset="-122"/>
                </a:rPr>
                <a:t>S</a:t>
              </a:r>
            </a:p>
          </p:txBody>
        </p:sp>
        <p:sp>
          <p:nvSpPr>
            <p:cNvPr id="55415" name="Text Box 119"/>
            <p:cNvSpPr txBox="1">
              <a:spLocks noChangeArrowheads="1"/>
            </p:cNvSpPr>
            <p:nvPr/>
          </p:nvSpPr>
          <p:spPr bwMode="auto">
            <a:xfrm>
              <a:off x="567" y="2478"/>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a:t>
              </a:r>
              <a:endParaRPr lang="en-US" altLang="zh-CN" sz="1800" baseline="-25000">
                <a:solidFill>
                  <a:schemeClr val="bg1"/>
                </a:solidFill>
                <a:ea typeface="宋体" panose="02010600030101010101" pitchFamily="2" charset="-122"/>
              </a:endParaRPr>
            </a:p>
          </p:txBody>
        </p:sp>
        <p:sp>
          <p:nvSpPr>
            <p:cNvPr id="55416" name="Text Box 120"/>
            <p:cNvSpPr txBox="1">
              <a:spLocks noChangeArrowheads="1"/>
            </p:cNvSpPr>
            <p:nvPr/>
          </p:nvSpPr>
          <p:spPr bwMode="auto">
            <a:xfrm>
              <a:off x="1247" y="243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_</a:t>
              </a:r>
              <a:endParaRPr lang="en-US" altLang="zh-CN" sz="1800" baseline="-25000">
                <a:solidFill>
                  <a:schemeClr val="bg1"/>
                </a:solidFill>
                <a:ea typeface="宋体" panose="02010600030101010101" pitchFamily="2" charset="-122"/>
              </a:endParaRPr>
            </a:p>
          </p:txBody>
        </p:sp>
        <p:sp>
          <p:nvSpPr>
            <p:cNvPr id="55417" name="Line 121"/>
            <p:cNvSpPr>
              <a:spLocks noChangeShapeType="1"/>
            </p:cNvSpPr>
            <p:nvPr/>
          </p:nvSpPr>
          <p:spPr bwMode="auto">
            <a:xfrm flipV="1">
              <a:off x="1746" y="1071"/>
              <a:ext cx="363" cy="91"/>
            </a:xfrm>
            <a:prstGeom prst="line">
              <a:avLst/>
            </a:prstGeom>
            <a:noFill/>
            <a:ln w="38100">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18" name="Text Box 122"/>
            <p:cNvSpPr txBox="1">
              <a:spLocks noChangeArrowheads="1"/>
            </p:cNvSpPr>
            <p:nvPr/>
          </p:nvSpPr>
          <p:spPr bwMode="auto">
            <a:xfrm>
              <a:off x="2154" y="799"/>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i</a:t>
              </a:r>
              <a:endParaRPr lang="en-US" altLang="zh-CN" sz="1800" baseline="-25000">
                <a:solidFill>
                  <a:schemeClr val="bg1"/>
                </a:solidFill>
                <a:ea typeface="宋体" panose="02010600030101010101" pitchFamily="2" charset="-122"/>
              </a:endParaRPr>
            </a:p>
          </p:txBody>
        </p:sp>
      </p:grpSp>
      <p:grpSp>
        <p:nvGrpSpPr>
          <p:cNvPr id="55493" name="Group 197"/>
          <p:cNvGrpSpPr>
            <a:grpSpLocks/>
          </p:cNvGrpSpPr>
          <p:nvPr/>
        </p:nvGrpSpPr>
        <p:grpSpPr bwMode="auto">
          <a:xfrm>
            <a:off x="4211638" y="1557338"/>
            <a:ext cx="1295400" cy="1008062"/>
            <a:chOff x="2653" y="981"/>
            <a:chExt cx="816" cy="635"/>
          </a:xfrm>
        </p:grpSpPr>
        <p:sp>
          <p:nvSpPr>
            <p:cNvPr id="55420" name="AutoShape 124"/>
            <p:cNvSpPr>
              <a:spLocks noChangeArrowheads="1"/>
            </p:cNvSpPr>
            <p:nvPr/>
          </p:nvSpPr>
          <p:spPr bwMode="auto">
            <a:xfrm>
              <a:off x="2653" y="1480"/>
              <a:ext cx="816" cy="136"/>
            </a:xfrm>
            <a:prstGeom prst="rightArrow">
              <a:avLst>
                <a:gd name="adj1" fmla="val 50000"/>
                <a:gd name="adj2" fmla="val 1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1" name="Text Box 125"/>
            <p:cNvSpPr txBox="1">
              <a:spLocks noChangeArrowheads="1"/>
            </p:cNvSpPr>
            <p:nvPr/>
          </p:nvSpPr>
          <p:spPr bwMode="auto">
            <a:xfrm>
              <a:off x="2653" y="981"/>
              <a:ext cx="7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抛开元件性质</a:t>
              </a:r>
            </a:p>
          </p:txBody>
        </p:sp>
      </p:grpSp>
      <p:sp>
        <p:nvSpPr>
          <p:cNvPr id="55462" name="AutoShape 166" descr="羊皮纸"/>
          <p:cNvSpPr>
            <a:spLocks noChangeArrowheads="1"/>
          </p:cNvSpPr>
          <p:nvPr/>
        </p:nvSpPr>
        <p:spPr bwMode="auto">
          <a:xfrm>
            <a:off x="7219524" y="4010713"/>
            <a:ext cx="863624" cy="492782"/>
          </a:xfrm>
          <a:prstGeom prst="wedgeRoundRectCallout">
            <a:avLst>
              <a:gd name="adj1" fmla="val -15324"/>
              <a:gd name="adj2" fmla="val -99236"/>
              <a:gd name="adj3" fmla="val 16667"/>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chemeClr val="tx1"/>
                </a:solidFill>
              </a:rPr>
              <a:t>图</a:t>
            </a:r>
          </a:p>
        </p:txBody>
      </p:sp>
      <p:sp>
        <p:nvSpPr>
          <p:cNvPr id="55486" name="AutoShape 190" descr="羊皮纸"/>
          <p:cNvSpPr>
            <a:spLocks noChangeArrowheads="1"/>
          </p:cNvSpPr>
          <p:nvPr/>
        </p:nvSpPr>
        <p:spPr bwMode="auto">
          <a:xfrm>
            <a:off x="468313" y="4652963"/>
            <a:ext cx="2952750" cy="863600"/>
          </a:xfrm>
          <a:prstGeom prst="wedgeRoundRectCallout">
            <a:avLst>
              <a:gd name="adj1" fmla="val 65912"/>
              <a:gd name="adj2" fmla="val 6250"/>
              <a:gd name="adj3" fmla="val 16667"/>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chemeClr val="tx1"/>
                </a:solidFill>
              </a:rPr>
              <a:t>元件的串联及并联组合作为一条支路</a:t>
            </a:r>
          </a:p>
        </p:txBody>
      </p:sp>
      <p:grpSp>
        <p:nvGrpSpPr>
          <p:cNvPr id="55490" name="Group 194"/>
          <p:cNvGrpSpPr>
            <a:grpSpLocks/>
          </p:cNvGrpSpPr>
          <p:nvPr/>
        </p:nvGrpSpPr>
        <p:grpSpPr bwMode="auto">
          <a:xfrm>
            <a:off x="5940425" y="1616075"/>
            <a:ext cx="2593975" cy="2425700"/>
            <a:chOff x="3742" y="1018"/>
            <a:chExt cx="1634" cy="1528"/>
          </a:xfrm>
        </p:grpSpPr>
        <p:sp>
          <p:nvSpPr>
            <p:cNvPr id="55424" name="Line 128"/>
            <p:cNvSpPr>
              <a:spLocks noChangeShapeType="1"/>
            </p:cNvSpPr>
            <p:nvPr/>
          </p:nvSpPr>
          <p:spPr bwMode="auto">
            <a:xfrm flipV="1">
              <a:off x="3742" y="1255"/>
              <a:ext cx="733" cy="40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5" name="Line 129"/>
            <p:cNvSpPr>
              <a:spLocks noChangeShapeType="1"/>
            </p:cNvSpPr>
            <p:nvPr/>
          </p:nvSpPr>
          <p:spPr bwMode="auto">
            <a:xfrm flipV="1">
              <a:off x="4474" y="1660"/>
              <a:ext cx="733" cy="40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6" name="Line 130"/>
            <p:cNvSpPr>
              <a:spLocks noChangeShapeType="1"/>
            </p:cNvSpPr>
            <p:nvPr/>
          </p:nvSpPr>
          <p:spPr bwMode="auto">
            <a:xfrm>
              <a:off x="3742" y="1659"/>
              <a:ext cx="733" cy="405"/>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7" name="Line 131"/>
            <p:cNvSpPr>
              <a:spLocks noChangeShapeType="1"/>
            </p:cNvSpPr>
            <p:nvPr/>
          </p:nvSpPr>
          <p:spPr bwMode="auto">
            <a:xfrm>
              <a:off x="4474" y="1255"/>
              <a:ext cx="733" cy="405"/>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8" name="Line 132"/>
            <p:cNvSpPr>
              <a:spLocks noChangeShapeType="1"/>
            </p:cNvSpPr>
            <p:nvPr/>
          </p:nvSpPr>
          <p:spPr bwMode="auto">
            <a:xfrm>
              <a:off x="4475" y="1255"/>
              <a:ext cx="0" cy="809"/>
            </a:xfrm>
            <a:prstGeom prst="line">
              <a:avLst/>
            </a:prstGeom>
            <a:noFill/>
            <a:ln w="38100">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9" name="Line 133"/>
            <p:cNvSpPr>
              <a:spLocks noChangeShapeType="1"/>
            </p:cNvSpPr>
            <p:nvPr/>
          </p:nvSpPr>
          <p:spPr bwMode="auto">
            <a:xfrm>
              <a:off x="3742" y="1659"/>
              <a:ext cx="0" cy="647"/>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0" name="Line 134"/>
            <p:cNvSpPr>
              <a:spLocks noChangeShapeType="1"/>
            </p:cNvSpPr>
            <p:nvPr/>
          </p:nvSpPr>
          <p:spPr bwMode="auto">
            <a:xfrm>
              <a:off x="3742" y="2306"/>
              <a:ext cx="1465"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1" name="Line 135"/>
            <p:cNvSpPr>
              <a:spLocks noChangeShapeType="1"/>
            </p:cNvSpPr>
            <p:nvPr/>
          </p:nvSpPr>
          <p:spPr bwMode="auto">
            <a:xfrm>
              <a:off x="5207" y="1659"/>
              <a:ext cx="0" cy="647"/>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40" name="Freeform 144"/>
            <p:cNvSpPr>
              <a:spLocks/>
            </p:cNvSpPr>
            <p:nvPr/>
          </p:nvSpPr>
          <p:spPr bwMode="auto">
            <a:xfrm>
              <a:off x="4475" y="1018"/>
              <a:ext cx="901" cy="641"/>
            </a:xfrm>
            <a:custGeom>
              <a:avLst/>
              <a:gdLst>
                <a:gd name="T0" fmla="*/ 861 w 1005"/>
                <a:gd name="T1" fmla="*/ 718 h 718"/>
                <a:gd name="T2" fmla="*/ 861 w 1005"/>
                <a:gd name="T3" fmla="*/ 83 h 718"/>
                <a:gd name="T4" fmla="*/ 0 w 1005"/>
                <a:gd name="T5" fmla="*/ 219 h 718"/>
              </a:gdLst>
              <a:ahLst/>
              <a:cxnLst>
                <a:cxn ang="0">
                  <a:pos x="T0" y="T1"/>
                </a:cxn>
                <a:cxn ang="0">
                  <a:pos x="T2" y="T3"/>
                </a:cxn>
                <a:cxn ang="0">
                  <a:pos x="T4" y="T5"/>
                </a:cxn>
              </a:cxnLst>
              <a:rect l="0" t="0" r="r" b="b"/>
              <a:pathLst>
                <a:path w="1005" h="718">
                  <a:moveTo>
                    <a:pt x="861" y="718"/>
                  </a:moveTo>
                  <a:cubicBezTo>
                    <a:pt x="933" y="442"/>
                    <a:pt x="1005" y="166"/>
                    <a:pt x="861" y="83"/>
                  </a:cubicBezTo>
                  <a:cubicBezTo>
                    <a:pt x="717" y="0"/>
                    <a:pt x="143" y="196"/>
                    <a:pt x="0" y="219"/>
                  </a:cubicBezTo>
                </a:path>
              </a:pathLst>
            </a:custGeom>
            <a:noFill/>
            <a:ln w="38100" cmpd="sng">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55" name="Text Box 159"/>
            <p:cNvSpPr txBox="1">
              <a:spLocks noChangeArrowheads="1"/>
            </p:cNvSpPr>
            <p:nvPr/>
          </p:nvSpPr>
          <p:spPr bwMode="auto">
            <a:xfrm>
              <a:off x="4785" y="2296"/>
              <a:ext cx="1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6</a:t>
              </a:r>
            </a:p>
          </p:txBody>
        </p:sp>
        <p:sp>
          <p:nvSpPr>
            <p:cNvPr id="55456" name="Text Box 160"/>
            <p:cNvSpPr txBox="1">
              <a:spLocks noChangeArrowheads="1"/>
            </p:cNvSpPr>
            <p:nvPr/>
          </p:nvSpPr>
          <p:spPr bwMode="auto">
            <a:xfrm>
              <a:off x="4513" y="1525"/>
              <a:ext cx="1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5</a:t>
              </a:r>
            </a:p>
          </p:txBody>
        </p:sp>
        <p:sp>
          <p:nvSpPr>
            <p:cNvPr id="55457" name="Text Box 161"/>
            <p:cNvSpPr txBox="1">
              <a:spLocks noChangeArrowheads="1"/>
            </p:cNvSpPr>
            <p:nvPr/>
          </p:nvSpPr>
          <p:spPr bwMode="auto">
            <a:xfrm>
              <a:off x="4841" y="1820"/>
              <a:ext cx="1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4</a:t>
              </a:r>
            </a:p>
          </p:txBody>
        </p:sp>
        <p:sp>
          <p:nvSpPr>
            <p:cNvPr id="55458" name="Text Box 162"/>
            <p:cNvSpPr txBox="1">
              <a:spLocks noChangeArrowheads="1"/>
            </p:cNvSpPr>
            <p:nvPr/>
          </p:nvSpPr>
          <p:spPr bwMode="auto">
            <a:xfrm>
              <a:off x="4800" y="1254"/>
              <a:ext cx="1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3</a:t>
              </a:r>
            </a:p>
          </p:txBody>
        </p:sp>
        <p:sp>
          <p:nvSpPr>
            <p:cNvPr id="55459" name="Text Box 163"/>
            <p:cNvSpPr txBox="1">
              <a:spLocks noChangeArrowheads="1"/>
            </p:cNvSpPr>
            <p:nvPr/>
          </p:nvSpPr>
          <p:spPr bwMode="auto">
            <a:xfrm>
              <a:off x="3987" y="1820"/>
              <a:ext cx="1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2</a:t>
              </a:r>
            </a:p>
          </p:txBody>
        </p:sp>
        <p:sp>
          <p:nvSpPr>
            <p:cNvPr id="55460" name="Text Box 164"/>
            <p:cNvSpPr txBox="1">
              <a:spLocks noChangeArrowheads="1"/>
            </p:cNvSpPr>
            <p:nvPr/>
          </p:nvSpPr>
          <p:spPr bwMode="auto">
            <a:xfrm>
              <a:off x="3946" y="1254"/>
              <a:ext cx="1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1</a:t>
              </a:r>
            </a:p>
          </p:txBody>
        </p:sp>
        <p:sp>
          <p:nvSpPr>
            <p:cNvPr id="55461" name="Text Box 165"/>
            <p:cNvSpPr txBox="1">
              <a:spLocks noChangeArrowheads="1"/>
            </p:cNvSpPr>
            <p:nvPr/>
          </p:nvSpPr>
          <p:spPr bwMode="auto">
            <a:xfrm>
              <a:off x="4014" y="2296"/>
              <a:ext cx="1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7</a:t>
              </a:r>
            </a:p>
          </p:txBody>
        </p:sp>
        <p:sp>
          <p:nvSpPr>
            <p:cNvPr id="55489" name="Text Box 193"/>
            <p:cNvSpPr txBox="1">
              <a:spLocks noChangeArrowheads="1"/>
            </p:cNvSpPr>
            <p:nvPr/>
          </p:nvSpPr>
          <p:spPr bwMode="auto">
            <a:xfrm>
              <a:off x="5103" y="1071"/>
              <a:ext cx="1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8</a:t>
              </a:r>
            </a:p>
          </p:txBody>
        </p:sp>
      </p:grpSp>
      <p:grpSp>
        <p:nvGrpSpPr>
          <p:cNvPr id="55492" name="Group 196"/>
          <p:cNvGrpSpPr>
            <a:grpSpLocks/>
          </p:cNvGrpSpPr>
          <p:nvPr/>
        </p:nvGrpSpPr>
        <p:grpSpPr bwMode="auto">
          <a:xfrm>
            <a:off x="3924300" y="3716338"/>
            <a:ext cx="2376488" cy="1692275"/>
            <a:chOff x="2336" y="2659"/>
            <a:chExt cx="1497" cy="1066"/>
          </a:xfrm>
        </p:grpSpPr>
        <p:sp>
          <p:nvSpPr>
            <p:cNvPr id="55468" name="Line 172"/>
            <p:cNvSpPr>
              <a:spLocks noChangeShapeType="1"/>
            </p:cNvSpPr>
            <p:nvPr/>
          </p:nvSpPr>
          <p:spPr bwMode="auto">
            <a:xfrm flipV="1">
              <a:off x="2336" y="2660"/>
              <a:ext cx="749" cy="40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69" name="Line 173"/>
            <p:cNvSpPr>
              <a:spLocks noChangeShapeType="1"/>
            </p:cNvSpPr>
            <p:nvPr/>
          </p:nvSpPr>
          <p:spPr bwMode="auto">
            <a:xfrm flipV="1">
              <a:off x="3084" y="3065"/>
              <a:ext cx="749" cy="40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0" name="Line 174"/>
            <p:cNvSpPr>
              <a:spLocks noChangeShapeType="1"/>
            </p:cNvSpPr>
            <p:nvPr/>
          </p:nvSpPr>
          <p:spPr bwMode="auto">
            <a:xfrm>
              <a:off x="2336" y="3064"/>
              <a:ext cx="749" cy="405"/>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1" name="Line 175"/>
            <p:cNvSpPr>
              <a:spLocks noChangeShapeType="1"/>
            </p:cNvSpPr>
            <p:nvPr/>
          </p:nvSpPr>
          <p:spPr bwMode="auto">
            <a:xfrm>
              <a:off x="3084" y="2660"/>
              <a:ext cx="749" cy="405"/>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2" name="Line 176"/>
            <p:cNvSpPr>
              <a:spLocks noChangeShapeType="1"/>
            </p:cNvSpPr>
            <p:nvPr/>
          </p:nvSpPr>
          <p:spPr bwMode="auto">
            <a:xfrm>
              <a:off x="3085" y="2660"/>
              <a:ext cx="0" cy="809"/>
            </a:xfrm>
            <a:prstGeom prst="line">
              <a:avLst/>
            </a:prstGeom>
            <a:noFill/>
            <a:ln w="38100">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3" name="Line 177"/>
            <p:cNvSpPr>
              <a:spLocks noChangeShapeType="1"/>
            </p:cNvSpPr>
            <p:nvPr/>
          </p:nvSpPr>
          <p:spPr bwMode="auto">
            <a:xfrm>
              <a:off x="2336" y="3064"/>
              <a:ext cx="0" cy="648"/>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4" name="Line 178"/>
            <p:cNvSpPr>
              <a:spLocks noChangeShapeType="1"/>
            </p:cNvSpPr>
            <p:nvPr/>
          </p:nvSpPr>
          <p:spPr bwMode="auto">
            <a:xfrm>
              <a:off x="2336" y="3712"/>
              <a:ext cx="1497"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5" name="Line 179"/>
            <p:cNvSpPr>
              <a:spLocks noChangeShapeType="1"/>
            </p:cNvSpPr>
            <p:nvPr/>
          </p:nvSpPr>
          <p:spPr bwMode="auto">
            <a:xfrm>
              <a:off x="3833" y="3064"/>
              <a:ext cx="0" cy="648"/>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9" name="Text Box 183"/>
            <p:cNvSpPr txBox="1">
              <a:spLocks noChangeArrowheads="1"/>
            </p:cNvSpPr>
            <p:nvPr/>
          </p:nvSpPr>
          <p:spPr bwMode="auto">
            <a:xfrm>
              <a:off x="3107" y="2886"/>
              <a:ext cx="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5</a:t>
              </a:r>
            </a:p>
          </p:txBody>
        </p:sp>
        <p:sp>
          <p:nvSpPr>
            <p:cNvPr id="55480" name="Text Box 184"/>
            <p:cNvSpPr txBox="1">
              <a:spLocks noChangeArrowheads="1"/>
            </p:cNvSpPr>
            <p:nvPr/>
          </p:nvSpPr>
          <p:spPr bwMode="auto">
            <a:xfrm>
              <a:off x="3459" y="3227"/>
              <a:ext cx="16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4</a:t>
              </a:r>
            </a:p>
          </p:txBody>
        </p:sp>
        <p:sp>
          <p:nvSpPr>
            <p:cNvPr id="55481" name="Text Box 185"/>
            <p:cNvSpPr txBox="1">
              <a:spLocks noChangeArrowheads="1"/>
            </p:cNvSpPr>
            <p:nvPr/>
          </p:nvSpPr>
          <p:spPr bwMode="auto">
            <a:xfrm>
              <a:off x="3418" y="2659"/>
              <a:ext cx="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3</a:t>
              </a:r>
            </a:p>
          </p:txBody>
        </p:sp>
        <p:sp>
          <p:nvSpPr>
            <p:cNvPr id="55482" name="Text Box 186"/>
            <p:cNvSpPr txBox="1">
              <a:spLocks noChangeArrowheads="1"/>
            </p:cNvSpPr>
            <p:nvPr/>
          </p:nvSpPr>
          <p:spPr bwMode="auto">
            <a:xfrm>
              <a:off x="2586" y="3227"/>
              <a:ext cx="16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2</a:t>
              </a:r>
            </a:p>
          </p:txBody>
        </p:sp>
        <p:sp>
          <p:nvSpPr>
            <p:cNvPr id="55483" name="Text Box 187"/>
            <p:cNvSpPr txBox="1">
              <a:spLocks noChangeArrowheads="1"/>
            </p:cNvSpPr>
            <p:nvPr/>
          </p:nvSpPr>
          <p:spPr bwMode="auto">
            <a:xfrm>
              <a:off x="2545" y="2659"/>
              <a:ext cx="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1</a:t>
              </a:r>
            </a:p>
          </p:txBody>
        </p:sp>
        <p:sp>
          <p:nvSpPr>
            <p:cNvPr id="55491" name="Text Box 195"/>
            <p:cNvSpPr txBox="1">
              <a:spLocks noChangeArrowheads="1"/>
            </p:cNvSpPr>
            <p:nvPr/>
          </p:nvSpPr>
          <p:spPr bwMode="auto">
            <a:xfrm>
              <a:off x="2880" y="3475"/>
              <a:ext cx="1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6</a:t>
              </a:r>
            </a:p>
          </p:txBody>
        </p:sp>
      </p:grpSp>
      <p:sp>
        <p:nvSpPr>
          <p:cNvPr id="55494" name="AutoShape 198"/>
          <p:cNvSpPr>
            <a:spLocks noChangeArrowheads="1"/>
          </p:cNvSpPr>
          <p:nvPr/>
        </p:nvSpPr>
        <p:spPr bwMode="auto">
          <a:xfrm rot="2419989">
            <a:off x="3563938" y="3141663"/>
            <a:ext cx="1225550" cy="217487"/>
          </a:xfrm>
          <a:prstGeom prst="rightArrow">
            <a:avLst>
              <a:gd name="adj1" fmla="val 50000"/>
              <a:gd name="adj2" fmla="val 140876"/>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500" name="Group 204"/>
          <p:cNvGrpSpPr>
            <a:grpSpLocks/>
          </p:cNvGrpSpPr>
          <p:nvPr/>
        </p:nvGrpSpPr>
        <p:grpSpPr bwMode="auto">
          <a:xfrm>
            <a:off x="4211638" y="3860800"/>
            <a:ext cx="1657350" cy="1511300"/>
            <a:chOff x="2562" y="2614"/>
            <a:chExt cx="1044" cy="952"/>
          </a:xfrm>
        </p:grpSpPr>
        <p:sp>
          <p:nvSpPr>
            <p:cNvPr id="55495" name="Line 199"/>
            <p:cNvSpPr>
              <a:spLocks noChangeShapeType="1"/>
            </p:cNvSpPr>
            <p:nvPr/>
          </p:nvSpPr>
          <p:spPr bwMode="auto">
            <a:xfrm flipV="1">
              <a:off x="2653" y="2614"/>
              <a:ext cx="318" cy="18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96" name="Line 200"/>
            <p:cNvSpPr>
              <a:spLocks noChangeShapeType="1"/>
            </p:cNvSpPr>
            <p:nvPr/>
          </p:nvSpPr>
          <p:spPr bwMode="auto">
            <a:xfrm flipV="1">
              <a:off x="3288" y="3068"/>
              <a:ext cx="318" cy="18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97" name="Line 201"/>
            <p:cNvSpPr>
              <a:spLocks noChangeShapeType="1"/>
            </p:cNvSpPr>
            <p:nvPr/>
          </p:nvSpPr>
          <p:spPr bwMode="auto">
            <a:xfrm>
              <a:off x="2562" y="3021"/>
              <a:ext cx="227" cy="13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98" name="Line 202"/>
            <p:cNvSpPr>
              <a:spLocks noChangeShapeType="1"/>
            </p:cNvSpPr>
            <p:nvPr/>
          </p:nvSpPr>
          <p:spPr bwMode="auto">
            <a:xfrm>
              <a:off x="3288" y="2614"/>
              <a:ext cx="318" cy="18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99" name="Line 203"/>
            <p:cNvSpPr>
              <a:spLocks noChangeShapeType="1"/>
            </p:cNvSpPr>
            <p:nvPr/>
          </p:nvSpPr>
          <p:spPr bwMode="auto">
            <a:xfrm flipV="1">
              <a:off x="2971" y="3566"/>
              <a:ext cx="40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501" name="AutoShape 205" descr="蓝色面巾纸"/>
          <p:cNvSpPr>
            <a:spLocks noChangeArrowheads="1"/>
          </p:cNvSpPr>
          <p:nvPr/>
        </p:nvSpPr>
        <p:spPr bwMode="auto">
          <a:xfrm>
            <a:off x="4238132" y="5885520"/>
            <a:ext cx="2664991" cy="723901"/>
          </a:xfrm>
          <a:prstGeom prst="wedgeRoundRectCallout">
            <a:avLst>
              <a:gd name="adj1" fmla="val 12694"/>
              <a:gd name="adj2" fmla="val -136162"/>
              <a:gd name="adj3" fmla="val 16667"/>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t>有向图：体现电路的结构和支路电流的方向。</a:t>
            </a:r>
          </a:p>
          <a:p>
            <a:pPr algn="ctr"/>
            <a:endParaRPr lang="zh-CN" altLang="en-US" dirty="0">
              <a:solidFill>
                <a:schemeClr val="tx1"/>
              </a:solidFill>
            </a:endParaRPr>
          </a:p>
        </p:txBody>
      </p:sp>
    </p:spTree>
    <p:extLst>
      <p:ext uri="{BB962C8B-B14F-4D97-AF65-F5344CB8AC3E}">
        <p14:creationId xmlns:p14="http://schemas.microsoft.com/office/powerpoint/2010/main" val="1045110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0-#ppt_w/2"/>
                                          </p:val>
                                        </p:tav>
                                        <p:tav tm="100000">
                                          <p:val>
                                            <p:strVal val="#ppt_x"/>
                                          </p:val>
                                        </p:tav>
                                      </p:tavLst>
                                    </p:anim>
                                    <p:anim calcmode="lin" valueType="num">
                                      <p:cBhvr additive="base">
                                        <p:cTn id="8" dur="500" fill="hold"/>
                                        <p:tgtEl>
                                          <p:spTgt spid="5529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calcmode="lin" valueType="num">
                                      <p:cBhvr additive="base">
                                        <p:cTn id="13" dur="500" fill="hold"/>
                                        <p:tgtEl>
                                          <p:spTgt spid="55300"/>
                                        </p:tgtEl>
                                        <p:attrNameLst>
                                          <p:attrName>ppt_x</p:attrName>
                                        </p:attrNameLst>
                                      </p:cBhvr>
                                      <p:tavLst>
                                        <p:tav tm="0">
                                          <p:val>
                                            <p:strVal val="0-#ppt_w/2"/>
                                          </p:val>
                                        </p:tav>
                                        <p:tav tm="100000">
                                          <p:val>
                                            <p:strVal val="#ppt_x"/>
                                          </p:val>
                                        </p:tav>
                                      </p:tavLst>
                                    </p:anim>
                                    <p:anim calcmode="lin" valueType="num">
                                      <p:cBhvr additive="base">
                                        <p:cTn id="14" dur="500" fill="hold"/>
                                        <p:tgtEl>
                                          <p:spTgt spid="5530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0" presetClass="entr" presetSubtype="0" fill="hold" nodeType="afterEffect">
                                  <p:stCondLst>
                                    <p:cond delay="0"/>
                                  </p:stCondLst>
                                  <p:childTnLst>
                                    <p:set>
                                      <p:cBhvr>
                                        <p:cTn id="17" dur="1" fill="hold">
                                          <p:stCondLst>
                                            <p:cond delay="0"/>
                                          </p:stCondLst>
                                        </p:cTn>
                                        <p:tgtEl>
                                          <p:spTgt spid="55419"/>
                                        </p:tgtEl>
                                        <p:attrNameLst>
                                          <p:attrName>style.visibility</p:attrName>
                                        </p:attrNameLst>
                                      </p:cBhvr>
                                      <p:to>
                                        <p:strVal val="visible"/>
                                      </p:to>
                                    </p:set>
                                    <p:animEffect transition="in" filter="wedge">
                                      <p:cBhvr>
                                        <p:cTn id="18" dur="2000"/>
                                        <p:tgtEl>
                                          <p:spTgt spid="554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55493"/>
                                        </p:tgtEl>
                                        <p:attrNameLst>
                                          <p:attrName>style.visibility</p:attrName>
                                        </p:attrNameLst>
                                      </p:cBhvr>
                                      <p:to>
                                        <p:strVal val="visible"/>
                                      </p:to>
                                    </p:set>
                                    <p:animEffect transition="in" filter="slide(fromLeft)">
                                      <p:cBhvr>
                                        <p:cTn id="23" dur="500"/>
                                        <p:tgtEl>
                                          <p:spTgt spid="55493"/>
                                        </p:tgtEl>
                                      </p:cBhvr>
                                    </p:animEffect>
                                  </p:childTnLst>
                                </p:cTn>
                              </p:par>
                            </p:childTnLst>
                          </p:cTn>
                        </p:par>
                        <p:par>
                          <p:cTn id="24" fill="hold" nodeType="afterGroup">
                            <p:stCondLst>
                              <p:cond delay="500"/>
                            </p:stCondLst>
                            <p:childTnLst>
                              <p:par>
                                <p:cTn id="25" presetID="23" presetClass="entr" presetSubtype="16" fill="hold" nodeType="afterEffect">
                                  <p:stCondLst>
                                    <p:cond delay="0"/>
                                  </p:stCondLst>
                                  <p:childTnLst>
                                    <p:set>
                                      <p:cBhvr>
                                        <p:cTn id="26" dur="1" fill="hold">
                                          <p:stCondLst>
                                            <p:cond delay="0"/>
                                          </p:stCondLst>
                                        </p:cTn>
                                        <p:tgtEl>
                                          <p:spTgt spid="55490"/>
                                        </p:tgtEl>
                                        <p:attrNameLst>
                                          <p:attrName>style.visibility</p:attrName>
                                        </p:attrNameLst>
                                      </p:cBhvr>
                                      <p:to>
                                        <p:strVal val="visible"/>
                                      </p:to>
                                    </p:set>
                                    <p:anim calcmode="lin" valueType="num">
                                      <p:cBhvr>
                                        <p:cTn id="27" dur="2000" fill="hold"/>
                                        <p:tgtEl>
                                          <p:spTgt spid="55490"/>
                                        </p:tgtEl>
                                        <p:attrNameLst>
                                          <p:attrName>ppt_w</p:attrName>
                                        </p:attrNameLst>
                                      </p:cBhvr>
                                      <p:tavLst>
                                        <p:tav tm="0">
                                          <p:val>
                                            <p:fltVal val="0"/>
                                          </p:val>
                                        </p:tav>
                                        <p:tav tm="100000">
                                          <p:val>
                                            <p:strVal val="#ppt_w"/>
                                          </p:val>
                                        </p:tav>
                                      </p:tavLst>
                                    </p:anim>
                                    <p:anim calcmode="lin" valueType="num">
                                      <p:cBhvr>
                                        <p:cTn id="28" dur="2000" fill="hold"/>
                                        <p:tgtEl>
                                          <p:spTgt spid="55490"/>
                                        </p:tgtEl>
                                        <p:attrNameLst>
                                          <p:attrName>ppt_h</p:attrName>
                                        </p:attrNameLst>
                                      </p:cBhvr>
                                      <p:tavLst>
                                        <p:tav tm="0">
                                          <p:val>
                                            <p:fltVal val="0"/>
                                          </p:val>
                                        </p:tav>
                                        <p:tav tm="100000">
                                          <p:val>
                                            <p:strVal val="#ppt_h"/>
                                          </p:val>
                                        </p:tav>
                                      </p:tavLst>
                                    </p:anim>
                                  </p:childTnLst>
                                </p:cTn>
                              </p:par>
                            </p:childTnLst>
                          </p:cTn>
                        </p:par>
                        <p:par>
                          <p:cTn id="29" fill="hold" nodeType="afterGroup">
                            <p:stCondLst>
                              <p:cond delay="2500"/>
                            </p:stCondLst>
                            <p:childTnLst>
                              <p:par>
                                <p:cTn id="30" presetID="20" presetClass="entr" presetSubtype="0" fill="hold" grpId="0" nodeType="afterEffect">
                                  <p:stCondLst>
                                    <p:cond delay="0"/>
                                  </p:stCondLst>
                                  <p:childTnLst>
                                    <p:set>
                                      <p:cBhvr>
                                        <p:cTn id="31" dur="1" fill="hold">
                                          <p:stCondLst>
                                            <p:cond delay="0"/>
                                          </p:stCondLst>
                                        </p:cTn>
                                        <p:tgtEl>
                                          <p:spTgt spid="55462"/>
                                        </p:tgtEl>
                                        <p:attrNameLst>
                                          <p:attrName>style.visibility</p:attrName>
                                        </p:attrNameLst>
                                      </p:cBhvr>
                                      <p:to>
                                        <p:strVal val="visible"/>
                                      </p:to>
                                    </p:set>
                                    <p:animEffect transition="in" filter="wedge">
                                      <p:cBhvr>
                                        <p:cTn id="32" dur="2000"/>
                                        <p:tgtEl>
                                          <p:spTgt spid="554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55494"/>
                                        </p:tgtEl>
                                        <p:attrNameLst>
                                          <p:attrName>style.visibility</p:attrName>
                                        </p:attrNameLst>
                                      </p:cBhvr>
                                      <p:to>
                                        <p:strVal val="visible"/>
                                      </p:to>
                                    </p:set>
                                    <p:animEffect transition="in" filter="wipe(up)">
                                      <p:cBhvr>
                                        <p:cTn id="37" dur="500"/>
                                        <p:tgtEl>
                                          <p:spTgt spid="55494"/>
                                        </p:tgtEl>
                                      </p:cBhvr>
                                    </p:animEffect>
                                  </p:childTnLst>
                                </p:cTn>
                              </p:par>
                            </p:childTnLst>
                          </p:cTn>
                        </p:par>
                        <p:par>
                          <p:cTn id="38" fill="hold" nodeType="afterGroup">
                            <p:stCondLst>
                              <p:cond delay="500"/>
                            </p:stCondLst>
                            <p:childTnLst>
                              <p:par>
                                <p:cTn id="39" presetID="23" presetClass="entr" presetSubtype="16" fill="hold" nodeType="afterEffect">
                                  <p:stCondLst>
                                    <p:cond delay="0"/>
                                  </p:stCondLst>
                                  <p:childTnLst>
                                    <p:set>
                                      <p:cBhvr>
                                        <p:cTn id="40" dur="1" fill="hold">
                                          <p:stCondLst>
                                            <p:cond delay="0"/>
                                          </p:stCondLst>
                                        </p:cTn>
                                        <p:tgtEl>
                                          <p:spTgt spid="55492"/>
                                        </p:tgtEl>
                                        <p:attrNameLst>
                                          <p:attrName>style.visibility</p:attrName>
                                        </p:attrNameLst>
                                      </p:cBhvr>
                                      <p:to>
                                        <p:strVal val="visible"/>
                                      </p:to>
                                    </p:set>
                                    <p:anim calcmode="lin" valueType="num">
                                      <p:cBhvr>
                                        <p:cTn id="41" dur="2000" fill="hold"/>
                                        <p:tgtEl>
                                          <p:spTgt spid="55492"/>
                                        </p:tgtEl>
                                        <p:attrNameLst>
                                          <p:attrName>ppt_w</p:attrName>
                                        </p:attrNameLst>
                                      </p:cBhvr>
                                      <p:tavLst>
                                        <p:tav tm="0">
                                          <p:val>
                                            <p:fltVal val="0"/>
                                          </p:val>
                                        </p:tav>
                                        <p:tav tm="100000">
                                          <p:val>
                                            <p:strVal val="#ppt_w"/>
                                          </p:val>
                                        </p:tav>
                                      </p:tavLst>
                                    </p:anim>
                                    <p:anim calcmode="lin" valueType="num">
                                      <p:cBhvr>
                                        <p:cTn id="42" dur="2000" fill="hold"/>
                                        <p:tgtEl>
                                          <p:spTgt spid="55492"/>
                                        </p:tgtEl>
                                        <p:attrNameLst>
                                          <p:attrName>ppt_h</p:attrName>
                                        </p:attrNameLst>
                                      </p:cBhvr>
                                      <p:tavLst>
                                        <p:tav tm="0">
                                          <p:val>
                                            <p:fltVal val="0"/>
                                          </p:val>
                                        </p:tav>
                                        <p:tav tm="100000">
                                          <p:val>
                                            <p:strVal val="#ppt_h"/>
                                          </p:val>
                                        </p:tav>
                                      </p:tavLst>
                                    </p:anim>
                                  </p:childTnLst>
                                </p:cTn>
                              </p:par>
                            </p:childTnLst>
                          </p:cTn>
                        </p:par>
                        <p:par>
                          <p:cTn id="43" fill="hold" nodeType="afterGroup">
                            <p:stCondLst>
                              <p:cond delay="2500"/>
                            </p:stCondLst>
                            <p:childTnLst>
                              <p:par>
                                <p:cTn id="44" presetID="20" presetClass="entr" presetSubtype="0" fill="hold" grpId="0" nodeType="afterEffect">
                                  <p:stCondLst>
                                    <p:cond delay="0"/>
                                  </p:stCondLst>
                                  <p:childTnLst>
                                    <p:set>
                                      <p:cBhvr>
                                        <p:cTn id="45" dur="1" fill="hold">
                                          <p:stCondLst>
                                            <p:cond delay="0"/>
                                          </p:stCondLst>
                                        </p:cTn>
                                        <p:tgtEl>
                                          <p:spTgt spid="55486"/>
                                        </p:tgtEl>
                                        <p:attrNameLst>
                                          <p:attrName>style.visibility</p:attrName>
                                        </p:attrNameLst>
                                      </p:cBhvr>
                                      <p:to>
                                        <p:strVal val="visible"/>
                                      </p:to>
                                    </p:set>
                                    <p:animEffect transition="in" filter="wedge">
                                      <p:cBhvr>
                                        <p:cTn id="46" dur="2000"/>
                                        <p:tgtEl>
                                          <p:spTgt spid="5548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nodeType="clickEffect">
                                  <p:stCondLst>
                                    <p:cond delay="0"/>
                                  </p:stCondLst>
                                  <p:childTnLst>
                                    <p:set>
                                      <p:cBhvr>
                                        <p:cTn id="50" dur="1" fill="hold">
                                          <p:stCondLst>
                                            <p:cond delay="0"/>
                                          </p:stCondLst>
                                        </p:cTn>
                                        <p:tgtEl>
                                          <p:spTgt spid="55500"/>
                                        </p:tgtEl>
                                        <p:attrNameLst>
                                          <p:attrName>style.visibility</p:attrName>
                                        </p:attrNameLst>
                                      </p:cBhvr>
                                      <p:to>
                                        <p:strVal val="visible"/>
                                      </p:to>
                                    </p:set>
                                    <p:animEffect transition="in" filter="fade">
                                      <p:cBhvr>
                                        <p:cTn id="51" dur="770" decel="100000"/>
                                        <p:tgtEl>
                                          <p:spTgt spid="55500"/>
                                        </p:tgtEl>
                                      </p:cBhvr>
                                    </p:animEffect>
                                    <p:animScale>
                                      <p:cBhvr>
                                        <p:cTn id="52" dur="770" decel="100000"/>
                                        <p:tgtEl>
                                          <p:spTgt spid="55500"/>
                                        </p:tgtEl>
                                      </p:cBhvr>
                                      <p:from x="10000" y="10000"/>
                                      <p:to x="200000" y="450000"/>
                                    </p:animScale>
                                    <p:animScale>
                                      <p:cBhvr>
                                        <p:cTn id="53" dur="1230" accel="100000" fill="hold">
                                          <p:stCondLst>
                                            <p:cond delay="770"/>
                                          </p:stCondLst>
                                        </p:cTn>
                                        <p:tgtEl>
                                          <p:spTgt spid="55500"/>
                                        </p:tgtEl>
                                      </p:cBhvr>
                                      <p:from x="200000" y="450000"/>
                                      <p:to x="100000" y="100000"/>
                                    </p:animScale>
                                    <p:set>
                                      <p:cBhvr>
                                        <p:cTn id="54" dur="770" fill="hold"/>
                                        <p:tgtEl>
                                          <p:spTgt spid="55500"/>
                                        </p:tgtEl>
                                        <p:attrNameLst>
                                          <p:attrName>ppt_x</p:attrName>
                                        </p:attrNameLst>
                                      </p:cBhvr>
                                      <p:to>
                                        <p:strVal val="(0.5)"/>
                                      </p:to>
                                    </p:set>
                                    <p:anim from="(0.5)" to="(#ppt_x)" calcmode="lin" valueType="num">
                                      <p:cBhvr>
                                        <p:cTn id="55" dur="1230" accel="100000" fill="hold">
                                          <p:stCondLst>
                                            <p:cond delay="770"/>
                                          </p:stCondLst>
                                        </p:cTn>
                                        <p:tgtEl>
                                          <p:spTgt spid="55500"/>
                                        </p:tgtEl>
                                        <p:attrNameLst>
                                          <p:attrName>ppt_x</p:attrName>
                                        </p:attrNameLst>
                                      </p:cBhvr>
                                    </p:anim>
                                    <p:set>
                                      <p:cBhvr>
                                        <p:cTn id="56" dur="770" fill="hold"/>
                                        <p:tgtEl>
                                          <p:spTgt spid="55500"/>
                                        </p:tgtEl>
                                        <p:attrNameLst>
                                          <p:attrName>ppt_y</p:attrName>
                                        </p:attrNameLst>
                                      </p:cBhvr>
                                      <p:to>
                                        <p:strVal val="(#ppt_y+0.4)"/>
                                      </p:to>
                                    </p:set>
                                    <p:anim from="(#ppt_y+0.4)" to="(#ppt_y)" calcmode="lin" valueType="num">
                                      <p:cBhvr>
                                        <p:cTn id="57" dur="1230" accel="100000" fill="hold">
                                          <p:stCondLst>
                                            <p:cond delay="770"/>
                                          </p:stCondLst>
                                        </p:cTn>
                                        <p:tgtEl>
                                          <p:spTgt spid="55500"/>
                                        </p:tgtEl>
                                        <p:attrNameLst>
                                          <p:attrName>ppt_y</p:attrName>
                                        </p:attrNameLst>
                                      </p:cBhvr>
                                    </p:anim>
                                  </p:childTnLst>
                                </p:cTn>
                              </p:par>
                            </p:childTnLst>
                          </p:cTn>
                        </p:par>
                        <p:par>
                          <p:cTn id="58" fill="hold" nodeType="afterGroup">
                            <p:stCondLst>
                              <p:cond delay="2000"/>
                            </p:stCondLst>
                            <p:childTnLst>
                              <p:par>
                                <p:cTn id="59" presetID="30" presetClass="entr" presetSubtype="0" fill="hold" grpId="0" nodeType="afterEffect">
                                  <p:stCondLst>
                                    <p:cond delay="0"/>
                                  </p:stCondLst>
                                  <p:childTnLst>
                                    <p:set>
                                      <p:cBhvr>
                                        <p:cTn id="60" dur="1" fill="hold">
                                          <p:stCondLst>
                                            <p:cond delay="0"/>
                                          </p:stCondLst>
                                        </p:cTn>
                                        <p:tgtEl>
                                          <p:spTgt spid="55501"/>
                                        </p:tgtEl>
                                        <p:attrNameLst>
                                          <p:attrName>style.visibility</p:attrName>
                                        </p:attrNameLst>
                                      </p:cBhvr>
                                      <p:to>
                                        <p:strVal val="visible"/>
                                      </p:to>
                                    </p:set>
                                    <p:animEffect transition="in" filter="fade">
                                      <p:cBhvr>
                                        <p:cTn id="61" dur="800" decel="100000"/>
                                        <p:tgtEl>
                                          <p:spTgt spid="55501"/>
                                        </p:tgtEl>
                                      </p:cBhvr>
                                    </p:animEffect>
                                    <p:anim calcmode="lin" valueType="num">
                                      <p:cBhvr>
                                        <p:cTn id="62" dur="800" decel="100000" fill="hold"/>
                                        <p:tgtEl>
                                          <p:spTgt spid="55501"/>
                                        </p:tgtEl>
                                        <p:attrNameLst>
                                          <p:attrName>style.rotation</p:attrName>
                                        </p:attrNameLst>
                                      </p:cBhvr>
                                      <p:tavLst>
                                        <p:tav tm="0">
                                          <p:val>
                                            <p:fltVal val="-90"/>
                                          </p:val>
                                        </p:tav>
                                        <p:tav tm="100000">
                                          <p:val>
                                            <p:fltVal val="0"/>
                                          </p:val>
                                        </p:tav>
                                      </p:tavLst>
                                    </p:anim>
                                    <p:anim calcmode="lin" valueType="num">
                                      <p:cBhvr>
                                        <p:cTn id="63" dur="800" decel="100000" fill="hold"/>
                                        <p:tgtEl>
                                          <p:spTgt spid="55501"/>
                                        </p:tgtEl>
                                        <p:attrNameLst>
                                          <p:attrName>ppt_x</p:attrName>
                                        </p:attrNameLst>
                                      </p:cBhvr>
                                      <p:tavLst>
                                        <p:tav tm="0">
                                          <p:val>
                                            <p:strVal val="#ppt_x+0.4"/>
                                          </p:val>
                                        </p:tav>
                                        <p:tav tm="100000">
                                          <p:val>
                                            <p:strVal val="#ppt_x-0.05"/>
                                          </p:val>
                                        </p:tav>
                                      </p:tavLst>
                                    </p:anim>
                                    <p:anim calcmode="lin" valueType="num">
                                      <p:cBhvr>
                                        <p:cTn id="64" dur="800" decel="100000" fill="hold"/>
                                        <p:tgtEl>
                                          <p:spTgt spid="55501"/>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55501"/>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5550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300" grpId="0"/>
      <p:bldP spid="55462" grpId="0" animBg="1"/>
      <p:bldP spid="55486" grpId="0" animBg="1"/>
      <p:bldP spid="5550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7013" name="Group 5"/>
          <p:cNvGrpSpPr>
            <a:grpSpLocks/>
          </p:cNvGrpSpPr>
          <p:nvPr/>
        </p:nvGrpSpPr>
        <p:grpSpPr bwMode="auto">
          <a:xfrm>
            <a:off x="928688" y="2741613"/>
            <a:ext cx="1512887" cy="1397000"/>
            <a:chOff x="352" y="956"/>
            <a:chExt cx="953" cy="880"/>
          </a:xfrm>
        </p:grpSpPr>
        <p:sp>
          <p:nvSpPr>
            <p:cNvPr id="427014" name="Line 6"/>
            <p:cNvSpPr>
              <a:spLocks noChangeShapeType="1"/>
            </p:cNvSpPr>
            <p:nvPr/>
          </p:nvSpPr>
          <p:spPr bwMode="auto">
            <a:xfrm>
              <a:off x="1248" y="1094"/>
              <a:ext cx="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5" name="Line 7"/>
            <p:cNvSpPr>
              <a:spLocks noChangeShapeType="1"/>
            </p:cNvSpPr>
            <p:nvPr/>
          </p:nvSpPr>
          <p:spPr bwMode="auto">
            <a:xfrm flipH="1">
              <a:off x="432" y="1094"/>
              <a:ext cx="672" cy="68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6" name="Line 8"/>
            <p:cNvSpPr>
              <a:spLocks noChangeShapeType="1"/>
            </p:cNvSpPr>
            <p:nvPr/>
          </p:nvSpPr>
          <p:spPr bwMode="auto">
            <a:xfrm flipH="1" flipV="1">
              <a:off x="432" y="1094"/>
              <a:ext cx="816" cy="68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7" name="Line 9"/>
            <p:cNvSpPr>
              <a:spLocks noChangeShapeType="1"/>
            </p:cNvSpPr>
            <p:nvPr/>
          </p:nvSpPr>
          <p:spPr bwMode="auto">
            <a:xfrm flipV="1">
              <a:off x="771" y="1152"/>
              <a:ext cx="273" cy="28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7018" name="Line 10"/>
            <p:cNvSpPr>
              <a:spLocks noChangeShapeType="1"/>
            </p:cNvSpPr>
            <p:nvPr/>
          </p:nvSpPr>
          <p:spPr bwMode="auto">
            <a:xfrm flipH="1">
              <a:off x="576" y="1452"/>
              <a:ext cx="180" cy="19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9" name="Line 11"/>
            <p:cNvSpPr>
              <a:spLocks noChangeShapeType="1"/>
            </p:cNvSpPr>
            <p:nvPr/>
          </p:nvSpPr>
          <p:spPr bwMode="auto">
            <a:xfrm>
              <a:off x="552" y="1190"/>
              <a:ext cx="72" cy="5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0" name="Line 12"/>
            <p:cNvSpPr>
              <a:spLocks noChangeShapeType="1"/>
            </p:cNvSpPr>
            <p:nvPr/>
          </p:nvSpPr>
          <p:spPr bwMode="auto">
            <a:xfrm rot="-1438438" flipH="1" flipV="1">
              <a:off x="1092" y="1584"/>
              <a:ext cx="144" cy="25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1" name="Text Box 13"/>
            <p:cNvSpPr txBox="1">
              <a:spLocks noChangeArrowheads="1"/>
            </p:cNvSpPr>
            <p:nvPr/>
          </p:nvSpPr>
          <p:spPr bwMode="auto">
            <a:xfrm>
              <a:off x="538" y="956"/>
              <a:ext cx="233"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27022" name="Text Box 14"/>
            <p:cNvSpPr txBox="1">
              <a:spLocks noChangeArrowheads="1"/>
            </p:cNvSpPr>
            <p:nvPr/>
          </p:nvSpPr>
          <p:spPr bwMode="auto">
            <a:xfrm>
              <a:off x="1024" y="1142"/>
              <a:ext cx="233"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4</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27023" name="Text Box 15"/>
            <p:cNvSpPr txBox="1">
              <a:spLocks noChangeArrowheads="1"/>
            </p:cNvSpPr>
            <p:nvPr/>
          </p:nvSpPr>
          <p:spPr bwMode="auto">
            <a:xfrm>
              <a:off x="352" y="1368"/>
              <a:ext cx="233"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27024" name="Text Box 16"/>
            <p:cNvSpPr txBox="1">
              <a:spLocks noChangeArrowheads="1"/>
            </p:cNvSpPr>
            <p:nvPr/>
          </p:nvSpPr>
          <p:spPr bwMode="auto">
            <a:xfrm>
              <a:off x="1072" y="1446"/>
              <a:ext cx="233"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3</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27025" name="Text Box 17"/>
            <p:cNvSpPr txBox="1">
              <a:spLocks noChangeArrowheads="1"/>
            </p:cNvSpPr>
            <p:nvPr/>
          </p:nvSpPr>
          <p:spPr bwMode="auto">
            <a:xfrm>
              <a:off x="708" y="1248"/>
              <a:ext cx="183"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grpSp>
      <p:sp>
        <p:nvSpPr>
          <p:cNvPr id="427026" name="Text Box 18"/>
          <p:cNvSpPr txBox="1">
            <a:spLocks noChangeArrowheads="1"/>
          </p:cNvSpPr>
          <p:nvPr/>
        </p:nvSpPr>
        <p:spPr bwMode="auto">
          <a:xfrm>
            <a:off x="3378200" y="2640013"/>
            <a:ext cx="347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令电流流出为“</a:t>
            </a: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27027" name="Text Box 19"/>
          <p:cNvSpPr txBox="1">
            <a:spLocks noChangeArrowheads="1"/>
          </p:cNvSpPr>
          <p:nvPr/>
        </p:nvSpPr>
        <p:spPr bwMode="auto">
          <a:xfrm>
            <a:off x="2667000" y="3133725"/>
            <a:ext cx="35814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3</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4</a:t>
            </a:r>
            <a:r>
              <a:rPr kumimoji="1" lang="en-US" altLang="zh-CN" sz="2400" b="1" i="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0</a:t>
            </a:r>
            <a:endParaRPr kumimoji="1" lang="en-US" altLang="zh-CN" sz="2400" b="1" i="1">
              <a:solidFill>
                <a:schemeClr val="tx2"/>
              </a:solidFill>
              <a:latin typeface="Times New Roman" panose="02020603050405020304" pitchFamily="18" charset="0"/>
              <a:sym typeface="Symbol" panose="05050102010706020507" pitchFamily="18" charset="2"/>
            </a:endParaRPr>
          </a:p>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3</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4</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grpSp>
        <p:nvGrpSpPr>
          <p:cNvPr id="427054" name="Group 46"/>
          <p:cNvGrpSpPr>
            <a:grpSpLocks/>
          </p:cNvGrpSpPr>
          <p:nvPr/>
        </p:nvGrpSpPr>
        <p:grpSpPr bwMode="auto">
          <a:xfrm>
            <a:off x="733425" y="4539257"/>
            <a:ext cx="2646363" cy="1447800"/>
            <a:chOff x="462" y="2976"/>
            <a:chExt cx="1667" cy="912"/>
          </a:xfrm>
        </p:grpSpPr>
        <p:sp>
          <p:nvSpPr>
            <p:cNvPr id="427029" name="Line 21"/>
            <p:cNvSpPr>
              <a:spLocks noChangeShapeType="1"/>
            </p:cNvSpPr>
            <p:nvPr/>
          </p:nvSpPr>
          <p:spPr bwMode="auto">
            <a:xfrm>
              <a:off x="860" y="2976"/>
              <a:ext cx="0" cy="91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7030" name="Line 22"/>
            <p:cNvSpPr>
              <a:spLocks noChangeShapeType="1"/>
            </p:cNvSpPr>
            <p:nvPr/>
          </p:nvSpPr>
          <p:spPr bwMode="auto">
            <a:xfrm>
              <a:off x="860" y="3432"/>
              <a:ext cx="1269"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1" name="Line 23"/>
            <p:cNvSpPr>
              <a:spLocks noChangeShapeType="1"/>
            </p:cNvSpPr>
            <p:nvPr/>
          </p:nvSpPr>
          <p:spPr bwMode="auto">
            <a:xfrm>
              <a:off x="1505" y="2976"/>
              <a:ext cx="0" cy="91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2" name="Line 24"/>
            <p:cNvSpPr>
              <a:spLocks noChangeShapeType="1"/>
            </p:cNvSpPr>
            <p:nvPr/>
          </p:nvSpPr>
          <p:spPr bwMode="auto">
            <a:xfrm>
              <a:off x="860" y="2976"/>
              <a:ext cx="0" cy="27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3" name="Line 25"/>
            <p:cNvSpPr>
              <a:spLocks noChangeShapeType="1"/>
            </p:cNvSpPr>
            <p:nvPr/>
          </p:nvSpPr>
          <p:spPr bwMode="auto">
            <a:xfrm>
              <a:off x="860" y="3456"/>
              <a:ext cx="0" cy="34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4" name="Line 26"/>
            <p:cNvSpPr>
              <a:spLocks noChangeShapeType="1"/>
            </p:cNvSpPr>
            <p:nvPr/>
          </p:nvSpPr>
          <p:spPr bwMode="auto">
            <a:xfrm>
              <a:off x="1505" y="3000"/>
              <a:ext cx="0" cy="27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5" name="Line 27"/>
            <p:cNvSpPr>
              <a:spLocks noChangeShapeType="1"/>
            </p:cNvSpPr>
            <p:nvPr/>
          </p:nvSpPr>
          <p:spPr bwMode="auto">
            <a:xfrm flipV="1">
              <a:off x="1505" y="3628"/>
              <a:ext cx="0" cy="26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6" name="Line 28"/>
            <p:cNvSpPr>
              <a:spLocks noChangeShapeType="1"/>
            </p:cNvSpPr>
            <p:nvPr/>
          </p:nvSpPr>
          <p:spPr bwMode="auto">
            <a:xfrm flipH="1">
              <a:off x="1205" y="3432"/>
              <a:ext cx="3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7" name="Line 29"/>
            <p:cNvSpPr>
              <a:spLocks noChangeShapeType="1"/>
            </p:cNvSpPr>
            <p:nvPr/>
          </p:nvSpPr>
          <p:spPr bwMode="auto">
            <a:xfrm>
              <a:off x="1505" y="3432"/>
              <a:ext cx="48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7038" name="Text Box 30"/>
            <p:cNvSpPr txBox="1">
              <a:spLocks noChangeArrowheads="1"/>
            </p:cNvSpPr>
            <p:nvPr/>
          </p:nvSpPr>
          <p:spPr bwMode="auto">
            <a:xfrm>
              <a:off x="749" y="3276"/>
              <a:ext cx="2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27039" name="Text Box 31"/>
            <p:cNvSpPr txBox="1">
              <a:spLocks noChangeArrowheads="1"/>
            </p:cNvSpPr>
            <p:nvPr/>
          </p:nvSpPr>
          <p:spPr bwMode="auto">
            <a:xfrm>
              <a:off x="1358" y="3292"/>
              <a:ext cx="2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27040" name="Text Box 32"/>
            <p:cNvSpPr txBox="1">
              <a:spLocks noChangeArrowheads="1"/>
            </p:cNvSpPr>
            <p:nvPr/>
          </p:nvSpPr>
          <p:spPr bwMode="auto">
            <a:xfrm>
              <a:off x="520" y="3002"/>
              <a:ext cx="36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7A</a:t>
              </a:r>
            </a:p>
          </p:txBody>
        </p:sp>
        <p:sp>
          <p:nvSpPr>
            <p:cNvPr id="427041" name="Text Box 33"/>
            <p:cNvSpPr txBox="1">
              <a:spLocks noChangeArrowheads="1"/>
            </p:cNvSpPr>
            <p:nvPr/>
          </p:nvSpPr>
          <p:spPr bwMode="auto">
            <a:xfrm>
              <a:off x="462" y="3571"/>
              <a:ext cx="41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4A</a:t>
              </a:r>
            </a:p>
          </p:txBody>
        </p:sp>
        <p:sp>
          <p:nvSpPr>
            <p:cNvPr id="427042" name="Text Box 34"/>
            <p:cNvSpPr txBox="1">
              <a:spLocks noChangeArrowheads="1"/>
            </p:cNvSpPr>
            <p:nvPr/>
          </p:nvSpPr>
          <p:spPr bwMode="auto">
            <a:xfrm>
              <a:off x="1205" y="3144"/>
              <a:ext cx="3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27043" name="Text Box 35"/>
            <p:cNvSpPr txBox="1">
              <a:spLocks noChangeArrowheads="1"/>
            </p:cNvSpPr>
            <p:nvPr/>
          </p:nvSpPr>
          <p:spPr bwMode="auto">
            <a:xfrm>
              <a:off x="1457" y="2984"/>
              <a:ext cx="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10A</a:t>
              </a:r>
            </a:p>
          </p:txBody>
        </p:sp>
        <p:sp>
          <p:nvSpPr>
            <p:cNvPr id="427044" name="Text Box 36"/>
            <p:cNvSpPr txBox="1">
              <a:spLocks noChangeArrowheads="1"/>
            </p:cNvSpPr>
            <p:nvPr/>
          </p:nvSpPr>
          <p:spPr bwMode="auto">
            <a:xfrm>
              <a:off x="1457" y="3600"/>
              <a:ext cx="64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a:solidFill>
                    <a:schemeClr val="tx2"/>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12A</a:t>
              </a:r>
            </a:p>
          </p:txBody>
        </p:sp>
        <p:sp>
          <p:nvSpPr>
            <p:cNvPr id="427045" name="Text Box 37"/>
            <p:cNvSpPr txBox="1">
              <a:spLocks noChangeArrowheads="1"/>
            </p:cNvSpPr>
            <p:nvPr/>
          </p:nvSpPr>
          <p:spPr bwMode="auto">
            <a:xfrm>
              <a:off x="1793" y="3150"/>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grpSp>
      <p:sp>
        <p:nvSpPr>
          <p:cNvPr id="427046" name="Text Box 38"/>
          <p:cNvSpPr txBox="1">
            <a:spLocks noChangeArrowheads="1"/>
          </p:cNvSpPr>
          <p:nvPr/>
        </p:nvSpPr>
        <p:spPr bwMode="auto">
          <a:xfrm>
            <a:off x="4038600" y="5348882"/>
            <a:ext cx="434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a:solidFill>
                  <a:schemeClr val="tx2"/>
                </a:solidFill>
                <a:latin typeface="Times New Roman" panose="02020603050405020304" pitchFamily="18" charset="0"/>
                <a:sym typeface="Symbol" panose="05050102010706020507" pitchFamily="18" charset="2"/>
              </a:rPr>
              <a:t>–10–(–12)=0     </a:t>
            </a:r>
            <a:r>
              <a:rPr kumimoji="1" lang="en-US" altLang="zh-CN" sz="2400" b="1" i="1">
                <a:solidFill>
                  <a:schemeClr val="tx2"/>
                </a:solidFill>
                <a:latin typeface="Times New Roman" panose="02020603050405020304" pitchFamily="18" charset="0"/>
                <a:sym typeface="Symbol" panose="05050102010706020507" pitchFamily="18" charset="2"/>
              </a:rPr>
              <a:t> 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i="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1A</a:t>
            </a:r>
            <a:r>
              <a:rPr kumimoji="1" lang="en-US" altLang="zh-CN" sz="2400" b="1" i="1">
                <a:solidFill>
                  <a:schemeClr val="tx2"/>
                </a:solidFill>
                <a:latin typeface="Times New Roman" panose="02020603050405020304" pitchFamily="18" charset="0"/>
                <a:sym typeface="Symbol" panose="05050102010706020507" pitchFamily="18" charset="2"/>
              </a:rPr>
              <a:t>   </a:t>
            </a:r>
          </a:p>
        </p:txBody>
      </p:sp>
      <p:sp>
        <p:nvSpPr>
          <p:cNvPr id="427047" name="Text Box 39"/>
          <p:cNvSpPr txBox="1">
            <a:spLocks noChangeArrowheads="1"/>
          </p:cNvSpPr>
          <p:nvPr/>
        </p:nvSpPr>
        <p:spPr bwMode="auto">
          <a:xfrm>
            <a:off x="230188" y="2551113"/>
            <a:ext cx="68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FF0066"/>
                </a:solidFill>
                <a:latin typeface="Times New Roman" panose="02020603050405020304" pitchFamily="18" charset="0"/>
                <a:sym typeface="Symbol" panose="05050102010706020507" pitchFamily="18" charset="2"/>
              </a:rPr>
              <a:t>例</a:t>
            </a:r>
          </a:p>
        </p:txBody>
      </p:sp>
      <p:sp>
        <p:nvSpPr>
          <p:cNvPr id="427048" name="Rectangle 40"/>
          <p:cNvSpPr>
            <a:spLocks noChangeArrowheads="1"/>
          </p:cNvSpPr>
          <p:nvPr/>
        </p:nvSpPr>
        <p:spPr bwMode="auto">
          <a:xfrm>
            <a:off x="4291013" y="4712294"/>
            <a:ext cx="33289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sym typeface="Symbol" panose="05050102010706020507" pitchFamily="18" charset="2"/>
              </a:rPr>
              <a:t>4–7–</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sym typeface="Symbol" panose="05050102010706020507" pitchFamily="18" charset="2"/>
              </a:rPr>
              <a:t>0     </a:t>
            </a:r>
            <a:r>
              <a:rPr kumimoji="1" lang="en-US" altLang="zh-CN" sz="2400" b="1" i="1">
                <a:solidFill>
                  <a:schemeClr val="tx2"/>
                </a:solidFill>
                <a:latin typeface="Times New Roman" panose="02020603050405020304" pitchFamily="18" charset="0"/>
                <a:sym typeface="Symbol" panose="05050102010706020507" pitchFamily="18" charset="2"/>
              </a:rPr>
              <a:t>  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sym typeface="Symbol" panose="05050102010706020507" pitchFamily="18" charset="2"/>
              </a:rPr>
              <a:t>3A</a:t>
            </a:r>
            <a:r>
              <a:rPr kumimoji="1" lang="en-US" altLang="zh-CN" sz="2400" b="1" i="1">
                <a:solidFill>
                  <a:schemeClr val="tx2"/>
                </a:solidFill>
                <a:latin typeface="Times New Roman" panose="02020603050405020304" pitchFamily="18" charset="0"/>
                <a:sym typeface="Symbol" panose="05050102010706020507" pitchFamily="18" charset="2"/>
              </a:rPr>
              <a:t> </a:t>
            </a:r>
          </a:p>
        </p:txBody>
      </p:sp>
      <p:sp>
        <p:nvSpPr>
          <p:cNvPr id="427051" name="Text Box 43"/>
          <p:cNvSpPr txBox="1">
            <a:spLocks noChangeArrowheads="1"/>
          </p:cNvSpPr>
          <p:nvPr/>
        </p:nvSpPr>
        <p:spPr bwMode="auto">
          <a:xfrm>
            <a:off x="4949825" y="1328738"/>
            <a:ext cx="184150"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kumimoji="1" lang="zh-CN" altLang="zh-CN" sz="2400" b="1">
              <a:solidFill>
                <a:srgbClr val="000000"/>
              </a:solidFill>
              <a:latin typeface="Times New Roman" panose="02020603050405020304" pitchFamily="18" charset="0"/>
              <a:sym typeface="Symbol" panose="05050102010706020507" pitchFamily="18" charset="2"/>
            </a:endParaRPr>
          </a:p>
        </p:txBody>
      </p:sp>
      <p:graphicFrame>
        <p:nvGraphicFramePr>
          <p:cNvPr id="427052" name="Object 44"/>
          <p:cNvGraphicFramePr>
            <a:graphicFrameLocks noChangeAspect="1"/>
          </p:cNvGraphicFramePr>
          <p:nvPr/>
        </p:nvGraphicFramePr>
        <p:xfrm>
          <a:off x="3527425" y="1736725"/>
          <a:ext cx="1347788" cy="500063"/>
        </p:xfrm>
        <a:graphic>
          <a:graphicData uri="http://schemas.openxmlformats.org/presentationml/2006/ole">
            <mc:AlternateContent xmlns:mc="http://schemas.openxmlformats.org/markup-compatibility/2006">
              <mc:Choice xmlns:v="urn:schemas-microsoft-com:vml" Requires="v">
                <p:oleObj spid="_x0000_s62579" name="Equation" r:id="rId4" imgW="685800" imgH="253800" progId="Equation.3">
                  <p:embed/>
                </p:oleObj>
              </mc:Choice>
              <mc:Fallback>
                <p:oleObj name="Equation" r:id="rId4" imgW="685800" imgH="253800" progId="Equation.3">
                  <p:embed/>
                  <p:pic>
                    <p:nvPicPr>
                      <p:cNvPr id="427052"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425" y="1736725"/>
                        <a:ext cx="1347788" cy="500063"/>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7053" name="Rectangle 45"/>
          <p:cNvSpPr>
            <a:spLocks noChangeArrowheads="1"/>
          </p:cNvSpPr>
          <p:nvPr/>
        </p:nvSpPr>
        <p:spPr bwMode="auto">
          <a:xfrm>
            <a:off x="358775" y="188913"/>
            <a:ext cx="8305800" cy="1754326"/>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dirty="0">
                <a:solidFill>
                  <a:srgbClr val="CC0099"/>
                </a:solidFill>
                <a:latin typeface="宋体" panose="02010600030101010101" pitchFamily="2" charset="-122"/>
                <a:sym typeface="Symbol" panose="05050102010706020507" pitchFamily="18" charset="2"/>
              </a:rPr>
              <a:t>二、基尔霍夫电流定律（</a:t>
            </a:r>
            <a:r>
              <a:rPr kumimoji="1" lang="en-US" altLang="zh-CN" sz="2400" b="1" dirty="0">
                <a:solidFill>
                  <a:srgbClr val="CC0099"/>
                </a:solidFill>
                <a:latin typeface="Times New Roman" panose="02020603050405020304" pitchFamily="18" charset="0"/>
                <a:sym typeface="Symbol" panose="05050102010706020507" pitchFamily="18" charset="2"/>
              </a:rPr>
              <a:t>KCL</a:t>
            </a:r>
            <a:r>
              <a:rPr kumimoji="1" lang="zh-CN" altLang="en-US" sz="2400" b="1" dirty="0">
                <a:solidFill>
                  <a:srgbClr val="CC0099"/>
                </a:solidFill>
                <a:latin typeface="宋体" panose="02010600030101010101" pitchFamily="2" charset="-122"/>
                <a:sym typeface="Symbol" panose="05050102010706020507" pitchFamily="18" charset="2"/>
              </a:rPr>
              <a:t>）</a:t>
            </a:r>
          </a:p>
          <a:p>
            <a:pPr eaLnBrk="0" hangingPunct="0">
              <a:spcBef>
                <a:spcPct val="50000"/>
              </a:spcBef>
            </a:pPr>
            <a:r>
              <a:rPr kumimoji="1" lang="zh-CN" altLang="en-US" sz="2400" b="1" dirty="0">
                <a:latin typeface="宋体" panose="02010600030101010101" pitchFamily="2" charset="-122"/>
                <a:sym typeface="Symbol" panose="05050102010706020507" pitchFamily="18" charset="2"/>
              </a:rPr>
              <a:t>    在任何</a:t>
            </a:r>
            <a:r>
              <a:rPr kumimoji="1" lang="zh-CN" altLang="zh-CN" sz="2400" b="1" dirty="0">
                <a:latin typeface="宋体" panose="02010600030101010101" pitchFamily="2" charset="-122"/>
                <a:sym typeface="Symbol" panose="05050102010706020507" pitchFamily="18" charset="2"/>
              </a:rPr>
              <a:t>集</a:t>
            </a:r>
            <a:r>
              <a:rPr kumimoji="1" lang="zh-CN" altLang="en-US" sz="2400" b="1" dirty="0">
                <a:latin typeface="宋体" panose="02010600030101010101" pitchFamily="2" charset="-122"/>
                <a:sym typeface="Symbol" panose="05050102010706020507" pitchFamily="18" charset="2"/>
              </a:rPr>
              <a:t>中</a:t>
            </a:r>
            <a:r>
              <a:rPr kumimoji="1" lang="zh-CN" altLang="zh-CN" sz="2400" b="1" dirty="0">
                <a:latin typeface="宋体" panose="02010600030101010101" pitchFamily="2" charset="-122"/>
                <a:sym typeface="Symbol" panose="05050102010706020507" pitchFamily="18" charset="2"/>
              </a:rPr>
              <a:t>参数（</a:t>
            </a:r>
            <a:r>
              <a:rPr kumimoji="1" lang="en-US" altLang="zh-CN" sz="2400" b="1" i="1" dirty="0">
                <a:latin typeface="Times New Roman" panose="02020603050405020304" pitchFamily="18" charset="0"/>
                <a:sym typeface="Symbol" panose="05050102010706020507" pitchFamily="18" charset="2"/>
              </a:rPr>
              <a:t>lumped parameter</a:t>
            </a:r>
            <a:r>
              <a:rPr kumimoji="1" lang="zh-CN" altLang="en-US" sz="2400" b="1" dirty="0">
                <a:latin typeface="Times New Roman" panose="02020603050405020304" pitchFamily="18" charset="0"/>
                <a:sym typeface="Symbol" panose="05050102010706020507" pitchFamily="18" charset="2"/>
              </a:rPr>
              <a:t>）</a:t>
            </a:r>
            <a:r>
              <a:rPr kumimoji="1" lang="zh-CN" altLang="zh-CN" sz="2400" b="1" dirty="0">
                <a:latin typeface="宋体" panose="02010600030101010101" pitchFamily="2" charset="-122"/>
                <a:sym typeface="Symbol" panose="05050102010706020507" pitchFamily="18" charset="2"/>
              </a:rPr>
              <a:t>电路中，在任一时刻，流出（流入）任一节点的各支路电流的代数和为零。 </a:t>
            </a:r>
            <a:endParaRPr kumimoji="1" lang="zh-CN" altLang="en-US" sz="2400" b="1" dirty="0">
              <a:latin typeface="宋体" panose="02010600030101010101" pitchFamily="2" charset="-122"/>
              <a:sym typeface="Symbol" panose="05050102010706020507" pitchFamily="18" charset="2"/>
            </a:endParaRPr>
          </a:p>
          <a:p>
            <a:pPr eaLnBrk="0" hangingPunct="0"/>
            <a:r>
              <a:rPr kumimoji="1" lang="zh-CN" altLang="zh-CN" sz="2400" b="1" dirty="0">
                <a:latin typeface="宋体" panose="02010600030101010101" pitchFamily="2" charset="-122"/>
                <a:sym typeface="Symbol" panose="05050102010706020507" pitchFamily="18" charset="2"/>
              </a:rPr>
              <a:t>即</a:t>
            </a:r>
            <a:endParaRPr kumimoji="1" lang="zh-CN" altLang="en-US" sz="2400" b="1" dirty="0">
              <a:latin typeface="宋体" panose="02010600030101010101" pitchFamily="2" charset="-122"/>
              <a:sym typeface="Symbol" panose="05050102010706020507" pitchFamily="18" charset="2"/>
            </a:endParaRPr>
          </a:p>
        </p:txBody>
      </p:sp>
      <p:sp>
        <p:nvSpPr>
          <p:cNvPr id="42" name="object 84"/>
          <p:cNvSpPr txBox="1"/>
          <p:nvPr/>
        </p:nvSpPr>
        <p:spPr>
          <a:xfrm>
            <a:off x="4354513" y="5985470"/>
            <a:ext cx="3454142" cy="323850"/>
          </a:xfrm>
          <a:prstGeom prst="rect">
            <a:avLst/>
          </a:prstGeom>
        </p:spPr>
        <p:txBody>
          <a:bodyPr vert="horz" wrap="square" lIns="0" tIns="0" rIns="0" bIns="0" rtlCol="0">
            <a:noAutofit/>
          </a:bodyPr>
          <a:lstStyle/>
          <a:p>
            <a:pPr marL="12700">
              <a:lnSpc>
                <a:spcPct val="100000"/>
              </a:lnSpc>
            </a:pPr>
            <a:r>
              <a:rPr sz="2000" b="1" dirty="0">
                <a:solidFill>
                  <a:srgbClr val="FF0000"/>
                </a:solidFill>
                <a:latin typeface="Adobe 黑体 Std R"/>
                <a:cs typeface="Adobe 黑体 Std R"/>
              </a:rPr>
              <a:t>独立</a:t>
            </a:r>
            <a:r>
              <a:rPr sz="2000" b="1" spc="-60" dirty="0">
                <a:solidFill>
                  <a:srgbClr val="FF0000"/>
                </a:solidFill>
                <a:latin typeface="Arial"/>
                <a:cs typeface="Arial"/>
              </a:rPr>
              <a:t>KC</a:t>
            </a:r>
            <a:r>
              <a:rPr sz="2000" b="1" spc="-50" dirty="0">
                <a:solidFill>
                  <a:srgbClr val="FF0000"/>
                </a:solidFill>
                <a:latin typeface="Arial"/>
                <a:cs typeface="Arial"/>
              </a:rPr>
              <a:t>L</a:t>
            </a:r>
            <a:r>
              <a:rPr sz="2000" b="1" spc="0" dirty="0">
                <a:solidFill>
                  <a:srgbClr val="FF0000"/>
                </a:solidFill>
                <a:latin typeface="Adobe 黑体 Std R"/>
                <a:cs typeface="Adobe 黑体 Std R"/>
              </a:rPr>
              <a:t>方程数</a:t>
            </a:r>
            <a:r>
              <a:rPr sz="2000" b="1" spc="20" dirty="0">
                <a:solidFill>
                  <a:srgbClr val="FF0000"/>
                </a:solidFill>
                <a:latin typeface="Adobe 黑体 Std R"/>
                <a:cs typeface="Adobe 黑体 Std R"/>
              </a:rPr>
              <a:t> </a:t>
            </a:r>
            <a:r>
              <a:rPr sz="2000" b="1" spc="35" dirty="0">
                <a:solidFill>
                  <a:srgbClr val="FF0000"/>
                </a:solidFill>
                <a:latin typeface="Arial"/>
                <a:cs typeface="Arial"/>
              </a:rPr>
              <a:t>=</a:t>
            </a:r>
            <a:r>
              <a:rPr sz="2000" b="1" spc="-55" dirty="0">
                <a:solidFill>
                  <a:srgbClr val="FF0000"/>
                </a:solidFill>
                <a:latin typeface="Arial"/>
                <a:cs typeface="Arial"/>
              </a:rPr>
              <a:t> </a:t>
            </a:r>
            <a:r>
              <a:rPr lang="en-US" altLang="zh-CN" sz="2000" b="1" spc="0" dirty="0">
                <a:solidFill>
                  <a:srgbClr val="FF0000"/>
                </a:solidFill>
                <a:latin typeface="Adobe 黑体 Std R"/>
                <a:cs typeface="Adobe 黑体 Std R"/>
              </a:rPr>
              <a:t>n</a:t>
            </a:r>
            <a:r>
              <a:rPr sz="2000" b="1" spc="40" dirty="0">
                <a:solidFill>
                  <a:srgbClr val="FF0000"/>
                </a:solidFill>
                <a:latin typeface="Adobe 黑体 Std R"/>
                <a:cs typeface="Adobe 黑体 Std R"/>
              </a:rPr>
              <a:t> </a:t>
            </a:r>
            <a:r>
              <a:rPr sz="2000" b="1" spc="-10" dirty="0">
                <a:solidFill>
                  <a:srgbClr val="FF0000"/>
                </a:solidFill>
                <a:latin typeface="Arial"/>
                <a:cs typeface="Arial"/>
              </a:rPr>
              <a:t>-</a:t>
            </a:r>
            <a:r>
              <a:rPr sz="2000" b="1" spc="-60" dirty="0">
                <a:solidFill>
                  <a:srgbClr val="FF0000"/>
                </a:solidFill>
                <a:latin typeface="Arial"/>
                <a:cs typeface="Arial"/>
              </a:rPr>
              <a:t> </a:t>
            </a:r>
            <a:r>
              <a:rPr sz="2000" b="1" spc="-15" dirty="0">
                <a:solidFill>
                  <a:srgbClr val="FF0000"/>
                </a:solidFill>
                <a:latin typeface="Arial"/>
                <a:cs typeface="Arial"/>
              </a:rPr>
              <a:t>1</a:t>
            </a:r>
            <a:endParaRPr sz="2000" b="1" dirty="0">
              <a:solidFill>
                <a:srgbClr val="FF0000"/>
              </a:solidFill>
              <a:latin typeface="Arial"/>
              <a:cs typeface="Arial"/>
            </a:endParaRPr>
          </a:p>
        </p:txBody>
      </p:sp>
    </p:spTree>
    <p:extLst>
      <p:ext uri="{BB962C8B-B14F-4D97-AF65-F5344CB8AC3E}">
        <p14:creationId xmlns:p14="http://schemas.microsoft.com/office/powerpoint/2010/main" val="689356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7053">
                                            <p:txEl>
                                              <p:pRg st="0" end="0"/>
                                            </p:txEl>
                                          </p:spTgt>
                                        </p:tgtEl>
                                        <p:attrNameLst>
                                          <p:attrName>style.visibility</p:attrName>
                                        </p:attrNameLst>
                                      </p:cBhvr>
                                      <p:to>
                                        <p:strVal val="visible"/>
                                      </p:to>
                                    </p:set>
                                    <p:animEffect transition="in" filter="wipe(left)">
                                      <p:cBhvr>
                                        <p:cTn id="7" dur="500"/>
                                        <p:tgtEl>
                                          <p:spTgt spid="42705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7053">
                                            <p:txEl>
                                              <p:pRg st="1" end="1"/>
                                            </p:txEl>
                                          </p:spTgt>
                                        </p:tgtEl>
                                        <p:attrNameLst>
                                          <p:attrName>style.visibility</p:attrName>
                                        </p:attrNameLst>
                                      </p:cBhvr>
                                      <p:to>
                                        <p:strVal val="visible"/>
                                      </p:to>
                                    </p:set>
                                    <p:animEffect transition="in" filter="wipe(left)">
                                      <p:cBhvr>
                                        <p:cTn id="11" dur="500"/>
                                        <p:tgtEl>
                                          <p:spTgt spid="427053">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27053">
                                            <p:txEl>
                                              <p:pRg st="2" end="2"/>
                                            </p:txEl>
                                          </p:spTgt>
                                        </p:tgtEl>
                                        <p:attrNameLst>
                                          <p:attrName>style.visibility</p:attrName>
                                        </p:attrNameLst>
                                      </p:cBhvr>
                                      <p:to>
                                        <p:strVal val="visible"/>
                                      </p:to>
                                    </p:set>
                                    <p:animEffect transition="in" filter="wipe(left)">
                                      <p:cBhvr>
                                        <p:cTn id="15" dur="500"/>
                                        <p:tgtEl>
                                          <p:spTgt spid="42705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27052"/>
                                        </p:tgtEl>
                                        <p:attrNameLst>
                                          <p:attrName>style.visibility</p:attrName>
                                        </p:attrNameLst>
                                      </p:cBhvr>
                                      <p:to>
                                        <p:strVal val="visible"/>
                                      </p:to>
                                    </p:set>
                                    <p:animEffect transition="in" filter="wipe(left)">
                                      <p:cBhvr>
                                        <p:cTn id="20" dur="500"/>
                                        <p:tgtEl>
                                          <p:spTgt spid="4270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427047"/>
                                        </p:tgtEl>
                                        <p:attrNameLst>
                                          <p:attrName>style.visibility</p:attrName>
                                        </p:attrNameLst>
                                      </p:cBhvr>
                                      <p:to>
                                        <p:strVal val="visible"/>
                                      </p:to>
                                    </p:set>
                                    <p:anim calcmode="lin" valueType="num">
                                      <p:cBhvr>
                                        <p:cTn id="25" dur="1000" fill="hold"/>
                                        <p:tgtEl>
                                          <p:spTgt spid="427047"/>
                                        </p:tgtEl>
                                        <p:attrNameLst>
                                          <p:attrName>ppt_w</p:attrName>
                                        </p:attrNameLst>
                                      </p:cBhvr>
                                      <p:tavLst>
                                        <p:tav tm="0">
                                          <p:val>
                                            <p:fltVal val="0"/>
                                          </p:val>
                                        </p:tav>
                                        <p:tav tm="100000">
                                          <p:val>
                                            <p:strVal val="#ppt_w"/>
                                          </p:val>
                                        </p:tav>
                                      </p:tavLst>
                                    </p:anim>
                                    <p:anim calcmode="lin" valueType="num">
                                      <p:cBhvr>
                                        <p:cTn id="26" dur="1000" fill="hold"/>
                                        <p:tgtEl>
                                          <p:spTgt spid="427047"/>
                                        </p:tgtEl>
                                        <p:attrNameLst>
                                          <p:attrName>ppt_h</p:attrName>
                                        </p:attrNameLst>
                                      </p:cBhvr>
                                      <p:tavLst>
                                        <p:tav tm="0">
                                          <p:val>
                                            <p:fltVal val="0"/>
                                          </p:val>
                                        </p:tav>
                                        <p:tav tm="100000">
                                          <p:val>
                                            <p:strVal val="#ppt_h"/>
                                          </p:val>
                                        </p:tav>
                                      </p:tavLst>
                                    </p:anim>
                                    <p:anim calcmode="lin" valueType="num">
                                      <p:cBhvr>
                                        <p:cTn id="27" dur="1000" fill="hold"/>
                                        <p:tgtEl>
                                          <p:spTgt spid="42704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270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427013"/>
                                        </p:tgtEl>
                                        <p:attrNameLst>
                                          <p:attrName>style.visibility</p:attrName>
                                        </p:attrNameLst>
                                      </p:cBhvr>
                                      <p:to>
                                        <p:strVal val="visible"/>
                                      </p:to>
                                    </p:set>
                                    <p:anim calcmode="lin" valueType="num">
                                      <p:cBhvr>
                                        <p:cTn id="33" dur="500" fill="hold"/>
                                        <p:tgtEl>
                                          <p:spTgt spid="427013"/>
                                        </p:tgtEl>
                                        <p:attrNameLst>
                                          <p:attrName>ppt_w</p:attrName>
                                        </p:attrNameLst>
                                      </p:cBhvr>
                                      <p:tavLst>
                                        <p:tav tm="0">
                                          <p:val>
                                            <p:fltVal val="0"/>
                                          </p:val>
                                        </p:tav>
                                        <p:tav tm="100000">
                                          <p:val>
                                            <p:strVal val="#ppt_w"/>
                                          </p:val>
                                        </p:tav>
                                      </p:tavLst>
                                    </p:anim>
                                    <p:anim calcmode="lin" valueType="num">
                                      <p:cBhvr>
                                        <p:cTn id="34" dur="500" fill="hold"/>
                                        <p:tgtEl>
                                          <p:spTgt spid="427013"/>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27026"/>
                                        </p:tgtEl>
                                        <p:attrNameLst>
                                          <p:attrName>style.visibility</p:attrName>
                                        </p:attrNameLst>
                                      </p:cBhvr>
                                      <p:to>
                                        <p:strVal val="visible"/>
                                      </p:to>
                                    </p:set>
                                    <p:anim calcmode="lin" valueType="num">
                                      <p:cBhvr additive="base">
                                        <p:cTn id="39" dur="500" fill="hold"/>
                                        <p:tgtEl>
                                          <p:spTgt spid="427026"/>
                                        </p:tgtEl>
                                        <p:attrNameLst>
                                          <p:attrName>ppt_x</p:attrName>
                                        </p:attrNameLst>
                                      </p:cBhvr>
                                      <p:tavLst>
                                        <p:tav tm="0">
                                          <p:val>
                                            <p:strVal val="1+#ppt_w/2"/>
                                          </p:val>
                                        </p:tav>
                                        <p:tav tm="100000">
                                          <p:val>
                                            <p:strVal val="#ppt_x"/>
                                          </p:val>
                                        </p:tav>
                                      </p:tavLst>
                                    </p:anim>
                                    <p:anim calcmode="lin" valueType="num">
                                      <p:cBhvr additive="base">
                                        <p:cTn id="40" dur="500" fill="hold"/>
                                        <p:tgtEl>
                                          <p:spTgt spid="427026"/>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27027"/>
                                        </p:tgtEl>
                                        <p:attrNameLst>
                                          <p:attrName>style.visibility</p:attrName>
                                        </p:attrNameLst>
                                      </p:cBhvr>
                                      <p:to>
                                        <p:strVal val="visible"/>
                                      </p:to>
                                    </p:set>
                                    <p:anim calcmode="lin" valueType="num">
                                      <p:cBhvr additive="base">
                                        <p:cTn id="45" dur="500" fill="hold"/>
                                        <p:tgtEl>
                                          <p:spTgt spid="427027"/>
                                        </p:tgtEl>
                                        <p:attrNameLst>
                                          <p:attrName>ppt_x</p:attrName>
                                        </p:attrNameLst>
                                      </p:cBhvr>
                                      <p:tavLst>
                                        <p:tav tm="0">
                                          <p:val>
                                            <p:strVal val="1+#ppt_w/2"/>
                                          </p:val>
                                        </p:tav>
                                        <p:tav tm="100000">
                                          <p:val>
                                            <p:strVal val="#ppt_x"/>
                                          </p:val>
                                        </p:tav>
                                      </p:tavLst>
                                    </p:anim>
                                    <p:anim calcmode="lin" valueType="num">
                                      <p:cBhvr additive="base">
                                        <p:cTn id="46" dur="500" fill="hold"/>
                                        <p:tgtEl>
                                          <p:spTgt spid="427027"/>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427054"/>
                                        </p:tgtEl>
                                        <p:attrNameLst>
                                          <p:attrName>style.visibility</p:attrName>
                                        </p:attrNameLst>
                                      </p:cBhvr>
                                      <p:to>
                                        <p:strVal val="visible"/>
                                      </p:to>
                                    </p:set>
                                    <p:animEffect transition="in" filter="dissolve">
                                      <p:cBhvr>
                                        <p:cTn id="51" dur="500"/>
                                        <p:tgtEl>
                                          <p:spTgt spid="4270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27048"/>
                                        </p:tgtEl>
                                        <p:attrNameLst>
                                          <p:attrName>style.visibility</p:attrName>
                                        </p:attrNameLst>
                                      </p:cBhvr>
                                      <p:to>
                                        <p:strVal val="visible"/>
                                      </p:to>
                                    </p:set>
                                    <p:anim calcmode="lin" valueType="num">
                                      <p:cBhvr additive="base">
                                        <p:cTn id="56" dur="500" fill="hold"/>
                                        <p:tgtEl>
                                          <p:spTgt spid="427048"/>
                                        </p:tgtEl>
                                        <p:attrNameLst>
                                          <p:attrName>ppt_x</p:attrName>
                                        </p:attrNameLst>
                                      </p:cBhvr>
                                      <p:tavLst>
                                        <p:tav tm="0">
                                          <p:val>
                                            <p:strVal val="#ppt_x"/>
                                          </p:val>
                                        </p:tav>
                                        <p:tav tm="100000">
                                          <p:val>
                                            <p:strVal val="#ppt_x"/>
                                          </p:val>
                                        </p:tav>
                                      </p:tavLst>
                                    </p:anim>
                                    <p:anim calcmode="lin" valueType="num">
                                      <p:cBhvr additive="base">
                                        <p:cTn id="57" dur="500" fill="hold"/>
                                        <p:tgtEl>
                                          <p:spTgt spid="427048"/>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27046"/>
                                        </p:tgtEl>
                                        <p:attrNameLst>
                                          <p:attrName>style.visibility</p:attrName>
                                        </p:attrNameLst>
                                      </p:cBhvr>
                                      <p:to>
                                        <p:strVal val="visible"/>
                                      </p:to>
                                    </p:set>
                                    <p:anim calcmode="lin" valueType="num">
                                      <p:cBhvr additive="base">
                                        <p:cTn id="62" dur="500" fill="hold"/>
                                        <p:tgtEl>
                                          <p:spTgt spid="427046"/>
                                        </p:tgtEl>
                                        <p:attrNameLst>
                                          <p:attrName>ppt_x</p:attrName>
                                        </p:attrNameLst>
                                      </p:cBhvr>
                                      <p:tavLst>
                                        <p:tav tm="0">
                                          <p:val>
                                            <p:strVal val="#ppt_x"/>
                                          </p:val>
                                        </p:tav>
                                        <p:tav tm="100000">
                                          <p:val>
                                            <p:strVal val="#ppt_x"/>
                                          </p:val>
                                        </p:tav>
                                      </p:tavLst>
                                    </p:anim>
                                    <p:anim calcmode="lin" valueType="num">
                                      <p:cBhvr additive="base">
                                        <p:cTn id="63" dur="500" fill="hold"/>
                                        <p:tgtEl>
                                          <p:spTgt spid="42704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26" grpId="0" autoUpdateAnimBg="0"/>
      <p:bldP spid="427027" grpId="0" autoUpdateAnimBg="0"/>
      <p:bldP spid="427046" grpId="0" autoUpdateAnimBg="0"/>
      <p:bldP spid="427047" grpId="0" autoUpdateAnimBg="0"/>
      <p:bldP spid="427048" grpId="0" autoUpdateAnimBg="0"/>
      <p:bldP spid="427053" grpId="0" build="p" autoUpdateAnimBg="0"/>
      <p:bldP spid="4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Text Box 2"/>
          <p:cNvSpPr txBox="1">
            <a:spLocks noChangeArrowheads="1"/>
          </p:cNvSpPr>
          <p:nvPr/>
        </p:nvSpPr>
        <p:spPr bwMode="auto">
          <a:xfrm>
            <a:off x="30414" y="3573016"/>
            <a:ext cx="8790058" cy="116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lnSpc>
                <a:spcPct val="90000"/>
              </a:lnSpc>
              <a:spcBef>
                <a:spcPct val="20000"/>
              </a:spcBef>
              <a:buSzPct val="80000"/>
              <a:buFont typeface="Arial" panose="020B0604020202020204" pitchFamily="34" charset="0"/>
              <a:buChar char="•"/>
            </a:pPr>
            <a:r>
              <a:rPr lang="en-US" altLang="zh-CN" sz="2400" b="1" dirty="0">
                <a:solidFill>
                  <a:srgbClr val="000066"/>
                </a:solidFill>
                <a:latin typeface="Times New Roman" panose="02020603050405020304" pitchFamily="18" charset="0"/>
                <a:ea typeface="楷体_GB2312" pitchFamily="49" charset="-122"/>
              </a:rPr>
              <a:t>KCL</a:t>
            </a:r>
            <a:r>
              <a:rPr lang="zh-CN" altLang="en-US" sz="2400" b="1" dirty="0">
                <a:solidFill>
                  <a:srgbClr val="000066"/>
                </a:solidFill>
                <a:latin typeface="宋体" panose="02010600030101010101" pitchFamily="2" charset="-122"/>
                <a:ea typeface="宋体" panose="02010600030101010101" pitchFamily="2" charset="-122"/>
              </a:rPr>
              <a:t>也适用于广义节点（</a:t>
            </a:r>
            <a:r>
              <a:rPr lang="en-US" altLang="zh-CN" sz="2400" b="1" dirty="0">
                <a:solidFill>
                  <a:srgbClr val="000066"/>
                </a:solidFill>
                <a:latin typeface="宋体" panose="02010600030101010101" pitchFamily="2" charset="-122"/>
                <a:ea typeface="宋体" panose="02010600030101010101" pitchFamily="2" charset="-122"/>
              </a:rPr>
              <a:t>super node</a:t>
            </a:r>
            <a:r>
              <a:rPr lang="zh-CN" altLang="en-US" sz="2400" b="1" dirty="0">
                <a:solidFill>
                  <a:srgbClr val="000066"/>
                </a:solidFill>
                <a:latin typeface="宋体" panose="02010600030101010101" pitchFamily="2" charset="-122"/>
                <a:ea typeface="宋体" panose="02010600030101010101" pitchFamily="2" charset="-122"/>
              </a:rPr>
              <a:t>），即适合于一个闭合面。右图所示电路，根据</a:t>
            </a:r>
            <a:r>
              <a:rPr lang="en-US" altLang="zh-CN" sz="2400" b="1" dirty="0">
                <a:solidFill>
                  <a:srgbClr val="000066"/>
                </a:solidFill>
                <a:latin typeface="宋体" panose="02010600030101010101" pitchFamily="2" charset="-122"/>
                <a:ea typeface="宋体" panose="02010600030101010101" pitchFamily="2" charset="-122"/>
              </a:rPr>
              <a:t>KCL</a:t>
            </a:r>
            <a:r>
              <a:rPr lang="zh-CN" altLang="en-US" sz="2400" b="1" dirty="0">
                <a:solidFill>
                  <a:srgbClr val="000066"/>
                </a:solidFill>
                <a:latin typeface="宋体" panose="02010600030101010101" pitchFamily="2" charset="-122"/>
                <a:ea typeface="宋体" panose="02010600030101010101" pitchFamily="2" charset="-122"/>
              </a:rPr>
              <a:t>设流入节点的电流为负，则：</a:t>
            </a:r>
          </a:p>
          <a:p>
            <a:pPr algn="l">
              <a:lnSpc>
                <a:spcPct val="90000"/>
              </a:lnSpc>
              <a:spcBef>
                <a:spcPct val="20000"/>
              </a:spcBef>
              <a:buSzPct val="80000"/>
            </a:pPr>
            <a:r>
              <a:rPr lang="en-US" altLang="zh-CN" sz="2400" b="1" dirty="0">
                <a:solidFill>
                  <a:schemeClr val="tx2"/>
                </a:solidFill>
                <a:latin typeface="宋体" panose="02010600030101010101" pitchFamily="2" charset="-122"/>
                <a:ea typeface="宋体" panose="02010600030101010101" pitchFamily="2" charset="-122"/>
              </a:rPr>
              <a:t>             	 i</a:t>
            </a:r>
            <a:r>
              <a:rPr lang="en-US" altLang="zh-CN" sz="2400" b="1" baseline="-25000" dirty="0">
                <a:solidFill>
                  <a:schemeClr val="tx2"/>
                </a:solidFill>
                <a:latin typeface="宋体" panose="02010600030101010101" pitchFamily="2" charset="-122"/>
                <a:ea typeface="宋体" panose="02010600030101010101" pitchFamily="2" charset="-122"/>
              </a:rPr>
              <a:t>1 </a:t>
            </a:r>
            <a:r>
              <a:rPr lang="en-US" altLang="zh-CN" sz="2400" b="1" dirty="0">
                <a:solidFill>
                  <a:schemeClr val="tx2"/>
                </a:solidFill>
                <a:latin typeface="宋体" panose="02010600030101010101" pitchFamily="2" charset="-122"/>
                <a:ea typeface="宋体" panose="02010600030101010101" pitchFamily="2" charset="-122"/>
              </a:rPr>
              <a:t>+</a:t>
            </a:r>
            <a:r>
              <a:rPr lang="en-US" altLang="zh-CN" sz="2400" b="1" baseline="-25000" dirty="0">
                <a:solidFill>
                  <a:schemeClr val="tx2"/>
                </a:solidFill>
                <a:latin typeface="宋体" panose="02010600030101010101" pitchFamily="2" charset="-122"/>
                <a:ea typeface="宋体" panose="02010600030101010101" pitchFamily="2" charset="-122"/>
              </a:rPr>
              <a:t> </a:t>
            </a:r>
            <a:r>
              <a:rPr lang="en-US" altLang="zh-CN" sz="2400" b="1" dirty="0">
                <a:solidFill>
                  <a:schemeClr val="tx2"/>
                </a:solidFill>
                <a:latin typeface="宋体" panose="02010600030101010101" pitchFamily="2" charset="-122"/>
                <a:ea typeface="宋体" panose="02010600030101010101" pitchFamily="2" charset="-122"/>
              </a:rPr>
              <a:t>i</a:t>
            </a:r>
            <a:r>
              <a:rPr lang="en-US" altLang="zh-CN" sz="2400" b="1" baseline="-25000" dirty="0">
                <a:solidFill>
                  <a:schemeClr val="tx2"/>
                </a:solidFill>
                <a:latin typeface="宋体" panose="02010600030101010101" pitchFamily="2" charset="-122"/>
                <a:ea typeface="宋体" panose="02010600030101010101" pitchFamily="2" charset="-122"/>
              </a:rPr>
              <a:t>2 </a:t>
            </a:r>
            <a:r>
              <a:rPr lang="en-US" altLang="zh-CN" sz="2400" b="1" dirty="0">
                <a:solidFill>
                  <a:schemeClr val="tx2"/>
                </a:solidFill>
                <a:latin typeface="宋体" panose="02010600030101010101" pitchFamily="2" charset="-122"/>
                <a:ea typeface="宋体" panose="02010600030101010101" pitchFamily="2" charset="-122"/>
              </a:rPr>
              <a:t>+</a:t>
            </a:r>
            <a:r>
              <a:rPr lang="en-US" altLang="zh-CN" sz="2400" b="1" baseline="-25000" dirty="0">
                <a:solidFill>
                  <a:schemeClr val="tx2"/>
                </a:solidFill>
                <a:latin typeface="宋体" panose="02010600030101010101" pitchFamily="2" charset="-122"/>
                <a:ea typeface="宋体" panose="02010600030101010101" pitchFamily="2" charset="-122"/>
              </a:rPr>
              <a:t> </a:t>
            </a:r>
            <a:r>
              <a:rPr lang="en-US" altLang="zh-CN" sz="2400" b="1" dirty="0">
                <a:solidFill>
                  <a:schemeClr val="tx2"/>
                </a:solidFill>
                <a:latin typeface="宋体" panose="02010600030101010101" pitchFamily="2" charset="-122"/>
                <a:ea typeface="宋体" panose="02010600030101010101" pitchFamily="2" charset="-122"/>
              </a:rPr>
              <a:t>i</a:t>
            </a:r>
            <a:r>
              <a:rPr lang="en-US" altLang="zh-CN" sz="2400" b="1" baseline="-25000" dirty="0">
                <a:solidFill>
                  <a:schemeClr val="tx2"/>
                </a:solidFill>
                <a:latin typeface="宋体" panose="02010600030101010101" pitchFamily="2" charset="-122"/>
                <a:ea typeface="宋体" panose="02010600030101010101" pitchFamily="2" charset="-122"/>
              </a:rPr>
              <a:t>3</a:t>
            </a:r>
            <a:r>
              <a:rPr lang="en-US" altLang="zh-CN" sz="2400" b="1" dirty="0">
                <a:solidFill>
                  <a:schemeClr val="tx2"/>
                </a:solidFill>
                <a:latin typeface="宋体" panose="02010600030101010101" pitchFamily="2" charset="-122"/>
                <a:ea typeface="宋体" panose="02010600030101010101" pitchFamily="2" charset="-122"/>
              </a:rPr>
              <a:t>=0</a:t>
            </a:r>
            <a:endParaRPr lang="zh-CN" altLang="en-US" sz="2400" b="1" dirty="0">
              <a:solidFill>
                <a:schemeClr val="tx2"/>
              </a:solidFill>
              <a:latin typeface="宋体" panose="02010600030101010101" pitchFamily="2" charset="-122"/>
              <a:ea typeface="宋体" panose="02010600030101010101" pitchFamily="2" charset="-122"/>
            </a:endParaRPr>
          </a:p>
        </p:txBody>
      </p:sp>
      <p:graphicFrame>
        <p:nvGraphicFramePr>
          <p:cNvPr id="4" name="Object 9"/>
          <p:cNvGraphicFramePr>
            <a:graphicFrameLocks noChangeAspect="1"/>
          </p:cNvGraphicFramePr>
          <p:nvPr>
            <p:extLst>
              <p:ext uri="{D42A27DB-BD31-4B8C-83A1-F6EECF244321}">
                <p14:modId xmlns:p14="http://schemas.microsoft.com/office/powerpoint/2010/main" val="2250195674"/>
              </p:ext>
            </p:extLst>
          </p:nvPr>
        </p:nvGraphicFramePr>
        <p:xfrm>
          <a:off x="2627784" y="4766805"/>
          <a:ext cx="3312368" cy="1983514"/>
        </p:xfrm>
        <a:graphic>
          <a:graphicData uri="http://schemas.openxmlformats.org/presentationml/2006/ole">
            <mc:AlternateContent xmlns:mc="http://schemas.openxmlformats.org/markup-compatibility/2006">
              <mc:Choice xmlns:v="urn:schemas-microsoft-com:vml" Requires="v">
                <p:oleObj spid="_x0000_s64628" name="Visio" r:id="rId3" imgW="1698955" imgH="1016813" progId="Visio.Drawing.6">
                  <p:embed/>
                </p:oleObj>
              </mc:Choice>
              <mc:Fallback>
                <p:oleObj name="Visio" r:id="rId3" imgW="1698955" imgH="1016813" progId="Visio.Drawing.6">
                  <p:embed/>
                  <p:pic>
                    <p:nvPicPr>
                      <p:cNvPr id="41780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766805"/>
                        <a:ext cx="3312368" cy="1983514"/>
                      </a:xfrm>
                      <a:prstGeom prst="rect">
                        <a:avLst/>
                      </a:prstGeom>
                      <a:noFill/>
                      <a:ln>
                        <a:noFill/>
                      </a:ln>
                      <a:effectLst/>
                    </p:spPr>
                  </p:pic>
                </p:oleObj>
              </mc:Fallback>
            </mc:AlternateContent>
          </a:graphicData>
        </a:graphic>
      </p:graphicFrame>
      <p:sp>
        <p:nvSpPr>
          <p:cNvPr id="5" name="Rectangle 6"/>
          <p:cNvSpPr>
            <a:spLocks noChangeArrowheads="1"/>
          </p:cNvSpPr>
          <p:nvPr/>
        </p:nvSpPr>
        <p:spPr bwMode="auto">
          <a:xfrm>
            <a:off x="26614" y="620688"/>
            <a:ext cx="838842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 typeface="Arial" panose="020B0604020202020204" pitchFamily="34" charset="0"/>
              <a:buChar char="•"/>
            </a:pPr>
            <a:r>
              <a:rPr lang="en-US" altLang="zh-CN" sz="2400" b="1" dirty="0">
                <a:solidFill>
                  <a:srgbClr val="000066"/>
                </a:solidFill>
                <a:latin typeface="Times New Roman" panose="02020603050405020304" pitchFamily="18" charset="0"/>
                <a:ea typeface="楷体_GB2312" pitchFamily="49" charset="-122"/>
              </a:rPr>
              <a:t>KCL</a:t>
            </a:r>
            <a:r>
              <a:rPr lang="zh-CN" altLang="en-US" sz="2400" b="1" dirty="0">
                <a:solidFill>
                  <a:srgbClr val="000066"/>
                </a:solidFill>
                <a:latin typeface="宋体" panose="02010600030101010101" pitchFamily="2" charset="-122"/>
                <a:ea typeface="宋体" panose="02010600030101010101" pitchFamily="2" charset="-122"/>
              </a:rPr>
              <a:t>的物理实质是电流连续性原理在集中参数电路中的表现。所谓电流连续性：在任何一个无限小的时间间隔里，流入节点和流出节点的电流必然是相等的，或在节点上不可能有电荷的积累，即每个节点上电荷守恒。 </a:t>
            </a:r>
          </a:p>
        </p:txBody>
      </p:sp>
      <p:sp>
        <p:nvSpPr>
          <p:cNvPr id="6" name="Rectangle 3"/>
          <p:cNvSpPr txBox="1">
            <a:spLocks noChangeArrowheads="1"/>
          </p:cNvSpPr>
          <p:nvPr/>
        </p:nvSpPr>
        <p:spPr>
          <a:xfrm>
            <a:off x="57920" y="2298315"/>
            <a:ext cx="8020050" cy="1121420"/>
          </a:xfrm>
          <a:prstGeom prst="rect">
            <a:avLst/>
          </a:prstGeom>
        </p:spPr>
        <p:txBody>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b="1" dirty="0">
                <a:solidFill>
                  <a:srgbClr val="000066"/>
                </a:solidFill>
                <a:latin typeface="Times New Roman" panose="02020603050405020304" pitchFamily="18" charset="0"/>
                <a:ea typeface="楷体_GB2312" pitchFamily="49" charset="-122"/>
              </a:rPr>
              <a:t>KCL</a:t>
            </a:r>
            <a:r>
              <a:rPr lang="zh-CN" altLang="en-US" b="1" dirty="0">
                <a:solidFill>
                  <a:srgbClr val="000066"/>
                </a:solidFill>
                <a:latin typeface="宋体" panose="02010600030101010101" pitchFamily="2" charset="-122"/>
                <a:ea typeface="宋体" panose="02010600030101010101" pitchFamily="2" charset="-122"/>
              </a:rPr>
              <a:t>的重要性和普遍性还体现在该定律与电路中元件的性质无关，即不管电路中的元件是</a:t>
            </a:r>
            <a:r>
              <a:rPr lang="en-US" altLang="zh-CN" dirty="0">
                <a:solidFill>
                  <a:srgbClr val="000066"/>
                </a:solidFill>
                <a:latin typeface="Times New Roman" panose="02020603050405020304" pitchFamily="18" charset="0"/>
                <a:ea typeface="楷体_GB2312" pitchFamily="49" charset="-122"/>
              </a:rPr>
              <a:t>R</a:t>
            </a:r>
            <a:r>
              <a:rPr lang="zh-CN" altLang="en-US" b="1" dirty="0">
                <a:solidFill>
                  <a:srgbClr val="000066"/>
                </a:solidFill>
                <a:latin typeface="楷体_GB2312" pitchFamily="49" charset="-122"/>
                <a:ea typeface="楷体_GB2312" pitchFamily="49" charset="-122"/>
              </a:rPr>
              <a:t>、</a:t>
            </a:r>
            <a:r>
              <a:rPr lang="en-US" altLang="zh-CN" dirty="0">
                <a:solidFill>
                  <a:srgbClr val="000066"/>
                </a:solidFill>
                <a:latin typeface="Times New Roman" panose="02020603050405020304" pitchFamily="18" charset="0"/>
                <a:ea typeface="楷体_GB2312" pitchFamily="49" charset="-122"/>
              </a:rPr>
              <a:t>L</a:t>
            </a:r>
            <a:r>
              <a:rPr lang="zh-CN" altLang="en-US" b="1" dirty="0">
                <a:solidFill>
                  <a:srgbClr val="000066"/>
                </a:solidFill>
                <a:latin typeface="楷体_GB2312" pitchFamily="49" charset="-122"/>
                <a:ea typeface="楷体_GB2312" pitchFamily="49" charset="-122"/>
              </a:rPr>
              <a:t>、</a:t>
            </a:r>
            <a:r>
              <a:rPr lang="en-US" altLang="zh-CN" dirty="0">
                <a:solidFill>
                  <a:srgbClr val="000066"/>
                </a:solidFill>
                <a:latin typeface="Times New Roman" panose="02020603050405020304" pitchFamily="18" charset="0"/>
                <a:ea typeface="楷体_GB2312" pitchFamily="49" charset="-122"/>
              </a:rPr>
              <a:t>C</a:t>
            </a:r>
            <a:r>
              <a:rPr lang="zh-CN" altLang="en-US" b="1" dirty="0">
                <a:solidFill>
                  <a:srgbClr val="000066"/>
                </a:solidFill>
                <a:latin typeface="楷体_GB2312" pitchFamily="49" charset="-122"/>
                <a:ea typeface="楷体_GB2312" pitchFamily="49" charset="-122"/>
              </a:rPr>
              <a:t>、</a:t>
            </a:r>
            <a:r>
              <a:rPr lang="en-US" altLang="zh-CN" dirty="0">
                <a:solidFill>
                  <a:srgbClr val="000066"/>
                </a:solidFill>
                <a:latin typeface="Times New Roman" panose="02020603050405020304" pitchFamily="18" charset="0"/>
                <a:ea typeface="楷体_GB2312" pitchFamily="49" charset="-122"/>
              </a:rPr>
              <a:t>M</a:t>
            </a:r>
            <a:r>
              <a:rPr lang="zh-CN" altLang="en-US" b="1" dirty="0">
                <a:solidFill>
                  <a:srgbClr val="000066"/>
                </a:solidFill>
                <a:latin typeface="楷体_GB2312" pitchFamily="49" charset="-122"/>
                <a:ea typeface="楷体_GB2312" pitchFamily="49" charset="-122"/>
              </a:rPr>
              <a:t>、</a:t>
            </a:r>
            <a:r>
              <a:rPr lang="zh-CN" altLang="en-US" b="1" dirty="0">
                <a:solidFill>
                  <a:srgbClr val="000066"/>
                </a:solidFill>
                <a:latin typeface="宋体" panose="02010600030101010101" pitchFamily="2" charset="-122"/>
                <a:ea typeface="宋体" panose="02010600030101010101" pitchFamily="2" charset="-122"/>
              </a:rPr>
              <a:t>受控源、电源，也不管这些元件是线性、时变、定常、</a:t>
            </a:r>
            <a:r>
              <a:rPr lang="en-US" altLang="zh-CN" b="1" dirty="0">
                <a:solidFill>
                  <a:srgbClr val="000066"/>
                </a:solidFill>
                <a:latin typeface="宋体" panose="02010600030101010101" pitchFamily="2" charset="-122"/>
                <a:ea typeface="宋体" panose="02010600030101010101" pitchFamily="2" charset="-122"/>
              </a:rPr>
              <a:t>…</a:t>
            </a:r>
            <a:r>
              <a:rPr lang="en-US" altLang="zh-CN" dirty="0">
                <a:solidFill>
                  <a:srgbClr val="000066"/>
                </a:solidFill>
                <a:latin typeface="宋体" panose="02010600030101010101" pitchFamily="2" charset="-122"/>
                <a:ea typeface="宋体" panose="02010600030101010101" pitchFamily="2" charset="-122"/>
              </a:rPr>
              <a:t> </a:t>
            </a:r>
            <a:endParaRPr lang="zh-CN" altLang="en-US" dirty="0">
              <a:solidFill>
                <a:srgbClr val="00006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5184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94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4" grpId="0"/>
      <p:bldP spid="5"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p:cNvSpPr>
            <a:spLocks noGrp="1"/>
          </p:cNvSpPr>
          <p:nvPr>
            <p:ph type="dt" sz="quarter" idx="10"/>
          </p:nvPr>
        </p:nvSpPr>
        <p:spPr/>
        <p:txBody>
          <a:bodyPr/>
          <a:lstStyle/>
          <a:p>
            <a:pPr>
              <a:defRPr/>
            </a:pPr>
            <a:fld id="{5E53D187-51C4-4EF5-8FAF-33043ED4539C}" type="datetime1">
              <a:rPr lang="zh-CN" altLang="en-US"/>
              <a:pPr>
                <a:defRPr/>
              </a:pPr>
              <a:t>2021/3/3</a:t>
            </a:fld>
            <a:endParaRPr lang="en-US" altLang="zh-CN"/>
          </a:p>
        </p:txBody>
      </p:sp>
      <p:sp>
        <p:nvSpPr>
          <p:cNvPr id="16" name="页脚占位符 2"/>
          <p:cNvSpPr>
            <a:spLocks noGrp="1"/>
          </p:cNvSpPr>
          <p:nvPr>
            <p:ph type="ftr" sz="quarter" idx="11"/>
          </p:nvPr>
        </p:nvSpPr>
        <p:spPr/>
        <p:txBody>
          <a:bodyPr/>
          <a:lstStyle/>
          <a:p>
            <a:pPr>
              <a:defRPr/>
            </a:pPr>
            <a:r>
              <a:rPr lang="zh-CN" altLang="en-US"/>
              <a:t>电路理论</a:t>
            </a:r>
            <a:endParaRPr lang="en-US" altLang="zh-CN"/>
          </a:p>
        </p:txBody>
      </p:sp>
      <p:sp>
        <p:nvSpPr>
          <p:cNvPr id="17" name="灯片编号占位符 3"/>
          <p:cNvSpPr>
            <a:spLocks noGrp="1"/>
          </p:cNvSpPr>
          <p:nvPr>
            <p:ph type="sldNum" sz="quarter" idx="12"/>
          </p:nvPr>
        </p:nvSpPr>
        <p:spPr/>
        <p:txBody>
          <a:bodyPr/>
          <a:lstStyle/>
          <a:p>
            <a:pPr>
              <a:defRPr/>
            </a:pPr>
            <a:fld id="{9B7A88EC-07B6-42B5-8C58-8015318F4EBC}" type="slidenum">
              <a:rPr lang="en-US" altLang="zh-CN"/>
              <a:pPr>
                <a:defRPr/>
              </a:pPr>
              <a:t>6</a:t>
            </a:fld>
            <a:endParaRPr lang="en-US" altLang="zh-CN"/>
          </a:p>
        </p:txBody>
      </p:sp>
      <p:grpSp>
        <p:nvGrpSpPr>
          <p:cNvPr id="5125" name="Group 2"/>
          <p:cNvGrpSpPr>
            <a:grpSpLocks/>
          </p:cNvGrpSpPr>
          <p:nvPr/>
        </p:nvGrpSpPr>
        <p:grpSpPr bwMode="auto">
          <a:xfrm>
            <a:off x="0" y="0"/>
            <a:ext cx="9144000" cy="6858000"/>
            <a:chOff x="0" y="0"/>
            <a:chExt cx="5970" cy="4956"/>
          </a:xfrm>
        </p:grpSpPr>
        <p:pic>
          <p:nvPicPr>
            <p:cNvPr id="5134" name="Picture 3"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4"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5"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6"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126" name="Picture 7" descr="未命名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5113" y="762000"/>
            <a:ext cx="77533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16" name="Text Box 8"/>
          <p:cNvSpPr txBox="1">
            <a:spLocks noChangeArrowheads="1"/>
          </p:cNvSpPr>
          <p:nvPr/>
        </p:nvSpPr>
        <p:spPr bwMode="auto">
          <a:xfrm>
            <a:off x="1187450" y="246063"/>
            <a:ext cx="7239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第</a:t>
            </a:r>
            <a:r>
              <a:rPr lang="en-US" altLang="zh-CN"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1</a:t>
            </a:r>
            <a:r>
              <a:rPr lang="zh-CN" altLang="en-US"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章</a:t>
            </a:r>
          </a:p>
          <a:p>
            <a:pPr algn="ctr" eaLnBrk="1" hangingPunct="1">
              <a:defRPr/>
            </a:pPr>
            <a:r>
              <a:rPr lang="zh-CN" altLang="en-US"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电路模型和基本定律</a:t>
            </a:r>
          </a:p>
        </p:txBody>
      </p:sp>
      <p:sp>
        <p:nvSpPr>
          <p:cNvPr id="196629" name="Text Box 21"/>
          <p:cNvSpPr txBox="1">
            <a:spLocks noChangeArrowheads="1"/>
          </p:cNvSpPr>
          <p:nvPr/>
        </p:nvSpPr>
        <p:spPr bwMode="auto">
          <a:xfrm>
            <a:off x="755650" y="1773238"/>
            <a:ext cx="1441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a:effectLst>
                  <a:outerShdw blurRad="38100" dist="38100" dir="2700000" algn="tl">
                    <a:srgbClr val="C0C0C0"/>
                  </a:outerShdw>
                </a:effectLst>
                <a:latin typeface="Times New Roman" panose="02020603050405020304" pitchFamily="18" charset="0"/>
                <a:ea typeface="隶书" panose="02010509060101010101" pitchFamily="49" charset="-122"/>
              </a:rPr>
              <a:t>目标：</a:t>
            </a:r>
          </a:p>
        </p:txBody>
      </p:sp>
      <p:sp>
        <p:nvSpPr>
          <p:cNvPr id="196630" name="Text Box 22"/>
          <p:cNvSpPr txBox="1">
            <a:spLocks noChangeArrowheads="1"/>
          </p:cNvSpPr>
          <p:nvPr/>
        </p:nvSpPr>
        <p:spPr bwMode="auto">
          <a:xfrm>
            <a:off x="827088" y="5900738"/>
            <a:ext cx="2419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a:effectLst>
                  <a:outerShdw blurRad="38100" dist="38100" dir="2700000" algn="tl">
                    <a:srgbClr val="C0C0C0"/>
                  </a:outerShdw>
                </a:effectLst>
                <a:latin typeface="Times New Roman" panose="02020603050405020304" pitchFamily="18" charset="0"/>
                <a:ea typeface="隶书" panose="02010509060101010101" pitchFamily="49" charset="-122"/>
              </a:rPr>
              <a:t>讲授学时：</a:t>
            </a:r>
            <a:r>
              <a:rPr lang="en-US" altLang="zh-CN" sz="3200">
                <a:effectLst>
                  <a:outerShdw blurRad="38100" dist="38100" dir="2700000" algn="tl">
                    <a:srgbClr val="C0C0C0"/>
                  </a:outerShdw>
                </a:effectLst>
                <a:latin typeface="Times New Roman" panose="02020603050405020304" pitchFamily="18" charset="0"/>
                <a:ea typeface="隶书" panose="02010509060101010101" pitchFamily="49" charset="-122"/>
              </a:rPr>
              <a:t>4</a:t>
            </a:r>
          </a:p>
        </p:txBody>
      </p:sp>
      <p:sp>
        <p:nvSpPr>
          <p:cNvPr id="196631" name="Text Box 23"/>
          <p:cNvSpPr txBox="1">
            <a:spLocks noChangeArrowheads="1"/>
          </p:cNvSpPr>
          <p:nvPr/>
        </p:nvSpPr>
        <p:spPr bwMode="auto">
          <a:xfrm>
            <a:off x="779463" y="3497263"/>
            <a:ext cx="140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a:effectLst>
                  <a:outerShdw blurRad="38100" dist="38100" dir="2700000" algn="tl">
                    <a:srgbClr val="C0C0C0"/>
                  </a:outerShdw>
                </a:effectLst>
                <a:latin typeface="Times New Roman" panose="02020603050405020304" pitchFamily="18" charset="0"/>
                <a:ea typeface="隶书" panose="02010509060101010101" pitchFamily="49" charset="-122"/>
              </a:rPr>
              <a:t>难点：</a:t>
            </a:r>
          </a:p>
        </p:txBody>
      </p:sp>
      <p:sp>
        <p:nvSpPr>
          <p:cNvPr id="5131" name="Rectangle 24"/>
          <p:cNvSpPr>
            <a:spLocks noChangeArrowheads="1"/>
          </p:cNvSpPr>
          <p:nvPr/>
        </p:nvSpPr>
        <p:spPr bwMode="auto">
          <a:xfrm>
            <a:off x="1981200" y="3625850"/>
            <a:ext cx="66246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228600" algn="l"/>
                <a:tab pos="252413" algn="l"/>
              </a:tabLst>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tabLst>
                <a:tab pos="228600" algn="l"/>
                <a:tab pos="252413"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sz="2000">
                <a:latin typeface="华文中宋" panose="02010600040101010101" pitchFamily="2" charset="-122"/>
                <a:ea typeface="华文中宋" panose="02010600040101010101" pitchFamily="2" charset="-122"/>
              </a:rPr>
              <a:t>1.</a:t>
            </a:r>
            <a:r>
              <a:rPr lang="zh-CN" altLang="en-US" sz="2000">
                <a:latin typeface="华文中宋" panose="02010600040101010101" pitchFamily="2" charset="-122"/>
                <a:ea typeface="华文中宋" panose="02010600040101010101" pitchFamily="2" charset="-122"/>
              </a:rPr>
              <a:t>理解独立电源的特点，即电压源的电流、电流源的电压</a:t>
            </a:r>
          </a:p>
          <a:p>
            <a:pPr eaLnBrk="1" hangingPunct="1">
              <a:spcBef>
                <a:spcPct val="50000"/>
              </a:spcBef>
              <a:buFontTx/>
              <a:buNone/>
            </a:pPr>
            <a:r>
              <a:rPr lang="zh-CN" altLang="en-US" sz="2000">
                <a:latin typeface="华文中宋" panose="02010600040101010101" pitchFamily="2" charset="-122"/>
                <a:ea typeface="华文中宋" panose="02010600040101010101" pitchFamily="2" charset="-122"/>
              </a:rPr>
              <a:t>   由外部电路决定。</a:t>
            </a:r>
          </a:p>
          <a:p>
            <a:pPr eaLnBrk="1" hangingPunct="1">
              <a:spcBef>
                <a:spcPct val="50000"/>
              </a:spcBef>
              <a:buFontTx/>
              <a:buNone/>
            </a:pPr>
            <a:r>
              <a:rPr lang="en-US" altLang="zh-CN" sz="2000">
                <a:latin typeface="华文中宋" panose="02010600040101010101" pitchFamily="2" charset="-122"/>
                <a:ea typeface="华文中宋" panose="02010600040101010101" pitchFamily="2" charset="-122"/>
              </a:rPr>
              <a:t>2.</a:t>
            </a:r>
            <a:r>
              <a:rPr lang="zh-CN" altLang="en-US" sz="2000">
                <a:latin typeface="华文中宋" panose="02010600040101010101" pitchFamily="2" charset="-122"/>
                <a:ea typeface="华文中宋" panose="02010600040101010101" pitchFamily="2" charset="-122"/>
              </a:rPr>
              <a:t>理解受控电源和独立电源特性的异同。 </a:t>
            </a:r>
          </a:p>
          <a:p>
            <a:pPr eaLnBrk="1" hangingPunct="1">
              <a:spcBef>
                <a:spcPct val="50000"/>
              </a:spcBef>
              <a:buFontTx/>
              <a:buNone/>
            </a:pPr>
            <a:r>
              <a:rPr lang="en-US" altLang="zh-CN" sz="2000">
                <a:latin typeface="华文中宋" panose="02010600040101010101" pitchFamily="2" charset="-122"/>
                <a:ea typeface="华文中宋" panose="02010600040101010101" pitchFamily="2" charset="-122"/>
              </a:rPr>
              <a:t>3.</a:t>
            </a:r>
            <a:r>
              <a:rPr lang="zh-CN" altLang="en-US" sz="2000">
                <a:latin typeface="华文中宋" panose="02010600040101010101" pitchFamily="2" charset="-122"/>
                <a:ea typeface="华文中宋" panose="02010600040101010101" pitchFamily="2" charset="-122"/>
              </a:rPr>
              <a:t>习惯使用参考方向、变量分析问题。</a:t>
            </a:r>
          </a:p>
          <a:p>
            <a:pPr eaLnBrk="1" hangingPunct="1">
              <a:spcBef>
                <a:spcPct val="50000"/>
              </a:spcBef>
              <a:buFontTx/>
              <a:buNone/>
            </a:pPr>
            <a:r>
              <a:rPr lang="en-US" altLang="zh-CN" sz="2000">
                <a:latin typeface="华文中宋" panose="02010600040101010101" pitchFamily="2" charset="-122"/>
                <a:ea typeface="华文中宋" panose="02010600040101010101" pitchFamily="2" charset="-122"/>
              </a:rPr>
              <a:t>4.</a:t>
            </a:r>
            <a:r>
              <a:rPr lang="zh-CN" altLang="en-US" sz="2000">
                <a:latin typeface="华文中宋" panose="02010600040101010101" pitchFamily="2" charset="-122"/>
                <a:ea typeface="华文中宋" panose="02010600040101010101" pitchFamily="2" charset="-122"/>
              </a:rPr>
              <a:t>恰当、准确列写电路的</a:t>
            </a:r>
            <a:r>
              <a:rPr lang="en-US" altLang="zh-CN" sz="2000">
                <a:latin typeface="华文中宋" panose="02010600040101010101" pitchFamily="2" charset="-122"/>
                <a:ea typeface="华文中宋" panose="02010600040101010101" pitchFamily="2" charset="-122"/>
              </a:rPr>
              <a:t>KCL</a:t>
            </a:r>
            <a:r>
              <a:rPr lang="zh-CN" altLang="en-US" sz="2000">
                <a:latin typeface="华文中宋" panose="02010600040101010101" pitchFamily="2" charset="-122"/>
                <a:ea typeface="华文中宋" panose="02010600040101010101" pitchFamily="2" charset="-122"/>
              </a:rPr>
              <a:t>、</a:t>
            </a:r>
            <a:r>
              <a:rPr lang="en-US" altLang="zh-CN" sz="2000">
                <a:latin typeface="华文中宋" panose="02010600040101010101" pitchFamily="2" charset="-122"/>
                <a:ea typeface="华文中宋" panose="02010600040101010101" pitchFamily="2" charset="-122"/>
              </a:rPr>
              <a:t>KVL</a:t>
            </a:r>
            <a:r>
              <a:rPr lang="zh-CN" altLang="en-US" sz="2000">
                <a:latin typeface="华文中宋" panose="02010600040101010101" pitchFamily="2" charset="-122"/>
                <a:ea typeface="华文中宋" panose="02010600040101010101" pitchFamily="2" charset="-122"/>
              </a:rPr>
              <a:t>方程。</a:t>
            </a:r>
          </a:p>
        </p:txBody>
      </p:sp>
      <p:sp>
        <p:nvSpPr>
          <p:cNvPr id="5133" name="Rectangle 26"/>
          <p:cNvSpPr>
            <a:spLocks noChangeArrowheads="1"/>
          </p:cNvSpPr>
          <p:nvPr/>
        </p:nvSpPr>
        <p:spPr bwMode="auto">
          <a:xfrm>
            <a:off x="1476375" y="1916113"/>
            <a:ext cx="75961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tabLst>
                <a:tab pos="228600" algn="l"/>
                <a:tab pos="252413" algn="l"/>
              </a:tabLst>
              <a:defRPr kumimoji="1" sz="2400">
                <a:solidFill>
                  <a:schemeClr val="tx1"/>
                </a:solidFill>
                <a:latin typeface="Times New Roman" panose="02020603050405020304" pitchFamily="18" charset="0"/>
                <a:ea typeface="华文楷体" panose="02010600040101010101" pitchFamily="2" charset="-122"/>
              </a:defRPr>
            </a:lvl1pPr>
            <a:lvl2pPr>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tabLst>
                <a:tab pos="228600" algn="l"/>
                <a:tab pos="252413"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9pPr>
          </a:lstStyle>
          <a:p>
            <a:pPr lvl="1" eaLnBrk="1" hangingPunct="1">
              <a:spcBef>
                <a:spcPct val="50000"/>
              </a:spcBef>
              <a:buFontTx/>
              <a:buNone/>
            </a:pPr>
            <a:r>
              <a:rPr lang="en-US" altLang="zh-CN">
                <a:latin typeface="华文中宋" panose="02010600040101010101" pitchFamily="2" charset="-122"/>
                <a:ea typeface="华文中宋" panose="02010600040101010101" pitchFamily="2" charset="-122"/>
              </a:rPr>
              <a:t>1.</a:t>
            </a:r>
            <a:r>
              <a:rPr lang="zh-CN" altLang="en-US">
                <a:latin typeface="华文中宋" panose="02010600040101010101" pitchFamily="2" charset="-122"/>
                <a:ea typeface="华文中宋" panose="02010600040101010101" pitchFamily="2" charset="-122"/>
              </a:rPr>
              <a:t>熟练掌握电路的电功率计算。</a:t>
            </a:r>
          </a:p>
          <a:p>
            <a:pPr lvl="1" eaLnBrk="1" hangingPunct="1">
              <a:spcBef>
                <a:spcPct val="50000"/>
              </a:spcBef>
              <a:buFontTx/>
              <a:buNone/>
            </a:pPr>
            <a:r>
              <a:rPr lang="en-US" altLang="zh-CN">
                <a:latin typeface="华文中宋" panose="02010600040101010101" pitchFamily="2" charset="-122"/>
                <a:ea typeface="华文中宋" panose="02010600040101010101" pitchFamily="2" charset="-122"/>
              </a:rPr>
              <a:t>2.</a:t>
            </a:r>
            <a:r>
              <a:rPr lang="zh-CN" altLang="en-US">
                <a:latin typeface="华文中宋" panose="02010600040101010101" pitchFamily="2" charset="-122"/>
                <a:ea typeface="华文中宋" panose="02010600040101010101" pitchFamily="2" charset="-122"/>
              </a:rPr>
              <a:t>熟练掌握独立电源、受控电源的特性。</a:t>
            </a:r>
          </a:p>
          <a:p>
            <a:pPr lvl="1" eaLnBrk="1" hangingPunct="1">
              <a:spcBef>
                <a:spcPct val="50000"/>
              </a:spcBef>
              <a:buFontTx/>
              <a:buNone/>
            </a:pPr>
            <a:r>
              <a:rPr lang="en-US" altLang="zh-CN">
                <a:latin typeface="华文中宋" panose="02010600040101010101" pitchFamily="2" charset="-122"/>
                <a:ea typeface="华文中宋" panose="02010600040101010101" pitchFamily="2" charset="-122"/>
              </a:rPr>
              <a:t>3.</a:t>
            </a:r>
            <a:r>
              <a:rPr lang="zh-CN" altLang="en-US">
                <a:latin typeface="华文中宋" panose="02010600040101010101" pitchFamily="2" charset="-122"/>
                <a:ea typeface="华文中宋" panose="02010600040101010101" pitchFamily="2" charset="-122"/>
              </a:rPr>
              <a:t>理解</a:t>
            </a:r>
            <a:r>
              <a:rPr lang="en-US" altLang="zh-CN">
                <a:latin typeface="华文中宋" panose="02010600040101010101" pitchFamily="2" charset="-122"/>
                <a:ea typeface="华文中宋" panose="02010600040101010101" pitchFamily="2" charset="-122"/>
              </a:rPr>
              <a:t>KCL</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KVL</a:t>
            </a:r>
            <a:r>
              <a:rPr lang="zh-CN" altLang="en-US">
                <a:latin typeface="华文中宋" panose="02010600040101010101" pitchFamily="2" charset="-122"/>
                <a:ea typeface="华文中宋" panose="02010600040101010101" pitchFamily="2" charset="-122"/>
              </a:rPr>
              <a:t>方程的独立性，准确列写</a:t>
            </a:r>
            <a:r>
              <a:rPr lang="en-US" altLang="zh-CN">
                <a:latin typeface="华文中宋" panose="02010600040101010101" pitchFamily="2" charset="-122"/>
                <a:ea typeface="华文中宋" panose="02010600040101010101" pitchFamily="2" charset="-122"/>
              </a:rPr>
              <a:t>KCL</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KVL</a:t>
            </a:r>
            <a:r>
              <a:rPr lang="zh-CN" altLang="en-US">
                <a:latin typeface="华文中宋" panose="02010600040101010101" pitchFamily="2" charset="-122"/>
                <a:ea typeface="华文中宋" panose="02010600040101010101" pitchFamily="2" charset="-122"/>
              </a:rPr>
              <a:t>方程。</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0" name="Text Box 4"/>
          <p:cNvSpPr txBox="1">
            <a:spLocks noChangeArrowheads="1"/>
          </p:cNvSpPr>
          <p:nvPr/>
        </p:nvSpPr>
        <p:spPr bwMode="auto">
          <a:xfrm>
            <a:off x="381000" y="22383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rgbClr val="FF0000"/>
                </a:solidFill>
                <a:latin typeface="Times New Roman" panose="02020603050405020304" pitchFamily="18" charset="0"/>
                <a:sym typeface="Symbol" panose="05050102010706020507" pitchFamily="18" charset="2"/>
              </a:rPr>
              <a:t>KCL</a:t>
            </a:r>
            <a:r>
              <a:rPr kumimoji="1" lang="zh-CN" altLang="en-US" sz="2400" b="1">
                <a:solidFill>
                  <a:srgbClr val="FF0000"/>
                </a:solidFill>
                <a:latin typeface="Times New Roman" panose="02020603050405020304" pitchFamily="18" charset="0"/>
                <a:sym typeface="Symbol" panose="05050102010706020507" pitchFamily="18" charset="2"/>
              </a:rPr>
              <a:t>的推广</a:t>
            </a:r>
            <a:endParaRPr kumimoji="1" lang="zh-CN" altLang="en-US" sz="2400" b="1">
              <a:solidFill>
                <a:schemeClr val="tx2"/>
              </a:solidFill>
              <a:latin typeface="Times New Roman" panose="02020603050405020304" pitchFamily="18" charset="0"/>
              <a:sym typeface="Symbol" panose="05050102010706020507" pitchFamily="18" charset="2"/>
            </a:endParaRPr>
          </a:p>
        </p:txBody>
      </p:sp>
      <p:grpSp>
        <p:nvGrpSpPr>
          <p:cNvPr id="429063" name="Group 7"/>
          <p:cNvGrpSpPr>
            <a:grpSpLocks/>
          </p:cNvGrpSpPr>
          <p:nvPr/>
        </p:nvGrpSpPr>
        <p:grpSpPr bwMode="auto">
          <a:xfrm>
            <a:off x="1219200" y="4795838"/>
            <a:ext cx="2819400" cy="1447800"/>
            <a:chOff x="768" y="3120"/>
            <a:chExt cx="1776" cy="912"/>
          </a:xfrm>
        </p:grpSpPr>
        <p:sp>
          <p:nvSpPr>
            <p:cNvPr id="429064" name="Rectangle 8"/>
            <p:cNvSpPr>
              <a:spLocks noChangeArrowheads="1"/>
            </p:cNvSpPr>
            <p:nvPr/>
          </p:nvSpPr>
          <p:spPr bwMode="auto">
            <a:xfrm>
              <a:off x="2016" y="3120"/>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5" name="Rectangle 9"/>
            <p:cNvSpPr>
              <a:spLocks noChangeArrowheads="1"/>
            </p:cNvSpPr>
            <p:nvPr/>
          </p:nvSpPr>
          <p:spPr bwMode="auto">
            <a:xfrm>
              <a:off x="768" y="3120"/>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6" name="Line 10"/>
            <p:cNvSpPr>
              <a:spLocks noChangeShapeType="1"/>
            </p:cNvSpPr>
            <p:nvPr/>
          </p:nvSpPr>
          <p:spPr bwMode="auto">
            <a:xfrm>
              <a:off x="1296" y="3840"/>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7" name="Text Box 11"/>
            <p:cNvSpPr txBox="1">
              <a:spLocks noChangeArrowheads="1"/>
            </p:cNvSpPr>
            <p:nvPr/>
          </p:nvSpPr>
          <p:spPr bwMode="auto">
            <a:xfrm>
              <a:off x="900" y="3408"/>
              <a:ext cx="25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A</a:t>
              </a:r>
            </a:p>
          </p:txBody>
        </p:sp>
        <p:sp>
          <p:nvSpPr>
            <p:cNvPr id="429068" name="Text Box 12"/>
            <p:cNvSpPr txBox="1">
              <a:spLocks noChangeArrowheads="1"/>
            </p:cNvSpPr>
            <p:nvPr/>
          </p:nvSpPr>
          <p:spPr bwMode="auto">
            <a:xfrm>
              <a:off x="2160" y="3360"/>
              <a:ext cx="244"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B</a:t>
              </a:r>
            </a:p>
          </p:txBody>
        </p:sp>
        <p:grpSp>
          <p:nvGrpSpPr>
            <p:cNvPr id="429069" name="Group 13"/>
            <p:cNvGrpSpPr>
              <a:grpSpLocks/>
            </p:cNvGrpSpPr>
            <p:nvPr/>
          </p:nvGrpSpPr>
          <p:grpSpPr bwMode="auto">
            <a:xfrm>
              <a:off x="1344" y="3504"/>
              <a:ext cx="624" cy="288"/>
              <a:chOff x="3696" y="1728"/>
              <a:chExt cx="624" cy="288"/>
            </a:xfrm>
          </p:grpSpPr>
          <p:sp>
            <p:nvSpPr>
              <p:cNvPr id="429070" name="Line 14"/>
              <p:cNvSpPr>
                <a:spLocks noChangeShapeType="1"/>
              </p:cNvSpPr>
              <p:nvPr/>
            </p:nvSpPr>
            <p:spPr bwMode="auto">
              <a:xfrm>
                <a:off x="3840" y="2016"/>
                <a:ext cx="336" cy="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1" name="Text Box 15"/>
              <p:cNvSpPr txBox="1">
                <a:spLocks noChangeArrowheads="1"/>
              </p:cNvSpPr>
              <p:nvPr/>
            </p:nvSpPr>
            <p:spPr bwMode="auto">
              <a:xfrm>
                <a:off x="3696" y="1728"/>
                <a:ext cx="624"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a:solidFill>
                      <a:srgbClr val="000000"/>
                    </a:solidFill>
                    <a:latin typeface="Times New Roman" panose="02020603050405020304" pitchFamily="18" charset="0"/>
                    <a:sym typeface="Symbol" panose="05050102010706020507" pitchFamily="18" charset="2"/>
                  </a:rPr>
                  <a:t>0</a:t>
                </a:r>
                <a:endParaRPr kumimoji="1" lang="en-US" altLang="zh-CN" sz="2400" b="1" i="1">
                  <a:solidFill>
                    <a:srgbClr val="000000"/>
                  </a:solidFill>
                  <a:latin typeface="Times New Roman" panose="02020603050405020304" pitchFamily="18" charset="0"/>
                  <a:sym typeface="Symbol" panose="05050102010706020507" pitchFamily="18" charset="2"/>
                </a:endParaRPr>
              </a:p>
            </p:txBody>
          </p:sp>
        </p:grpSp>
      </p:grpSp>
      <p:grpSp>
        <p:nvGrpSpPr>
          <p:cNvPr id="429072" name="Group 16"/>
          <p:cNvGrpSpPr>
            <a:grpSpLocks/>
          </p:cNvGrpSpPr>
          <p:nvPr/>
        </p:nvGrpSpPr>
        <p:grpSpPr bwMode="auto">
          <a:xfrm>
            <a:off x="1219200" y="2662238"/>
            <a:ext cx="2819400" cy="1676400"/>
            <a:chOff x="768" y="1776"/>
            <a:chExt cx="1776" cy="1056"/>
          </a:xfrm>
        </p:grpSpPr>
        <p:sp>
          <p:nvSpPr>
            <p:cNvPr id="429073" name="Rectangle 17"/>
            <p:cNvSpPr>
              <a:spLocks noChangeArrowheads="1"/>
            </p:cNvSpPr>
            <p:nvPr/>
          </p:nvSpPr>
          <p:spPr bwMode="auto">
            <a:xfrm>
              <a:off x="2016" y="1920"/>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4" name="Rectangle 18"/>
            <p:cNvSpPr>
              <a:spLocks noChangeArrowheads="1"/>
            </p:cNvSpPr>
            <p:nvPr/>
          </p:nvSpPr>
          <p:spPr bwMode="auto">
            <a:xfrm>
              <a:off x="768" y="1920"/>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5" name="Line 19"/>
            <p:cNvSpPr>
              <a:spLocks noChangeShapeType="1"/>
            </p:cNvSpPr>
            <p:nvPr/>
          </p:nvSpPr>
          <p:spPr bwMode="auto">
            <a:xfrm>
              <a:off x="1296" y="2592"/>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6" name="Line 20"/>
            <p:cNvSpPr>
              <a:spLocks noChangeShapeType="1"/>
            </p:cNvSpPr>
            <p:nvPr/>
          </p:nvSpPr>
          <p:spPr bwMode="auto">
            <a:xfrm>
              <a:off x="1296" y="2160"/>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7" name="Text Box 21"/>
            <p:cNvSpPr txBox="1">
              <a:spLocks noChangeArrowheads="1"/>
            </p:cNvSpPr>
            <p:nvPr/>
          </p:nvSpPr>
          <p:spPr bwMode="auto">
            <a:xfrm>
              <a:off x="888" y="2256"/>
              <a:ext cx="25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A</a:t>
              </a:r>
            </a:p>
          </p:txBody>
        </p:sp>
        <p:sp>
          <p:nvSpPr>
            <p:cNvPr id="429078" name="Text Box 22"/>
            <p:cNvSpPr txBox="1">
              <a:spLocks noChangeArrowheads="1"/>
            </p:cNvSpPr>
            <p:nvPr/>
          </p:nvSpPr>
          <p:spPr bwMode="auto">
            <a:xfrm>
              <a:off x="2160" y="2208"/>
              <a:ext cx="244"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B</a:t>
              </a:r>
            </a:p>
          </p:txBody>
        </p:sp>
        <p:grpSp>
          <p:nvGrpSpPr>
            <p:cNvPr id="429079" name="Group 23"/>
            <p:cNvGrpSpPr>
              <a:grpSpLocks/>
            </p:cNvGrpSpPr>
            <p:nvPr/>
          </p:nvGrpSpPr>
          <p:grpSpPr bwMode="auto">
            <a:xfrm>
              <a:off x="1440" y="2208"/>
              <a:ext cx="336" cy="288"/>
              <a:chOff x="3600" y="672"/>
              <a:chExt cx="336" cy="288"/>
            </a:xfrm>
          </p:grpSpPr>
          <p:sp>
            <p:nvSpPr>
              <p:cNvPr id="429080" name="Line 24"/>
              <p:cNvSpPr>
                <a:spLocks noChangeShapeType="1"/>
              </p:cNvSpPr>
              <p:nvPr/>
            </p:nvSpPr>
            <p:spPr bwMode="auto">
              <a:xfrm flipH="1">
                <a:off x="3600" y="960"/>
                <a:ext cx="336" cy="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1" name="Text Box 25"/>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000000"/>
                    </a:solidFill>
                    <a:latin typeface="Times New Roman" panose="02020603050405020304" pitchFamily="18" charset="0"/>
                    <a:sym typeface="Symbol" panose="05050102010706020507" pitchFamily="18" charset="2"/>
                  </a:rPr>
                  <a:t>i</a:t>
                </a:r>
              </a:p>
            </p:txBody>
          </p:sp>
        </p:grpSp>
        <p:grpSp>
          <p:nvGrpSpPr>
            <p:cNvPr id="429082" name="Group 26"/>
            <p:cNvGrpSpPr>
              <a:grpSpLocks/>
            </p:cNvGrpSpPr>
            <p:nvPr/>
          </p:nvGrpSpPr>
          <p:grpSpPr bwMode="auto">
            <a:xfrm>
              <a:off x="1488" y="1776"/>
              <a:ext cx="336" cy="288"/>
              <a:chOff x="3600" y="672"/>
              <a:chExt cx="336" cy="288"/>
            </a:xfrm>
          </p:grpSpPr>
          <p:sp>
            <p:nvSpPr>
              <p:cNvPr id="429083" name="Line 27"/>
              <p:cNvSpPr>
                <a:spLocks noChangeShapeType="1"/>
              </p:cNvSpPr>
              <p:nvPr/>
            </p:nvSpPr>
            <p:spPr bwMode="auto">
              <a:xfrm>
                <a:off x="3600" y="960"/>
                <a:ext cx="336" cy="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4" name="Text Box 28"/>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000000"/>
                    </a:solidFill>
                    <a:latin typeface="Times New Roman" panose="02020603050405020304" pitchFamily="18" charset="0"/>
                    <a:sym typeface="Symbol" panose="05050102010706020507" pitchFamily="18" charset="2"/>
                  </a:rPr>
                  <a:t>i</a:t>
                </a:r>
              </a:p>
            </p:txBody>
          </p:sp>
        </p:grpSp>
      </p:grpSp>
      <p:grpSp>
        <p:nvGrpSpPr>
          <p:cNvPr id="429085" name="Group 29"/>
          <p:cNvGrpSpPr>
            <a:grpSpLocks/>
          </p:cNvGrpSpPr>
          <p:nvPr/>
        </p:nvGrpSpPr>
        <p:grpSpPr bwMode="auto">
          <a:xfrm>
            <a:off x="1257300" y="614362"/>
            <a:ext cx="2819400" cy="1752600"/>
            <a:chOff x="768" y="480"/>
            <a:chExt cx="1776" cy="1104"/>
          </a:xfrm>
        </p:grpSpPr>
        <p:sp>
          <p:nvSpPr>
            <p:cNvPr id="429086" name="Rectangle 30"/>
            <p:cNvSpPr>
              <a:spLocks noChangeArrowheads="1"/>
            </p:cNvSpPr>
            <p:nvPr/>
          </p:nvSpPr>
          <p:spPr bwMode="auto">
            <a:xfrm>
              <a:off x="768" y="672"/>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7" name="Rectangle 31"/>
            <p:cNvSpPr>
              <a:spLocks noChangeArrowheads="1"/>
            </p:cNvSpPr>
            <p:nvPr/>
          </p:nvSpPr>
          <p:spPr bwMode="auto">
            <a:xfrm>
              <a:off x="2016" y="672"/>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8" name="Line 32"/>
            <p:cNvSpPr>
              <a:spLocks noChangeShapeType="1"/>
            </p:cNvSpPr>
            <p:nvPr/>
          </p:nvSpPr>
          <p:spPr bwMode="auto">
            <a:xfrm>
              <a:off x="1296" y="816"/>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9" name="Line 33"/>
            <p:cNvSpPr>
              <a:spLocks noChangeShapeType="1"/>
            </p:cNvSpPr>
            <p:nvPr/>
          </p:nvSpPr>
          <p:spPr bwMode="auto">
            <a:xfrm>
              <a:off x="1296" y="1152"/>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90" name="Line 34"/>
            <p:cNvSpPr>
              <a:spLocks noChangeShapeType="1"/>
            </p:cNvSpPr>
            <p:nvPr/>
          </p:nvSpPr>
          <p:spPr bwMode="auto">
            <a:xfrm>
              <a:off x="1296" y="1440"/>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91" name="Text Box 35"/>
            <p:cNvSpPr txBox="1">
              <a:spLocks noChangeArrowheads="1"/>
            </p:cNvSpPr>
            <p:nvPr/>
          </p:nvSpPr>
          <p:spPr bwMode="auto">
            <a:xfrm>
              <a:off x="900" y="1008"/>
              <a:ext cx="25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A</a:t>
              </a:r>
            </a:p>
          </p:txBody>
        </p:sp>
        <p:sp>
          <p:nvSpPr>
            <p:cNvPr id="429092" name="Text Box 36"/>
            <p:cNvSpPr txBox="1">
              <a:spLocks noChangeArrowheads="1"/>
            </p:cNvSpPr>
            <p:nvPr/>
          </p:nvSpPr>
          <p:spPr bwMode="auto">
            <a:xfrm>
              <a:off x="2160" y="960"/>
              <a:ext cx="244"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B</a:t>
              </a:r>
            </a:p>
          </p:txBody>
        </p:sp>
        <p:grpSp>
          <p:nvGrpSpPr>
            <p:cNvPr id="429093" name="Group 37"/>
            <p:cNvGrpSpPr>
              <a:grpSpLocks/>
            </p:cNvGrpSpPr>
            <p:nvPr/>
          </p:nvGrpSpPr>
          <p:grpSpPr bwMode="auto">
            <a:xfrm>
              <a:off x="1488" y="1104"/>
              <a:ext cx="336" cy="288"/>
              <a:chOff x="3600" y="672"/>
              <a:chExt cx="336" cy="288"/>
            </a:xfrm>
          </p:grpSpPr>
          <p:sp>
            <p:nvSpPr>
              <p:cNvPr id="429094" name="Line 38"/>
              <p:cNvSpPr>
                <a:spLocks noChangeShapeType="1"/>
              </p:cNvSpPr>
              <p:nvPr/>
            </p:nvSpPr>
            <p:spPr bwMode="auto">
              <a:xfrm>
                <a:off x="3600" y="960"/>
                <a:ext cx="336"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95" name="Text Box 39"/>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3</a:t>
                </a:r>
                <a:endParaRPr kumimoji="1" lang="en-US" altLang="zh-CN" sz="2400" b="1" i="1">
                  <a:solidFill>
                    <a:srgbClr val="000000"/>
                  </a:solidFill>
                  <a:latin typeface="Times New Roman" panose="02020603050405020304" pitchFamily="18" charset="0"/>
                  <a:sym typeface="Symbol" panose="05050102010706020507" pitchFamily="18" charset="2"/>
                </a:endParaRPr>
              </a:p>
            </p:txBody>
          </p:sp>
        </p:grpSp>
        <p:grpSp>
          <p:nvGrpSpPr>
            <p:cNvPr id="429096" name="Group 40"/>
            <p:cNvGrpSpPr>
              <a:grpSpLocks/>
            </p:cNvGrpSpPr>
            <p:nvPr/>
          </p:nvGrpSpPr>
          <p:grpSpPr bwMode="auto">
            <a:xfrm>
              <a:off x="1488" y="816"/>
              <a:ext cx="336" cy="288"/>
              <a:chOff x="3600" y="672"/>
              <a:chExt cx="336" cy="288"/>
            </a:xfrm>
          </p:grpSpPr>
          <p:sp>
            <p:nvSpPr>
              <p:cNvPr id="429097" name="Line 41"/>
              <p:cNvSpPr>
                <a:spLocks noChangeShapeType="1"/>
              </p:cNvSpPr>
              <p:nvPr/>
            </p:nvSpPr>
            <p:spPr bwMode="auto">
              <a:xfrm>
                <a:off x="3600" y="960"/>
                <a:ext cx="336"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98" name="Text Box 42"/>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2</a:t>
                </a:r>
                <a:endParaRPr kumimoji="1" lang="en-US" altLang="zh-CN" sz="2400" b="1" i="1">
                  <a:solidFill>
                    <a:srgbClr val="000000"/>
                  </a:solidFill>
                  <a:latin typeface="Times New Roman" panose="02020603050405020304" pitchFamily="18" charset="0"/>
                  <a:sym typeface="Symbol" panose="05050102010706020507" pitchFamily="18" charset="2"/>
                </a:endParaRPr>
              </a:p>
            </p:txBody>
          </p:sp>
        </p:grpSp>
        <p:grpSp>
          <p:nvGrpSpPr>
            <p:cNvPr id="429099" name="Group 43"/>
            <p:cNvGrpSpPr>
              <a:grpSpLocks/>
            </p:cNvGrpSpPr>
            <p:nvPr/>
          </p:nvGrpSpPr>
          <p:grpSpPr bwMode="auto">
            <a:xfrm>
              <a:off x="1488" y="480"/>
              <a:ext cx="336" cy="288"/>
              <a:chOff x="3600" y="672"/>
              <a:chExt cx="336" cy="288"/>
            </a:xfrm>
          </p:grpSpPr>
          <p:sp>
            <p:nvSpPr>
              <p:cNvPr id="429100" name="Line 44"/>
              <p:cNvSpPr>
                <a:spLocks noChangeShapeType="1"/>
              </p:cNvSpPr>
              <p:nvPr/>
            </p:nvSpPr>
            <p:spPr bwMode="auto">
              <a:xfrm>
                <a:off x="3600" y="960"/>
                <a:ext cx="336"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101" name="Text Box 45"/>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dirty="0">
                    <a:solidFill>
                      <a:srgbClr val="000000"/>
                    </a:solidFill>
                    <a:latin typeface="Times New Roman" panose="02020603050405020304" pitchFamily="18" charset="0"/>
                    <a:sym typeface="Symbol" panose="05050102010706020507" pitchFamily="18" charset="2"/>
                  </a:rPr>
                  <a:t>i</a:t>
                </a:r>
                <a:r>
                  <a:rPr kumimoji="1" lang="en-US" altLang="zh-CN" sz="2400" b="1" baseline="-25000" dirty="0">
                    <a:solidFill>
                      <a:srgbClr val="000000"/>
                    </a:solidFill>
                    <a:latin typeface="Times New Roman" panose="02020603050405020304" pitchFamily="18" charset="0"/>
                    <a:sym typeface="Symbol" panose="05050102010706020507" pitchFamily="18" charset="2"/>
                  </a:rPr>
                  <a:t>1</a:t>
                </a:r>
                <a:endParaRPr kumimoji="1" lang="en-US" altLang="zh-CN" sz="2400" b="1" i="1" dirty="0">
                  <a:solidFill>
                    <a:srgbClr val="000000"/>
                  </a:solidFill>
                  <a:latin typeface="Times New Roman" panose="02020603050405020304" pitchFamily="18" charset="0"/>
                  <a:sym typeface="Symbol" panose="05050102010706020507" pitchFamily="18" charset="2"/>
                </a:endParaRPr>
              </a:p>
            </p:txBody>
          </p:sp>
        </p:grpSp>
      </p:grpSp>
      <p:graphicFrame>
        <p:nvGraphicFramePr>
          <p:cNvPr id="429102" name="Object 46"/>
          <p:cNvGraphicFramePr>
            <a:graphicFrameLocks noChangeAspect="1"/>
          </p:cNvGraphicFramePr>
          <p:nvPr/>
        </p:nvGraphicFramePr>
        <p:xfrm>
          <a:off x="5346700" y="1192213"/>
          <a:ext cx="2278063" cy="593725"/>
        </p:xfrm>
        <a:graphic>
          <a:graphicData uri="http://schemas.openxmlformats.org/presentationml/2006/ole">
            <mc:AlternateContent xmlns:mc="http://schemas.openxmlformats.org/markup-compatibility/2006">
              <mc:Choice xmlns:v="urn:schemas-microsoft-com:vml" Requires="v">
                <p:oleObj spid="_x0000_s63602" name="公式" r:id="rId4" imgW="876240" imgH="228600" progId="Equation.3">
                  <p:embed/>
                </p:oleObj>
              </mc:Choice>
              <mc:Fallback>
                <p:oleObj name="公式" r:id="rId4" imgW="876240" imgH="228600" progId="Equation.3">
                  <p:embed/>
                  <p:pic>
                    <p:nvPicPr>
                      <p:cNvPr id="429102"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6700" y="1192213"/>
                        <a:ext cx="227806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9103" name="Oval 47"/>
          <p:cNvSpPr>
            <a:spLocks noChangeArrowheads="1"/>
          </p:cNvSpPr>
          <p:nvPr/>
        </p:nvSpPr>
        <p:spPr bwMode="auto">
          <a:xfrm>
            <a:off x="2667000" y="681038"/>
            <a:ext cx="1828800" cy="1828800"/>
          </a:xfrm>
          <a:prstGeom prst="ellipse">
            <a:avLst/>
          </a:prstGeom>
          <a:noFill/>
          <a:ln w="38100">
            <a:solidFill>
              <a:srgbClr val="FF00FF"/>
            </a:solidFill>
            <a:prstDash val="sysDot"/>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104" name="Oval 48"/>
          <p:cNvSpPr>
            <a:spLocks noChangeArrowheads="1"/>
          </p:cNvSpPr>
          <p:nvPr/>
        </p:nvSpPr>
        <p:spPr bwMode="auto">
          <a:xfrm>
            <a:off x="2590800" y="2662238"/>
            <a:ext cx="1905000" cy="1828800"/>
          </a:xfrm>
          <a:prstGeom prst="ellipse">
            <a:avLst/>
          </a:prstGeom>
          <a:noFill/>
          <a:ln w="38100">
            <a:solidFill>
              <a:srgbClr val="FF0000"/>
            </a:solidFill>
            <a:prstDash val="sysDot"/>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105" name="Oval 49"/>
          <p:cNvSpPr>
            <a:spLocks noChangeArrowheads="1"/>
          </p:cNvSpPr>
          <p:nvPr/>
        </p:nvSpPr>
        <p:spPr bwMode="auto">
          <a:xfrm>
            <a:off x="2667000" y="4567238"/>
            <a:ext cx="1905000" cy="1828800"/>
          </a:xfrm>
          <a:prstGeom prst="ellipse">
            <a:avLst/>
          </a:prstGeom>
          <a:noFill/>
          <a:ln w="38100">
            <a:solidFill>
              <a:srgbClr val="0000F0"/>
            </a:solidFill>
            <a:prstDash val="sysDot"/>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106" name="Text Box 50"/>
          <p:cNvSpPr txBox="1">
            <a:spLocks noChangeArrowheads="1"/>
          </p:cNvSpPr>
          <p:nvPr/>
        </p:nvSpPr>
        <p:spPr bwMode="auto">
          <a:xfrm>
            <a:off x="5164138" y="2936875"/>
            <a:ext cx="3554412" cy="822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两条支路电流大小相等，</a:t>
            </a:r>
          </a:p>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一个流入，一个流出。</a:t>
            </a:r>
          </a:p>
        </p:txBody>
      </p:sp>
      <p:sp>
        <p:nvSpPr>
          <p:cNvPr id="429107" name="Text Box 51"/>
          <p:cNvSpPr txBox="1">
            <a:spLocks noChangeArrowheads="1"/>
          </p:cNvSpPr>
          <p:nvPr/>
        </p:nvSpPr>
        <p:spPr bwMode="auto">
          <a:xfrm>
            <a:off x="4876800" y="5100638"/>
            <a:ext cx="4038600"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只有一条支路相连，则 </a:t>
            </a:r>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a:solidFill>
                  <a:srgbClr val="000000"/>
                </a:solidFill>
                <a:latin typeface="Times New Roman" panose="02020603050405020304" pitchFamily="18" charset="0"/>
                <a:sym typeface="Symbol" panose="05050102010706020507" pitchFamily="18" charset="2"/>
              </a:rPr>
              <a:t>0</a:t>
            </a:r>
            <a:r>
              <a:rPr kumimoji="1" lang="zh-CN" altLang="en-US" sz="2400" b="1">
                <a:solidFill>
                  <a:srgbClr val="000000"/>
                </a:solidFill>
                <a:latin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2574111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9060"/>
                                        </p:tgtEl>
                                        <p:attrNameLst>
                                          <p:attrName>style.visibility</p:attrName>
                                        </p:attrNameLst>
                                      </p:cBhvr>
                                      <p:to>
                                        <p:strVal val="visible"/>
                                      </p:to>
                                    </p:set>
                                    <p:anim calcmode="lin" valueType="num">
                                      <p:cBhvr additive="base">
                                        <p:cTn id="7" dur="500" fill="hold"/>
                                        <p:tgtEl>
                                          <p:spTgt spid="429060"/>
                                        </p:tgtEl>
                                        <p:attrNameLst>
                                          <p:attrName>ppt_x</p:attrName>
                                        </p:attrNameLst>
                                      </p:cBhvr>
                                      <p:tavLst>
                                        <p:tav tm="0">
                                          <p:val>
                                            <p:strVal val="0-#ppt_w/2"/>
                                          </p:val>
                                        </p:tav>
                                        <p:tav tm="100000">
                                          <p:val>
                                            <p:strVal val="#ppt_x"/>
                                          </p:val>
                                        </p:tav>
                                      </p:tavLst>
                                    </p:anim>
                                    <p:anim calcmode="lin" valueType="num">
                                      <p:cBhvr additive="base">
                                        <p:cTn id="8" dur="500" fill="hold"/>
                                        <p:tgtEl>
                                          <p:spTgt spid="4290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429085"/>
                                        </p:tgtEl>
                                        <p:attrNameLst>
                                          <p:attrName>style.visibility</p:attrName>
                                        </p:attrNameLst>
                                      </p:cBhvr>
                                      <p:to>
                                        <p:strVal val="visible"/>
                                      </p:to>
                                    </p:set>
                                    <p:animEffect transition="in" filter="box(out)">
                                      <p:cBhvr>
                                        <p:cTn id="13" dur="500"/>
                                        <p:tgtEl>
                                          <p:spTgt spid="4290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429103"/>
                                        </p:tgtEl>
                                        <p:attrNameLst>
                                          <p:attrName>style.visibility</p:attrName>
                                        </p:attrNameLst>
                                      </p:cBhvr>
                                      <p:to>
                                        <p:strVal val="visible"/>
                                      </p:to>
                                    </p:set>
                                    <p:animEffect transition="in" filter="dissolve">
                                      <p:cBhvr>
                                        <p:cTn id="18" dur="500"/>
                                        <p:tgtEl>
                                          <p:spTgt spid="42910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499"/>
                                          </p:stCondLst>
                                        </p:cTn>
                                        <p:tgtEl>
                                          <p:spTgt spid="429102"/>
                                        </p:tgtEl>
                                        <p:attrNameLst>
                                          <p:attrName>style.visibility</p:attrName>
                                        </p:attrNameLst>
                                      </p:cBhvr>
                                      <p:to>
                                        <p:strVal val="visible"/>
                                      </p:to>
                                    </p:set>
                                    <p:anim to="" calcmode="lin" valueType="num">
                                      <p:cBhvr>
                                        <p:cTn id="23" dur="1" fill="hold"/>
                                        <p:tgtEl>
                                          <p:spTgt spid="429102"/>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429072"/>
                                        </p:tgtEl>
                                        <p:attrNameLst>
                                          <p:attrName>style.visibility</p:attrName>
                                        </p:attrNameLst>
                                      </p:cBhvr>
                                      <p:to>
                                        <p:strVal val="visible"/>
                                      </p:to>
                                    </p:set>
                                    <p:animEffect transition="in" filter="box(out)">
                                      <p:cBhvr>
                                        <p:cTn id="28" dur="500"/>
                                        <p:tgtEl>
                                          <p:spTgt spid="42907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29104"/>
                                        </p:tgtEl>
                                        <p:attrNameLst>
                                          <p:attrName>style.visibility</p:attrName>
                                        </p:attrNameLst>
                                      </p:cBhvr>
                                      <p:to>
                                        <p:strVal val="visible"/>
                                      </p:to>
                                    </p:set>
                                    <p:animEffect transition="in" filter="dissolve">
                                      <p:cBhvr>
                                        <p:cTn id="33" dur="500"/>
                                        <p:tgtEl>
                                          <p:spTgt spid="42910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4" presetClass="entr" presetSubtype="0" fill="hold" grpId="0" nodeType="clickEffect">
                                  <p:stCondLst>
                                    <p:cond delay="0"/>
                                  </p:stCondLst>
                                  <p:childTnLst>
                                    <p:set>
                                      <p:cBhvr>
                                        <p:cTn id="37" dur="1" fill="hold">
                                          <p:stCondLst>
                                            <p:cond delay="499"/>
                                          </p:stCondLst>
                                        </p:cTn>
                                        <p:tgtEl>
                                          <p:spTgt spid="429106"/>
                                        </p:tgtEl>
                                        <p:attrNameLst>
                                          <p:attrName>style.visibility</p:attrName>
                                        </p:attrNameLst>
                                      </p:cBhvr>
                                      <p:to>
                                        <p:strVal val="visible"/>
                                      </p:to>
                                    </p:set>
                                    <p:anim to="" calcmode="lin" valueType="num">
                                      <p:cBhvr>
                                        <p:cTn id="38" dur="1" fill="hold"/>
                                        <p:tgtEl>
                                          <p:spTgt spid="429106"/>
                                        </p:tgtEl>
                                        <p:attrNameLst>
                                          <p:attrName/>
                                        </p:attrNameLst>
                                      </p:cBhvr>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429063"/>
                                        </p:tgtEl>
                                        <p:attrNameLst>
                                          <p:attrName>style.visibility</p:attrName>
                                        </p:attrNameLst>
                                      </p:cBhvr>
                                      <p:to>
                                        <p:strVal val="visible"/>
                                      </p:to>
                                    </p:set>
                                    <p:animEffect transition="in" filter="box(out)">
                                      <p:cBhvr>
                                        <p:cTn id="43" dur="500"/>
                                        <p:tgtEl>
                                          <p:spTgt spid="42906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429105"/>
                                        </p:tgtEl>
                                        <p:attrNameLst>
                                          <p:attrName>style.visibility</p:attrName>
                                        </p:attrNameLst>
                                      </p:cBhvr>
                                      <p:to>
                                        <p:strVal val="visible"/>
                                      </p:to>
                                    </p:set>
                                    <p:animEffect transition="in" filter="dissolve">
                                      <p:cBhvr>
                                        <p:cTn id="48" dur="500"/>
                                        <p:tgtEl>
                                          <p:spTgt spid="42910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4" presetClass="entr" presetSubtype="0" fill="hold" grpId="0" nodeType="clickEffect">
                                  <p:stCondLst>
                                    <p:cond delay="0"/>
                                  </p:stCondLst>
                                  <p:childTnLst>
                                    <p:set>
                                      <p:cBhvr>
                                        <p:cTn id="52" dur="1" fill="hold">
                                          <p:stCondLst>
                                            <p:cond delay="499"/>
                                          </p:stCondLst>
                                        </p:cTn>
                                        <p:tgtEl>
                                          <p:spTgt spid="429107"/>
                                        </p:tgtEl>
                                        <p:attrNameLst>
                                          <p:attrName>style.visibility</p:attrName>
                                        </p:attrNameLst>
                                      </p:cBhvr>
                                      <p:to>
                                        <p:strVal val="visible"/>
                                      </p:to>
                                    </p:set>
                                    <p:anim to="" calcmode="lin" valueType="num">
                                      <p:cBhvr>
                                        <p:cTn id="53" dur="1" fill="hold"/>
                                        <p:tgtEl>
                                          <p:spTgt spid="42910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utoUpdateAnimBg="0"/>
      <p:bldP spid="429106" grpId="0" autoUpdateAnimBg="0"/>
      <p:bldP spid="42910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108" name="Group 4"/>
          <p:cNvGrpSpPr>
            <a:grpSpLocks/>
          </p:cNvGrpSpPr>
          <p:nvPr/>
        </p:nvGrpSpPr>
        <p:grpSpPr bwMode="auto">
          <a:xfrm>
            <a:off x="1795463" y="3992563"/>
            <a:ext cx="1060450" cy="1101725"/>
            <a:chOff x="798" y="2265"/>
            <a:chExt cx="820" cy="806"/>
          </a:xfrm>
        </p:grpSpPr>
        <p:sp>
          <p:nvSpPr>
            <p:cNvPr id="431109" name="Oval 5"/>
            <p:cNvSpPr>
              <a:spLocks noChangeArrowheads="1"/>
            </p:cNvSpPr>
            <p:nvPr/>
          </p:nvSpPr>
          <p:spPr bwMode="auto">
            <a:xfrm>
              <a:off x="798" y="2265"/>
              <a:ext cx="820" cy="806"/>
            </a:xfrm>
            <a:prstGeom prst="ellipse">
              <a:avLst/>
            </a:prstGeom>
            <a:noFill/>
            <a:ln w="38100">
              <a:solidFill>
                <a:schemeClr val="hlink"/>
              </a:solidFill>
              <a:round/>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10" name="Freeform 6"/>
            <p:cNvSpPr>
              <a:spLocks/>
            </p:cNvSpPr>
            <p:nvPr/>
          </p:nvSpPr>
          <p:spPr bwMode="auto">
            <a:xfrm>
              <a:off x="1419" y="2967"/>
              <a:ext cx="63" cy="48"/>
            </a:xfrm>
            <a:custGeom>
              <a:avLst/>
              <a:gdLst>
                <a:gd name="T0" fmla="*/ 63 w 63"/>
                <a:gd name="T1" fmla="*/ 0 h 48"/>
                <a:gd name="T2" fmla="*/ 0 w 63"/>
                <a:gd name="T3" fmla="*/ 48 h 48"/>
              </a:gdLst>
              <a:ahLst/>
              <a:cxnLst>
                <a:cxn ang="0">
                  <a:pos x="T0" y="T1"/>
                </a:cxn>
                <a:cxn ang="0">
                  <a:pos x="T2" y="T3"/>
                </a:cxn>
              </a:cxnLst>
              <a:rect l="0" t="0" r="r" b="b"/>
              <a:pathLst>
                <a:path w="63" h="48">
                  <a:moveTo>
                    <a:pt x="63" y="0"/>
                  </a:moveTo>
                  <a:lnTo>
                    <a:pt x="0" y="48"/>
                  </a:lnTo>
                </a:path>
              </a:pathLst>
            </a:custGeom>
            <a:noFill/>
            <a:ln w="38100" cmpd="sng">
              <a:solidFill>
                <a:schemeClr val="hlink"/>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31111" name="Text Box 7"/>
          <p:cNvSpPr txBox="1">
            <a:spLocks noChangeArrowheads="1"/>
          </p:cNvSpPr>
          <p:nvPr/>
        </p:nvSpPr>
        <p:spPr bwMode="auto">
          <a:xfrm>
            <a:off x="1258888" y="2492375"/>
            <a:ext cx="5626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选定一个绕行方向：顺时针或逆时针。</a:t>
            </a:r>
          </a:p>
        </p:txBody>
      </p:sp>
      <p:sp>
        <p:nvSpPr>
          <p:cNvPr id="431112" name="Text Box 8"/>
          <p:cNvSpPr txBox="1">
            <a:spLocks noChangeArrowheads="1"/>
          </p:cNvSpPr>
          <p:nvPr/>
        </p:nvSpPr>
        <p:spPr bwMode="auto">
          <a:xfrm>
            <a:off x="4097186" y="5445424"/>
            <a:ext cx="44958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dirty="0">
                <a:solidFill>
                  <a:schemeClr val="tx2"/>
                </a:solidFill>
                <a:latin typeface="Times New Roman" panose="02020603050405020304" pitchFamily="18" charset="0"/>
                <a:sym typeface="Symbol" panose="05050102010706020507" pitchFamily="18" charset="2"/>
              </a:rPr>
              <a:t>–</a:t>
            </a:r>
            <a:r>
              <a:rPr kumimoji="1" lang="en-US" altLang="zh-CN" sz="2400" b="1" i="1" dirty="0">
                <a:solidFill>
                  <a:schemeClr val="tx2"/>
                </a:solidFill>
                <a:latin typeface="Times New Roman" panose="02020603050405020304" pitchFamily="18" charset="0"/>
                <a:sym typeface="Symbol" panose="05050102010706020507" pitchFamily="18" charset="2"/>
              </a:rPr>
              <a:t>R</a:t>
            </a:r>
            <a:r>
              <a:rPr kumimoji="1" lang="en-US" altLang="zh-CN" sz="2400" b="1" baseline="-25000" dirty="0">
                <a:solidFill>
                  <a:schemeClr val="tx2"/>
                </a:solidFill>
                <a:latin typeface="Times New Roman" panose="02020603050405020304" pitchFamily="18" charset="0"/>
                <a:sym typeface="Symbol" panose="05050102010706020507" pitchFamily="18" charset="2"/>
              </a:rPr>
              <a:t>1</a:t>
            </a:r>
            <a:r>
              <a:rPr kumimoji="1" lang="en-US" altLang="zh-CN" sz="2400" b="1" i="1" dirty="0">
                <a:solidFill>
                  <a:schemeClr val="tx2"/>
                </a:solidFill>
                <a:latin typeface="Times New Roman" panose="02020603050405020304" pitchFamily="18" charset="0"/>
                <a:sym typeface="Symbol" panose="05050102010706020507" pitchFamily="18" charset="2"/>
              </a:rPr>
              <a:t>I</a:t>
            </a:r>
            <a:r>
              <a:rPr kumimoji="1" lang="en-US" altLang="zh-CN" sz="2400" b="1" baseline="-25000" dirty="0">
                <a:solidFill>
                  <a:schemeClr val="tx2"/>
                </a:solidFill>
                <a:latin typeface="Times New Roman" panose="02020603050405020304" pitchFamily="18" charset="0"/>
                <a:sym typeface="Symbol" panose="05050102010706020507" pitchFamily="18" charset="2"/>
              </a:rPr>
              <a:t>1</a:t>
            </a:r>
            <a:r>
              <a:rPr kumimoji="1" lang="en-US" altLang="zh-CN" sz="2400" b="1" i="1" dirty="0">
                <a:solidFill>
                  <a:schemeClr val="tx2"/>
                </a:solidFill>
                <a:latin typeface="Times New Roman" panose="02020603050405020304" pitchFamily="18" charset="0"/>
                <a:sym typeface="Symbol" panose="05050102010706020507" pitchFamily="18" charset="2"/>
              </a:rPr>
              <a:t>–U</a:t>
            </a:r>
            <a:r>
              <a:rPr kumimoji="1" lang="en-US" altLang="zh-CN" sz="2400" b="1" baseline="-25000" dirty="0">
                <a:solidFill>
                  <a:schemeClr val="tx2"/>
                </a:solidFill>
                <a:latin typeface="Times New Roman" panose="02020603050405020304" pitchFamily="18" charset="0"/>
                <a:sym typeface="Symbol" panose="05050102010706020507" pitchFamily="18" charset="2"/>
              </a:rPr>
              <a:t>S1</a:t>
            </a:r>
            <a:r>
              <a:rPr kumimoji="1" lang="en-US" altLang="zh-CN" sz="2400" b="1" i="1" dirty="0">
                <a:solidFill>
                  <a:schemeClr val="tx2"/>
                </a:solidFill>
                <a:latin typeface="Times New Roman" panose="02020603050405020304" pitchFamily="18" charset="0"/>
                <a:sym typeface="Symbol" panose="05050102010706020507" pitchFamily="18" charset="2"/>
              </a:rPr>
              <a:t>+R</a:t>
            </a:r>
            <a:r>
              <a:rPr kumimoji="1" lang="en-US" altLang="zh-CN" sz="2400" b="1" baseline="-25000" dirty="0">
                <a:solidFill>
                  <a:schemeClr val="tx2"/>
                </a:solidFill>
                <a:latin typeface="Times New Roman" panose="02020603050405020304" pitchFamily="18" charset="0"/>
                <a:sym typeface="Symbol" panose="05050102010706020507" pitchFamily="18" charset="2"/>
              </a:rPr>
              <a:t>2</a:t>
            </a:r>
            <a:r>
              <a:rPr kumimoji="1" lang="en-US" altLang="zh-CN" sz="2400" b="1" i="1" dirty="0">
                <a:solidFill>
                  <a:schemeClr val="tx2"/>
                </a:solidFill>
                <a:latin typeface="Times New Roman" panose="02020603050405020304" pitchFamily="18" charset="0"/>
                <a:sym typeface="Symbol" panose="05050102010706020507" pitchFamily="18" charset="2"/>
              </a:rPr>
              <a:t>I</a:t>
            </a:r>
            <a:r>
              <a:rPr kumimoji="1" lang="en-US" altLang="zh-CN" sz="2400" b="1" baseline="-25000" dirty="0">
                <a:solidFill>
                  <a:schemeClr val="tx2"/>
                </a:solidFill>
                <a:latin typeface="Times New Roman" panose="02020603050405020304" pitchFamily="18" charset="0"/>
                <a:sym typeface="Symbol" panose="05050102010706020507" pitchFamily="18" charset="2"/>
              </a:rPr>
              <a:t>2</a:t>
            </a:r>
            <a:r>
              <a:rPr kumimoji="1" lang="en-US" altLang="zh-CN" sz="2400" b="1" i="1" dirty="0">
                <a:solidFill>
                  <a:schemeClr val="tx2"/>
                </a:solidFill>
                <a:latin typeface="Times New Roman" panose="02020603050405020304" pitchFamily="18" charset="0"/>
                <a:sym typeface="Symbol" panose="05050102010706020507" pitchFamily="18" charset="2"/>
              </a:rPr>
              <a:t>–R</a:t>
            </a:r>
            <a:r>
              <a:rPr kumimoji="1" lang="en-US" altLang="zh-CN" sz="2400" b="1" baseline="-25000" dirty="0">
                <a:solidFill>
                  <a:schemeClr val="tx2"/>
                </a:solidFill>
                <a:latin typeface="Times New Roman" panose="02020603050405020304" pitchFamily="18" charset="0"/>
                <a:sym typeface="Symbol" panose="05050102010706020507" pitchFamily="18" charset="2"/>
              </a:rPr>
              <a:t>3</a:t>
            </a:r>
            <a:r>
              <a:rPr kumimoji="1" lang="en-US" altLang="zh-CN" sz="2400" b="1" i="1" dirty="0">
                <a:solidFill>
                  <a:schemeClr val="tx2"/>
                </a:solidFill>
                <a:latin typeface="Times New Roman" panose="02020603050405020304" pitchFamily="18" charset="0"/>
                <a:sym typeface="Symbol" panose="05050102010706020507" pitchFamily="18" charset="2"/>
              </a:rPr>
              <a:t>I</a:t>
            </a:r>
            <a:r>
              <a:rPr kumimoji="1" lang="en-US" altLang="zh-CN" sz="2400" b="1" baseline="-25000" dirty="0">
                <a:solidFill>
                  <a:schemeClr val="tx2"/>
                </a:solidFill>
                <a:latin typeface="Times New Roman" panose="02020603050405020304" pitchFamily="18" charset="0"/>
                <a:sym typeface="Symbol" panose="05050102010706020507" pitchFamily="18" charset="2"/>
              </a:rPr>
              <a:t>3</a:t>
            </a:r>
            <a:r>
              <a:rPr kumimoji="1" lang="en-US" altLang="zh-CN" sz="2400" b="1" i="1" dirty="0">
                <a:solidFill>
                  <a:schemeClr val="tx2"/>
                </a:solidFill>
                <a:latin typeface="Times New Roman" panose="02020603050405020304" pitchFamily="18" charset="0"/>
                <a:sym typeface="Symbol" panose="05050102010706020507" pitchFamily="18" charset="2"/>
              </a:rPr>
              <a:t>+R</a:t>
            </a:r>
            <a:r>
              <a:rPr kumimoji="1" lang="en-US" altLang="zh-CN" sz="2400" b="1" baseline="-25000" dirty="0">
                <a:solidFill>
                  <a:schemeClr val="tx2"/>
                </a:solidFill>
                <a:latin typeface="Times New Roman" panose="02020603050405020304" pitchFamily="18" charset="0"/>
                <a:sym typeface="Symbol" panose="05050102010706020507" pitchFamily="18" charset="2"/>
              </a:rPr>
              <a:t>4</a:t>
            </a:r>
            <a:r>
              <a:rPr kumimoji="1" lang="en-US" altLang="zh-CN" sz="2400" b="1" i="1" dirty="0">
                <a:solidFill>
                  <a:schemeClr val="tx2"/>
                </a:solidFill>
                <a:latin typeface="Times New Roman" panose="02020603050405020304" pitchFamily="18" charset="0"/>
                <a:sym typeface="Symbol" panose="05050102010706020507" pitchFamily="18" charset="2"/>
              </a:rPr>
              <a:t>I</a:t>
            </a:r>
            <a:r>
              <a:rPr kumimoji="1" lang="en-US" altLang="zh-CN" sz="2400" b="1" baseline="-25000" dirty="0">
                <a:solidFill>
                  <a:schemeClr val="tx2"/>
                </a:solidFill>
                <a:latin typeface="Times New Roman" panose="02020603050405020304" pitchFamily="18" charset="0"/>
                <a:sym typeface="Symbol" panose="05050102010706020507" pitchFamily="18" charset="2"/>
              </a:rPr>
              <a:t>4</a:t>
            </a:r>
            <a:r>
              <a:rPr kumimoji="1" lang="en-US" altLang="zh-CN" sz="2400" b="1" i="1" dirty="0">
                <a:solidFill>
                  <a:schemeClr val="tx2"/>
                </a:solidFill>
                <a:latin typeface="Times New Roman" panose="02020603050405020304" pitchFamily="18" charset="0"/>
                <a:sym typeface="Symbol" panose="05050102010706020507" pitchFamily="18" charset="2"/>
              </a:rPr>
              <a:t>+U</a:t>
            </a:r>
            <a:r>
              <a:rPr kumimoji="1" lang="en-US" altLang="zh-CN" sz="2400" b="1" baseline="-25000" dirty="0">
                <a:solidFill>
                  <a:schemeClr val="tx2"/>
                </a:solidFill>
                <a:latin typeface="Times New Roman" panose="02020603050405020304" pitchFamily="18" charset="0"/>
                <a:sym typeface="Symbol" panose="05050102010706020507" pitchFamily="18" charset="2"/>
              </a:rPr>
              <a:t>S4</a:t>
            </a:r>
            <a:r>
              <a:rPr kumimoji="1" lang="en-US" altLang="zh-CN" sz="2400" b="1" i="1" dirty="0">
                <a:solidFill>
                  <a:schemeClr val="tx2"/>
                </a:solidFill>
                <a:latin typeface="Times New Roman" panose="02020603050405020304" pitchFamily="18" charset="0"/>
                <a:sym typeface="Symbol" panose="05050102010706020507" pitchFamily="18" charset="2"/>
              </a:rPr>
              <a:t>=</a:t>
            </a:r>
            <a:r>
              <a:rPr kumimoji="1" lang="en-US" altLang="zh-CN" sz="2400" b="1" dirty="0">
                <a:solidFill>
                  <a:schemeClr val="tx2"/>
                </a:solidFill>
                <a:latin typeface="Times New Roman" panose="02020603050405020304" pitchFamily="18" charset="0"/>
                <a:sym typeface="Symbol" panose="05050102010706020507" pitchFamily="18" charset="2"/>
              </a:rPr>
              <a:t>0</a:t>
            </a:r>
            <a:endParaRPr kumimoji="1" lang="en-US" altLang="zh-CN" sz="2400" b="1" i="1" dirty="0">
              <a:solidFill>
                <a:schemeClr val="tx2"/>
              </a:solidFill>
              <a:latin typeface="Times New Roman" panose="02020603050405020304" pitchFamily="18" charset="0"/>
              <a:sym typeface="Symbol" panose="05050102010706020507" pitchFamily="18" charset="2"/>
            </a:endParaRPr>
          </a:p>
        </p:txBody>
      </p:sp>
      <p:sp>
        <p:nvSpPr>
          <p:cNvPr id="431113" name="Rectangle 9"/>
          <p:cNvSpPr>
            <a:spLocks noChangeArrowheads="1"/>
          </p:cNvSpPr>
          <p:nvPr/>
        </p:nvSpPr>
        <p:spPr bwMode="auto">
          <a:xfrm>
            <a:off x="436563" y="2449513"/>
            <a:ext cx="4905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zh-CN" altLang="en-US" sz="2400" b="1">
                <a:solidFill>
                  <a:srgbClr val="FF0000"/>
                </a:solidFill>
                <a:latin typeface="Times New Roman" panose="02020603050405020304" pitchFamily="18" charset="0"/>
                <a:sym typeface="Symbol" panose="05050102010706020507" pitchFamily="18" charset="2"/>
              </a:rPr>
              <a:t>例</a:t>
            </a:r>
          </a:p>
        </p:txBody>
      </p:sp>
      <p:graphicFrame>
        <p:nvGraphicFramePr>
          <p:cNvPr id="431114" name="Object 10"/>
          <p:cNvGraphicFramePr>
            <a:graphicFrameLocks noChangeAspect="1"/>
          </p:cNvGraphicFramePr>
          <p:nvPr/>
        </p:nvGraphicFramePr>
        <p:xfrm>
          <a:off x="7038975" y="2989263"/>
          <a:ext cx="1304925" cy="504825"/>
        </p:xfrm>
        <a:graphic>
          <a:graphicData uri="http://schemas.openxmlformats.org/presentationml/2006/ole">
            <mc:AlternateContent xmlns:mc="http://schemas.openxmlformats.org/markup-compatibility/2006">
              <mc:Choice xmlns:v="urn:schemas-microsoft-com:vml" Requires="v">
                <p:oleObj spid="_x0000_s65877" name="Equation" r:id="rId4" imgW="583920" imgH="253800" progId="Equation.3">
                  <p:embed/>
                </p:oleObj>
              </mc:Choice>
              <mc:Fallback>
                <p:oleObj name="Equation" r:id="rId4" imgW="583920" imgH="253800" progId="Equation.3">
                  <p:embed/>
                  <p:pic>
                    <p:nvPicPr>
                      <p:cNvPr id="431114"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8975" y="2989263"/>
                        <a:ext cx="1304925" cy="5048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15" name="Rectangle 11"/>
          <p:cNvSpPr>
            <a:spLocks noChangeArrowheads="1"/>
          </p:cNvSpPr>
          <p:nvPr/>
        </p:nvSpPr>
        <p:spPr bwMode="auto">
          <a:xfrm>
            <a:off x="4057650" y="3005138"/>
            <a:ext cx="294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取顺时针方向绕行：</a:t>
            </a:r>
          </a:p>
        </p:txBody>
      </p:sp>
      <p:sp>
        <p:nvSpPr>
          <p:cNvPr id="431122" name="Text Box 18"/>
          <p:cNvSpPr txBox="1">
            <a:spLocks noChangeArrowheads="1"/>
          </p:cNvSpPr>
          <p:nvPr/>
        </p:nvSpPr>
        <p:spPr bwMode="auto">
          <a:xfrm>
            <a:off x="4129088" y="3605213"/>
            <a:ext cx="3560762"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1</a:t>
            </a: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S1</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2</a:t>
            </a:r>
            <a:r>
              <a:rPr kumimoji="1" lang="en-US" altLang="zh-CN" sz="2400" b="1">
                <a:solidFill>
                  <a:srgbClr val="000000"/>
                </a:solidFill>
                <a:latin typeface="Times New Roman" panose="02020603050405020304" pitchFamily="18" charset="0"/>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3</a:t>
            </a:r>
            <a:r>
              <a:rPr kumimoji="1" lang="en-US" altLang="zh-CN" sz="2400" b="1">
                <a:solidFill>
                  <a:srgbClr val="000000"/>
                </a:solidFill>
                <a:latin typeface="Times New Roman" panose="02020603050405020304" pitchFamily="18" charset="0"/>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4</a:t>
            </a:r>
            <a:r>
              <a:rPr kumimoji="1" lang="en-US" altLang="zh-CN" sz="2400" b="1">
                <a:solidFill>
                  <a:srgbClr val="000000"/>
                </a:solidFill>
                <a:latin typeface="Times New Roman" panose="02020603050405020304" pitchFamily="18" charset="0"/>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S4</a:t>
            </a:r>
            <a:r>
              <a:rPr kumimoji="1" lang="en-US" altLang="zh-CN" sz="2400" b="1">
                <a:solidFill>
                  <a:srgbClr val="000000"/>
                </a:solidFill>
                <a:latin typeface="Times New Roman" panose="02020603050405020304" pitchFamily="18" charset="0"/>
                <a:sym typeface="Symbol" panose="05050102010706020507" pitchFamily="18" charset="2"/>
              </a:rPr>
              <a:t>=0</a:t>
            </a:r>
          </a:p>
          <a:p>
            <a:pPr eaLnBrk="0" hangingPunct="0">
              <a:spcBef>
                <a:spcPct val="50000"/>
              </a:spcBef>
            </a:pP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1</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2</a:t>
            </a:r>
            <a:r>
              <a:rPr kumimoji="1" lang="en-US" altLang="zh-CN" sz="2400" b="1">
                <a:solidFill>
                  <a:srgbClr val="000000"/>
                </a:solidFill>
                <a:latin typeface="Times New Roman" panose="02020603050405020304" pitchFamily="18" charset="0"/>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3</a:t>
            </a:r>
            <a:r>
              <a:rPr kumimoji="1" lang="en-US" altLang="zh-CN" sz="2400" b="1">
                <a:solidFill>
                  <a:srgbClr val="000000"/>
                </a:solidFill>
                <a:latin typeface="Times New Roman" panose="02020603050405020304" pitchFamily="18" charset="0"/>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4</a:t>
            </a:r>
            <a:r>
              <a:rPr kumimoji="1" lang="en-US" altLang="zh-CN" sz="2400" b="1">
                <a:solidFill>
                  <a:srgbClr val="000000"/>
                </a:solidFill>
                <a:latin typeface="Times New Roman" panose="02020603050405020304" pitchFamily="18" charset="0"/>
                <a:sym typeface="Symbol" panose="05050102010706020507" pitchFamily="18" charset="2"/>
              </a:rPr>
              <a:t>= </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S1</a:t>
            </a:r>
            <a:r>
              <a:rPr kumimoji="1" lang="en-US" altLang="zh-CN" sz="2400" b="1">
                <a:solidFill>
                  <a:srgbClr val="000000"/>
                </a:solidFill>
                <a:latin typeface="Times New Roman" panose="02020603050405020304" pitchFamily="18" charset="0"/>
                <a:sym typeface="Symbol" panose="05050102010706020507" pitchFamily="18" charset="2"/>
              </a:rPr>
              <a:t> </a:t>
            </a: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S4</a:t>
            </a:r>
            <a:r>
              <a:rPr kumimoji="1" lang="en-US" altLang="zh-CN" sz="2400" b="1">
                <a:solidFill>
                  <a:srgbClr val="000000"/>
                </a:solidFill>
                <a:latin typeface="Times New Roman" panose="02020603050405020304" pitchFamily="18" charset="0"/>
                <a:sym typeface="Symbol" panose="05050102010706020507" pitchFamily="18" charset="2"/>
              </a:rPr>
              <a:t> </a:t>
            </a:r>
          </a:p>
        </p:txBody>
      </p:sp>
      <p:grpSp>
        <p:nvGrpSpPr>
          <p:cNvPr id="431123" name="Group 19"/>
          <p:cNvGrpSpPr>
            <a:grpSpLocks/>
          </p:cNvGrpSpPr>
          <p:nvPr/>
        </p:nvGrpSpPr>
        <p:grpSpPr bwMode="auto">
          <a:xfrm>
            <a:off x="541338" y="2913063"/>
            <a:ext cx="3524250" cy="3260725"/>
            <a:chOff x="108" y="1548"/>
            <a:chExt cx="2220" cy="2054"/>
          </a:xfrm>
        </p:grpSpPr>
        <p:sp>
          <p:nvSpPr>
            <p:cNvPr id="431124" name="Oval 20"/>
            <p:cNvSpPr>
              <a:spLocks noChangeArrowheads="1"/>
            </p:cNvSpPr>
            <p:nvPr/>
          </p:nvSpPr>
          <p:spPr bwMode="auto">
            <a:xfrm>
              <a:off x="768" y="3086"/>
              <a:ext cx="288" cy="288"/>
            </a:xfrm>
            <a:prstGeom prst="ellipse">
              <a:avLst/>
            </a:prstGeom>
            <a:solidFill>
              <a:srgbClr val="33CC33"/>
            </a:solidFill>
            <a:ln w="317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5" name="Oval 21"/>
            <p:cNvSpPr>
              <a:spLocks noChangeArrowheads="1"/>
            </p:cNvSpPr>
            <p:nvPr/>
          </p:nvSpPr>
          <p:spPr bwMode="auto">
            <a:xfrm>
              <a:off x="456" y="2067"/>
              <a:ext cx="288" cy="288"/>
            </a:xfrm>
            <a:prstGeom prst="ellipse">
              <a:avLst/>
            </a:prstGeom>
            <a:solidFill>
              <a:srgbClr val="33CC33"/>
            </a:solidFill>
            <a:ln w="317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6" name="Line 22"/>
            <p:cNvSpPr>
              <a:spLocks noChangeShapeType="1"/>
            </p:cNvSpPr>
            <p:nvPr/>
          </p:nvSpPr>
          <p:spPr bwMode="auto">
            <a:xfrm>
              <a:off x="600" y="1922"/>
              <a:ext cx="124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7" name="Rectangle 23"/>
            <p:cNvSpPr>
              <a:spLocks noChangeArrowheads="1"/>
            </p:cNvSpPr>
            <p:nvPr/>
          </p:nvSpPr>
          <p:spPr bwMode="auto">
            <a:xfrm>
              <a:off x="1020" y="1838"/>
              <a:ext cx="384" cy="144"/>
            </a:xfrm>
            <a:prstGeom prst="rect">
              <a:avLst/>
            </a:prstGeom>
            <a:solidFill>
              <a:srgbClr val="33CC33"/>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8" name="Line 24"/>
            <p:cNvSpPr>
              <a:spLocks noChangeShapeType="1"/>
            </p:cNvSpPr>
            <p:nvPr/>
          </p:nvSpPr>
          <p:spPr bwMode="auto">
            <a:xfrm>
              <a:off x="600" y="1922"/>
              <a:ext cx="0" cy="130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29" name="Rectangle 25"/>
            <p:cNvSpPr>
              <a:spLocks noChangeArrowheads="1"/>
            </p:cNvSpPr>
            <p:nvPr/>
          </p:nvSpPr>
          <p:spPr bwMode="auto">
            <a:xfrm rot="-5400000">
              <a:off x="420" y="2667"/>
              <a:ext cx="384" cy="144"/>
            </a:xfrm>
            <a:prstGeom prst="rect">
              <a:avLst/>
            </a:prstGeom>
            <a:solidFill>
              <a:srgbClr val="33CC33"/>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0" name="Line 26"/>
            <p:cNvSpPr>
              <a:spLocks noChangeShapeType="1"/>
            </p:cNvSpPr>
            <p:nvPr/>
          </p:nvSpPr>
          <p:spPr bwMode="auto">
            <a:xfrm>
              <a:off x="600" y="3227"/>
              <a:ext cx="124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1" name="Rectangle 27"/>
            <p:cNvSpPr>
              <a:spLocks noChangeArrowheads="1"/>
            </p:cNvSpPr>
            <p:nvPr/>
          </p:nvSpPr>
          <p:spPr bwMode="auto">
            <a:xfrm>
              <a:off x="1368" y="3153"/>
              <a:ext cx="384" cy="144"/>
            </a:xfrm>
            <a:prstGeom prst="rect">
              <a:avLst/>
            </a:prstGeom>
            <a:solidFill>
              <a:srgbClr val="33CC33"/>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2" name="Line 28"/>
            <p:cNvSpPr>
              <a:spLocks noChangeShapeType="1"/>
            </p:cNvSpPr>
            <p:nvPr/>
          </p:nvSpPr>
          <p:spPr bwMode="auto">
            <a:xfrm>
              <a:off x="1848" y="1922"/>
              <a:ext cx="0" cy="130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3" name="Rectangle 29"/>
            <p:cNvSpPr>
              <a:spLocks noChangeArrowheads="1"/>
            </p:cNvSpPr>
            <p:nvPr/>
          </p:nvSpPr>
          <p:spPr bwMode="auto">
            <a:xfrm rot="-5400000">
              <a:off x="1656" y="2510"/>
              <a:ext cx="384" cy="144"/>
            </a:xfrm>
            <a:prstGeom prst="rect">
              <a:avLst/>
            </a:prstGeom>
            <a:solidFill>
              <a:srgbClr val="33CC33"/>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4" name="Line 30"/>
            <p:cNvSpPr>
              <a:spLocks noChangeShapeType="1"/>
            </p:cNvSpPr>
            <p:nvPr/>
          </p:nvSpPr>
          <p:spPr bwMode="auto">
            <a:xfrm>
              <a:off x="1848" y="3225"/>
              <a:ext cx="348" cy="23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35" name="Line 31"/>
            <p:cNvSpPr>
              <a:spLocks noChangeShapeType="1"/>
            </p:cNvSpPr>
            <p:nvPr/>
          </p:nvSpPr>
          <p:spPr bwMode="auto">
            <a:xfrm flipV="1">
              <a:off x="1836" y="1666"/>
              <a:ext cx="420" cy="25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6" name="Line 32"/>
            <p:cNvSpPr>
              <a:spLocks noChangeShapeType="1"/>
            </p:cNvSpPr>
            <p:nvPr/>
          </p:nvSpPr>
          <p:spPr bwMode="auto">
            <a:xfrm flipH="1">
              <a:off x="252" y="3225"/>
              <a:ext cx="336" cy="20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7" name="Line 33"/>
            <p:cNvSpPr>
              <a:spLocks noChangeShapeType="1"/>
            </p:cNvSpPr>
            <p:nvPr/>
          </p:nvSpPr>
          <p:spPr bwMode="auto">
            <a:xfrm>
              <a:off x="252" y="1635"/>
              <a:ext cx="348"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38" name="Line 34"/>
            <p:cNvSpPr>
              <a:spLocks noChangeShapeType="1"/>
            </p:cNvSpPr>
            <p:nvPr/>
          </p:nvSpPr>
          <p:spPr bwMode="auto">
            <a:xfrm>
              <a:off x="600" y="2948"/>
              <a:ext cx="0" cy="271"/>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9" name="Line 35"/>
            <p:cNvSpPr>
              <a:spLocks noChangeShapeType="1"/>
            </p:cNvSpPr>
            <p:nvPr/>
          </p:nvSpPr>
          <p:spPr bwMode="auto">
            <a:xfrm flipH="1" flipV="1">
              <a:off x="1128" y="3225"/>
              <a:ext cx="240" cy="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0" name="Line 36"/>
            <p:cNvSpPr>
              <a:spLocks noChangeShapeType="1"/>
            </p:cNvSpPr>
            <p:nvPr/>
          </p:nvSpPr>
          <p:spPr bwMode="auto">
            <a:xfrm>
              <a:off x="1560" y="1922"/>
              <a:ext cx="192" cy="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1" name="Line 37"/>
            <p:cNvSpPr>
              <a:spLocks noChangeShapeType="1"/>
            </p:cNvSpPr>
            <p:nvPr/>
          </p:nvSpPr>
          <p:spPr bwMode="auto">
            <a:xfrm flipV="1">
              <a:off x="1848" y="2882"/>
              <a:ext cx="0" cy="271"/>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2" name="Text Box 38"/>
            <p:cNvSpPr txBox="1">
              <a:spLocks noChangeArrowheads="1"/>
            </p:cNvSpPr>
            <p:nvPr/>
          </p:nvSpPr>
          <p:spPr bwMode="auto">
            <a:xfrm>
              <a:off x="300" y="2931"/>
              <a:ext cx="3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43" name="Text Box 39"/>
            <p:cNvSpPr txBox="1">
              <a:spLocks noChangeArrowheads="1"/>
            </p:cNvSpPr>
            <p:nvPr/>
          </p:nvSpPr>
          <p:spPr bwMode="auto">
            <a:xfrm>
              <a:off x="252" y="1887"/>
              <a:ext cx="2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31144" name="Text Box 40"/>
            <p:cNvSpPr txBox="1">
              <a:spLocks noChangeArrowheads="1"/>
            </p:cNvSpPr>
            <p:nvPr/>
          </p:nvSpPr>
          <p:spPr bwMode="auto">
            <a:xfrm>
              <a:off x="108" y="2079"/>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45" name="Text Box 41"/>
            <p:cNvSpPr txBox="1">
              <a:spLocks noChangeArrowheads="1"/>
            </p:cNvSpPr>
            <p:nvPr/>
          </p:nvSpPr>
          <p:spPr bwMode="auto">
            <a:xfrm>
              <a:off x="120" y="2595"/>
              <a:ext cx="3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46" name="Text Box 42"/>
            <p:cNvSpPr txBox="1">
              <a:spLocks noChangeArrowheads="1"/>
            </p:cNvSpPr>
            <p:nvPr/>
          </p:nvSpPr>
          <p:spPr bwMode="auto">
            <a:xfrm>
              <a:off x="984" y="2931"/>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4</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431147" name="Text Box 43"/>
            <p:cNvSpPr txBox="1">
              <a:spLocks noChangeArrowheads="1"/>
            </p:cNvSpPr>
            <p:nvPr/>
          </p:nvSpPr>
          <p:spPr bwMode="auto">
            <a:xfrm>
              <a:off x="552" y="3218"/>
              <a:ext cx="1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31148" name="Text Box 44"/>
            <p:cNvSpPr txBox="1">
              <a:spLocks noChangeArrowheads="1"/>
            </p:cNvSpPr>
            <p:nvPr/>
          </p:nvSpPr>
          <p:spPr bwMode="auto">
            <a:xfrm>
              <a:off x="936" y="3314"/>
              <a:ext cx="3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31149" name="Text Box 45"/>
            <p:cNvSpPr txBox="1">
              <a:spLocks noChangeArrowheads="1"/>
            </p:cNvSpPr>
            <p:nvPr/>
          </p:nvSpPr>
          <p:spPr bwMode="auto">
            <a:xfrm>
              <a:off x="696" y="3314"/>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S4</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50" name="Text Box 46"/>
            <p:cNvSpPr txBox="1">
              <a:spLocks noChangeArrowheads="1"/>
            </p:cNvSpPr>
            <p:nvPr/>
          </p:nvSpPr>
          <p:spPr bwMode="auto">
            <a:xfrm>
              <a:off x="1404" y="3267"/>
              <a:ext cx="3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baseline="-25000">
                  <a:solidFill>
                    <a:schemeClr val="tx2"/>
                  </a:solidFill>
                  <a:latin typeface="Times New Roman" panose="02020603050405020304" pitchFamily="18" charset="0"/>
                  <a:sym typeface="Symbol" panose="05050102010706020507" pitchFamily="18" charset="2"/>
                </a:rPr>
                <a:t>4</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431151" name="Text Box 47"/>
            <p:cNvSpPr txBox="1">
              <a:spLocks noChangeArrowheads="1"/>
            </p:cNvSpPr>
            <p:nvPr/>
          </p:nvSpPr>
          <p:spPr bwMode="auto">
            <a:xfrm>
              <a:off x="1824" y="2864"/>
              <a:ext cx="3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3</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52" name="Text Box 48"/>
            <p:cNvSpPr txBox="1">
              <a:spLocks noChangeArrowheads="1"/>
            </p:cNvSpPr>
            <p:nvPr/>
          </p:nvSpPr>
          <p:spPr bwMode="auto">
            <a:xfrm>
              <a:off x="1896" y="2450"/>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baseline="-25000">
                  <a:solidFill>
                    <a:schemeClr val="tx2"/>
                  </a:solidFill>
                  <a:latin typeface="Times New Roman" panose="02020603050405020304" pitchFamily="18" charset="0"/>
                  <a:sym typeface="Symbol" panose="05050102010706020507" pitchFamily="18" charset="2"/>
                </a:rPr>
                <a:t>3</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53" name="Text Box 49"/>
            <p:cNvSpPr txBox="1">
              <a:spLocks noChangeArrowheads="1"/>
            </p:cNvSpPr>
            <p:nvPr/>
          </p:nvSpPr>
          <p:spPr bwMode="auto">
            <a:xfrm>
              <a:off x="1020" y="1548"/>
              <a:ext cx="3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431154" name="Text Box 50"/>
            <p:cNvSpPr txBox="1">
              <a:spLocks noChangeArrowheads="1"/>
            </p:cNvSpPr>
            <p:nvPr/>
          </p:nvSpPr>
          <p:spPr bwMode="auto">
            <a:xfrm>
              <a:off x="1560" y="1601"/>
              <a:ext cx="3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431155" name="Text Box 51"/>
            <p:cNvSpPr txBox="1">
              <a:spLocks noChangeArrowheads="1"/>
            </p:cNvSpPr>
            <p:nvPr/>
          </p:nvSpPr>
          <p:spPr bwMode="auto">
            <a:xfrm>
              <a:off x="228" y="2162"/>
              <a:ext cx="2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endParaRPr kumimoji="1" lang="zh-CN" altLang="zh-CN" sz="2400" b="1">
                <a:solidFill>
                  <a:schemeClr val="tx2"/>
                </a:solidFill>
                <a:latin typeface="Times New Roman" panose="02020603050405020304" pitchFamily="18" charset="0"/>
                <a:sym typeface="Symbol" panose="05050102010706020507" pitchFamily="18" charset="2"/>
              </a:endParaRPr>
            </a:p>
          </p:txBody>
        </p:sp>
        <p:sp>
          <p:nvSpPr>
            <p:cNvPr id="431156" name="Text Box 52"/>
            <p:cNvSpPr txBox="1">
              <a:spLocks noChangeArrowheads="1"/>
            </p:cNvSpPr>
            <p:nvPr/>
          </p:nvSpPr>
          <p:spPr bwMode="auto">
            <a:xfrm>
              <a:off x="252" y="2211"/>
              <a:ext cx="1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31157" name="Text Box 53"/>
            <p:cNvSpPr txBox="1">
              <a:spLocks noChangeArrowheads="1"/>
            </p:cNvSpPr>
            <p:nvPr/>
          </p:nvSpPr>
          <p:spPr bwMode="auto">
            <a:xfrm>
              <a:off x="1465" y="2499"/>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1400" b="1">
                  <a:solidFill>
                    <a:srgbClr val="FF0000"/>
                  </a:solidFill>
                  <a:latin typeface="Times New Roman" panose="02020603050405020304" pitchFamily="18" charset="0"/>
                  <a:sym typeface="Symbol" panose="05050102010706020507" pitchFamily="18" charset="2"/>
                </a:rPr>
                <a:t>3</a:t>
              </a:r>
              <a:endParaRPr kumimoji="1" lang="en-US" altLang="zh-CN" sz="2400" b="1" i="1">
                <a:solidFill>
                  <a:srgbClr val="FF0000"/>
                </a:solidFill>
                <a:latin typeface="Times New Roman" panose="02020603050405020304" pitchFamily="18" charset="0"/>
                <a:sym typeface="Symbol" panose="05050102010706020507" pitchFamily="18" charset="2"/>
              </a:endParaRPr>
            </a:p>
          </p:txBody>
        </p:sp>
        <p:sp>
          <p:nvSpPr>
            <p:cNvPr id="431158" name="Text Box 54"/>
            <p:cNvSpPr txBox="1">
              <a:spLocks noChangeArrowheads="1"/>
            </p:cNvSpPr>
            <p:nvPr/>
          </p:nvSpPr>
          <p:spPr bwMode="auto">
            <a:xfrm>
              <a:off x="637" y="2631"/>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1400" b="1">
                  <a:solidFill>
                    <a:srgbClr val="FF0000"/>
                  </a:solidFill>
                  <a:latin typeface="Times New Roman" panose="02020603050405020304" pitchFamily="18" charset="0"/>
                  <a:sym typeface="Symbol" panose="05050102010706020507" pitchFamily="18" charset="2"/>
                </a:rPr>
                <a:t>1</a:t>
              </a:r>
              <a:endParaRPr kumimoji="1" lang="en-US" altLang="zh-CN" sz="2400" b="1" i="1">
                <a:solidFill>
                  <a:srgbClr val="FF0000"/>
                </a:solidFill>
                <a:latin typeface="Times New Roman" panose="02020603050405020304" pitchFamily="18" charset="0"/>
                <a:sym typeface="Symbol" panose="05050102010706020507" pitchFamily="18" charset="2"/>
              </a:endParaRPr>
            </a:p>
          </p:txBody>
        </p:sp>
        <p:sp>
          <p:nvSpPr>
            <p:cNvPr id="431159" name="Text Box 55"/>
            <p:cNvSpPr txBox="1">
              <a:spLocks noChangeArrowheads="1"/>
            </p:cNvSpPr>
            <p:nvPr/>
          </p:nvSpPr>
          <p:spPr bwMode="auto">
            <a:xfrm>
              <a:off x="1037" y="1931"/>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1400" b="1">
                  <a:solidFill>
                    <a:srgbClr val="FF0000"/>
                  </a:solidFill>
                  <a:latin typeface="Times New Roman" panose="02020603050405020304" pitchFamily="18" charset="0"/>
                  <a:sym typeface="Symbol" panose="05050102010706020507" pitchFamily="18" charset="2"/>
                </a:rPr>
                <a:t>2</a:t>
              </a:r>
              <a:endParaRPr kumimoji="1" lang="en-US" altLang="zh-CN" sz="2400" b="1" i="1">
                <a:solidFill>
                  <a:srgbClr val="FF0000"/>
                </a:solidFill>
                <a:latin typeface="Times New Roman" panose="02020603050405020304" pitchFamily="18" charset="0"/>
                <a:sym typeface="Symbol" panose="05050102010706020507" pitchFamily="18" charset="2"/>
              </a:endParaRPr>
            </a:p>
          </p:txBody>
        </p:sp>
        <p:sp>
          <p:nvSpPr>
            <p:cNvPr id="431160" name="Text Box 56"/>
            <p:cNvSpPr txBox="1">
              <a:spLocks noChangeArrowheads="1"/>
            </p:cNvSpPr>
            <p:nvPr/>
          </p:nvSpPr>
          <p:spPr bwMode="auto">
            <a:xfrm>
              <a:off x="1381" y="2895"/>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1400" b="1">
                  <a:solidFill>
                    <a:srgbClr val="FF0000"/>
                  </a:solidFill>
                  <a:latin typeface="Times New Roman" panose="02020603050405020304" pitchFamily="18" charset="0"/>
                  <a:sym typeface="Symbol" panose="05050102010706020507" pitchFamily="18" charset="2"/>
                </a:rPr>
                <a:t>4</a:t>
              </a:r>
              <a:endParaRPr kumimoji="1" lang="en-US" altLang="zh-CN" sz="2400" b="1" i="1">
                <a:solidFill>
                  <a:srgbClr val="FF0000"/>
                </a:solidFill>
                <a:latin typeface="Times New Roman" panose="02020603050405020304" pitchFamily="18" charset="0"/>
                <a:sym typeface="Symbol" panose="05050102010706020507" pitchFamily="18" charset="2"/>
              </a:endParaRPr>
            </a:p>
          </p:txBody>
        </p:sp>
        <p:sp>
          <p:nvSpPr>
            <p:cNvPr id="431161" name="Text Box 57"/>
            <p:cNvSpPr txBox="1">
              <a:spLocks noChangeArrowheads="1"/>
            </p:cNvSpPr>
            <p:nvPr/>
          </p:nvSpPr>
          <p:spPr bwMode="auto">
            <a:xfrm>
              <a:off x="838" y="1893"/>
              <a:ext cx="22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Times New Roman" panose="02020603050405020304" pitchFamily="18" charset="0"/>
                  <a:sym typeface="Symbol" panose="05050102010706020507" pitchFamily="18" charset="2"/>
                </a:rPr>
                <a:t>+</a:t>
              </a:r>
            </a:p>
          </p:txBody>
        </p:sp>
        <p:sp>
          <p:nvSpPr>
            <p:cNvPr id="431162" name="Text Box 58"/>
            <p:cNvSpPr txBox="1">
              <a:spLocks noChangeArrowheads="1"/>
            </p:cNvSpPr>
            <p:nvPr/>
          </p:nvSpPr>
          <p:spPr bwMode="auto">
            <a:xfrm>
              <a:off x="1342" y="1893"/>
              <a:ext cx="213"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黑体" panose="02010609060101010101" pitchFamily="49" charset="-122"/>
                  <a:ea typeface="黑体" panose="02010609060101010101" pitchFamily="49" charset="-122"/>
                  <a:sym typeface="Symbol" panose="05050102010706020507" pitchFamily="18" charset="2"/>
                </a:rPr>
                <a:t>-</a:t>
              </a:r>
            </a:p>
          </p:txBody>
        </p:sp>
        <p:sp>
          <p:nvSpPr>
            <p:cNvPr id="431163" name="Text Box 59"/>
            <p:cNvSpPr txBox="1">
              <a:spLocks noChangeArrowheads="1"/>
            </p:cNvSpPr>
            <p:nvPr/>
          </p:nvSpPr>
          <p:spPr bwMode="auto">
            <a:xfrm>
              <a:off x="670" y="2421"/>
              <a:ext cx="22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Times New Roman" panose="02020603050405020304" pitchFamily="18" charset="0"/>
                  <a:sym typeface="Symbol" panose="05050102010706020507" pitchFamily="18" charset="2"/>
                </a:rPr>
                <a:t>+</a:t>
              </a:r>
            </a:p>
          </p:txBody>
        </p:sp>
        <p:sp>
          <p:nvSpPr>
            <p:cNvPr id="431164" name="Text Box 60"/>
            <p:cNvSpPr txBox="1">
              <a:spLocks noChangeArrowheads="1"/>
            </p:cNvSpPr>
            <p:nvPr/>
          </p:nvSpPr>
          <p:spPr bwMode="auto">
            <a:xfrm>
              <a:off x="678" y="2757"/>
              <a:ext cx="213"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黑体" panose="02010609060101010101" pitchFamily="49" charset="-122"/>
                  <a:ea typeface="黑体" panose="02010609060101010101" pitchFamily="49" charset="-122"/>
                  <a:sym typeface="Symbol" panose="05050102010706020507" pitchFamily="18" charset="2"/>
                </a:rPr>
                <a:t>-</a:t>
              </a:r>
            </a:p>
          </p:txBody>
        </p:sp>
        <p:sp>
          <p:nvSpPr>
            <p:cNvPr id="431165" name="Text Box 61"/>
            <p:cNvSpPr txBox="1">
              <a:spLocks noChangeArrowheads="1"/>
            </p:cNvSpPr>
            <p:nvPr/>
          </p:nvSpPr>
          <p:spPr bwMode="auto">
            <a:xfrm>
              <a:off x="1558" y="2301"/>
              <a:ext cx="22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Times New Roman" panose="02020603050405020304" pitchFamily="18" charset="0"/>
                  <a:sym typeface="Symbol" panose="05050102010706020507" pitchFamily="18" charset="2"/>
                </a:rPr>
                <a:t>+</a:t>
              </a:r>
            </a:p>
          </p:txBody>
        </p:sp>
        <p:sp>
          <p:nvSpPr>
            <p:cNvPr id="431166" name="Text Box 62"/>
            <p:cNvSpPr txBox="1">
              <a:spLocks noChangeArrowheads="1"/>
            </p:cNvSpPr>
            <p:nvPr/>
          </p:nvSpPr>
          <p:spPr bwMode="auto">
            <a:xfrm>
              <a:off x="1566" y="2613"/>
              <a:ext cx="213"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黑体" panose="02010609060101010101" pitchFamily="49" charset="-122"/>
                  <a:ea typeface="黑体" panose="02010609060101010101" pitchFamily="49" charset="-122"/>
                  <a:sym typeface="Symbol" panose="05050102010706020507" pitchFamily="18" charset="2"/>
                </a:rPr>
                <a:t>-</a:t>
              </a:r>
            </a:p>
          </p:txBody>
        </p:sp>
        <p:sp>
          <p:nvSpPr>
            <p:cNvPr id="431167" name="Text Box 63"/>
            <p:cNvSpPr txBox="1">
              <a:spLocks noChangeArrowheads="1"/>
            </p:cNvSpPr>
            <p:nvPr/>
          </p:nvSpPr>
          <p:spPr bwMode="auto">
            <a:xfrm>
              <a:off x="1582" y="2901"/>
              <a:ext cx="22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Times New Roman" panose="02020603050405020304" pitchFamily="18" charset="0"/>
                  <a:sym typeface="Symbol" panose="05050102010706020507" pitchFamily="18" charset="2"/>
                </a:rPr>
                <a:t>+</a:t>
              </a:r>
            </a:p>
          </p:txBody>
        </p:sp>
        <p:sp>
          <p:nvSpPr>
            <p:cNvPr id="431168" name="Text Box 64"/>
            <p:cNvSpPr txBox="1">
              <a:spLocks noChangeArrowheads="1"/>
            </p:cNvSpPr>
            <p:nvPr/>
          </p:nvSpPr>
          <p:spPr bwMode="auto">
            <a:xfrm>
              <a:off x="1246" y="2885"/>
              <a:ext cx="213"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黑体" panose="02010609060101010101" pitchFamily="49" charset="-122"/>
                  <a:ea typeface="黑体" panose="02010609060101010101" pitchFamily="49" charset="-122"/>
                  <a:sym typeface="Symbol" panose="05050102010706020507" pitchFamily="18" charset="2"/>
                </a:rPr>
                <a:t>-</a:t>
              </a:r>
            </a:p>
          </p:txBody>
        </p:sp>
      </p:grpSp>
      <p:graphicFrame>
        <p:nvGraphicFramePr>
          <p:cNvPr id="431169" name="Object 65"/>
          <p:cNvGraphicFramePr>
            <a:graphicFrameLocks noChangeAspect="1"/>
          </p:cNvGraphicFramePr>
          <p:nvPr/>
        </p:nvGraphicFramePr>
        <p:xfrm>
          <a:off x="3527425" y="1808163"/>
          <a:ext cx="1549400" cy="552450"/>
        </p:xfrm>
        <a:graphic>
          <a:graphicData uri="http://schemas.openxmlformats.org/presentationml/2006/ole">
            <mc:AlternateContent xmlns:mc="http://schemas.openxmlformats.org/markup-compatibility/2006">
              <mc:Choice xmlns:v="urn:schemas-microsoft-com:vml" Requires="v">
                <p:oleObj spid="_x0000_s65878" name="Equation" r:id="rId6" imgW="711000" imgH="253800" progId="Equation.3">
                  <p:embed/>
                </p:oleObj>
              </mc:Choice>
              <mc:Fallback>
                <p:oleObj name="Equation" r:id="rId6" imgW="711000" imgH="253800" progId="Equation.3">
                  <p:embed/>
                  <p:pic>
                    <p:nvPicPr>
                      <p:cNvPr id="431169" name="Object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425" y="1808163"/>
                        <a:ext cx="1549400" cy="55245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70" name="Rectangle 66"/>
          <p:cNvSpPr>
            <a:spLocks noChangeArrowheads="1"/>
          </p:cNvSpPr>
          <p:nvPr/>
        </p:nvSpPr>
        <p:spPr bwMode="auto">
          <a:xfrm>
            <a:off x="34925" y="188913"/>
            <a:ext cx="9109075" cy="18446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20000"/>
              </a:lnSpc>
            </a:pPr>
            <a:r>
              <a:rPr kumimoji="1" lang="zh-CN" altLang="en-US" sz="2400" b="1" dirty="0">
                <a:solidFill>
                  <a:srgbClr val="CC0099"/>
                </a:solidFill>
                <a:latin typeface="宋体" panose="02010600030101010101" pitchFamily="2" charset="-122"/>
                <a:sym typeface="Symbol" panose="05050102010706020507" pitchFamily="18" charset="2"/>
              </a:rPr>
              <a:t>三、基尔霍夫电压定律（</a:t>
            </a:r>
            <a:r>
              <a:rPr kumimoji="1" lang="en-US" altLang="zh-CN" sz="2400" b="1" dirty="0">
                <a:solidFill>
                  <a:srgbClr val="CC0099"/>
                </a:solidFill>
                <a:latin typeface="Times New Roman" panose="02020603050405020304" pitchFamily="18" charset="0"/>
                <a:sym typeface="Symbol" panose="05050102010706020507" pitchFamily="18" charset="2"/>
              </a:rPr>
              <a:t>KVL</a:t>
            </a:r>
            <a:r>
              <a:rPr kumimoji="1" lang="zh-CN" altLang="en-US" sz="2400" b="1" dirty="0">
                <a:solidFill>
                  <a:srgbClr val="CC0099"/>
                </a:solidFill>
                <a:latin typeface="宋体" panose="02010600030101010101" pitchFamily="2" charset="-122"/>
                <a:sym typeface="Symbol" panose="05050102010706020507" pitchFamily="18" charset="2"/>
              </a:rPr>
              <a:t>）</a:t>
            </a:r>
          </a:p>
          <a:p>
            <a:pPr algn="just" eaLnBrk="0" hangingPunct="0">
              <a:lnSpc>
                <a:spcPct val="120000"/>
              </a:lnSpc>
            </a:pPr>
            <a:r>
              <a:rPr kumimoji="1" lang="zh-CN" altLang="en-US" sz="2400" b="1" dirty="0">
                <a:solidFill>
                  <a:srgbClr val="CC0099"/>
                </a:solidFill>
                <a:latin typeface="宋体" panose="02010600030101010101" pitchFamily="2" charset="-122"/>
                <a:sym typeface="Symbol" panose="05050102010706020507" pitchFamily="18" charset="2"/>
              </a:rPr>
              <a:t>    </a:t>
            </a:r>
            <a:r>
              <a:rPr kumimoji="1" lang="zh-CN" altLang="en-US" sz="2400" b="1" dirty="0">
                <a:latin typeface="宋体" panose="02010600030101010101" pitchFamily="2" charset="-122"/>
                <a:sym typeface="Symbol" panose="05050102010706020507" pitchFamily="18" charset="2"/>
              </a:rPr>
              <a:t>在任何集中</a:t>
            </a:r>
            <a:r>
              <a:rPr kumimoji="1" lang="zh-CN" altLang="zh-CN" sz="2400" b="1" dirty="0">
                <a:latin typeface="宋体" panose="02010600030101010101" pitchFamily="2" charset="-122"/>
                <a:sym typeface="Symbol" panose="05050102010706020507" pitchFamily="18" charset="2"/>
              </a:rPr>
              <a:t>参数（</a:t>
            </a:r>
            <a:r>
              <a:rPr kumimoji="1" lang="en-US" altLang="zh-CN" sz="2400" b="1" i="1" dirty="0">
                <a:latin typeface="Times New Roman" panose="02020603050405020304" pitchFamily="18" charset="0"/>
                <a:sym typeface="Symbol" panose="05050102010706020507" pitchFamily="18" charset="2"/>
              </a:rPr>
              <a:t>lumped parameter</a:t>
            </a:r>
            <a:r>
              <a:rPr kumimoji="1" lang="zh-CN" altLang="en-US" sz="2400" b="1" dirty="0">
                <a:latin typeface="宋体" panose="02010600030101010101" pitchFamily="2" charset="-122"/>
                <a:sym typeface="Symbol" panose="05050102010706020507" pitchFamily="18" charset="2"/>
              </a:rPr>
              <a:t>）</a:t>
            </a:r>
            <a:r>
              <a:rPr kumimoji="1" lang="zh-CN" altLang="zh-CN" sz="2400" b="1" dirty="0">
                <a:latin typeface="宋体" panose="02010600030101010101" pitchFamily="2" charset="-122"/>
                <a:sym typeface="Symbol" panose="05050102010706020507" pitchFamily="18" charset="2"/>
              </a:rPr>
              <a:t>电路中，在任一时刻，</a:t>
            </a:r>
            <a:r>
              <a:rPr kumimoji="1" lang="zh-CN" altLang="en-US" sz="2400" b="1" dirty="0">
                <a:latin typeface="宋体" panose="02010600030101010101" pitchFamily="2" charset="-122"/>
                <a:sym typeface="Symbol" panose="05050102010706020507" pitchFamily="18" charset="2"/>
              </a:rPr>
              <a:t>沿任一闭合路径（按固定绕向</a:t>
            </a:r>
            <a:r>
              <a:rPr kumimoji="1" lang="en-US" altLang="zh-CN" sz="2400" b="1" dirty="0">
                <a:latin typeface="宋体" panose="02010600030101010101" pitchFamily="2" charset="-122"/>
                <a:sym typeface="Symbol" panose="05050102010706020507" pitchFamily="18" charset="2"/>
              </a:rPr>
              <a:t>)</a:t>
            </a:r>
            <a:r>
              <a:rPr kumimoji="1" lang="zh-CN" altLang="en-US" sz="2400" b="1" dirty="0">
                <a:latin typeface="宋体" panose="02010600030101010101" pitchFamily="2" charset="-122"/>
                <a:sym typeface="Symbol" panose="05050102010706020507" pitchFamily="18" charset="2"/>
              </a:rPr>
              <a:t>，各支路电压的代数和为零</a:t>
            </a:r>
            <a:r>
              <a:rPr kumimoji="1" lang="zh-CN" altLang="zh-CN" sz="2400" b="1" dirty="0">
                <a:latin typeface="宋体" panose="02010600030101010101" pitchFamily="2" charset="-122"/>
                <a:sym typeface="Symbol" panose="05050102010706020507" pitchFamily="18" charset="2"/>
              </a:rPr>
              <a:t>。 </a:t>
            </a:r>
            <a:endParaRPr kumimoji="1" lang="zh-CN" altLang="en-US" sz="2400" b="1" dirty="0">
              <a:latin typeface="宋体" panose="02010600030101010101" pitchFamily="2" charset="-122"/>
              <a:sym typeface="Symbol" panose="05050102010706020507" pitchFamily="18" charset="2"/>
            </a:endParaRPr>
          </a:p>
          <a:p>
            <a:pPr algn="just" eaLnBrk="0" hangingPunct="0">
              <a:lnSpc>
                <a:spcPct val="120000"/>
              </a:lnSpc>
            </a:pPr>
            <a:r>
              <a:rPr kumimoji="1" lang="zh-CN" altLang="zh-CN" sz="2400" b="1" dirty="0">
                <a:latin typeface="宋体" panose="02010600030101010101" pitchFamily="2" charset="-122"/>
                <a:sym typeface="Symbol" panose="05050102010706020507" pitchFamily="18" charset="2"/>
              </a:rPr>
              <a:t>即</a:t>
            </a:r>
            <a:endParaRPr kumimoji="1" lang="zh-CN" altLang="en-US" sz="2400" b="1" dirty="0">
              <a:latin typeface="宋体" panose="02010600030101010101" pitchFamily="2" charset="-122"/>
              <a:sym typeface="Symbol" panose="05050102010706020507" pitchFamily="18" charset="2"/>
            </a:endParaRPr>
          </a:p>
        </p:txBody>
      </p:sp>
      <p:grpSp>
        <p:nvGrpSpPr>
          <p:cNvPr id="431177" name="Group 73"/>
          <p:cNvGrpSpPr>
            <a:grpSpLocks/>
          </p:cNvGrpSpPr>
          <p:nvPr/>
        </p:nvGrpSpPr>
        <p:grpSpPr bwMode="auto">
          <a:xfrm>
            <a:off x="4248150" y="4581525"/>
            <a:ext cx="3211513" cy="808038"/>
            <a:chOff x="2761" y="2712"/>
            <a:chExt cx="2087" cy="566"/>
          </a:xfrm>
        </p:grpSpPr>
        <p:sp>
          <p:nvSpPr>
            <p:cNvPr id="431178" name="Text Box 74"/>
            <p:cNvSpPr txBox="1">
              <a:spLocks noChangeArrowheads="1"/>
            </p:cNvSpPr>
            <p:nvPr/>
          </p:nvSpPr>
          <p:spPr bwMode="auto">
            <a:xfrm>
              <a:off x="2966" y="3000"/>
              <a:ext cx="918"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000" b="1">
                  <a:solidFill>
                    <a:schemeClr val="tx2"/>
                  </a:solidFill>
                  <a:latin typeface="Times New Roman" panose="02020603050405020304" pitchFamily="18" charset="0"/>
                  <a:sym typeface="Symbol" panose="05050102010706020507" pitchFamily="18" charset="2"/>
                </a:rPr>
                <a:t>电阻压降</a:t>
              </a:r>
            </a:p>
          </p:txBody>
        </p:sp>
        <p:sp>
          <p:nvSpPr>
            <p:cNvPr id="431179" name="Text Box 75"/>
            <p:cNvSpPr txBox="1">
              <a:spLocks noChangeArrowheads="1"/>
            </p:cNvSpPr>
            <p:nvPr/>
          </p:nvSpPr>
          <p:spPr bwMode="auto">
            <a:xfrm>
              <a:off x="3884" y="2975"/>
              <a:ext cx="964"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000" b="1">
                  <a:solidFill>
                    <a:schemeClr val="tx2"/>
                  </a:solidFill>
                  <a:latin typeface="Times New Roman" panose="02020603050405020304" pitchFamily="18" charset="0"/>
                  <a:sym typeface="Symbol" panose="05050102010706020507" pitchFamily="18" charset="2"/>
                </a:rPr>
                <a:t>电源压升</a:t>
              </a:r>
            </a:p>
          </p:txBody>
        </p:sp>
        <p:graphicFrame>
          <p:nvGraphicFramePr>
            <p:cNvPr id="431180" name="Object 76"/>
            <p:cNvGraphicFramePr>
              <a:graphicFrameLocks noChangeAspect="1"/>
            </p:cNvGraphicFramePr>
            <p:nvPr/>
          </p:nvGraphicFramePr>
          <p:xfrm>
            <a:off x="2761" y="2712"/>
            <a:ext cx="1682" cy="302"/>
          </p:xfrm>
          <a:graphic>
            <a:graphicData uri="http://schemas.openxmlformats.org/presentationml/2006/ole">
              <mc:AlternateContent xmlns:mc="http://schemas.openxmlformats.org/markup-compatibility/2006">
                <mc:Choice xmlns:v="urn:schemas-microsoft-com:vml" Requires="v">
                  <p:oleObj spid="_x0000_s65879" name="Equation" r:id="rId8" imgW="1257120" imgH="253800" progId="Equation.3">
                    <p:embed/>
                  </p:oleObj>
                </mc:Choice>
                <mc:Fallback>
                  <p:oleObj name="Equation" r:id="rId8" imgW="1257120" imgH="253800" progId="Equation.3">
                    <p:embed/>
                    <p:pic>
                      <p:nvPicPr>
                        <p:cNvPr id="431180" name="Object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1" y="2712"/>
                          <a:ext cx="1682"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 name="object 90"/>
          <p:cNvSpPr txBox="1"/>
          <p:nvPr/>
        </p:nvSpPr>
        <p:spPr>
          <a:xfrm>
            <a:off x="4214262" y="6189792"/>
            <a:ext cx="3923431" cy="388938"/>
          </a:xfrm>
          <a:prstGeom prst="rect">
            <a:avLst/>
          </a:prstGeom>
        </p:spPr>
        <p:txBody>
          <a:bodyPr vert="horz" wrap="square" lIns="0" tIns="0" rIns="0" bIns="0" rtlCol="0">
            <a:noAutofit/>
          </a:bodyPr>
          <a:lstStyle/>
          <a:p>
            <a:pPr marR="63500">
              <a:lnSpc>
                <a:spcPct val="100000"/>
              </a:lnSpc>
            </a:pPr>
            <a:r>
              <a:rPr sz="2000" b="1" dirty="0" err="1">
                <a:solidFill>
                  <a:srgbClr val="FF0000"/>
                </a:solidFill>
                <a:latin typeface="Adobe 黑体 Std R"/>
                <a:cs typeface="Adobe 黑体 Std R"/>
              </a:rPr>
              <a:t>独立</a:t>
            </a:r>
            <a:r>
              <a:rPr lang="en-US" sz="2000" b="1" dirty="0">
                <a:solidFill>
                  <a:srgbClr val="FF0000"/>
                </a:solidFill>
                <a:latin typeface="Adobe 黑体 Std R"/>
                <a:cs typeface="Adobe 黑体 Std R"/>
              </a:rPr>
              <a:t> </a:t>
            </a:r>
            <a:r>
              <a:rPr sz="2000" b="1" spc="-95" dirty="0">
                <a:solidFill>
                  <a:srgbClr val="FF0000"/>
                </a:solidFill>
                <a:latin typeface="Arial"/>
                <a:cs typeface="Arial"/>
              </a:rPr>
              <a:t>KV</a:t>
            </a:r>
            <a:r>
              <a:rPr sz="2000" b="1" spc="-85" dirty="0">
                <a:solidFill>
                  <a:srgbClr val="FF0000"/>
                </a:solidFill>
                <a:latin typeface="Arial"/>
                <a:cs typeface="Arial"/>
              </a:rPr>
              <a:t>L</a:t>
            </a:r>
            <a:r>
              <a:rPr lang="en-US" sz="2000" b="1" spc="-85" dirty="0">
                <a:solidFill>
                  <a:srgbClr val="FF0000"/>
                </a:solidFill>
                <a:latin typeface="Arial"/>
                <a:cs typeface="Arial"/>
              </a:rPr>
              <a:t> </a:t>
            </a:r>
            <a:r>
              <a:rPr sz="2000" b="1" spc="0" dirty="0" err="1">
                <a:solidFill>
                  <a:srgbClr val="FF0000"/>
                </a:solidFill>
                <a:latin typeface="Adobe 黑体 Std R"/>
                <a:cs typeface="Adobe 黑体 Std R"/>
              </a:rPr>
              <a:t>方程数</a:t>
            </a:r>
            <a:r>
              <a:rPr sz="2000" b="1" spc="30" dirty="0">
                <a:solidFill>
                  <a:srgbClr val="FF0000"/>
                </a:solidFill>
                <a:latin typeface="Adobe 黑体 Std R"/>
                <a:cs typeface="Adobe 黑体 Std R"/>
              </a:rPr>
              <a:t> </a:t>
            </a:r>
            <a:r>
              <a:rPr sz="2000" b="1" spc="35" dirty="0">
                <a:solidFill>
                  <a:srgbClr val="FF0000"/>
                </a:solidFill>
                <a:latin typeface="Arial"/>
                <a:cs typeface="Arial"/>
              </a:rPr>
              <a:t>=</a:t>
            </a:r>
            <a:r>
              <a:rPr sz="2000" b="1" spc="-70" dirty="0">
                <a:solidFill>
                  <a:srgbClr val="FF0000"/>
                </a:solidFill>
                <a:latin typeface="Arial"/>
                <a:cs typeface="Arial"/>
              </a:rPr>
              <a:t> </a:t>
            </a:r>
            <a:r>
              <a:rPr sz="2000" b="1" spc="0" dirty="0" err="1">
                <a:solidFill>
                  <a:srgbClr val="FF0000"/>
                </a:solidFill>
                <a:latin typeface="Adobe 黑体 Std R"/>
                <a:cs typeface="Adobe 黑体 Std R"/>
              </a:rPr>
              <a:t>网孔数</a:t>
            </a:r>
            <a:r>
              <a:rPr lang="en-US" sz="2000" b="1" spc="0" dirty="0">
                <a:solidFill>
                  <a:srgbClr val="FF0000"/>
                </a:solidFill>
                <a:latin typeface="Adobe 黑体 Std R"/>
                <a:cs typeface="Adobe 黑体 Std R"/>
              </a:rPr>
              <a:t> </a:t>
            </a:r>
            <a:r>
              <a:rPr lang="en-US" altLang="zh-CN" sz="2000" b="1" spc="0" dirty="0">
                <a:solidFill>
                  <a:srgbClr val="FF0000"/>
                </a:solidFill>
                <a:latin typeface="Adobe 黑体 Std R"/>
                <a:cs typeface="Adobe 黑体 Std R"/>
              </a:rPr>
              <a:t>= b-n+1</a:t>
            </a:r>
            <a:endParaRPr sz="2000" b="1" dirty="0">
              <a:solidFill>
                <a:srgbClr val="FF0000"/>
              </a:solidFill>
              <a:latin typeface="Adobe 黑体 Std R"/>
              <a:cs typeface="Adobe 黑体 Std R"/>
            </a:endParaRPr>
          </a:p>
        </p:txBody>
      </p:sp>
    </p:spTree>
    <p:extLst>
      <p:ext uri="{BB962C8B-B14F-4D97-AF65-F5344CB8AC3E}">
        <p14:creationId xmlns:p14="http://schemas.microsoft.com/office/powerpoint/2010/main" val="1745089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1170">
                                            <p:txEl>
                                              <p:pRg st="0" end="0"/>
                                            </p:txEl>
                                          </p:spTgt>
                                        </p:tgtEl>
                                        <p:attrNameLst>
                                          <p:attrName>style.visibility</p:attrName>
                                        </p:attrNameLst>
                                      </p:cBhvr>
                                      <p:to>
                                        <p:strVal val="visible"/>
                                      </p:to>
                                    </p:set>
                                    <p:animEffect transition="in" filter="wipe(left)">
                                      <p:cBhvr>
                                        <p:cTn id="7" dur="500"/>
                                        <p:tgtEl>
                                          <p:spTgt spid="43117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1170">
                                            <p:txEl>
                                              <p:pRg st="1" end="1"/>
                                            </p:txEl>
                                          </p:spTgt>
                                        </p:tgtEl>
                                        <p:attrNameLst>
                                          <p:attrName>style.visibility</p:attrName>
                                        </p:attrNameLst>
                                      </p:cBhvr>
                                      <p:to>
                                        <p:strVal val="visible"/>
                                      </p:to>
                                    </p:set>
                                    <p:animEffect transition="in" filter="wipe(left)">
                                      <p:cBhvr>
                                        <p:cTn id="11" dur="500"/>
                                        <p:tgtEl>
                                          <p:spTgt spid="43117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1170">
                                            <p:txEl>
                                              <p:pRg st="2" end="2"/>
                                            </p:txEl>
                                          </p:spTgt>
                                        </p:tgtEl>
                                        <p:attrNameLst>
                                          <p:attrName>style.visibility</p:attrName>
                                        </p:attrNameLst>
                                      </p:cBhvr>
                                      <p:to>
                                        <p:strVal val="visible"/>
                                      </p:to>
                                    </p:set>
                                    <p:animEffect transition="in" filter="wipe(left)">
                                      <p:cBhvr>
                                        <p:cTn id="15" dur="500"/>
                                        <p:tgtEl>
                                          <p:spTgt spid="43117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272" fill="hold" nodeType="clickEffect">
                                  <p:stCondLst>
                                    <p:cond delay="0"/>
                                  </p:stCondLst>
                                  <p:childTnLst>
                                    <p:set>
                                      <p:cBhvr>
                                        <p:cTn id="19" dur="1" fill="hold">
                                          <p:stCondLst>
                                            <p:cond delay="0"/>
                                          </p:stCondLst>
                                        </p:cTn>
                                        <p:tgtEl>
                                          <p:spTgt spid="431169"/>
                                        </p:tgtEl>
                                        <p:attrNameLst>
                                          <p:attrName>style.visibility</p:attrName>
                                        </p:attrNameLst>
                                      </p:cBhvr>
                                      <p:to>
                                        <p:strVal val="visible"/>
                                      </p:to>
                                    </p:set>
                                    <p:anim calcmode="lin" valueType="num">
                                      <p:cBhvr>
                                        <p:cTn id="20" dur="500" fill="hold"/>
                                        <p:tgtEl>
                                          <p:spTgt spid="431169"/>
                                        </p:tgtEl>
                                        <p:attrNameLst>
                                          <p:attrName>ppt_w</p:attrName>
                                        </p:attrNameLst>
                                      </p:cBhvr>
                                      <p:tavLst>
                                        <p:tav tm="0">
                                          <p:val>
                                            <p:strVal val="2/3*#ppt_w"/>
                                          </p:val>
                                        </p:tav>
                                        <p:tav tm="100000">
                                          <p:val>
                                            <p:strVal val="#ppt_w"/>
                                          </p:val>
                                        </p:tav>
                                      </p:tavLst>
                                    </p:anim>
                                    <p:anim calcmode="lin" valueType="num">
                                      <p:cBhvr>
                                        <p:cTn id="21" dur="500" fill="hold"/>
                                        <p:tgtEl>
                                          <p:spTgt spid="431169"/>
                                        </p:tgtEl>
                                        <p:attrNameLst>
                                          <p:attrName>ppt_h</p:attrName>
                                        </p:attrNameLst>
                                      </p:cBhvr>
                                      <p:tavLst>
                                        <p:tav tm="0">
                                          <p:val>
                                            <p:strVal val="2/3*#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431113"/>
                                        </p:tgtEl>
                                        <p:attrNameLst>
                                          <p:attrName>style.visibility</p:attrName>
                                        </p:attrNameLst>
                                      </p:cBhvr>
                                      <p:to>
                                        <p:strVal val="visible"/>
                                      </p:to>
                                    </p:set>
                                    <p:anim calcmode="lin" valueType="num">
                                      <p:cBhvr>
                                        <p:cTn id="26" dur="1000" fill="hold"/>
                                        <p:tgtEl>
                                          <p:spTgt spid="431113"/>
                                        </p:tgtEl>
                                        <p:attrNameLst>
                                          <p:attrName>ppt_w</p:attrName>
                                        </p:attrNameLst>
                                      </p:cBhvr>
                                      <p:tavLst>
                                        <p:tav tm="0">
                                          <p:val>
                                            <p:fltVal val="0"/>
                                          </p:val>
                                        </p:tav>
                                        <p:tav tm="100000">
                                          <p:val>
                                            <p:strVal val="#ppt_w"/>
                                          </p:val>
                                        </p:tav>
                                      </p:tavLst>
                                    </p:anim>
                                    <p:anim calcmode="lin" valueType="num">
                                      <p:cBhvr>
                                        <p:cTn id="27" dur="1000" fill="hold"/>
                                        <p:tgtEl>
                                          <p:spTgt spid="431113"/>
                                        </p:tgtEl>
                                        <p:attrNameLst>
                                          <p:attrName>ppt_h</p:attrName>
                                        </p:attrNameLst>
                                      </p:cBhvr>
                                      <p:tavLst>
                                        <p:tav tm="0">
                                          <p:val>
                                            <p:fltVal val="0"/>
                                          </p:val>
                                        </p:tav>
                                        <p:tav tm="100000">
                                          <p:val>
                                            <p:strVal val="#ppt_h"/>
                                          </p:val>
                                        </p:tav>
                                      </p:tavLst>
                                    </p:anim>
                                    <p:anim calcmode="lin" valueType="num">
                                      <p:cBhvr>
                                        <p:cTn id="28" dur="1000" fill="hold"/>
                                        <p:tgtEl>
                                          <p:spTgt spid="43111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4311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31123"/>
                                        </p:tgtEl>
                                        <p:attrNameLst>
                                          <p:attrName>style.visibility</p:attrName>
                                        </p:attrNameLst>
                                      </p:cBhvr>
                                      <p:to>
                                        <p:strVal val="visible"/>
                                      </p:to>
                                    </p:set>
                                    <p:animEffect transition="in" filter="wipe(left)">
                                      <p:cBhvr>
                                        <p:cTn id="34" dur="500"/>
                                        <p:tgtEl>
                                          <p:spTgt spid="431123"/>
                                        </p:tgtEl>
                                      </p:cBhvr>
                                    </p:animEffect>
                                  </p:childTnLst>
                                </p:cTn>
                              </p:par>
                            </p:childTnLst>
                          </p:cTn>
                        </p:par>
                        <p:par>
                          <p:cTn id="35" fill="hold" nodeType="afterGroup">
                            <p:stCondLst>
                              <p:cond delay="500"/>
                            </p:stCondLst>
                            <p:childTnLst>
                              <p:par>
                                <p:cTn id="36" presetID="23" presetClass="entr" presetSubtype="16" fill="hold" nodeType="afterEffect">
                                  <p:stCondLst>
                                    <p:cond delay="0"/>
                                  </p:stCondLst>
                                  <p:childTnLst>
                                    <p:set>
                                      <p:cBhvr>
                                        <p:cTn id="37" dur="1" fill="hold">
                                          <p:stCondLst>
                                            <p:cond delay="0"/>
                                          </p:stCondLst>
                                        </p:cTn>
                                        <p:tgtEl>
                                          <p:spTgt spid="431108"/>
                                        </p:tgtEl>
                                        <p:attrNameLst>
                                          <p:attrName>style.visibility</p:attrName>
                                        </p:attrNameLst>
                                      </p:cBhvr>
                                      <p:to>
                                        <p:strVal val="visible"/>
                                      </p:to>
                                    </p:set>
                                    <p:anim calcmode="lin" valueType="num">
                                      <p:cBhvr>
                                        <p:cTn id="38" dur="500" fill="hold"/>
                                        <p:tgtEl>
                                          <p:spTgt spid="431108"/>
                                        </p:tgtEl>
                                        <p:attrNameLst>
                                          <p:attrName>ppt_w</p:attrName>
                                        </p:attrNameLst>
                                      </p:cBhvr>
                                      <p:tavLst>
                                        <p:tav tm="0">
                                          <p:val>
                                            <p:fltVal val="0"/>
                                          </p:val>
                                        </p:tav>
                                        <p:tav tm="100000">
                                          <p:val>
                                            <p:strVal val="#ppt_w"/>
                                          </p:val>
                                        </p:tav>
                                      </p:tavLst>
                                    </p:anim>
                                    <p:anim calcmode="lin" valueType="num">
                                      <p:cBhvr>
                                        <p:cTn id="39" dur="500" fill="hold"/>
                                        <p:tgtEl>
                                          <p:spTgt spid="431108"/>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31111">
                                            <p:txEl>
                                              <p:pRg st="0" end="0"/>
                                            </p:txEl>
                                          </p:spTgt>
                                        </p:tgtEl>
                                        <p:attrNameLst>
                                          <p:attrName>style.visibility</p:attrName>
                                        </p:attrNameLst>
                                      </p:cBhvr>
                                      <p:to>
                                        <p:strVal val="visible"/>
                                      </p:to>
                                    </p:set>
                                    <p:animEffect transition="in" filter="wipe(left)">
                                      <p:cBhvr>
                                        <p:cTn id="44" dur="500"/>
                                        <p:tgtEl>
                                          <p:spTgt spid="431111">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31115">
                                            <p:txEl>
                                              <p:pRg st="0" end="0"/>
                                            </p:txEl>
                                          </p:spTgt>
                                        </p:tgtEl>
                                        <p:attrNameLst>
                                          <p:attrName>style.visibility</p:attrName>
                                        </p:attrNameLst>
                                      </p:cBhvr>
                                      <p:to>
                                        <p:strVal val="visible"/>
                                      </p:to>
                                    </p:set>
                                    <p:animEffect transition="in" filter="wipe(left)">
                                      <p:cBhvr>
                                        <p:cTn id="49" dur="500"/>
                                        <p:tgtEl>
                                          <p:spTgt spid="431115">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31114"/>
                                        </p:tgtEl>
                                        <p:attrNameLst>
                                          <p:attrName>style.visibility</p:attrName>
                                        </p:attrNameLst>
                                      </p:cBhvr>
                                      <p:to>
                                        <p:strVal val="visible"/>
                                      </p:to>
                                    </p:set>
                                    <p:animEffect transition="in" filter="wipe(left)">
                                      <p:cBhvr>
                                        <p:cTn id="54" dur="500"/>
                                        <p:tgtEl>
                                          <p:spTgt spid="4311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31122"/>
                                        </p:tgtEl>
                                        <p:attrNameLst>
                                          <p:attrName>style.visibility</p:attrName>
                                        </p:attrNameLst>
                                      </p:cBhvr>
                                      <p:to>
                                        <p:strVal val="visible"/>
                                      </p:to>
                                    </p:set>
                                    <p:animEffect transition="in" filter="dissolve">
                                      <p:cBhvr>
                                        <p:cTn id="59" dur="500"/>
                                        <p:tgtEl>
                                          <p:spTgt spid="43112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431177"/>
                                        </p:tgtEl>
                                        <p:attrNameLst>
                                          <p:attrName>style.visibility</p:attrName>
                                        </p:attrNameLst>
                                      </p:cBhvr>
                                      <p:to>
                                        <p:strVal val="visible"/>
                                      </p:to>
                                    </p:set>
                                    <p:animEffect transition="in" filter="wipe(left)">
                                      <p:cBhvr>
                                        <p:cTn id="64" dur="500"/>
                                        <p:tgtEl>
                                          <p:spTgt spid="431177"/>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37" fill="hold" grpId="0" nodeType="clickEffect">
                                  <p:stCondLst>
                                    <p:cond delay="0"/>
                                  </p:stCondLst>
                                  <p:childTnLst>
                                    <p:set>
                                      <p:cBhvr>
                                        <p:cTn id="68" dur="1" fill="hold">
                                          <p:stCondLst>
                                            <p:cond delay="0"/>
                                          </p:stCondLst>
                                        </p:cTn>
                                        <p:tgtEl>
                                          <p:spTgt spid="431112"/>
                                        </p:tgtEl>
                                        <p:attrNameLst>
                                          <p:attrName>style.visibility</p:attrName>
                                        </p:attrNameLst>
                                      </p:cBhvr>
                                      <p:to>
                                        <p:strVal val="visible"/>
                                      </p:to>
                                    </p:set>
                                    <p:animEffect transition="in" filter="barn(outVertical)">
                                      <p:cBhvr>
                                        <p:cTn id="69" dur="500"/>
                                        <p:tgtEl>
                                          <p:spTgt spid="43111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1" grpId="0" build="p" autoUpdateAnimBg="0"/>
      <p:bldP spid="431112" grpId="0" autoUpdateAnimBg="0"/>
      <p:bldP spid="431113" grpId="0" autoUpdateAnimBg="0"/>
      <p:bldP spid="431115" grpId="0" build="p" autoUpdateAnimBg="0"/>
      <p:bldP spid="431122" grpId="0" autoUpdateAnimBg="0"/>
      <p:bldP spid="431170" grpId="0" build="p" autoUpdateAnimBg="0" advAuto="0"/>
      <p:bldP spid="6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3804426A-4060-4257-B5A2-26584D8502EA}" type="datetime1">
              <a:rPr lang="zh-CN" altLang="en-US" smtClean="0"/>
              <a:pPr>
                <a:defRPr/>
              </a:pPr>
              <a:t>2021/3/3</a:t>
            </a:fld>
            <a:endParaRPr lang="en-US" altLang="zh-CN"/>
          </a:p>
        </p:txBody>
      </p:sp>
      <p:sp>
        <p:nvSpPr>
          <p:cNvPr id="3" name="页脚占位符 2"/>
          <p:cNvSpPr>
            <a:spLocks noGrp="1"/>
          </p:cNvSpPr>
          <p:nvPr>
            <p:ph type="ftr" sz="quarter" idx="11"/>
          </p:nvPr>
        </p:nvSpPr>
        <p:spPr/>
        <p:txBody>
          <a:bodyPr/>
          <a:lstStyle/>
          <a:p>
            <a:pPr>
              <a:defRPr/>
            </a:pPr>
            <a:r>
              <a:rPr lang="zh-CN" altLang="en-US"/>
              <a:t>电路理论</a:t>
            </a:r>
            <a:endParaRPr lang="en-US" altLang="zh-CN"/>
          </a:p>
        </p:txBody>
      </p:sp>
      <p:sp>
        <p:nvSpPr>
          <p:cNvPr id="4" name="灯片编号占位符 3"/>
          <p:cNvSpPr>
            <a:spLocks noGrp="1"/>
          </p:cNvSpPr>
          <p:nvPr>
            <p:ph type="sldNum" sz="quarter" idx="12"/>
          </p:nvPr>
        </p:nvSpPr>
        <p:spPr/>
        <p:txBody>
          <a:bodyPr/>
          <a:lstStyle/>
          <a:p>
            <a:pPr>
              <a:defRPr/>
            </a:pPr>
            <a:fld id="{E0F857F6-7025-4682-A966-3EA984379F32}" type="slidenum">
              <a:rPr lang="en-US" altLang="zh-CN" smtClean="0"/>
              <a:pPr>
                <a:defRPr/>
              </a:pPr>
              <a:t>62</a:t>
            </a:fld>
            <a:endParaRPr lang="en-US" altLang="zh-CN"/>
          </a:p>
        </p:txBody>
      </p:sp>
      <p:sp>
        <p:nvSpPr>
          <p:cNvPr id="5" name="Rectangle 6"/>
          <p:cNvSpPr>
            <a:spLocks noChangeArrowheads="1"/>
          </p:cNvSpPr>
          <p:nvPr/>
        </p:nvSpPr>
        <p:spPr bwMode="auto">
          <a:xfrm>
            <a:off x="179512" y="980728"/>
            <a:ext cx="8353573"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 typeface="Arial" panose="020B0604020202020204" pitchFamily="34" charset="0"/>
              <a:buChar char="•"/>
            </a:pPr>
            <a:r>
              <a:rPr lang="en-US" altLang="zh-CN" sz="2800" b="1" dirty="0">
                <a:solidFill>
                  <a:srgbClr val="000066"/>
                </a:solidFill>
                <a:latin typeface="Times New Roman" panose="02020603050405020304" pitchFamily="18" charset="0"/>
                <a:ea typeface="楷体_GB2312" pitchFamily="49" charset="-122"/>
              </a:rPr>
              <a:t>KVL</a:t>
            </a:r>
            <a:r>
              <a:rPr lang="zh-CN" altLang="en-US" sz="2800" b="1" dirty="0">
                <a:solidFill>
                  <a:srgbClr val="000066"/>
                </a:solidFill>
                <a:latin typeface="宋体" panose="02010600030101010101" pitchFamily="2" charset="-122"/>
                <a:ea typeface="宋体" panose="02010600030101010101" pitchFamily="2" charset="-122"/>
              </a:rPr>
              <a:t>实质上是能量守恒定律在集中参数电路中的反映。单位正电荷在电场作用下，由任一点出发，沿任意路经绕行一周又回到原出发点，它获得的能量（即电位升）必然等于在同一过程中所失去的能量（即电位降）。</a:t>
            </a:r>
            <a:r>
              <a:rPr lang="zh-CN" altLang="en-US" sz="2800" b="1" dirty="0">
                <a:solidFill>
                  <a:srgbClr val="000066"/>
                </a:solidFill>
                <a:latin typeface="楷体_GB2312" pitchFamily="49" charset="-122"/>
                <a:ea typeface="楷体_GB2312" pitchFamily="49" charset="-122"/>
              </a:rPr>
              <a:t> </a:t>
            </a:r>
          </a:p>
        </p:txBody>
      </p:sp>
      <p:sp>
        <p:nvSpPr>
          <p:cNvPr id="6" name="Rectangle 3"/>
          <p:cNvSpPr txBox="1">
            <a:spLocks noChangeArrowheads="1"/>
          </p:cNvSpPr>
          <p:nvPr/>
        </p:nvSpPr>
        <p:spPr>
          <a:xfrm>
            <a:off x="179512" y="3429000"/>
            <a:ext cx="7804150" cy="1049337"/>
          </a:xfrm>
          <a:prstGeom prst="rect">
            <a:avLst/>
          </a:prstGeom>
        </p:spPr>
        <p:txBody>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1" dirty="0">
                <a:solidFill>
                  <a:srgbClr val="000066"/>
                </a:solidFill>
                <a:latin typeface="Times New Roman" panose="02020603050405020304" pitchFamily="18" charset="0"/>
                <a:ea typeface="楷体_GB2312" pitchFamily="49" charset="-122"/>
              </a:rPr>
              <a:t>KVL</a:t>
            </a:r>
            <a:r>
              <a:rPr lang="zh-CN" altLang="en-US" sz="2800" b="1" dirty="0">
                <a:solidFill>
                  <a:srgbClr val="000066"/>
                </a:solidFill>
                <a:latin typeface="宋体" panose="02010600030101010101" pitchFamily="2" charset="-122"/>
                <a:ea typeface="宋体" panose="02010600030101010101" pitchFamily="2" charset="-122"/>
              </a:rPr>
              <a:t>的重要性和普遍性也体现在该定律与回路中元件的性质无关。</a:t>
            </a:r>
          </a:p>
        </p:txBody>
      </p:sp>
    </p:spTree>
    <p:extLst>
      <p:ext uri="{BB962C8B-B14F-4D97-AF65-F5344CB8AC3E}">
        <p14:creationId xmlns:p14="http://schemas.microsoft.com/office/powerpoint/2010/main" val="265060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152400" y="550396"/>
            <a:ext cx="485164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spcBef>
                <a:spcPct val="50000"/>
              </a:spcBef>
            </a:pPr>
            <a:r>
              <a:rPr kumimoji="1" lang="en-US" altLang="zh-CN" sz="2800" b="1" dirty="0">
                <a:solidFill>
                  <a:srgbClr val="CC0099"/>
                </a:solidFill>
                <a:latin typeface="Times New Roman" panose="02020603050405020304" pitchFamily="18" charset="0"/>
                <a:sym typeface="Symbol" panose="05050102010706020507" pitchFamily="18" charset="2"/>
              </a:rPr>
              <a:t>KCL</a:t>
            </a:r>
            <a:r>
              <a:rPr kumimoji="1" lang="zh-CN" altLang="en-US" sz="2800" b="1" dirty="0">
                <a:solidFill>
                  <a:srgbClr val="CC0099"/>
                </a:solidFill>
                <a:latin typeface="Times New Roman" panose="02020603050405020304" pitchFamily="18" charset="0"/>
                <a:sym typeface="Symbol" panose="05050102010706020507" pitchFamily="18" charset="2"/>
              </a:rPr>
              <a:t>，</a:t>
            </a:r>
            <a:r>
              <a:rPr kumimoji="1" lang="en-US" altLang="zh-CN" sz="2800" b="1" dirty="0">
                <a:solidFill>
                  <a:srgbClr val="CC0099"/>
                </a:solidFill>
                <a:latin typeface="Times New Roman" panose="02020603050405020304" pitchFamily="18" charset="0"/>
                <a:sym typeface="Symbol" panose="05050102010706020507" pitchFamily="18" charset="2"/>
              </a:rPr>
              <a:t>KVL</a:t>
            </a:r>
            <a:r>
              <a:rPr kumimoji="1" lang="zh-CN" altLang="en-US" sz="2800" b="1" dirty="0">
                <a:solidFill>
                  <a:srgbClr val="CC0099"/>
                </a:solidFill>
                <a:latin typeface="Times New Roman" panose="02020603050405020304" pitchFamily="18" charset="0"/>
                <a:sym typeface="Symbol" panose="05050102010706020507" pitchFamily="18" charset="2"/>
              </a:rPr>
              <a:t>小结与补充：</a:t>
            </a:r>
          </a:p>
        </p:txBody>
      </p:sp>
      <p:sp>
        <p:nvSpPr>
          <p:cNvPr id="435205" name="Text Box 5"/>
          <p:cNvSpPr txBox="1">
            <a:spLocks noChangeArrowheads="1"/>
          </p:cNvSpPr>
          <p:nvPr/>
        </p:nvSpPr>
        <p:spPr bwMode="auto">
          <a:xfrm>
            <a:off x="388168" y="1011026"/>
            <a:ext cx="79914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812800" indent="-812800">
              <a:defRPr>
                <a:solidFill>
                  <a:schemeClr val="tx1"/>
                </a:solidFill>
                <a:latin typeface="Arial" panose="020B0604020202020204" pitchFamily="34" charset="0"/>
                <a:ea typeface="宋体" panose="02010600030101010101" pitchFamily="2" charset="-122"/>
              </a:defRPr>
            </a:lvl1pPr>
            <a:lvl2pPr marL="1079500">
              <a:defRPr>
                <a:solidFill>
                  <a:schemeClr val="tx1"/>
                </a:solidFill>
                <a:latin typeface="Arial" panose="020B0604020202020204" pitchFamily="34" charset="0"/>
                <a:ea typeface="宋体" panose="02010600030101010101" pitchFamily="2" charset="-122"/>
              </a:defRPr>
            </a:lvl2pPr>
            <a:lvl3pPr marL="1258888">
              <a:defRPr>
                <a:solidFill>
                  <a:schemeClr val="tx1"/>
                </a:solidFill>
                <a:latin typeface="Arial" panose="020B0604020202020204" pitchFamily="34" charset="0"/>
                <a:ea typeface="宋体" panose="02010600030101010101" pitchFamily="2" charset="-122"/>
              </a:defRPr>
            </a:lvl3pPr>
            <a:lvl4pPr marL="1438275">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50000"/>
              </a:lnSpc>
              <a:spcBef>
                <a:spcPct val="50000"/>
              </a:spcBef>
            </a:pPr>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1</a:t>
            </a:r>
            <a:r>
              <a:rPr kumimoji="1" lang="zh-CN" altLang="en-US" sz="2400" b="1" dirty="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rPr>
              <a:t>KCL</a:t>
            </a:r>
            <a:r>
              <a:rPr kumimoji="1" lang="zh-CN" altLang="zh-CN" sz="2400" b="1" dirty="0">
                <a:solidFill>
                  <a:schemeClr val="tx2"/>
                </a:solidFill>
                <a:latin typeface="Times New Roman" panose="02020603050405020304" pitchFamily="18" charset="0"/>
              </a:rPr>
              <a:t>是对连到</a:t>
            </a:r>
            <a:r>
              <a:rPr kumimoji="1" lang="zh-CN" altLang="en-US" sz="2400" b="1" dirty="0">
                <a:solidFill>
                  <a:schemeClr val="tx2"/>
                </a:solidFill>
                <a:latin typeface="Times New Roman" panose="02020603050405020304" pitchFamily="18" charset="0"/>
              </a:rPr>
              <a:t>节点的</a:t>
            </a:r>
            <a:r>
              <a:rPr kumimoji="1" lang="zh-CN" altLang="zh-CN" sz="2400" b="1" dirty="0">
                <a:solidFill>
                  <a:schemeClr val="tx2"/>
                </a:solidFill>
                <a:latin typeface="Times New Roman" panose="02020603050405020304" pitchFamily="18" charset="0"/>
              </a:rPr>
              <a:t>支路电流的线性约束，</a:t>
            </a:r>
            <a:r>
              <a:rPr kumimoji="1" lang="en-US" altLang="zh-CN" sz="2400" b="1" dirty="0">
                <a:solidFill>
                  <a:schemeClr val="tx2"/>
                </a:solidFill>
                <a:latin typeface="Times New Roman" panose="02020603050405020304" pitchFamily="18" charset="0"/>
              </a:rPr>
              <a:t>KVL</a:t>
            </a:r>
            <a:r>
              <a:rPr kumimoji="1" lang="zh-CN" altLang="zh-CN" sz="2400" b="1" dirty="0">
                <a:solidFill>
                  <a:schemeClr val="tx2"/>
                </a:solidFill>
                <a:latin typeface="Times New Roman" panose="02020603050405020304" pitchFamily="18" charset="0"/>
              </a:rPr>
              <a:t>是对回路中支路电压的线性约束。</a:t>
            </a:r>
            <a:endParaRPr kumimoji="1" lang="zh-CN" altLang="en-US" sz="2400" b="1" dirty="0">
              <a:solidFill>
                <a:schemeClr val="tx2"/>
              </a:solidFill>
              <a:latin typeface="Times New Roman" panose="02020603050405020304" pitchFamily="18" charset="0"/>
            </a:endParaRPr>
          </a:p>
        </p:txBody>
      </p:sp>
      <p:sp>
        <p:nvSpPr>
          <p:cNvPr id="435206" name="Text Box 6"/>
          <p:cNvSpPr txBox="1">
            <a:spLocks noChangeArrowheads="1"/>
          </p:cNvSpPr>
          <p:nvPr/>
        </p:nvSpPr>
        <p:spPr bwMode="auto">
          <a:xfrm>
            <a:off x="388168" y="2177626"/>
            <a:ext cx="7832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762000">
              <a:defRPr>
                <a:solidFill>
                  <a:schemeClr val="tx1"/>
                </a:solidFill>
                <a:latin typeface="Arial" panose="020B0604020202020204" pitchFamily="34" charset="0"/>
                <a:ea typeface="宋体" panose="02010600030101010101" pitchFamily="2" charset="-122"/>
              </a:defRPr>
            </a:lvl2pPr>
            <a:lvl3pPr marL="9525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spcBef>
                <a:spcPct val="50000"/>
              </a:spcBef>
            </a:pPr>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2</a:t>
            </a:r>
            <a:r>
              <a:rPr kumimoji="1" lang="zh-CN" altLang="en-US" sz="2400" b="1" dirty="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rPr>
              <a:t>KCL</a:t>
            </a:r>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KVL</a:t>
            </a:r>
            <a:r>
              <a:rPr kumimoji="1" lang="zh-CN" altLang="zh-CN" sz="2400" b="1" dirty="0">
                <a:solidFill>
                  <a:schemeClr val="tx2"/>
                </a:solidFill>
                <a:latin typeface="Times New Roman" panose="02020603050405020304" pitchFamily="18" charset="0"/>
              </a:rPr>
              <a:t>与组成支路的元件性质及参数无关。</a:t>
            </a:r>
            <a:endParaRPr kumimoji="1" lang="zh-CN" altLang="en-US" sz="2400" b="1" dirty="0">
              <a:solidFill>
                <a:schemeClr val="tx2"/>
              </a:solidFill>
              <a:latin typeface="Times New Roman" panose="02020603050405020304" pitchFamily="18" charset="0"/>
            </a:endParaRPr>
          </a:p>
        </p:txBody>
      </p:sp>
      <p:sp>
        <p:nvSpPr>
          <p:cNvPr id="435207" name="Text Box 7"/>
          <p:cNvSpPr txBox="1">
            <a:spLocks noChangeArrowheads="1"/>
          </p:cNvSpPr>
          <p:nvPr/>
        </p:nvSpPr>
        <p:spPr bwMode="auto">
          <a:xfrm>
            <a:off x="416211" y="2621187"/>
            <a:ext cx="813593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900113" indent="-900113">
              <a:defRPr>
                <a:solidFill>
                  <a:schemeClr val="tx1"/>
                </a:solidFill>
                <a:latin typeface="Arial" panose="020B0604020202020204" pitchFamily="34" charset="0"/>
                <a:ea typeface="宋体" panose="02010600030101010101" pitchFamily="2" charset="-122"/>
              </a:defRPr>
            </a:lvl1pPr>
            <a:lvl2pPr marL="1079500">
              <a:defRPr>
                <a:solidFill>
                  <a:schemeClr val="tx1"/>
                </a:solidFill>
                <a:latin typeface="Arial" panose="020B0604020202020204" pitchFamily="34" charset="0"/>
                <a:ea typeface="宋体" panose="02010600030101010101" pitchFamily="2" charset="-122"/>
              </a:defRPr>
            </a:lvl2pPr>
            <a:lvl3pPr marL="1258888">
              <a:defRPr>
                <a:solidFill>
                  <a:schemeClr val="tx1"/>
                </a:solidFill>
                <a:latin typeface="Arial" panose="020B0604020202020204" pitchFamily="34" charset="0"/>
                <a:ea typeface="宋体" panose="02010600030101010101" pitchFamily="2" charset="-122"/>
              </a:defRPr>
            </a:lvl3pPr>
            <a:lvl4pPr marL="1438275">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50000"/>
              </a:lnSpc>
              <a:spcBef>
                <a:spcPct val="50000"/>
              </a:spcBef>
            </a:pPr>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3</a:t>
            </a:r>
            <a:r>
              <a:rPr kumimoji="1" lang="zh-CN" altLang="en-US" sz="2400" b="1" dirty="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rPr>
              <a:t>KCL</a:t>
            </a:r>
            <a:r>
              <a:rPr kumimoji="1" lang="zh-CN" altLang="zh-CN" sz="2400" b="1" dirty="0">
                <a:solidFill>
                  <a:schemeClr val="tx2"/>
                </a:solidFill>
                <a:latin typeface="Times New Roman" panose="02020603050405020304" pitchFamily="18" charset="0"/>
              </a:rPr>
              <a:t>表明在每一节点上电荷是守恒的；</a:t>
            </a:r>
            <a:r>
              <a:rPr kumimoji="1" lang="en-US" altLang="zh-CN" sz="2400" b="1" dirty="0">
                <a:solidFill>
                  <a:schemeClr val="tx2"/>
                </a:solidFill>
                <a:latin typeface="Times New Roman" panose="02020603050405020304" pitchFamily="18" charset="0"/>
              </a:rPr>
              <a:t>KVL</a:t>
            </a:r>
            <a:r>
              <a:rPr kumimoji="1" lang="zh-CN" altLang="zh-CN" sz="2400" b="1" dirty="0">
                <a:solidFill>
                  <a:schemeClr val="tx2"/>
                </a:solidFill>
                <a:latin typeface="Times New Roman" panose="02020603050405020304" pitchFamily="18" charset="0"/>
              </a:rPr>
              <a:t>是电位单值性的具体体现</a:t>
            </a:r>
            <a:r>
              <a:rPr kumimoji="1" lang="zh-CN" altLang="en-US" sz="2400" b="1" dirty="0">
                <a:solidFill>
                  <a:schemeClr val="tx2"/>
                </a:solidFill>
                <a:latin typeface="Times New Roman" panose="02020603050405020304" pitchFamily="18" charset="0"/>
              </a:rPr>
              <a:t>（电压与路径无关）</a:t>
            </a:r>
            <a:r>
              <a:rPr kumimoji="1" lang="zh-CN" altLang="zh-CN" sz="2400" b="1" dirty="0">
                <a:solidFill>
                  <a:schemeClr val="tx2"/>
                </a:solidFill>
                <a:latin typeface="Times New Roman" panose="02020603050405020304" pitchFamily="18" charset="0"/>
              </a:rPr>
              <a:t>。</a:t>
            </a:r>
            <a:endParaRPr kumimoji="1" lang="zh-CN" altLang="en-US" sz="2400" b="1" dirty="0">
              <a:solidFill>
                <a:schemeClr val="tx2"/>
              </a:solidFill>
              <a:latin typeface="Times New Roman" panose="02020603050405020304" pitchFamily="18" charset="0"/>
            </a:endParaRPr>
          </a:p>
        </p:txBody>
      </p:sp>
      <p:sp>
        <p:nvSpPr>
          <p:cNvPr id="435208" name="Text Box 8"/>
          <p:cNvSpPr txBox="1">
            <a:spLocks noChangeArrowheads="1"/>
          </p:cNvSpPr>
          <p:nvPr/>
        </p:nvSpPr>
        <p:spPr bwMode="auto">
          <a:xfrm>
            <a:off x="412692" y="3844209"/>
            <a:ext cx="66373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dirty="0">
                <a:solidFill>
                  <a:schemeClr val="tx2"/>
                </a:solidFill>
                <a:latin typeface="宋体" panose="02010600030101010101" pitchFamily="2" charset="-122"/>
                <a:ea typeface="宋体" panose="02010600030101010101" pitchFamily="2" charset="-122"/>
              </a:rPr>
              <a:t>（</a:t>
            </a:r>
            <a:r>
              <a:rPr kumimoji="1" lang="en-US" altLang="zh-CN" sz="2400" b="1" dirty="0">
                <a:solidFill>
                  <a:schemeClr val="tx2"/>
                </a:solidFill>
                <a:latin typeface="宋体" panose="02010600030101010101" pitchFamily="2" charset="-122"/>
                <a:ea typeface="宋体" panose="02010600030101010101" pitchFamily="2" charset="-122"/>
              </a:rPr>
              <a:t>4</a:t>
            </a:r>
            <a:r>
              <a:rPr kumimoji="1" lang="zh-CN" altLang="en-US" sz="2400" b="1" dirty="0">
                <a:solidFill>
                  <a:schemeClr val="tx2"/>
                </a:solidFill>
                <a:latin typeface="宋体" panose="02010600030101010101" pitchFamily="2" charset="-122"/>
                <a:ea typeface="宋体" panose="02010600030101010101" pitchFamily="2" charset="-122"/>
              </a:rPr>
              <a:t>） </a:t>
            </a:r>
            <a:r>
              <a:rPr lang="en-US" altLang="zh-CN" sz="2400" b="1" dirty="0">
                <a:solidFill>
                  <a:schemeClr val="tx2"/>
                </a:solidFill>
                <a:latin typeface="Times New Roman" panose="02020603050405020304" pitchFamily="18" charset="0"/>
                <a:ea typeface="宋体" panose="02010600030101010101" pitchFamily="2" charset="-122"/>
              </a:rPr>
              <a:t>KCL</a:t>
            </a:r>
            <a:r>
              <a:rPr kumimoji="1" lang="zh-CN" altLang="en-US" sz="2400" b="1" dirty="0">
                <a:solidFill>
                  <a:schemeClr val="tx2"/>
                </a:solidFill>
                <a:latin typeface="宋体" panose="02010600030101010101" pitchFamily="2" charset="-122"/>
                <a:ea typeface="宋体" panose="02010600030101010101" pitchFamily="2" charset="-122"/>
              </a:rPr>
              <a:t>、</a:t>
            </a:r>
            <a:r>
              <a:rPr lang="en-US" altLang="zh-CN" sz="2400" b="1" dirty="0">
                <a:solidFill>
                  <a:schemeClr val="tx2"/>
                </a:solidFill>
                <a:latin typeface="Times New Roman" panose="02020603050405020304" pitchFamily="18" charset="0"/>
                <a:ea typeface="宋体" panose="02010600030101010101" pitchFamily="2" charset="-122"/>
              </a:rPr>
              <a:t>KVL</a:t>
            </a:r>
            <a:r>
              <a:rPr kumimoji="1" lang="zh-CN" altLang="zh-CN" sz="2400" b="1" dirty="0">
                <a:solidFill>
                  <a:schemeClr val="tx2"/>
                </a:solidFill>
                <a:latin typeface="宋体" panose="02010600030101010101" pitchFamily="2" charset="-122"/>
                <a:ea typeface="宋体" panose="02010600030101010101" pitchFamily="2" charset="-122"/>
              </a:rPr>
              <a:t>只适用于</a:t>
            </a:r>
            <a:r>
              <a:rPr kumimoji="1" lang="zh-CN" altLang="en-US" sz="2400" b="1" dirty="0">
                <a:solidFill>
                  <a:schemeClr val="tx2"/>
                </a:solidFill>
                <a:latin typeface="宋体" panose="02010600030101010101" pitchFamily="2" charset="-122"/>
                <a:ea typeface="宋体" panose="02010600030101010101" pitchFamily="2" charset="-122"/>
              </a:rPr>
              <a:t>集中</a:t>
            </a:r>
            <a:r>
              <a:rPr kumimoji="1" lang="zh-CN" altLang="zh-CN" sz="2400" b="1" dirty="0">
                <a:solidFill>
                  <a:schemeClr val="tx2"/>
                </a:solidFill>
                <a:latin typeface="宋体" panose="02010600030101010101" pitchFamily="2" charset="-122"/>
                <a:ea typeface="宋体" panose="02010600030101010101" pitchFamily="2" charset="-122"/>
              </a:rPr>
              <a:t>参数的电路。</a:t>
            </a:r>
            <a:endParaRPr kumimoji="1" lang="zh-CN" altLang="en-US" sz="2400" b="1" dirty="0">
              <a:solidFill>
                <a:schemeClr val="tx2"/>
              </a:solidFill>
              <a:latin typeface="宋体" panose="02010600030101010101" pitchFamily="2" charset="-122"/>
              <a:ea typeface="宋体" panose="02010600030101010101" pitchFamily="2" charset="-122"/>
            </a:endParaRPr>
          </a:p>
        </p:txBody>
      </p:sp>
      <p:sp>
        <p:nvSpPr>
          <p:cNvPr id="7" name="Text Box 8"/>
          <p:cNvSpPr txBox="1">
            <a:spLocks noChangeArrowheads="1"/>
          </p:cNvSpPr>
          <p:nvPr/>
        </p:nvSpPr>
        <p:spPr bwMode="auto">
          <a:xfrm>
            <a:off x="452214" y="4399185"/>
            <a:ext cx="8063929"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0" hangingPunct="0">
              <a:spcBef>
                <a:spcPct val="50000"/>
              </a:spcBef>
            </a:pPr>
            <a:r>
              <a:rPr kumimoji="1" lang="zh-CN" altLang="en-US" sz="2400" b="1" dirty="0">
                <a:solidFill>
                  <a:schemeClr val="tx2"/>
                </a:solidFill>
                <a:latin typeface="宋体" panose="02010600030101010101" pitchFamily="2" charset="-122"/>
                <a:ea typeface="宋体" panose="02010600030101010101" pitchFamily="2" charset="-122"/>
              </a:rPr>
              <a:t>（</a:t>
            </a:r>
            <a:r>
              <a:rPr kumimoji="1" lang="en-US" altLang="zh-CN" sz="2400" b="1" dirty="0">
                <a:solidFill>
                  <a:schemeClr val="tx2"/>
                </a:solidFill>
                <a:latin typeface="宋体" panose="02010600030101010101" pitchFamily="2" charset="-122"/>
                <a:ea typeface="宋体" panose="02010600030101010101" pitchFamily="2" charset="-122"/>
              </a:rPr>
              <a:t>5</a:t>
            </a:r>
            <a:r>
              <a:rPr kumimoji="1" lang="zh-CN" altLang="en-US" sz="2400" b="1" dirty="0">
                <a:solidFill>
                  <a:schemeClr val="tx2"/>
                </a:solidFill>
                <a:latin typeface="宋体" panose="02010600030101010101" pitchFamily="2" charset="-122"/>
                <a:ea typeface="宋体" panose="02010600030101010101" pitchFamily="2" charset="-122"/>
              </a:rPr>
              <a:t>） 有</a:t>
            </a:r>
            <a:r>
              <a:rPr kumimoji="1" lang="en-US" altLang="zh-CN" sz="2400" b="1" dirty="0">
                <a:solidFill>
                  <a:schemeClr val="tx2"/>
                </a:solidFill>
                <a:latin typeface="宋体" panose="02010600030101010101" pitchFamily="2" charset="-122"/>
                <a:ea typeface="宋体" panose="02010600030101010101" pitchFamily="2" charset="-122"/>
              </a:rPr>
              <a:t>n</a:t>
            </a:r>
            <a:r>
              <a:rPr kumimoji="1" lang="zh-CN" altLang="en-US" sz="2400" b="1" dirty="0">
                <a:solidFill>
                  <a:schemeClr val="tx2"/>
                </a:solidFill>
                <a:latin typeface="宋体" panose="02010600030101010101" pitchFamily="2" charset="-122"/>
                <a:ea typeface="宋体" panose="02010600030101010101" pitchFamily="2" charset="-122"/>
              </a:rPr>
              <a:t>个结点、</a:t>
            </a:r>
            <a:r>
              <a:rPr kumimoji="1" lang="en-US" altLang="zh-CN" sz="2400" b="1" dirty="0">
                <a:solidFill>
                  <a:schemeClr val="tx2"/>
                </a:solidFill>
                <a:latin typeface="宋体" panose="02010600030101010101" pitchFamily="2" charset="-122"/>
                <a:ea typeface="宋体" panose="02010600030101010101" pitchFamily="2" charset="-122"/>
              </a:rPr>
              <a:t>b</a:t>
            </a:r>
            <a:r>
              <a:rPr kumimoji="1" lang="zh-CN" altLang="en-US" sz="2400" b="1" dirty="0">
                <a:solidFill>
                  <a:schemeClr val="tx2"/>
                </a:solidFill>
                <a:latin typeface="宋体" panose="02010600030101010101" pitchFamily="2" charset="-122"/>
                <a:ea typeface="宋体" panose="02010600030101010101" pitchFamily="2" charset="-122"/>
              </a:rPr>
              <a:t>条支路的电路，可列写 </a:t>
            </a:r>
            <a:r>
              <a:rPr kumimoji="1" lang="en-US" altLang="zh-CN" sz="2400" b="1" dirty="0">
                <a:solidFill>
                  <a:schemeClr val="tx2"/>
                </a:solidFill>
                <a:latin typeface="宋体" panose="02010600030101010101" pitchFamily="2" charset="-122"/>
                <a:ea typeface="宋体" panose="02010600030101010101" pitchFamily="2" charset="-122"/>
              </a:rPr>
              <a:t>n-1</a:t>
            </a:r>
            <a:r>
              <a:rPr kumimoji="1" lang="zh-CN" altLang="en-US" sz="2400" b="1" dirty="0">
                <a:solidFill>
                  <a:schemeClr val="tx2"/>
                </a:solidFill>
                <a:latin typeface="宋体" panose="02010600030101010101" pitchFamily="2" charset="-122"/>
                <a:ea typeface="宋体" panose="02010600030101010101" pitchFamily="2" charset="-122"/>
              </a:rPr>
              <a:t>个独立的</a:t>
            </a:r>
            <a:r>
              <a:rPr lang="en-US" altLang="zh-CN" sz="2400" b="1" dirty="0">
                <a:solidFill>
                  <a:schemeClr val="tx2"/>
                </a:solidFill>
                <a:latin typeface="Times New Roman" panose="02020603050405020304" pitchFamily="18" charset="0"/>
                <a:ea typeface="宋体" panose="02010600030101010101" pitchFamily="2" charset="-122"/>
              </a:rPr>
              <a:t>KCL</a:t>
            </a:r>
            <a:r>
              <a:rPr kumimoji="1" lang="zh-CN" altLang="en-US" sz="2400" b="1" dirty="0">
                <a:solidFill>
                  <a:schemeClr val="tx2"/>
                </a:solidFill>
                <a:latin typeface="宋体" panose="02010600030101010101" pitchFamily="2" charset="-122"/>
                <a:ea typeface="宋体" panose="02010600030101010101" pitchFamily="2" charset="-122"/>
              </a:rPr>
              <a:t>方程，</a:t>
            </a:r>
            <a:r>
              <a:rPr kumimoji="1" lang="en-US" altLang="zh-CN" sz="2400" b="1" dirty="0">
                <a:solidFill>
                  <a:schemeClr val="tx2"/>
                </a:solidFill>
                <a:latin typeface="宋体" panose="02010600030101010101" pitchFamily="2" charset="-122"/>
                <a:ea typeface="宋体" panose="02010600030101010101" pitchFamily="2" charset="-122"/>
              </a:rPr>
              <a:t>b-n+1</a:t>
            </a:r>
            <a:r>
              <a:rPr kumimoji="1" lang="zh-CN" altLang="en-US" sz="2400" b="1" dirty="0">
                <a:solidFill>
                  <a:schemeClr val="tx2"/>
                </a:solidFill>
                <a:latin typeface="宋体" panose="02010600030101010101" pitchFamily="2" charset="-122"/>
                <a:ea typeface="宋体" panose="02010600030101010101" pitchFamily="2" charset="-122"/>
              </a:rPr>
              <a:t>个独立的</a:t>
            </a:r>
            <a:r>
              <a:rPr kumimoji="1" lang="en-US" altLang="zh-CN" sz="2400" b="1" dirty="0">
                <a:solidFill>
                  <a:schemeClr val="tx2"/>
                </a:solidFill>
                <a:latin typeface="宋体" panose="02010600030101010101" pitchFamily="2" charset="-122"/>
                <a:ea typeface="宋体" panose="02010600030101010101" pitchFamily="2" charset="-122"/>
              </a:rPr>
              <a:t>KVL</a:t>
            </a:r>
            <a:r>
              <a:rPr kumimoji="1" lang="zh-CN" altLang="en-US" sz="2400" b="1" dirty="0">
                <a:solidFill>
                  <a:schemeClr val="tx2"/>
                </a:solidFill>
                <a:latin typeface="宋体" panose="02010600030101010101" pitchFamily="2" charset="-122"/>
                <a:ea typeface="宋体" panose="02010600030101010101" pitchFamily="2" charset="-122"/>
              </a:rPr>
              <a:t>方程。</a:t>
            </a:r>
          </a:p>
        </p:txBody>
      </p:sp>
      <p:sp>
        <p:nvSpPr>
          <p:cNvPr id="8" name="Text Box 8">
            <a:extLst>
              <a:ext uri="{FF2B5EF4-FFF2-40B4-BE49-F238E27FC236}">
                <a16:creationId xmlns:a16="http://schemas.microsoft.com/office/drawing/2014/main" id="{34055612-EA84-4790-811C-16FD541D6E97}"/>
              </a:ext>
            </a:extLst>
          </p:cNvPr>
          <p:cNvSpPr txBox="1">
            <a:spLocks noChangeArrowheads="1"/>
          </p:cNvSpPr>
          <p:nvPr/>
        </p:nvSpPr>
        <p:spPr bwMode="auto">
          <a:xfrm>
            <a:off x="479437" y="5279959"/>
            <a:ext cx="81851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0" hangingPunct="0">
              <a:spcBef>
                <a:spcPct val="50000"/>
              </a:spcBef>
            </a:pPr>
            <a:r>
              <a:rPr kumimoji="1" lang="zh-CN" altLang="en-US" sz="2400" b="1" dirty="0">
                <a:solidFill>
                  <a:schemeClr val="tx2"/>
                </a:solidFill>
                <a:latin typeface="宋体" panose="02010600030101010101" pitchFamily="2" charset="-122"/>
                <a:ea typeface="宋体" panose="02010600030101010101" pitchFamily="2" charset="-122"/>
              </a:rPr>
              <a:t>（</a:t>
            </a:r>
            <a:r>
              <a:rPr lang="en-US" altLang="zh-CN" sz="2400" b="1" dirty="0">
                <a:solidFill>
                  <a:schemeClr val="tx2"/>
                </a:solidFill>
                <a:latin typeface="宋体" panose="02010600030101010101" pitchFamily="2" charset="-122"/>
                <a:ea typeface="宋体" panose="02010600030101010101" pitchFamily="2" charset="-122"/>
              </a:rPr>
              <a:t>6</a:t>
            </a:r>
            <a:r>
              <a:rPr kumimoji="1" lang="zh-CN" altLang="en-US" sz="2400" b="1" dirty="0">
                <a:solidFill>
                  <a:schemeClr val="tx2"/>
                </a:solidFill>
                <a:latin typeface="宋体" panose="02010600030101010101" pitchFamily="2" charset="-122"/>
                <a:ea typeface="宋体" panose="02010600030101010101" pitchFamily="2" charset="-122"/>
              </a:rPr>
              <a:t>） </a:t>
            </a:r>
            <a:r>
              <a:rPr lang="en-US" altLang="zh-CN" sz="2400" b="1" dirty="0">
                <a:solidFill>
                  <a:schemeClr val="tx2"/>
                </a:solidFill>
                <a:latin typeface="Times New Roman" panose="02020603050405020304" pitchFamily="18" charset="0"/>
                <a:ea typeface="宋体" panose="02010600030101010101" pitchFamily="2" charset="-122"/>
              </a:rPr>
              <a:t>KCL</a:t>
            </a:r>
            <a:r>
              <a:rPr kumimoji="1" lang="zh-CN" altLang="en-US" sz="2400" b="1" dirty="0">
                <a:solidFill>
                  <a:schemeClr val="tx2"/>
                </a:solidFill>
                <a:latin typeface="宋体" panose="02010600030101010101" pitchFamily="2" charset="-122"/>
                <a:ea typeface="宋体" panose="02010600030101010101" pitchFamily="2" charset="-122"/>
              </a:rPr>
              <a:t>、</a:t>
            </a:r>
            <a:r>
              <a:rPr lang="en-US" altLang="zh-CN" sz="2400" b="1" dirty="0">
                <a:solidFill>
                  <a:schemeClr val="tx2"/>
                </a:solidFill>
                <a:latin typeface="Times New Roman" panose="02020603050405020304" pitchFamily="18" charset="0"/>
                <a:ea typeface="宋体" panose="02010600030101010101" pitchFamily="2" charset="-122"/>
              </a:rPr>
              <a:t>KVL</a:t>
            </a:r>
            <a:r>
              <a:rPr lang="zh-CN" altLang="en-US" sz="2400" b="1" dirty="0">
                <a:solidFill>
                  <a:schemeClr val="tx2"/>
                </a:solidFill>
                <a:latin typeface="Times New Roman" panose="02020603050405020304" pitchFamily="18" charset="0"/>
                <a:ea typeface="宋体" panose="02010600030101010101" pitchFamily="2" charset="-122"/>
              </a:rPr>
              <a:t>是后续更为复杂的电路定理的基础</a:t>
            </a:r>
            <a:r>
              <a:rPr kumimoji="1" lang="zh-CN" altLang="zh-CN" sz="2400" b="1" dirty="0">
                <a:solidFill>
                  <a:schemeClr val="tx2"/>
                </a:solidFill>
                <a:latin typeface="宋体" panose="02010600030101010101" pitchFamily="2" charset="-122"/>
                <a:ea typeface="宋体" panose="02010600030101010101" pitchFamily="2" charset="-122"/>
              </a:rPr>
              <a:t>。</a:t>
            </a:r>
            <a:endParaRPr kumimoji="1" lang="zh-CN" altLang="en-US" sz="2400" b="1" dirty="0">
              <a:solidFill>
                <a:schemeClr val="tx2"/>
              </a:solidFill>
              <a:latin typeface="宋体" panose="02010600030101010101" pitchFamily="2" charset="-122"/>
              <a:ea typeface="宋体" panose="02010600030101010101" pitchFamily="2" charset="-122"/>
            </a:endParaRPr>
          </a:p>
        </p:txBody>
      </p:sp>
      <p:sp>
        <p:nvSpPr>
          <p:cNvPr id="9" name="Text Box 8">
            <a:extLst>
              <a:ext uri="{FF2B5EF4-FFF2-40B4-BE49-F238E27FC236}">
                <a16:creationId xmlns:a16="http://schemas.microsoft.com/office/drawing/2014/main" id="{CEA0F3A5-A965-4F29-8F2E-DE71F9592855}"/>
              </a:ext>
            </a:extLst>
          </p:cNvPr>
          <p:cNvSpPr txBox="1">
            <a:spLocks noChangeArrowheads="1"/>
          </p:cNvSpPr>
          <p:nvPr/>
        </p:nvSpPr>
        <p:spPr bwMode="auto">
          <a:xfrm>
            <a:off x="483163" y="5820730"/>
            <a:ext cx="81851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0" hangingPunct="0">
              <a:spcBef>
                <a:spcPct val="50000"/>
              </a:spcBef>
            </a:pPr>
            <a:r>
              <a:rPr kumimoji="1" lang="zh-CN" altLang="en-US" sz="2400" b="1" dirty="0">
                <a:solidFill>
                  <a:schemeClr val="tx2"/>
                </a:solidFill>
                <a:latin typeface="宋体" panose="02010600030101010101" pitchFamily="2" charset="-122"/>
                <a:ea typeface="宋体" panose="02010600030101010101" pitchFamily="2" charset="-122"/>
              </a:rPr>
              <a:t>（</a:t>
            </a:r>
            <a:r>
              <a:rPr lang="en-US" altLang="zh-CN" sz="2400" b="1" dirty="0">
                <a:solidFill>
                  <a:schemeClr val="tx2"/>
                </a:solidFill>
                <a:latin typeface="宋体" panose="02010600030101010101" pitchFamily="2" charset="-122"/>
                <a:ea typeface="宋体" panose="02010600030101010101" pitchFamily="2" charset="-122"/>
              </a:rPr>
              <a:t>7</a:t>
            </a:r>
            <a:r>
              <a:rPr kumimoji="1" lang="zh-CN" altLang="en-US" sz="2400" b="1" dirty="0">
                <a:solidFill>
                  <a:schemeClr val="tx2"/>
                </a:solidFill>
                <a:latin typeface="宋体" panose="02010600030101010101" pitchFamily="2" charset="-122"/>
                <a:ea typeface="宋体" panose="02010600030101010101" pitchFamily="2" charset="-122"/>
              </a:rPr>
              <a:t>）由麦克斯韦方程组可以严格推导出</a:t>
            </a:r>
            <a:r>
              <a:rPr lang="en-US" altLang="zh-CN" sz="2400" b="1" dirty="0">
                <a:solidFill>
                  <a:schemeClr val="tx2"/>
                </a:solidFill>
                <a:latin typeface="Times New Roman" panose="02020603050405020304" pitchFamily="18" charset="0"/>
                <a:ea typeface="宋体" panose="02010600030101010101" pitchFamily="2" charset="-122"/>
              </a:rPr>
              <a:t>KCL</a:t>
            </a:r>
            <a:r>
              <a:rPr kumimoji="1" lang="zh-CN" altLang="en-US" sz="2400" b="1" dirty="0">
                <a:solidFill>
                  <a:schemeClr val="tx2"/>
                </a:solidFill>
                <a:latin typeface="宋体" panose="02010600030101010101" pitchFamily="2" charset="-122"/>
                <a:ea typeface="宋体" panose="02010600030101010101" pitchFamily="2" charset="-122"/>
              </a:rPr>
              <a:t>、</a:t>
            </a:r>
            <a:r>
              <a:rPr lang="en-US" altLang="zh-CN" sz="2400" b="1" dirty="0">
                <a:solidFill>
                  <a:schemeClr val="tx2"/>
                </a:solidFill>
                <a:latin typeface="Times New Roman" panose="02020603050405020304" pitchFamily="18" charset="0"/>
                <a:ea typeface="宋体" panose="02010600030101010101" pitchFamily="2" charset="-122"/>
              </a:rPr>
              <a:t>KVL</a:t>
            </a:r>
            <a:r>
              <a:rPr lang="zh-CN" altLang="en-US" sz="2400" b="1" dirty="0">
                <a:solidFill>
                  <a:schemeClr val="tx2"/>
                </a:solidFill>
                <a:latin typeface="Times New Roman" panose="02020603050405020304" pitchFamily="18" charset="0"/>
                <a:ea typeface="宋体" panose="02010600030101010101" pitchFamily="2" charset="-122"/>
              </a:rPr>
              <a:t>定律，但是其不方便用于复杂的工程电路问题</a:t>
            </a:r>
            <a:r>
              <a:rPr kumimoji="1" lang="zh-CN" altLang="zh-CN" sz="2400" b="1" dirty="0">
                <a:solidFill>
                  <a:schemeClr val="tx2"/>
                </a:solidFill>
                <a:latin typeface="宋体" panose="02010600030101010101" pitchFamily="2" charset="-122"/>
                <a:ea typeface="宋体" panose="02010600030101010101" pitchFamily="2" charset="-122"/>
              </a:rPr>
              <a:t>。</a:t>
            </a:r>
            <a:endParaRPr kumimoji="1" lang="zh-CN" altLang="en-US" sz="2400" b="1"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95611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dissolve">
                                      <p:cBhvr>
                                        <p:cTn id="7" dur="500"/>
                                        <p:tgtEl>
                                          <p:spTgt spid="435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5205">
                                            <p:txEl>
                                              <p:pRg st="0" end="0"/>
                                            </p:txEl>
                                          </p:spTgt>
                                        </p:tgtEl>
                                        <p:attrNameLst>
                                          <p:attrName>style.visibility</p:attrName>
                                        </p:attrNameLst>
                                      </p:cBhvr>
                                      <p:to>
                                        <p:strVal val="visible"/>
                                      </p:to>
                                    </p:set>
                                    <p:animEffect transition="in" filter="wipe(left)">
                                      <p:cBhvr>
                                        <p:cTn id="12" dur="500"/>
                                        <p:tgtEl>
                                          <p:spTgt spid="4352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5206">
                                            <p:txEl>
                                              <p:pRg st="0" end="0"/>
                                            </p:txEl>
                                          </p:spTgt>
                                        </p:tgtEl>
                                        <p:attrNameLst>
                                          <p:attrName>style.visibility</p:attrName>
                                        </p:attrNameLst>
                                      </p:cBhvr>
                                      <p:to>
                                        <p:strVal val="visible"/>
                                      </p:to>
                                    </p:set>
                                    <p:animEffect transition="in" filter="wipe(left)">
                                      <p:cBhvr>
                                        <p:cTn id="17" dur="500"/>
                                        <p:tgtEl>
                                          <p:spTgt spid="43520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5207">
                                            <p:txEl>
                                              <p:pRg st="0" end="0"/>
                                            </p:txEl>
                                          </p:spTgt>
                                        </p:tgtEl>
                                        <p:attrNameLst>
                                          <p:attrName>style.visibility</p:attrName>
                                        </p:attrNameLst>
                                      </p:cBhvr>
                                      <p:to>
                                        <p:strVal val="visible"/>
                                      </p:to>
                                    </p:set>
                                    <p:animEffect transition="in" filter="wipe(left)">
                                      <p:cBhvr>
                                        <p:cTn id="22" dur="500"/>
                                        <p:tgtEl>
                                          <p:spTgt spid="43520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5208">
                                            <p:txEl>
                                              <p:pRg st="0" end="0"/>
                                            </p:txEl>
                                          </p:spTgt>
                                        </p:tgtEl>
                                        <p:attrNameLst>
                                          <p:attrName>style.visibility</p:attrName>
                                        </p:attrNameLst>
                                      </p:cBhvr>
                                      <p:to>
                                        <p:strVal val="visible"/>
                                      </p:to>
                                    </p:set>
                                    <p:animEffect transition="in" filter="wipe(left)">
                                      <p:cBhvr>
                                        <p:cTn id="27" dur="500"/>
                                        <p:tgtEl>
                                          <p:spTgt spid="43520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ipe(left)">
                                      <p:cBhvr>
                                        <p:cTn id="4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utoUpdateAnimBg="0"/>
      <p:bldP spid="435205" grpId="0" build="p" autoUpdateAnimBg="0"/>
      <p:bldP spid="435206" grpId="0" build="p" autoUpdateAnimBg="0"/>
      <p:bldP spid="435207" grpId="0" build="p" autoUpdateAnimBg="0"/>
      <p:bldP spid="435208" grpId="0" build="p" autoUpdateAnimBg="0"/>
      <p:bldP spid="7" grpId="0" build="p" autoUpdateAnimBg="0"/>
      <p:bldP spid="8" grpId="0" build="p" autoUpdateAnimBg="0"/>
      <p:bldP spid="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日期占位符 1"/>
          <p:cNvSpPr>
            <a:spLocks noGrp="1"/>
          </p:cNvSpPr>
          <p:nvPr>
            <p:ph type="dt" sz="quarter" idx="10"/>
          </p:nvPr>
        </p:nvSpPr>
        <p:spPr/>
        <p:txBody>
          <a:bodyPr/>
          <a:lstStyle/>
          <a:p>
            <a:pPr>
              <a:defRPr/>
            </a:pPr>
            <a:fld id="{20A1335D-5DD8-47E0-8371-4A1BAFA4144E}" type="datetime1">
              <a:rPr lang="zh-CN" altLang="en-US"/>
              <a:pPr>
                <a:defRPr/>
              </a:pPr>
              <a:t>2021/3/3</a:t>
            </a:fld>
            <a:endParaRPr lang="en-US" altLang="zh-CN"/>
          </a:p>
        </p:txBody>
      </p:sp>
      <p:sp>
        <p:nvSpPr>
          <p:cNvPr id="18" name="页脚占位符 2"/>
          <p:cNvSpPr>
            <a:spLocks noGrp="1"/>
          </p:cNvSpPr>
          <p:nvPr>
            <p:ph type="ftr" sz="quarter" idx="11"/>
          </p:nvPr>
        </p:nvSpPr>
        <p:spPr/>
        <p:txBody>
          <a:bodyPr/>
          <a:lstStyle/>
          <a:p>
            <a:pPr>
              <a:defRPr/>
            </a:pPr>
            <a:r>
              <a:rPr lang="zh-CN" altLang="en-US"/>
              <a:t>电路理论</a:t>
            </a:r>
            <a:endParaRPr lang="en-US" altLang="zh-CN"/>
          </a:p>
        </p:txBody>
      </p:sp>
      <p:sp>
        <p:nvSpPr>
          <p:cNvPr id="19" name="灯片编号占位符 3"/>
          <p:cNvSpPr>
            <a:spLocks noGrp="1"/>
          </p:cNvSpPr>
          <p:nvPr>
            <p:ph type="sldNum" sz="quarter" idx="12"/>
          </p:nvPr>
        </p:nvSpPr>
        <p:spPr/>
        <p:txBody>
          <a:bodyPr/>
          <a:lstStyle/>
          <a:p>
            <a:pPr>
              <a:defRPr/>
            </a:pPr>
            <a:fld id="{E339028B-E764-4597-BFC2-A1B1637852FE}" type="slidenum">
              <a:rPr lang="en-US" altLang="zh-CN"/>
              <a:pPr>
                <a:defRPr/>
              </a:pPr>
              <a:t>64</a:t>
            </a:fld>
            <a:endParaRPr lang="en-US" altLang="zh-CN"/>
          </a:p>
        </p:txBody>
      </p:sp>
      <p:sp>
        <p:nvSpPr>
          <p:cNvPr id="198659" name="Rectangle 3"/>
          <p:cNvSpPr>
            <a:spLocks noChangeArrowheads="1"/>
          </p:cNvSpPr>
          <p:nvPr/>
        </p:nvSpPr>
        <p:spPr bwMode="auto">
          <a:xfrm>
            <a:off x="381000" y="69215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a:solidFill>
                  <a:srgbClr val="CC3300"/>
                </a:solidFill>
                <a:ea typeface="隶书" panose="02010509060101010101" pitchFamily="49" charset="-122"/>
              </a:rPr>
              <a:t>例</a:t>
            </a:r>
            <a:r>
              <a:rPr lang="en-US" altLang="zh-CN" dirty="0">
                <a:solidFill>
                  <a:srgbClr val="CC3300"/>
                </a:solidFill>
                <a:ea typeface="隶书" panose="02010509060101010101" pitchFamily="49" charset="-122"/>
              </a:rPr>
              <a:t>8</a:t>
            </a:r>
            <a:r>
              <a:rPr lang="zh-CN" altLang="en-US" dirty="0">
                <a:solidFill>
                  <a:srgbClr val="CC3300"/>
                </a:solidFill>
                <a:ea typeface="隶书" panose="02010509060101010101" pitchFamily="49" charset="-122"/>
              </a:rPr>
              <a:t>：计算受控电源、独立电流源的功率。</a:t>
            </a:r>
          </a:p>
        </p:txBody>
      </p:sp>
      <p:graphicFrame>
        <p:nvGraphicFramePr>
          <p:cNvPr id="198660" name="Object 4"/>
          <p:cNvGraphicFramePr>
            <a:graphicFrameLocks noChangeAspect="1"/>
          </p:cNvGraphicFramePr>
          <p:nvPr/>
        </p:nvGraphicFramePr>
        <p:xfrm>
          <a:off x="539750" y="1484313"/>
          <a:ext cx="4210050" cy="1830387"/>
        </p:xfrm>
        <a:graphic>
          <a:graphicData uri="http://schemas.openxmlformats.org/presentationml/2006/ole">
            <mc:AlternateContent xmlns:mc="http://schemas.openxmlformats.org/markup-compatibility/2006">
              <mc:Choice xmlns:v="urn:schemas-microsoft-com:vml" Requires="v">
                <p:oleObj spid="_x0000_s22232" name="Visio" r:id="rId3" imgW="2134981" imgH="944261" progId="Visio.Drawing.11">
                  <p:embed/>
                </p:oleObj>
              </mc:Choice>
              <mc:Fallback>
                <p:oleObj name="Visio" r:id="rId3" imgW="2134981" imgH="94426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84313"/>
                        <a:ext cx="4210050"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1" name="Object 5"/>
          <p:cNvGraphicFramePr>
            <a:graphicFrameLocks noChangeAspect="1"/>
          </p:cNvGraphicFramePr>
          <p:nvPr/>
        </p:nvGraphicFramePr>
        <p:xfrm>
          <a:off x="5092700" y="1700213"/>
          <a:ext cx="3152775" cy="355600"/>
        </p:xfrm>
        <a:graphic>
          <a:graphicData uri="http://schemas.openxmlformats.org/presentationml/2006/ole">
            <mc:AlternateContent xmlns:mc="http://schemas.openxmlformats.org/markup-compatibility/2006">
              <mc:Choice xmlns:v="urn:schemas-microsoft-com:vml" Requires="v">
                <p:oleObj spid="_x0000_s22233" name="Equation" r:id="rId5" imgW="1574117" imgH="177723" progId="Equation.DSMT4">
                  <p:embed/>
                </p:oleObj>
              </mc:Choice>
              <mc:Fallback>
                <p:oleObj name="Equation" r:id="rId5" imgW="1574117" imgH="177723"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2700" y="1700213"/>
                        <a:ext cx="31527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2" name="Object 6"/>
          <p:cNvGraphicFramePr>
            <a:graphicFrameLocks noChangeAspect="1"/>
          </p:cNvGraphicFramePr>
          <p:nvPr/>
        </p:nvGraphicFramePr>
        <p:xfrm>
          <a:off x="5130800" y="3213100"/>
          <a:ext cx="2640013" cy="457200"/>
        </p:xfrm>
        <a:graphic>
          <a:graphicData uri="http://schemas.openxmlformats.org/presentationml/2006/ole">
            <mc:AlternateContent xmlns:mc="http://schemas.openxmlformats.org/markup-compatibility/2006">
              <mc:Choice xmlns:v="urn:schemas-microsoft-com:vml" Requires="v">
                <p:oleObj spid="_x0000_s22234" name="Equation" r:id="rId7" imgW="1320800" imgH="228600" progId="Equation.DSMT4">
                  <p:embed/>
                </p:oleObj>
              </mc:Choice>
              <mc:Fallback>
                <p:oleObj name="Equation" r:id="rId7" imgW="132080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0800" y="3213100"/>
                        <a:ext cx="264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3" name="Object 7"/>
          <p:cNvGraphicFramePr>
            <a:graphicFrameLocks noChangeAspect="1"/>
          </p:cNvGraphicFramePr>
          <p:nvPr/>
        </p:nvGraphicFramePr>
        <p:xfrm>
          <a:off x="5106988" y="2492375"/>
          <a:ext cx="3713162" cy="458788"/>
        </p:xfrm>
        <a:graphic>
          <a:graphicData uri="http://schemas.openxmlformats.org/presentationml/2006/ole">
            <mc:AlternateContent xmlns:mc="http://schemas.openxmlformats.org/markup-compatibility/2006">
              <mc:Choice xmlns:v="urn:schemas-microsoft-com:vml" Requires="v">
                <p:oleObj spid="_x0000_s22235" name="Equation" r:id="rId9" imgW="1854200" imgH="228600" progId="Equation.DSMT4">
                  <p:embed/>
                </p:oleObj>
              </mc:Choice>
              <mc:Fallback>
                <p:oleObj name="Equation" r:id="rId9" imgW="185420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6988" y="2492375"/>
                        <a:ext cx="37131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67" name="Text Box 11"/>
          <p:cNvSpPr txBox="1">
            <a:spLocks noChangeArrowheads="1"/>
          </p:cNvSpPr>
          <p:nvPr/>
        </p:nvSpPr>
        <p:spPr bwMode="auto">
          <a:xfrm>
            <a:off x="2636838" y="2154238"/>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b="1">
                <a:solidFill>
                  <a:srgbClr val="FF6600"/>
                </a:solidFill>
                <a:ea typeface="隶书" panose="02010509060101010101" pitchFamily="49" charset="-122"/>
              </a:rPr>
              <a:t>+</a:t>
            </a:r>
            <a:r>
              <a:rPr lang="en-US" altLang="zh-CN">
                <a:solidFill>
                  <a:srgbClr val="FF6600"/>
                </a:solidFill>
                <a:ea typeface="隶书" panose="02010509060101010101" pitchFamily="49" charset="-122"/>
              </a:rPr>
              <a:t>  </a:t>
            </a:r>
            <a:r>
              <a:rPr lang="en-US" altLang="zh-CN" i="1">
                <a:solidFill>
                  <a:srgbClr val="FF6600"/>
                </a:solidFill>
                <a:ea typeface="隶书" panose="02010509060101010101" pitchFamily="49" charset="-122"/>
              </a:rPr>
              <a:t>u</a:t>
            </a:r>
            <a:r>
              <a:rPr lang="en-US" altLang="zh-CN" baseline="-25000">
                <a:solidFill>
                  <a:srgbClr val="FF6600"/>
                </a:solidFill>
                <a:ea typeface="隶书" panose="02010509060101010101" pitchFamily="49" charset="-122"/>
              </a:rPr>
              <a:t>1</a:t>
            </a:r>
            <a:r>
              <a:rPr lang="zh-CN" altLang="en-US">
                <a:solidFill>
                  <a:srgbClr val="FF6600"/>
                </a:solidFill>
                <a:ea typeface="隶书" panose="02010509060101010101" pitchFamily="49" charset="-122"/>
              </a:rPr>
              <a:t>－ </a:t>
            </a:r>
          </a:p>
        </p:txBody>
      </p:sp>
      <p:sp>
        <p:nvSpPr>
          <p:cNvPr id="198671" name="Text Box 15"/>
          <p:cNvSpPr txBox="1">
            <a:spLocks noChangeArrowheads="1"/>
          </p:cNvSpPr>
          <p:nvPr/>
        </p:nvSpPr>
        <p:spPr bwMode="auto">
          <a:xfrm>
            <a:off x="1403350" y="2154238"/>
            <a:ext cx="5048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b="1">
                <a:solidFill>
                  <a:srgbClr val="FF6600"/>
                </a:solidFill>
                <a:ea typeface="隶书" panose="02010509060101010101" pitchFamily="49" charset="-122"/>
              </a:rPr>
              <a:t>+</a:t>
            </a:r>
            <a:endParaRPr lang="en-US" altLang="zh-CN">
              <a:solidFill>
                <a:srgbClr val="FF6600"/>
              </a:solidFill>
              <a:ea typeface="隶书" panose="02010509060101010101" pitchFamily="49" charset="-122"/>
            </a:endParaRPr>
          </a:p>
          <a:p>
            <a:pPr algn="ctr" eaLnBrk="1" hangingPunct="1">
              <a:spcBef>
                <a:spcPct val="0"/>
              </a:spcBef>
              <a:buFontTx/>
              <a:buNone/>
            </a:pPr>
            <a:r>
              <a:rPr lang="en-US" altLang="zh-CN" i="1">
                <a:solidFill>
                  <a:srgbClr val="FF6600"/>
                </a:solidFill>
                <a:ea typeface="隶书" panose="02010509060101010101" pitchFamily="49" charset="-122"/>
              </a:rPr>
              <a:t>u</a:t>
            </a:r>
            <a:r>
              <a:rPr lang="en-US" altLang="zh-CN" baseline="-25000">
                <a:solidFill>
                  <a:srgbClr val="FF6600"/>
                </a:solidFill>
                <a:ea typeface="隶书" panose="02010509060101010101" pitchFamily="49" charset="-122"/>
              </a:rPr>
              <a:t>2</a:t>
            </a:r>
          </a:p>
          <a:p>
            <a:pPr algn="ctr" eaLnBrk="1" hangingPunct="1">
              <a:spcBef>
                <a:spcPct val="0"/>
              </a:spcBef>
              <a:buFontTx/>
              <a:buNone/>
            </a:pPr>
            <a:r>
              <a:rPr lang="zh-CN" altLang="en-US">
                <a:solidFill>
                  <a:srgbClr val="FF6600"/>
                </a:solidFill>
                <a:ea typeface="隶书" panose="02010509060101010101" pitchFamily="49" charset="-122"/>
              </a:rPr>
              <a:t>－ </a:t>
            </a:r>
          </a:p>
        </p:txBody>
      </p:sp>
      <p:graphicFrame>
        <p:nvGraphicFramePr>
          <p:cNvPr id="198672" name="Object 16"/>
          <p:cNvGraphicFramePr>
            <a:graphicFrameLocks noChangeAspect="1"/>
          </p:cNvGraphicFramePr>
          <p:nvPr/>
        </p:nvGraphicFramePr>
        <p:xfrm>
          <a:off x="5148263" y="4292600"/>
          <a:ext cx="3457575" cy="457200"/>
        </p:xfrm>
        <a:graphic>
          <a:graphicData uri="http://schemas.openxmlformats.org/presentationml/2006/ole">
            <mc:AlternateContent xmlns:mc="http://schemas.openxmlformats.org/markup-compatibility/2006">
              <mc:Choice xmlns:v="urn:schemas-microsoft-com:vml" Requires="v">
                <p:oleObj spid="_x0000_s22236" name="Equation" r:id="rId11" imgW="1727200" imgH="228600" progId="Equation.DSMT4">
                  <p:embed/>
                </p:oleObj>
              </mc:Choice>
              <mc:Fallback>
                <p:oleObj name="Equation" r:id="rId11" imgW="1727200" imgH="2286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263" y="4292600"/>
                        <a:ext cx="345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73" name="Object 17"/>
          <p:cNvGraphicFramePr>
            <a:graphicFrameLocks noChangeAspect="1"/>
          </p:cNvGraphicFramePr>
          <p:nvPr>
            <p:extLst>
              <p:ext uri="{D42A27DB-BD31-4B8C-83A1-F6EECF244321}">
                <p14:modId xmlns:p14="http://schemas.microsoft.com/office/powerpoint/2010/main" val="2511213438"/>
              </p:ext>
            </p:extLst>
          </p:nvPr>
        </p:nvGraphicFramePr>
        <p:xfrm>
          <a:off x="5148064" y="4941888"/>
          <a:ext cx="2767013" cy="457200"/>
        </p:xfrm>
        <a:graphic>
          <a:graphicData uri="http://schemas.openxmlformats.org/presentationml/2006/ole">
            <mc:AlternateContent xmlns:mc="http://schemas.openxmlformats.org/markup-compatibility/2006">
              <mc:Choice xmlns:v="urn:schemas-microsoft-com:vml" Requires="v">
                <p:oleObj spid="_x0000_s22237" name="Equation" r:id="rId13" imgW="1384200" imgH="228600" progId="Equation.DSMT4">
                  <p:embed/>
                </p:oleObj>
              </mc:Choice>
              <mc:Fallback>
                <p:oleObj name="Equation" r:id="rId13" imgW="1384200" imgH="228600" progId="Equation.DSMT4">
                  <p:embed/>
                  <p:pic>
                    <p:nvPicPr>
                      <p:cNvPr id="0" name="Object 17"/>
                      <p:cNvPicPr>
                        <a:picLocks noChangeAspect="1" noChangeArrowheads="1"/>
                      </p:cNvPicPr>
                      <p:nvPr/>
                    </p:nvPicPr>
                    <p:blipFill>
                      <a:blip r:embed="rId14"/>
                      <a:srcRect/>
                      <a:stretch>
                        <a:fillRect/>
                      </a:stretch>
                    </p:blipFill>
                    <p:spPr bwMode="auto">
                      <a:xfrm>
                        <a:off x="5148064" y="4941888"/>
                        <a:ext cx="276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74" name="Rectangle 18"/>
          <p:cNvSpPr>
            <a:spLocks noChangeArrowheads="1"/>
          </p:cNvSpPr>
          <p:nvPr/>
        </p:nvSpPr>
        <p:spPr bwMode="auto">
          <a:xfrm>
            <a:off x="6732588" y="3500438"/>
            <a:ext cx="153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dirty="0">
                <a:solidFill>
                  <a:schemeClr val="hlink"/>
                </a:solidFill>
                <a:ea typeface="隶书" panose="02010509060101010101" pitchFamily="49" charset="-122"/>
              </a:rPr>
              <a:t>发出</a:t>
            </a:r>
            <a:r>
              <a:rPr lang="en-US" altLang="zh-CN" dirty="0">
                <a:solidFill>
                  <a:schemeClr val="hlink"/>
                </a:solidFill>
                <a:ea typeface="隶书" panose="02010509060101010101" pitchFamily="49" charset="-122"/>
              </a:rPr>
              <a:t>560W</a:t>
            </a:r>
          </a:p>
        </p:txBody>
      </p:sp>
      <p:sp>
        <p:nvSpPr>
          <p:cNvPr id="198675" name="Rectangle 19"/>
          <p:cNvSpPr>
            <a:spLocks noChangeArrowheads="1"/>
          </p:cNvSpPr>
          <p:nvPr/>
        </p:nvSpPr>
        <p:spPr bwMode="auto">
          <a:xfrm>
            <a:off x="6732588" y="5300663"/>
            <a:ext cx="153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solidFill>
                  <a:schemeClr val="hlink"/>
                </a:solidFill>
                <a:ea typeface="隶书" panose="02010509060101010101" pitchFamily="49" charset="-122"/>
              </a:rPr>
              <a:t>发出</a:t>
            </a:r>
            <a:r>
              <a:rPr lang="en-US" altLang="zh-CN">
                <a:solidFill>
                  <a:schemeClr val="hlink"/>
                </a:solidFill>
                <a:ea typeface="隶书" panose="02010509060101010101" pitchFamily="49" charset="-122"/>
              </a:rPr>
              <a:t>400W</a:t>
            </a:r>
          </a:p>
        </p:txBody>
      </p:sp>
      <p:sp>
        <p:nvSpPr>
          <p:cNvPr id="198676" name="Rectangle 20"/>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a:solidFill>
                  <a:schemeClr val="tx1"/>
                </a:solidFill>
                <a:effectLst>
                  <a:outerShdw blurRad="38100" dist="38100" dir="2700000" algn="tl">
                    <a:srgbClr val="C0C0C0"/>
                  </a:outerShdw>
                </a:effectLst>
                <a:ea typeface="隶书" panose="02010509060101010101" pitchFamily="49" charset="-122"/>
              </a:rPr>
              <a:t>讨论</a:t>
            </a:r>
            <a:r>
              <a:rPr lang="en-US" altLang="zh-CN">
                <a:solidFill>
                  <a:schemeClr val="tx1"/>
                </a:solidFill>
                <a:effectLst>
                  <a:outerShdw blurRad="38100" dist="38100" dir="2700000" algn="tl">
                    <a:srgbClr val="C0C0C0"/>
                  </a:outerShdw>
                </a:effectLst>
                <a:ea typeface="隶书" panose="02010509060101010101" pitchFamily="49" charset="-122"/>
              </a:rPr>
              <a:t>——</a:t>
            </a:r>
            <a:r>
              <a:rPr lang="zh-CN" altLang="en-US">
                <a:solidFill>
                  <a:schemeClr val="tx1"/>
                </a:solidFill>
                <a:effectLst>
                  <a:outerShdw blurRad="38100" dist="38100" dir="2700000" algn="tl">
                    <a:srgbClr val="C0C0C0"/>
                  </a:outerShdw>
                </a:effectLst>
                <a:ea typeface="隶书" panose="02010509060101010101" pitchFamily="49" charset="-122"/>
              </a:rPr>
              <a:t>目标</a:t>
            </a:r>
            <a:r>
              <a:rPr lang="en-US" altLang="zh-CN">
                <a:solidFill>
                  <a:schemeClr val="tx1"/>
                </a:solidFill>
                <a:effectLst>
                  <a:outerShdw blurRad="38100" dist="38100" dir="2700000" algn="tl">
                    <a:srgbClr val="C0C0C0"/>
                  </a:outerShdw>
                </a:effectLst>
                <a:ea typeface="隶书" panose="02010509060101010101" pitchFamily="49" charset="-122"/>
              </a:rPr>
              <a:t>3</a:t>
            </a:r>
            <a:r>
              <a:rPr lang="zh-CN" altLang="en-US">
                <a:solidFill>
                  <a:schemeClr val="tx1"/>
                </a:solidFill>
                <a:effectLst>
                  <a:outerShdw blurRad="38100" dist="38100" dir="2700000" algn="tl">
                    <a:srgbClr val="C0C0C0"/>
                  </a:outerShdw>
                </a:effectLst>
                <a:ea typeface="隶书" panose="02010509060101010101" pitchFamily="49" charset="-122"/>
              </a:rPr>
              <a:t>：基尔霍夫定律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9866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9866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986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9866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9866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9866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1" presetClass="entr" presetSubtype="4" fill="hold" grpId="0" nodeType="clickEffect">
                                  <p:stCondLst>
                                    <p:cond delay="0"/>
                                  </p:stCondLst>
                                  <p:childTnLst>
                                    <p:set>
                                      <p:cBhvr>
                                        <p:cTn id="33" dur="1" fill="hold">
                                          <p:stCondLst>
                                            <p:cond delay="0"/>
                                          </p:stCondLst>
                                        </p:cTn>
                                        <p:tgtEl>
                                          <p:spTgt spid="198674"/>
                                        </p:tgtEl>
                                        <p:attrNameLst>
                                          <p:attrName>style.visibility</p:attrName>
                                        </p:attrNameLst>
                                      </p:cBhvr>
                                      <p:to>
                                        <p:strVal val="visible"/>
                                      </p:to>
                                    </p:set>
                                    <p:animEffect transition="in" filter="wheel(4)">
                                      <p:cBhvr>
                                        <p:cTn id="34" dur="2000"/>
                                        <p:tgtEl>
                                          <p:spTgt spid="19867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986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9867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1" presetClass="entr" presetSubtype="4" fill="hold" grpId="0" nodeType="clickEffect">
                                  <p:stCondLst>
                                    <p:cond delay="0"/>
                                  </p:stCondLst>
                                  <p:childTnLst>
                                    <p:set>
                                      <p:cBhvr>
                                        <p:cTn id="46" dur="1" fill="hold">
                                          <p:stCondLst>
                                            <p:cond delay="0"/>
                                          </p:stCondLst>
                                        </p:cTn>
                                        <p:tgtEl>
                                          <p:spTgt spid="198675"/>
                                        </p:tgtEl>
                                        <p:attrNameLst>
                                          <p:attrName>style.visibility</p:attrName>
                                        </p:attrNameLst>
                                      </p:cBhvr>
                                      <p:to>
                                        <p:strVal val="visible"/>
                                      </p:to>
                                    </p:set>
                                    <p:animEffect transition="in" filter="wheel(4)">
                                      <p:cBhvr>
                                        <p:cTn id="47" dur="2000"/>
                                        <p:tgtEl>
                                          <p:spTgt spid="19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p:bldP spid="198667" grpId="0" autoUpdateAnimBg="0"/>
      <p:bldP spid="198671" grpId="0" autoUpdateAnimBg="0"/>
      <p:bldP spid="198674" grpId="0"/>
      <p:bldP spid="198675"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1"/>
          <p:cNvSpPr>
            <a:spLocks noGrp="1"/>
          </p:cNvSpPr>
          <p:nvPr>
            <p:ph type="dt" sz="quarter" idx="10"/>
          </p:nvPr>
        </p:nvSpPr>
        <p:spPr/>
        <p:txBody>
          <a:bodyPr/>
          <a:lstStyle/>
          <a:p>
            <a:pPr>
              <a:defRPr/>
            </a:pPr>
            <a:fld id="{E1E95AEB-2CF3-4BFB-A937-C5E5F94024C0}" type="datetime1">
              <a:rPr lang="zh-CN" altLang="en-US"/>
              <a:pPr>
                <a:defRPr/>
              </a:pPr>
              <a:t>2021/3/3</a:t>
            </a:fld>
            <a:endParaRPr lang="en-US" altLang="zh-CN"/>
          </a:p>
        </p:txBody>
      </p:sp>
      <p:sp>
        <p:nvSpPr>
          <p:cNvPr id="10" name="页脚占位符 2"/>
          <p:cNvSpPr>
            <a:spLocks noGrp="1"/>
          </p:cNvSpPr>
          <p:nvPr>
            <p:ph type="ftr" sz="quarter" idx="11"/>
          </p:nvPr>
        </p:nvSpPr>
        <p:spPr/>
        <p:txBody>
          <a:bodyPr/>
          <a:lstStyle/>
          <a:p>
            <a:pPr>
              <a:defRPr/>
            </a:pPr>
            <a:r>
              <a:rPr lang="zh-CN" altLang="en-US"/>
              <a:t>电路理论</a:t>
            </a:r>
            <a:endParaRPr lang="en-US" altLang="zh-CN"/>
          </a:p>
        </p:txBody>
      </p:sp>
      <p:sp>
        <p:nvSpPr>
          <p:cNvPr id="11" name="灯片编号占位符 3"/>
          <p:cNvSpPr>
            <a:spLocks noGrp="1"/>
          </p:cNvSpPr>
          <p:nvPr>
            <p:ph type="sldNum" sz="quarter" idx="12"/>
          </p:nvPr>
        </p:nvSpPr>
        <p:spPr/>
        <p:txBody>
          <a:bodyPr/>
          <a:lstStyle/>
          <a:p>
            <a:pPr>
              <a:defRPr/>
            </a:pPr>
            <a:fld id="{165D6F6B-21E8-46E8-94F6-B7AD309F5759}" type="slidenum">
              <a:rPr lang="en-US" altLang="zh-CN"/>
              <a:pPr>
                <a:defRPr/>
              </a:pPr>
              <a:t>65</a:t>
            </a:fld>
            <a:endParaRPr lang="en-US" altLang="zh-CN"/>
          </a:p>
        </p:txBody>
      </p:sp>
      <p:sp>
        <p:nvSpPr>
          <p:cNvPr id="22533" name="Rectangle 2"/>
          <p:cNvSpPr>
            <a:spLocks noChangeArrowheads="1"/>
          </p:cNvSpPr>
          <p:nvPr/>
        </p:nvSpPr>
        <p:spPr bwMode="auto">
          <a:xfrm>
            <a:off x="381000" y="620713"/>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a:solidFill>
                  <a:srgbClr val="CC3300"/>
                </a:solidFill>
                <a:ea typeface="隶书" panose="02010509060101010101" pitchFamily="49" charset="-122"/>
              </a:rPr>
              <a:t>例</a:t>
            </a:r>
            <a:r>
              <a:rPr lang="en-US" altLang="zh-CN" dirty="0">
                <a:solidFill>
                  <a:srgbClr val="CC3300"/>
                </a:solidFill>
                <a:ea typeface="隶书" panose="02010509060101010101" pitchFamily="49" charset="-122"/>
              </a:rPr>
              <a:t>9</a:t>
            </a:r>
            <a:r>
              <a:rPr lang="zh-CN" altLang="en-US" dirty="0">
                <a:solidFill>
                  <a:srgbClr val="CC3300"/>
                </a:solidFill>
                <a:ea typeface="隶书" panose="02010509060101010101" pitchFamily="49" charset="-122"/>
              </a:rPr>
              <a:t>：列出全部</a:t>
            </a:r>
            <a:r>
              <a:rPr lang="en-US" altLang="zh-CN" dirty="0">
                <a:solidFill>
                  <a:srgbClr val="CC3300"/>
                </a:solidFill>
                <a:ea typeface="隶书" panose="02010509060101010101" pitchFamily="49" charset="-122"/>
              </a:rPr>
              <a:t>KCL</a:t>
            </a:r>
            <a:r>
              <a:rPr lang="zh-CN" altLang="en-US" dirty="0">
                <a:solidFill>
                  <a:srgbClr val="CC3300"/>
                </a:solidFill>
                <a:ea typeface="隶书" panose="02010509060101010101" pitchFamily="49" charset="-122"/>
              </a:rPr>
              <a:t>，</a:t>
            </a:r>
            <a:r>
              <a:rPr lang="en-US" altLang="zh-CN" dirty="0">
                <a:solidFill>
                  <a:srgbClr val="CC3300"/>
                </a:solidFill>
                <a:ea typeface="隶书" panose="02010509060101010101" pitchFamily="49" charset="-122"/>
              </a:rPr>
              <a:t>KVL</a:t>
            </a:r>
            <a:r>
              <a:rPr lang="zh-CN" altLang="en-US" dirty="0">
                <a:solidFill>
                  <a:srgbClr val="CC3300"/>
                </a:solidFill>
                <a:ea typeface="隶书" panose="02010509060101010101" pitchFamily="49" charset="-122"/>
              </a:rPr>
              <a:t>方程（通常只具有教学法意义）。</a:t>
            </a:r>
          </a:p>
        </p:txBody>
      </p:sp>
      <p:graphicFrame>
        <p:nvGraphicFramePr>
          <p:cNvPr id="22534" name="Object 12"/>
          <p:cNvGraphicFramePr>
            <a:graphicFrameLocks noChangeAspect="1"/>
          </p:cNvGraphicFramePr>
          <p:nvPr/>
        </p:nvGraphicFramePr>
        <p:xfrm>
          <a:off x="-107950" y="836613"/>
          <a:ext cx="4464050" cy="3195637"/>
        </p:xfrm>
        <a:graphic>
          <a:graphicData uri="http://schemas.openxmlformats.org/presentationml/2006/ole">
            <mc:AlternateContent xmlns:mc="http://schemas.openxmlformats.org/markup-compatibility/2006">
              <mc:Choice xmlns:v="urn:schemas-microsoft-com:vml" Requires="v">
                <p:oleObj spid="_x0000_s22894" name="Visio" r:id="rId3" imgW="2773985" imgH="1994002" progId="Visio.Drawing.11">
                  <p:embed/>
                </p:oleObj>
              </mc:Choice>
              <mc:Fallback>
                <p:oleObj name="Visio" r:id="rId3" imgW="2773985" imgH="1994002"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836613"/>
                        <a:ext cx="446405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9693" name="Rectangle 13"/>
          <p:cNvSpPr>
            <a:spLocks noChangeArrowheads="1"/>
          </p:cNvSpPr>
          <p:nvPr/>
        </p:nvSpPr>
        <p:spPr bwMode="auto">
          <a:xfrm>
            <a:off x="4907756" y="1327870"/>
            <a:ext cx="3455987"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algn="l" eaLnBrk="1" hangingPunct="1">
              <a:defRPr/>
            </a:pPr>
            <a:r>
              <a:rPr kumimoji="0" lang="zh-CN" altLang="en-US" sz="2400" dirty="0">
                <a:solidFill>
                  <a:schemeClr val="accent2"/>
                </a:solidFill>
                <a:effectLst>
                  <a:outerShdw blurRad="38100" dist="38100" dir="2700000" algn="tl">
                    <a:srgbClr val="C0C0C0"/>
                  </a:outerShdw>
                </a:effectLst>
                <a:ea typeface="隶书" panose="02010509060101010101" pitchFamily="49" charset="-122"/>
              </a:rPr>
              <a:t>数目？</a:t>
            </a:r>
            <a:br>
              <a:rPr kumimoji="0" lang="zh-CN" altLang="en-US" sz="2400" dirty="0">
                <a:solidFill>
                  <a:schemeClr val="accent2"/>
                </a:solidFill>
                <a:effectLst>
                  <a:outerShdw blurRad="38100" dist="38100" dir="2700000" algn="tl">
                    <a:srgbClr val="C0C0C0"/>
                  </a:outerShdw>
                </a:effectLst>
                <a:ea typeface="隶书" panose="02010509060101010101" pitchFamily="49" charset="-122"/>
              </a:rPr>
            </a:br>
            <a:r>
              <a:rPr kumimoji="0" lang="zh-CN" altLang="en-US" sz="2400" dirty="0">
                <a:solidFill>
                  <a:schemeClr val="accent2"/>
                </a:solidFill>
                <a:effectLst>
                  <a:outerShdw blurRad="38100" dist="38100" dir="2700000" algn="tl">
                    <a:srgbClr val="C0C0C0"/>
                  </a:outerShdw>
                </a:effectLst>
                <a:ea typeface="隶书" panose="02010509060101010101" pitchFamily="49" charset="-122"/>
              </a:rPr>
              <a:t>如何保证独立性？</a:t>
            </a:r>
            <a:br>
              <a:rPr kumimoji="0" lang="zh-CN" altLang="en-US" sz="2400" dirty="0">
                <a:solidFill>
                  <a:schemeClr val="accent2"/>
                </a:solidFill>
                <a:effectLst>
                  <a:outerShdw blurRad="38100" dist="38100" dir="2700000" algn="tl">
                    <a:srgbClr val="C0C0C0"/>
                  </a:outerShdw>
                </a:effectLst>
                <a:ea typeface="隶书" panose="02010509060101010101" pitchFamily="49" charset="-122"/>
              </a:rPr>
            </a:br>
            <a:r>
              <a:rPr kumimoji="0" lang="zh-CN" altLang="en-US" sz="2400" dirty="0">
                <a:solidFill>
                  <a:schemeClr val="accent2"/>
                </a:solidFill>
                <a:effectLst>
                  <a:outerShdw blurRad="38100" dist="38100" dir="2700000" algn="tl">
                    <a:srgbClr val="C0C0C0"/>
                  </a:outerShdw>
                </a:effectLst>
                <a:ea typeface="隶书" panose="02010509060101010101" pitchFamily="49" charset="-122"/>
              </a:rPr>
              <a:t>列写方法？</a:t>
            </a:r>
            <a:endParaRPr lang="zh-CN" altLang="en-US" sz="2400" dirty="0">
              <a:solidFill>
                <a:schemeClr val="accent2"/>
              </a:solidFill>
              <a:effectLst>
                <a:outerShdw blurRad="38100" dist="38100" dir="2700000" algn="tl">
                  <a:srgbClr val="C0C0C0"/>
                </a:outerShdw>
              </a:effectLst>
              <a:ea typeface="隶书" panose="02010509060101010101" pitchFamily="49" charset="-122"/>
            </a:endParaRPr>
          </a:p>
        </p:txBody>
      </p:sp>
      <p:graphicFrame>
        <p:nvGraphicFramePr>
          <p:cNvPr id="199694" name="Object 14"/>
          <p:cNvGraphicFramePr>
            <a:graphicFrameLocks noChangeAspect="1"/>
          </p:cNvGraphicFramePr>
          <p:nvPr/>
        </p:nvGraphicFramePr>
        <p:xfrm>
          <a:off x="4537075" y="3716338"/>
          <a:ext cx="4427538" cy="3168650"/>
        </p:xfrm>
        <a:graphic>
          <a:graphicData uri="http://schemas.openxmlformats.org/presentationml/2006/ole">
            <mc:AlternateContent xmlns:mc="http://schemas.openxmlformats.org/markup-compatibility/2006">
              <mc:Choice xmlns:v="urn:schemas-microsoft-com:vml" Requires="v">
                <p:oleObj spid="_x0000_s22895" name="Visio" r:id="rId5" imgW="2774061" imgH="1993964" progId="Visio.Drawing.11">
                  <p:embed/>
                </p:oleObj>
              </mc:Choice>
              <mc:Fallback>
                <p:oleObj name="Visio" r:id="rId5" imgW="2774061" imgH="1993964" progId="Visio.Drawing.11">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7075" y="3716338"/>
                        <a:ext cx="4427538"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9695" name="Object 15"/>
          <p:cNvGraphicFramePr>
            <a:graphicFrameLocks noChangeAspect="1"/>
          </p:cNvGraphicFramePr>
          <p:nvPr/>
        </p:nvGraphicFramePr>
        <p:xfrm>
          <a:off x="-107950" y="3689350"/>
          <a:ext cx="4464050" cy="3195638"/>
        </p:xfrm>
        <a:graphic>
          <a:graphicData uri="http://schemas.openxmlformats.org/presentationml/2006/ole">
            <mc:AlternateContent xmlns:mc="http://schemas.openxmlformats.org/markup-compatibility/2006">
              <mc:Choice xmlns:v="urn:schemas-microsoft-com:vml" Requires="v">
                <p:oleObj spid="_x0000_s22896" name="Visio" r:id="rId7" imgW="2774061" imgH="1993964" progId="Visio.Drawing.11">
                  <p:embed/>
                </p:oleObj>
              </mc:Choice>
              <mc:Fallback>
                <p:oleObj name="Visio" r:id="rId7" imgW="2774061" imgH="1993964" progId="Visio.Drawing.11">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 y="3689350"/>
                        <a:ext cx="446405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9696" name="Rectangle 16"/>
          <p:cNvSpPr>
            <a:spLocks noChangeArrowheads="1"/>
          </p:cNvSpPr>
          <p:nvPr/>
        </p:nvSpPr>
        <p:spPr bwMode="auto">
          <a:xfrm>
            <a:off x="4356100" y="2463801"/>
            <a:ext cx="5256212"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algn="l" eaLnBrk="1" hangingPunct="1">
              <a:defRPr/>
            </a:pPr>
            <a:r>
              <a:rPr kumimoji="0" lang="en-US" altLang="zh-CN" sz="2400" dirty="0">
                <a:solidFill>
                  <a:schemeClr val="accent2"/>
                </a:solidFill>
                <a:effectLst>
                  <a:outerShdw blurRad="38100" dist="38100" dir="2700000" algn="tl">
                    <a:srgbClr val="C0C0C0"/>
                  </a:outerShdw>
                </a:effectLst>
                <a:ea typeface="隶书" panose="02010509060101010101" pitchFamily="49" charset="-122"/>
              </a:rPr>
              <a:t>KCL</a:t>
            </a:r>
            <a:r>
              <a:rPr kumimoji="0" lang="zh-CN" altLang="en-US" sz="2400" dirty="0">
                <a:solidFill>
                  <a:schemeClr val="accent2"/>
                </a:solidFill>
                <a:effectLst>
                  <a:outerShdw blurRad="38100" dist="38100" dir="2700000" algn="tl">
                    <a:srgbClr val="C0C0C0"/>
                  </a:outerShdw>
                </a:effectLst>
                <a:ea typeface="隶书" panose="02010509060101010101" pitchFamily="49" charset="-122"/>
              </a:rPr>
              <a:t>：</a:t>
            </a:r>
            <a:r>
              <a:rPr kumimoji="0" lang="en-US" altLang="zh-CN" sz="2400" dirty="0">
                <a:solidFill>
                  <a:schemeClr val="accent2"/>
                </a:solidFill>
                <a:effectLst>
                  <a:outerShdw blurRad="38100" dist="38100" dir="2700000" algn="tl">
                    <a:srgbClr val="C0C0C0"/>
                  </a:outerShdw>
                </a:effectLst>
                <a:ea typeface="隶书" panose="02010509060101010101" pitchFamily="49" charset="-122"/>
              </a:rPr>
              <a:t>n-1</a:t>
            </a:r>
            <a:r>
              <a:rPr kumimoji="0" lang="zh-CN" altLang="en-US" sz="2400" dirty="0">
                <a:solidFill>
                  <a:schemeClr val="accent2"/>
                </a:solidFill>
                <a:effectLst>
                  <a:outerShdw blurRad="38100" dist="38100" dir="2700000" algn="tl">
                    <a:srgbClr val="C0C0C0"/>
                  </a:outerShdw>
                </a:effectLst>
                <a:ea typeface="隶书" panose="02010509060101010101" pitchFamily="49" charset="-122"/>
              </a:rPr>
              <a:t>个，独立结点</a:t>
            </a:r>
            <a:br>
              <a:rPr kumimoji="0" lang="zh-CN" altLang="en-US" sz="2400" dirty="0">
                <a:solidFill>
                  <a:schemeClr val="accent2"/>
                </a:solidFill>
                <a:effectLst>
                  <a:outerShdw blurRad="38100" dist="38100" dir="2700000" algn="tl">
                    <a:srgbClr val="C0C0C0"/>
                  </a:outerShdw>
                </a:effectLst>
                <a:ea typeface="隶书" panose="02010509060101010101" pitchFamily="49" charset="-122"/>
              </a:rPr>
            </a:br>
            <a:r>
              <a:rPr kumimoji="0" lang="en-US" altLang="zh-CN" sz="2400" dirty="0">
                <a:solidFill>
                  <a:schemeClr val="accent2"/>
                </a:solidFill>
                <a:effectLst>
                  <a:outerShdw blurRad="38100" dist="38100" dir="2700000" algn="tl">
                    <a:srgbClr val="C0C0C0"/>
                  </a:outerShdw>
                </a:effectLst>
                <a:ea typeface="隶书" panose="02010509060101010101" pitchFamily="49" charset="-122"/>
              </a:rPr>
              <a:t>KVL</a:t>
            </a:r>
            <a:r>
              <a:rPr kumimoji="0" lang="zh-CN" altLang="en-US" sz="2400" dirty="0">
                <a:solidFill>
                  <a:schemeClr val="accent2"/>
                </a:solidFill>
                <a:effectLst>
                  <a:outerShdw blurRad="38100" dist="38100" dir="2700000" algn="tl">
                    <a:srgbClr val="C0C0C0"/>
                  </a:outerShdw>
                </a:effectLst>
                <a:ea typeface="隶书" panose="02010509060101010101" pitchFamily="49" charset="-122"/>
              </a:rPr>
              <a:t>：基本回路、网孔（平面电路）</a:t>
            </a:r>
          </a:p>
        </p:txBody>
      </p:sp>
      <p:sp>
        <p:nvSpPr>
          <p:cNvPr id="199697" name="Rectangle 17"/>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a:solidFill>
                  <a:schemeClr val="tx1"/>
                </a:solidFill>
                <a:effectLst>
                  <a:outerShdw blurRad="38100" dist="38100" dir="2700000" algn="tl">
                    <a:srgbClr val="C0C0C0"/>
                  </a:outerShdw>
                </a:effectLst>
                <a:ea typeface="隶书" panose="02010509060101010101" pitchFamily="49" charset="-122"/>
              </a:rPr>
              <a:t>讨论</a:t>
            </a:r>
            <a:r>
              <a:rPr lang="en-US" altLang="zh-CN">
                <a:solidFill>
                  <a:schemeClr val="tx1"/>
                </a:solidFill>
                <a:effectLst>
                  <a:outerShdw blurRad="38100" dist="38100" dir="2700000" algn="tl">
                    <a:srgbClr val="C0C0C0"/>
                  </a:outerShdw>
                </a:effectLst>
                <a:ea typeface="隶书" panose="02010509060101010101" pitchFamily="49" charset="-122"/>
              </a:rPr>
              <a:t>——</a:t>
            </a:r>
            <a:r>
              <a:rPr lang="zh-CN" altLang="en-US">
                <a:solidFill>
                  <a:schemeClr val="tx1"/>
                </a:solidFill>
                <a:effectLst>
                  <a:outerShdw blurRad="38100" dist="38100" dir="2700000" algn="tl">
                    <a:srgbClr val="C0C0C0"/>
                  </a:outerShdw>
                </a:effectLst>
                <a:ea typeface="隶书" panose="02010509060101010101" pitchFamily="49" charset="-122"/>
              </a:rPr>
              <a:t>目标</a:t>
            </a:r>
            <a:r>
              <a:rPr lang="en-US" altLang="zh-CN">
                <a:solidFill>
                  <a:schemeClr val="tx1"/>
                </a:solidFill>
                <a:effectLst>
                  <a:outerShdw blurRad="38100" dist="38100" dir="2700000" algn="tl">
                    <a:srgbClr val="C0C0C0"/>
                  </a:outerShdw>
                </a:effectLst>
                <a:ea typeface="隶书" panose="02010509060101010101" pitchFamily="49" charset="-122"/>
              </a:rPr>
              <a:t>3</a:t>
            </a:r>
            <a:r>
              <a:rPr lang="zh-CN" altLang="en-US">
                <a:solidFill>
                  <a:schemeClr val="tx1"/>
                </a:solidFill>
                <a:effectLst>
                  <a:outerShdw blurRad="38100" dist="38100" dir="2700000" algn="tl">
                    <a:srgbClr val="C0C0C0"/>
                  </a:outerShdw>
                </a:effectLst>
                <a:ea typeface="隶书" panose="02010509060101010101" pitchFamily="49" charset="-122"/>
              </a:rPr>
              <a:t>：基尔霍夫定律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93"/>
                                        </p:tgtEl>
                                        <p:attrNameLst>
                                          <p:attrName>style.visibility</p:attrName>
                                        </p:attrNameLst>
                                      </p:cBhvr>
                                      <p:to>
                                        <p:strVal val="visible"/>
                                      </p:to>
                                    </p:set>
                                    <p:animEffect transition="in" filter="wipe(left)">
                                      <p:cBhvr>
                                        <p:cTn id="7" dur="500"/>
                                        <p:tgtEl>
                                          <p:spTgt spid="1996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9695"/>
                                        </p:tgtEl>
                                        <p:attrNameLst>
                                          <p:attrName>style.visibility</p:attrName>
                                        </p:attrNameLst>
                                      </p:cBhvr>
                                      <p:to>
                                        <p:strVal val="visible"/>
                                      </p:to>
                                    </p:set>
                                    <p:animEffect transition="in" filter="wipe(left)">
                                      <p:cBhvr>
                                        <p:cTn id="12" dur="500"/>
                                        <p:tgtEl>
                                          <p:spTgt spid="1996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9694"/>
                                        </p:tgtEl>
                                        <p:attrNameLst>
                                          <p:attrName>style.visibility</p:attrName>
                                        </p:attrNameLst>
                                      </p:cBhvr>
                                      <p:to>
                                        <p:strVal val="visible"/>
                                      </p:to>
                                    </p:set>
                                    <p:animEffect transition="in" filter="wipe(left)">
                                      <p:cBhvr>
                                        <p:cTn id="17" dur="500"/>
                                        <p:tgtEl>
                                          <p:spTgt spid="1996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9696"/>
                                        </p:tgtEl>
                                        <p:attrNameLst>
                                          <p:attrName>style.visibility</p:attrName>
                                        </p:attrNameLst>
                                      </p:cBhvr>
                                      <p:to>
                                        <p:strVal val="visible"/>
                                      </p:to>
                                    </p:set>
                                    <p:animEffect transition="in" filter="wipe(left)">
                                      <p:cBhvr>
                                        <p:cTn id="22" dur="500"/>
                                        <p:tgtEl>
                                          <p:spTgt spid="199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3" grpId="0"/>
      <p:bldP spid="19969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p:cNvSpPr>
            <a:spLocks noGrp="1"/>
          </p:cNvSpPr>
          <p:nvPr>
            <p:ph type="dt" sz="quarter" idx="10"/>
          </p:nvPr>
        </p:nvSpPr>
        <p:spPr/>
        <p:txBody>
          <a:bodyPr/>
          <a:lstStyle/>
          <a:p>
            <a:pPr>
              <a:defRPr/>
            </a:pPr>
            <a:fld id="{23F8E999-33F1-43D4-8F93-45F0CB03BDA2}" type="datetime1">
              <a:rPr lang="zh-CN" altLang="en-US"/>
              <a:pPr>
                <a:defRPr/>
              </a:pPr>
              <a:t>2021/3/3</a:t>
            </a:fld>
            <a:endParaRPr lang="en-US" altLang="zh-CN"/>
          </a:p>
        </p:txBody>
      </p:sp>
      <p:sp>
        <p:nvSpPr>
          <p:cNvPr id="20" name="页脚占位符 2"/>
          <p:cNvSpPr>
            <a:spLocks noGrp="1"/>
          </p:cNvSpPr>
          <p:nvPr>
            <p:ph type="ftr" sz="quarter" idx="11"/>
          </p:nvPr>
        </p:nvSpPr>
        <p:spPr/>
        <p:txBody>
          <a:bodyPr/>
          <a:lstStyle/>
          <a:p>
            <a:pPr>
              <a:defRPr/>
            </a:pPr>
            <a:r>
              <a:rPr lang="zh-CN" altLang="en-US"/>
              <a:t>电路理论</a:t>
            </a:r>
            <a:endParaRPr lang="en-US" altLang="zh-CN"/>
          </a:p>
        </p:txBody>
      </p:sp>
      <p:sp>
        <p:nvSpPr>
          <p:cNvPr id="21" name="灯片编号占位符 3"/>
          <p:cNvSpPr>
            <a:spLocks noGrp="1"/>
          </p:cNvSpPr>
          <p:nvPr>
            <p:ph type="sldNum" sz="quarter" idx="12"/>
          </p:nvPr>
        </p:nvSpPr>
        <p:spPr/>
        <p:txBody>
          <a:bodyPr/>
          <a:lstStyle/>
          <a:p>
            <a:pPr>
              <a:defRPr/>
            </a:pPr>
            <a:fld id="{37153DC4-A938-421D-ADAD-96829BE7E9E4}" type="slidenum">
              <a:rPr lang="en-US" altLang="zh-CN"/>
              <a:pPr>
                <a:defRPr/>
              </a:pPr>
              <a:t>66</a:t>
            </a:fld>
            <a:endParaRPr lang="en-US" altLang="zh-CN"/>
          </a:p>
        </p:txBody>
      </p:sp>
      <p:sp>
        <p:nvSpPr>
          <p:cNvPr id="23557" name="Rectangle 6"/>
          <p:cNvSpPr>
            <a:spLocks noChangeArrowheads="1"/>
          </p:cNvSpPr>
          <p:nvPr/>
        </p:nvSpPr>
        <p:spPr bwMode="auto">
          <a:xfrm>
            <a:off x="395288" y="620713"/>
            <a:ext cx="8534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a:solidFill>
                  <a:srgbClr val="CC3300"/>
                </a:solidFill>
                <a:ea typeface="隶书" panose="02010509060101010101" pitchFamily="49" charset="-122"/>
              </a:rPr>
              <a:t>例</a:t>
            </a:r>
            <a:r>
              <a:rPr lang="en-US" altLang="zh-CN" dirty="0">
                <a:solidFill>
                  <a:srgbClr val="CC3300"/>
                </a:solidFill>
                <a:ea typeface="隶书" panose="02010509060101010101" pitchFamily="49" charset="-122"/>
              </a:rPr>
              <a:t>10: </a:t>
            </a:r>
            <a:r>
              <a:rPr lang="zh-CN" altLang="en-US" dirty="0">
                <a:solidFill>
                  <a:srgbClr val="CC3300"/>
                </a:solidFill>
                <a:ea typeface="隶书" panose="02010509060101010101" pitchFamily="49" charset="-122"/>
              </a:rPr>
              <a:t>计算各独立电源的功率。</a:t>
            </a:r>
          </a:p>
        </p:txBody>
      </p:sp>
      <p:graphicFrame>
        <p:nvGraphicFramePr>
          <p:cNvPr id="23558" name="Object 7"/>
          <p:cNvGraphicFramePr>
            <a:graphicFrameLocks noChangeAspect="1"/>
          </p:cNvGraphicFramePr>
          <p:nvPr/>
        </p:nvGraphicFramePr>
        <p:xfrm>
          <a:off x="3657600" y="1336675"/>
          <a:ext cx="5486400" cy="3551238"/>
        </p:xfrm>
        <a:graphic>
          <a:graphicData uri="http://schemas.openxmlformats.org/presentationml/2006/ole">
            <mc:AlternateContent xmlns:mc="http://schemas.openxmlformats.org/markup-compatibility/2006">
              <mc:Choice xmlns:v="urn:schemas-microsoft-com:vml" Requires="v">
                <p:oleObj spid="_x0000_s72082" name="VISIO" r:id="rId3" imgW="3071836" imgH="1979425" progId="Visio.Drawing.5">
                  <p:embed/>
                </p:oleObj>
              </mc:Choice>
              <mc:Fallback>
                <p:oleObj name="VISIO" r:id="rId3" imgW="3071836" imgH="1979425" progId="Visio.Drawing.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336675"/>
                        <a:ext cx="5486400" cy="355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2" name="Object 8"/>
          <p:cNvGraphicFramePr>
            <a:graphicFrameLocks noChangeAspect="1"/>
          </p:cNvGraphicFramePr>
          <p:nvPr/>
        </p:nvGraphicFramePr>
        <p:xfrm>
          <a:off x="533400" y="1143000"/>
          <a:ext cx="2185988" cy="431800"/>
        </p:xfrm>
        <a:graphic>
          <a:graphicData uri="http://schemas.openxmlformats.org/presentationml/2006/ole">
            <mc:AlternateContent xmlns:mc="http://schemas.openxmlformats.org/markup-compatibility/2006">
              <mc:Choice xmlns:v="urn:schemas-microsoft-com:vml" Requires="v">
                <p:oleObj spid="_x0000_s72083" name="Equation" r:id="rId5" imgW="1091726" imgH="215806" progId="Equation.3">
                  <p:embed/>
                </p:oleObj>
              </mc:Choice>
              <mc:Fallback>
                <p:oleObj name="Equation" r:id="rId5" imgW="1091726" imgH="21580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143000"/>
                        <a:ext cx="21859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3" name="Object 9"/>
          <p:cNvGraphicFramePr>
            <a:graphicFrameLocks noChangeAspect="1"/>
          </p:cNvGraphicFramePr>
          <p:nvPr/>
        </p:nvGraphicFramePr>
        <p:xfrm>
          <a:off x="4557713" y="1803400"/>
          <a:ext cx="3748087" cy="1697038"/>
        </p:xfrm>
        <a:graphic>
          <a:graphicData uri="http://schemas.openxmlformats.org/presentationml/2006/ole">
            <mc:AlternateContent xmlns:mc="http://schemas.openxmlformats.org/markup-compatibility/2006">
              <mc:Choice xmlns:v="urn:schemas-microsoft-com:vml" Requires="v">
                <p:oleObj spid="_x0000_s72084" name="VISIO" r:id="rId7" imgW="2101596" imgH="947928" progId="Visio.Drawing.5">
                  <p:embed/>
                </p:oleObj>
              </mc:Choice>
              <mc:Fallback>
                <p:oleObj name="VISIO" r:id="rId7" imgW="2101596" imgH="947928" progId="Visio.Drawing.5">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7713" y="1803400"/>
                        <a:ext cx="3748087"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4" name="Object 10"/>
          <p:cNvGraphicFramePr>
            <a:graphicFrameLocks noChangeAspect="1"/>
          </p:cNvGraphicFramePr>
          <p:nvPr/>
        </p:nvGraphicFramePr>
        <p:xfrm>
          <a:off x="457200" y="2286000"/>
          <a:ext cx="2540000" cy="914400"/>
        </p:xfrm>
        <a:graphic>
          <a:graphicData uri="http://schemas.openxmlformats.org/presentationml/2006/ole">
            <mc:AlternateContent xmlns:mc="http://schemas.openxmlformats.org/markup-compatibility/2006">
              <mc:Choice xmlns:v="urn:schemas-microsoft-com:vml" Requires="v">
                <p:oleObj spid="_x0000_s72085" name="Equation" r:id="rId9" imgW="1270000" imgH="457200" progId="Equation.3">
                  <p:embed/>
                </p:oleObj>
              </mc:Choice>
              <mc:Fallback>
                <p:oleObj name="Equation" r:id="rId9" imgW="1270000" imgH="457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2286000"/>
                        <a:ext cx="254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5" name="Object 11"/>
          <p:cNvGraphicFramePr>
            <a:graphicFrameLocks noChangeAspect="1"/>
          </p:cNvGraphicFramePr>
          <p:nvPr>
            <p:extLst>
              <p:ext uri="{D42A27DB-BD31-4B8C-83A1-F6EECF244321}">
                <p14:modId xmlns:p14="http://schemas.microsoft.com/office/powerpoint/2010/main" val="2422078979"/>
              </p:ext>
            </p:extLst>
          </p:nvPr>
        </p:nvGraphicFramePr>
        <p:xfrm>
          <a:off x="406400" y="6021388"/>
          <a:ext cx="5335588" cy="457200"/>
        </p:xfrm>
        <a:graphic>
          <a:graphicData uri="http://schemas.openxmlformats.org/presentationml/2006/ole">
            <mc:AlternateContent xmlns:mc="http://schemas.openxmlformats.org/markup-compatibility/2006">
              <mc:Choice xmlns:v="urn:schemas-microsoft-com:vml" Requires="v">
                <p:oleObj spid="_x0000_s72086" name="Equation" r:id="rId11" imgW="2666880" imgH="228600" progId="Equation.DSMT4">
                  <p:embed/>
                </p:oleObj>
              </mc:Choice>
              <mc:Fallback>
                <p:oleObj name="Equation" r:id="rId11" imgW="2666880" imgH="228600" progId="Equation.DSMT4">
                  <p:embed/>
                  <p:pic>
                    <p:nvPicPr>
                      <p:cNvPr id="0" name="Object 11"/>
                      <p:cNvPicPr>
                        <a:picLocks noChangeAspect="1" noChangeArrowheads="1"/>
                      </p:cNvPicPr>
                      <p:nvPr/>
                    </p:nvPicPr>
                    <p:blipFill>
                      <a:blip r:embed="rId12"/>
                      <a:srcRect/>
                      <a:stretch>
                        <a:fillRect/>
                      </a:stretch>
                    </p:blipFill>
                    <p:spPr bwMode="auto">
                      <a:xfrm>
                        <a:off x="406400" y="6021388"/>
                        <a:ext cx="5335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6" name="Object 12"/>
          <p:cNvGraphicFramePr>
            <a:graphicFrameLocks noChangeAspect="1"/>
          </p:cNvGraphicFramePr>
          <p:nvPr>
            <p:extLst>
              <p:ext uri="{D42A27DB-BD31-4B8C-83A1-F6EECF244321}">
                <p14:modId xmlns:p14="http://schemas.microsoft.com/office/powerpoint/2010/main" val="1009003600"/>
              </p:ext>
            </p:extLst>
          </p:nvPr>
        </p:nvGraphicFramePr>
        <p:xfrm>
          <a:off x="506413" y="4038600"/>
          <a:ext cx="2846387" cy="914400"/>
        </p:xfrm>
        <a:graphic>
          <a:graphicData uri="http://schemas.openxmlformats.org/presentationml/2006/ole">
            <mc:AlternateContent xmlns:mc="http://schemas.openxmlformats.org/markup-compatibility/2006">
              <mc:Choice xmlns:v="urn:schemas-microsoft-com:vml" Requires="v">
                <p:oleObj spid="_x0000_s72087" name="Equation" r:id="rId13" imgW="1422360" imgH="457200" progId="Equation.DSMT4">
                  <p:embed/>
                </p:oleObj>
              </mc:Choice>
              <mc:Fallback>
                <p:oleObj name="Equation" r:id="rId13" imgW="1422360" imgH="457200" progId="Equation.DSMT4">
                  <p:embed/>
                  <p:pic>
                    <p:nvPicPr>
                      <p:cNvPr id="0" name="Object 12"/>
                      <p:cNvPicPr>
                        <a:picLocks noChangeAspect="1" noChangeArrowheads="1"/>
                      </p:cNvPicPr>
                      <p:nvPr/>
                    </p:nvPicPr>
                    <p:blipFill>
                      <a:blip r:embed="rId14"/>
                      <a:srcRect/>
                      <a:stretch>
                        <a:fillRect/>
                      </a:stretch>
                    </p:blipFill>
                    <p:spPr bwMode="auto">
                      <a:xfrm>
                        <a:off x="506413" y="4038600"/>
                        <a:ext cx="28463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7" name="Object 13"/>
          <p:cNvGraphicFramePr>
            <a:graphicFrameLocks noChangeAspect="1"/>
          </p:cNvGraphicFramePr>
          <p:nvPr>
            <p:extLst>
              <p:ext uri="{D42A27DB-BD31-4B8C-83A1-F6EECF244321}">
                <p14:modId xmlns:p14="http://schemas.microsoft.com/office/powerpoint/2010/main" val="2882233913"/>
              </p:ext>
            </p:extLst>
          </p:nvPr>
        </p:nvGraphicFramePr>
        <p:xfrm>
          <a:off x="481013" y="5105400"/>
          <a:ext cx="4014787" cy="914400"/>
        </p:xfrm>
        <a:graphic>
          <a:graphicData uri="http://schemas.openxmlformats.org/presentationml/2006/ole">
            <mc:AlternateContent xmlns:mc="http://schemas.openxmlformats.org/markup-compatibility/2006">
              <mc:Choice xmlns:v="urn:schemas-microsoft-com:vml" Requires="v">
                <p:oleObj spid="_x0000_s72088" name="Equation" r:id="rId15" imgW="2006280" imgH="457200" progId="Equation.DSMT4">
                  <p:embed/>
                </p:oleObj>
              </mc:Choice>
              <mc:Fallback>
                <p:oleObj name="Equation" r:id="rId15" imgW="2006280" imgH="457200" progId="Equation.DSMT4">
                  <p:embed/>
                  <p:pic>
                    <p:nvPicPr>
                      <p:cNvPr id="0" name="Object 13"/>
                      <p:cNvPicPr>
                        <a:picLocks noChangeAspect="1" noChangeArrowheads="1"/>
                      </p:cNvPicPr>
                      <p:nvPr/>
                    </p:nvPicPr>
                    <p:blipFill>
                      <a:blip r:embed="rId16"/>
                      <a:srcRect/>
                      <a:stretch>
                        <a:fillRect/>
                      </a:stretch>
                    </p:blipFill>
                    <p:spPr bwMode="auto">
                      <a:xfrm>
                        <a:off x="481013" y="5105400"/>
                        <a:ext cx="40147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8" name="Object 14"/>
          <p:cNvGraphicFramePr>
            <a:graphicFrameLocks noChangeAspect="1"/>
          </p:cNvGraphicFramePr>
          <p:nvPr>
            <p:extLst>
              <p:ext uri="{D42A27DB-BD31-4B8C-83A1-F6EECF244321}">
                <p14:modId xmlns:p14="http://schemas.microsoft.com/office/powerpoint/2010/main" val="467671132"/>
              </p:ext>
            </p:extLst>
          </p:nvPr>
        </p:nvGraphicFramePr>
        <p:xfrm>
          <a:off x="482600" y="1663700"/>
          <a:ext cx="2465388" cy="457200"/>
        </p:xfrm>
        <a:graphic>
          <a:graphicData uri="http://schemas.openxmlformats.org/presentationml/2006/ole">
            <mc:AlternateContent xmlns:mc="http://schemas.openxmlformats.org/markup-compatibility/2006">
              <mc:Choice xmlns:v="urn:schemas-microsoft-com:vml" Requires="v">
                <p:oleObj spid="_x0000_s72089" name="Equation" r:id="rId17" imgW="1231560" imgH="228600" progId="Equation.DSMT4">
                  <p:embed/>
                </p:oleObj>
              </mc:Choice>
              <mc:Fallback>
                <p:oleObj name="Equation" r:id="rId17" imgW="1231560" imgH="228600" progId="Equation.DSMT4">
                  <p:embed/>
                  <p:pic>
                    <p:nvPicPr>
                      <p:cNvPr id="0" name="Object 14"/>
                      <p:cNvPicPr>
                        <a:picLocks noChangeAspect="1" noChangeArrowheads="1"/>
                      </p:cNvPicPr>
                      <p:nvPr/>
                    </p:nvPicPr>
                    <p:blipFill>
                      <a:blip r:embed="rId18"/>
                      <a:srcRect/>
                      <a:stretch>
                        <a:fillRect/>
                      </a:stretch>
                    </p:blipFill>
                    <p:spPr bwMode="auto">
                      <a:xfrm>
                        <a:off x="482600" y="1663700"/>
                        <a:ext cx="2465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0479" name="Group 15"/>
          <p:cNvGrpSpPr>
            <a:grpSpLocks/>
          </p:cNvGrpSpPr>
          <p:nvPr/>
        </p:nvGrpSpPr>
        <p:grpSpPr bwMode="auto">
          <a:xfrm>
            <a:off x="5207000" y="4033838"/>
            <a:ext cx="2454275" cy="825500"/>
            <a:chOff x="3280" y="2544"/>
            <a:chExt cx="1546" cy="520"/>
          </a:xfrm>
        </p:grpSpPr>
        <p:graphicFrame>
          <p:nvGraphicFramePr>
            <p:cNvPr id="23569" name="Object 16"/>
            <p:cNvGraphicFramePr>
              <a:graphicFrameLocks noChangeAspect="1"/>
            </p:cNvGraphicFramePr>
            <p:nvPr/>
          </p:nvGraphicFramePr>
          <p:xfrm>
            <a:off x="3280" y="2664"/>
            <a:ext cx="258" cy="391"/>
          </p:xfrm>
          <a:graphic>
            <a:graphicData uri="http://schemas.openxmlformats.org/presentationml/2006/ole">
              <mc:AlternateContent xmlns:mc="http://schemas.openxmlformats.org/markup-compatibility/2006">
                <mc:Choice xmlns:v="urn:schemas-microsoft-com:vml" Requires="v">
                  <p:oleObj spid="_x0000_s72090" name="VISIO" r:id="rId19" imgW="207610" imgH="312942" progId="Visio.Drawing.5">
                    <p:embed/>
                  </p:oleObj>
                </mc:Choice>
                <mc:Fallback>
                  <p:oleObj name="VISIO" r:id="rId19" imgW="207610" imgH="312942" progId="Visio.Drawing.5">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0" y="2664"/>
                          <a:ext cx="258"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70" name="Object 17"/>
            <p:cNvGraphicFramePr>
              <a:graphicFrameLocks noChangeAspect="1"/>
            </p:cNvGraphicFramePr>
            <p:nvPr>
              <p:extLst>
                <p:ext uri="{D42A27DB-BD31-4B8C-83A1-F6EECF244321}">
                  <p14:modId xmlns:p14="http://schemas.microsoft.com/office/powerpoint/2010/main" val="367784307"/>
                </p:ext>
              </p:extLst>
            </p:nvPr>
          </p:nvGraphicFramePr>
          <p:xfrm>
            <a:off x="4568" y="2673"/>
            <a:ext cx="258" cy="391"/>
          </p:xfrm>
          <a:graphic>
            <a:graphicData uri="http://schemas.openxmlformats.org/presentationml/2006/ole">
              <mc:AlternateContent xmlns:mc="http://schemas.openxmlformats.org/markup-compatibility/2006">
                <mc:Choice xmlns:v="urn:schemas-microsoft-com:vml" Requires="v">
                  <p:oleObj spid="_x0000_s72091" name="VISIO" r:id="rId21" imgW="207610" imgH="312942" progId="Visio.Drawing.5">
                    <p:embed/>
                  </p:oleObj>
                </mc:Choice>
                <mc:Fallback>
                  <p:oleObj name="VISIO" r:id="rId21" imgW="207610" imgH="312942" progId="Visio.Drawing.5">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68" y="2673"/>
                          <a:ext cx="258"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71" name="Group 18"/>
            <p:cNvGrpSpPr>
              <a:grpSpLocks/>
            </p:cNvGrpSpPr>
            <p:nvPr/>
          </p:nvGrpSpPr>
          <p:grpSpPr bwMode="auto">
            <a:xfrm>
              <a:off x="4128" y="2544"/>
              <a:ext cx="249" cy="290"/>
              <a:chOff x="4128" y="2544"/>
              <a:chExt cx="249" cy="290"/>
            </a:xfrm>
          </p:grpSpPr>
          <p:sp>
            <p:nvSpPr>
              <p:cNvPr id="23572" name="Line 19"/>
              <p:cNvSpPr>
                <a:spLocks noChangeShapeType="1"/>
              </p:cNvSpPr>
              <p:nvPr/>
            </p:nvSpPr>
            <p:spPr bwMode="auto">
              <a:xfrm flipV="1">
                <a:off x="4128" y="2640"/>
                <a:ext cx="0"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73" name="Object 20"/>
              <p:cNvGraphicFramePr>
                <a:graphicFrameLocks noChangeAspect="1"/>
              </p:cNvGraphicFramePr>
              <p:nvPr/>
            </p:nvGraphicFramePr>
            <p:xfrm>
              <a:off x="4184" y="2544"/>
              <a:ext cx="193" cy="290"/>
            </p:xfrm>
            <a:graphic>
              <a:graphicData uri="http://schemas.openxmlformats.org/presentationml/2006/ole">
                <mc:AlternateContent xmlns:mc="http://schemas.openxmlformats.org/markup-compatibility/2006">
                  <mc:Choice xmlns:v="urn:schemas-microsoft-com:vml" Requires="v">
                    <p:oleObj spid="_x0000_s72092" name="Equation" r:id="rId23" imgW="152334" imgH="228501" progId="Equation.3">
                      <p:embed/>
                    </p:oleObj>
                  </mc:Choice>
                  <mc:Fallback>
                    <p:oleObj name="Equation" r:id="rId23" imgW="152334" imgH="228501"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84" y="2544"/>
                            <a:ext cx="193" cy="29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190485" name="Object 21"/>
          <p:cNvGraphicFramePr>
            <a:graphicFrameLocks noChangeAspect="1"/>
          </p:cNvGraphicFramePr>
          <p:nvPr/>
        </p:nvGraphicFramePr>
        <p:xfrm>
          <a:off x="228600" y="3429000"/>
          <a:ext cx="3405188" cy="457200"/>
        </p:xfrm>
        <a:graphic>
          <a:graphicData uri="http://schemas.openxmlformats.org/presentationml/2006/ole">
            <mc:AlternateContent xmlns:mc="http://schemas.openxmlformats.org/markup-compatibility/2006">
              <mc:Choice xmlns:v="urn:schemas-microsoft-com:vml" Requires="v">
                <p:oleObj spid="_x0000_s72093" name="Equation" r:id="rId25" imgW="1701800" imgH="228600" progId="Equation.3">
                  <p:embed/>
                </p:oleObj>
              </mc:Choice>
              <mc:Fallback>
                <p:oleObj name="Equation" r:id="rId25" imgW="1701800" imgH="228600" progId="Equation.3">
                  <p:embed/>
                  <p:pic>
                    <p:nvPicPr>
                      <p:cNvPr id="0"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8600" y="3429000"/>
                        <a:ext cx="3405188" cy="457200"/>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0489" name="Rectangle 25"/>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a:solidFill>
                  <a:schemeClr val="tx1"/>
                </a:solidFill>
                <a:effectLst>
                  <a:outerShdw blurRad="38100" dist="38100" dir="2700000" algn="tl">
                    <a:srgbClr val="C0C0C0"/>
                  </a:outerShdw>
                </a:effectLst>
                <a:ea typeface="隶书" panose="02010509060101010101" pitchFamily="49" charset="-122"/>
              </a:rPr>
              <a:t>讨论</a:t>
            </a:r>
            <a:r>
              <a:rPr lang="en-US" altLang="zh-CN">
                <a:solidFill>
                  <a:schemeClr val="tx1"/>
                </a:solidFill>
                <a:effectLst>
                  <a:outerShdw blurRad="38100" dist="38100" dir="2700000" algn="tl">
                    <a:srgbClr val="C0C0C0"/>
                  </a:outerShdw>
                </a:effectLst>
                <a:ea typeface="隶书" panose="02010509060101010101" pitchFamily="49" charset="-122"/>
              </a:rPr>
              <a:t>——</a:t>
            </a:r>
            <a:r>
              <a:rPr lang="zh-CN" altLang="en-US">
                <a:solidFill>
                  <a:schemeClr val="tx1"/>
                </a:solidFill>
                <a:effectLst>
                  <a:outerShdw blurRad="38100" dist="38100" dir="2700000" algn="tl">
                    <a:srgbClr val="C0C0C0"/>
                  </a:outerShdw>
                </a:effectLst>
                <a:ea typeface="隶书" panose="02010509060101010101" pitchFamily="49" charset="-122"/>
              </a:rPr>
              <a:t>目标</a:t>
            </a:r>
            <a:r>
              <a:rPr lang="en-US" altLang="zh-CN">
                <a:solidFill>
                  <a:schemeClr val="tx1"/>
                </a:solidFill>
                <a:effectLst>
                  <a:outerShdw blurRad="38100" dist="38100" dir="2700000" algn="tl">
                    <a:srgbClr val="C0C0C0"/>
                  </a:outerShdw>
                </a:effectLst>
                <a:ea typeface="隶书" panose="02010509060101010101" pitchFamily="49" charset="-122"/>
              </a:rPr>
              <a:t>3</a:t>
            </a:r>
            <a:r>
              <a:rPr lang="zh-CN" altLang="en-US">
                <a:solidFill>
                  <a:schemeClr val="tx1"/>
                </a:solidFill>
                <a:effectLst>
                  <a:outerShdw blurRad="38100" dist="38100" dir="2700000" algn="tl">
                    <a:srgbClr val="C0C0C0"/>
                  </a:outerShdw>
                </a:effectLst>
                <a:ea typeface="隶书" panose="02010509060101010101" pitchFamily="49" charset="-122"/>
              </a:rPr>
              <a:t>：基尔霍夫定律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04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04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04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904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04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9048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904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9047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90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p:cNvSpPr>
            <a:spLocks noGrp="1"/>
          </p:cNvSpPr>
          <p:nvPr>
            <p:ph type="dt" sz="quarter" idx="10"/>
          </p:nvPr>
        </p:nvSpPr>
        <p:spPr/>
        <p:txBody>
          <a:bodyPr/>
          <a:lstStyle/>
          <a:p>
            <a:pPr>
              <a:defRPr/>
            </a:pPr>
            <a:fld id="{64BEF41B-ED2F-4B35-A046-C959073CD1B8}" type="datetime1">
              <a:rPr lang="zh-CN" altLang="en-US"/>
              <a:pPr>
                <a:defRPr/>
              </a:pPr>
              <a:t>2021/3/3</a:t>
            </a:fld>
            <a:endParaRPr lang="en-US" altLang="zh-CN"/>
          </a:p>
        </p:txBody>
      </p:sp>
      <p:sp>
        <p:nvSpPr>
          <p:cNvPr id="20" name="页脚占位符 2"/>
          <p:cNvSpPr>
            <a:spLocks noGrp="1"/>
          </p:cNvSpPr>
          <p:nvPr>
            <p:ph type="ftr" sz="quarter" idx="11"/>
          </p:nvPr>
        </p:nvSpPr>
        <p:spPr/>
        <p:txBody>
          <a:bodyPr/>
          <a:lstStyle/>
          <a:p>
            <a:pPr>
              <a:defRPr/>
            </a:pPr>
            <a:r>
              <a:rPr lang="zh-CN" altLang="en-US"/>
              <a:t>电路理论</a:t>
            </a:r>
            <a:endParaRPr lang="en-US" altLang="zh-CN"/>
          </a:p>
        </p:txBody>
      </p:sp>
      <p:sp>
        <p:nvSpPr>
          <p:cNvPr id="21" name="灯片编号占位符 3"/>
          <p:cNvSpPr>
            <a:spLocks noGrp="1"/>
          </p:cNvSpPr>
          <p:nvPr>
            <p:ph type="sldNum" sz="quarter" idx="12"/>
          </p:nvPr>
        </p:nvSpPr>
        <p:spPr/>
        <p:txBody>
          <a:bodyPr/>
          <a:lstStyle/>
          <a:p>
            <a:pPr>
              <a:defRPr/>
            </a:pPr>
            <a:fld id="{4B28F1B9-3C16-41F5-9A67-14B4A71B2ACB}" type="slidenum">
              <a:rPr lang="en-US" altLang="zh-CN"/>
              <a:pPr>
                <a:defRPr/>
              </a:pPr>
              <a:t>67</a:t>
            </a:fld>
            <a:endParaRPr lang="en-US" altLang="zh-CN"/>
          </a:p>
        </p:txBody>
      </p:sp>
      <p:graphicFrame>
        <p:nvGraphicFramePr>
          <p:cNvPr id="191494" name="Object 6"/>
          <p:cNvGraphicFramePr>
            <a:graphicFrameLocks noChangeAspect="1"/>
          </p:cNvGraphicFramePr>
          <p:nvPr/>
        </p:nvGraphicFramePr>
        <p:xfrm>
          <a:off x="971550" y="1557338"/>
          <a:ext cx="2465388" cy="457200"/>
        </p:xfrm>
        <a:graphic>
          <a:graphicData uri="http://schemas.openxmlformats.org/presentationml/2006/ole">
            <mc:AlternateContent xmlns:mc="http://schemas.openxmlformats.org/markup-compatibility/2006">
              <mc:Choice xmlns:v="urn:schemas-microsoft-com:vml" Requires="v">
                <p:oleObj spid="_x0000_s24949" name="Microsoft 公式 3.0" r:id="rId3" imgW="1231366" imgH="228501" progId="Equation.3">
                  <p:embed/>
                </p:oleObj>
              </mc:Choice>
              <mc:Fallback>
                <p:oleObj name="Microsoft 公式 3.0" r:id="rId3" imgW="1231366"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557338"/>
                        <a:ext cx="2465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7"/>
          <p:cNvGraphicFramePr>
            <a:graphicFrameLocks noChangeAspect="1"/>
          </p:cNvGraphicFramePr>
          <p:nvPr/>
        </p:nvGraphicFramePr>
        <p:xfrm>
          <a:off x="3810000" y="981075"/>
          <a:ext cx="5105400" cy="5105400"/>
        </p:xfrm>
        <a:graphic>
          <a:graphicData uri="http://schemas.openxmlformats.org/presentationml/2006/ole">
            <mc:AlternateContent xmlns:mc="http://schemas.openxmlformats.org/markup-compatibility/2006">
              <mc:Choice xmlns:v="urn:schemas-microsoft-com:vml" Requires="v">
                <p:oleObj spid="_x0000_s24950" name="VISIO" r:id="rId5" imgW="2752344" imgH="2741676" progId="Visio.Drawing.5">
                  <p:embed/>
                </p:oleObj>
              </mc:Choice>
              <mc:Fallback>
                <p:oleObj name="VISIO" r:id="rId5" imgW="2752344" imgH="2741676" progId="Visio.Drawing.5">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981075"/>
                        <a:ext cx="5105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Rectangle 9"/>
          <p:cNvSpPr>
            <a:spLocks noChangeArrowheads="1"/>
          </p:cNvSpPr>
          <p:nvPr/>
        </p:nvSpPr>
        <p:spPr bwMode="auto">
          <a:xfrm>
            <a:off x="395288" y="69215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a:solidFill>
                  <a:srgbClr val="CC3300"/>
                </a:solidFill>
                <a:ea typeface="隶书" panose="02010509060101010101" pitchFamily="49" charset="-122"/>
              </a:rPr>
              <a:t>例</a:t>
            </a:r>
            <a:r>
              <a:rPr lang="en-US" altLang="zh-CN" dirty="0">
                <a:solidFill>
                  <a:srgbClr val="CC3300"/>
                </a:solidFill>
                <a:ea typeface="隶书" panose="02010509060101010101" pitchFamily="49" charset="-122"/>
              </a:rPr>
              <a:t>11: </a:t>
            </a:r>
            <a:r>
              <a:rPr lang="zh-CN" altLang="en-US" dirty="0">
                <a:solidFill>
                  <a:srgbClr val="CC3300"/>
                </a:solidFill>
                <a:ea typeface="隶书" panose="02010509060101010101" pitchFamily="49" charset="-122"/>
              </a:rPr>
              <a:t>计算     支路电压。</a:t>
            </a:r>
          </a:p>
        </p:txBody>
      </p:sp>
      <p:graphicFrame>
        <p:nvGraphicFramePr>
          <p:cNvPr id="24584" name="Object 10"/>
          <p:cNvGraphicFramePr>
            <a:graphicFrameLocks noChangeAspect="1"/>
          </p:cNvGraphicFramePr>
          <p:nvPr/>
        </p:nvGraphicFramePr>
        <p:xfrm>
          <a:off x="1763713" y="692150"/>
          <a:ext cx="331787" cy="460375"/>
        </p:xfrm>
        <a:graphic>
          <a:graphicData uri="http://schemas.openxmlformats.org/presentationml/2006/ole">
            <mc:AlternateContent xmlns:mc="http://schemas.openxmlformats.org/markup-compatibility/2006">
              <mc:Choice xmlns:v="urn:schemas-microsoft-com:vml" Requires="v">
                <p:oleObj spid="_x0000_s24951" name="Equation" r:id="rId7" imgW="165028" imgH="228501" progId="Equation.3">
                  <p:embed/>
                </p:oleObj>
              </mc:Choice>
              <mc:Fallback>
                <p:oleObj name="Equation" r:id="rId7" imgW="165028" imgH="228501"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692150"/>
                        <a:ext cx="3317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1499" name="Group 11"/>
          <p:cNvGrpSpPr>
            <a:grpSpLocks/>
          </p:cNvGrpSpPr>
          <p:nvPr/>
        </p:nvGrpSpPr>
        <p:grpSpPr bwMode="auto">
          <a:xfrm>
            <a:off x="4114800" y="2886075"/>
            <a:ext cx="2895600" cy="2209800"/>
            <a:chOff x="2592" y="1776"/>
            <a:chExt cx="1824" cy="1392"/>
          </a:xfrm>
        </p:grpSpPr>
        <p:sp>
          <p:nvSpPr>
            <p:cNvPr id="24593" name="Line 12"/>
            <p:cNvSpPr>
              <a:spLocks noChangeShapeType="1"/>
            </p:cNvSpPr>
            <p:nvPr/>
          </p:nvSpPr>
          <p:spPr bwMode="auto">
            <a:xfrm flipH="1">
              <a:off x="2592" y="1776"/>
              <a:ext cx="816"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4" name="Line 13"/>
            <p:cNvSpPr>
              <a:spLocks noChangeShapeType="1"/>
            </p:cNvSpPr>
            <p:nvPr/>
          </p:nvSpPr>
          <p:spPr bwMode="auto">
            <a:xfrm>
              <a:off x="2592" y="1776"/>
              <a:ext cx="0" cy="1392"/>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5" name="Line 14"/>
            <p:cNvSpPr>
              <a:spLocks noChangeShapeType="1"/>
            </p:cNvSpPr>
            <p:nvPr/>
          </p:nvSpPr>
          <p:spPr bwMode="auto">
            <a:xfrm>
              <a:off x="2592" y="3168"/>
              <a:ext cx="1824"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6" name="Line 15"/>
            <p:cNvSpPr>
              <a:spLocks noChangeShapeType="1"/>
            </p:cNvSpPr>
            <p:nvPr/>
          </p:nvSpPr>
          <p:spPr bwMode="auto">
            <a:xfrm flipV="1">
              <a:off x="4416" y="2064"/>
              <a:ext cx="0" cy="1104"/>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7" name="Line 16"/>
            <p:cNvSpPr>
              <a:spLocks noChangeShapeType="1"/>
            </p:cNvSpPr>
            <p:nvPr/>
          </p:nvSpPr>
          <p:spPr bwMode="auto">
            <a:xfrm flipH="1">
              <a:off x="3792" y="2064"/>
              <a:ext cx="624" cy="624"/>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1518" name="Group 30"/>
          <p:cNvGrpSpPr>
            <a:grpSpLocks/>
          </p:cNvGrpSpPr>
          <p:nvPr/>
        </p:nvGrpSpPr>
        <p:grpSpPr bwMode="auto">
          <a:xfrm>
            <a:off x="250825" y="2420938"/>
            <a:ext cx="3479800" cy="1258887"/>
            <a:chOff x="158" y="1525"/>
            <a:chExt cx="2192" cy="793"/>
          </a:xfrm>
        </p:grpSpPr>
        <p:sp>
          <p:nvSpPr>
            <p:cNvPr id="24591" name="Text Box 26"/>
            <p:cNvSpPr txBox="1">
              <a:spLocks noChangeArrowheads="1"/>
            </p:cNvSpPr>
            <p:nvPr/>
          </p:nvSpPr>
          <p:spPr bwMode="auto">
            <a:xfrm>
              <a:off x="158" y="1525"/>
              <a:ext cx="3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sz="4000">
                  <a:solidFill>
                    <a:schemeClr val="hlink"/>
                  </a:solidFill>
                  <a:ea typeface="隶书" panose="02010509060101010101" pitchFamily="49" charset="-122"/>
                </a:rPr>
                <a:t>?</a:t>
              </a:r>
            </a:p>
          </p:txBody>
        </p:sp>
        <p:sp>
          <p:nvSpPr>
            <p:cNvPr id="24592" name="Text Box 27"/>
            <p:cNvSpPr txBox="1">
              <a:spLocks noChangeArrowheads="1"/>
            </p:cNvSpPr>
            <p:nvPr/>
          </p:nvSpPr>
          <p:spPr bwMode="auto">
            <a:xfrm>
              <a:off x="430" y="1570"/>
              <a:ext cx="192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solidFill>
                    <a:schemeClr val="accent2"/>
                  </a:solidFill>
                  <a:ea typeface="隶书" panose="02010509060101010101" pitchFamily="49" charset="-122"/>
                </a:rPr>
                <a:t>已知哪些支路电压，就可以求出所有支路电压？</a:t>
              </a:r>
            </a:p>
          </p:txBody>
        </p:sp>
      </p:grpSp>
      <p:grpSp>
        <p:nvGrpSpPr>
          <p:cNvPr id="191519" name="Group 31"/>
          <p:cNvGrpSpPr>
            <a:grpSpLocks/>
          </p:cNvGrpSpPr>
          <p:nvPr/>
        </p:nvGrpSpPr>
        <p:grpSpPr bwMode="auto">
          <a:xfrm>
            <a:off x="250825" y="4221163"/>
            <a:ext cx="3479800" cy="1258887"/>
            <a:chOff x="158" y="2659"/>
            <a:chExt cx="2192" cy="793"/>
          </a:xfrm>
        </p:grpSpPr>
        <p:sp>
          <p:nvSpPr>
            <p:cNvPr id="24589" name="Text Box 28"/>
            <p:cNvSpPr txBox="1">
              <a:spLocks noChangeArrowheads="1"/>
            </p:cNvSpPr>
            <p:nvPr/>
          </p:nvSpPr>
          <p:spPr bwMode="auto">
            <a:xfrm>
              <a:off x="158" y="2659"/>
              <a:ext cx="3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sz="4000">
                  <a:solidFill>
                    <a:schemeClr val="hlink"/>
                  </a:solidFill>
                  <a:ea typeface="隶书" panose="02010509060101010101" pitchFamily="49" charset="-122"/>
                </a:rPr>
                <a:t>?</a:t>
              </a:r>
            </a:p>
          </p:txBody>
        </p:sp>
        <p:sp>
          <p:nvSpPr>
            <p:cNvPr id="24590" name="Text Box 29"/>
            <p:cNvSpPr txBox="1">
              <a:spLocks noChangeArrowheads="1"/>
            </p:cNvSpPr>
            <p:nvPr/>
          </p:nvSpPr>
          <p:spPr bwMode="auto">
            <a:xfrm>
              <a:off x="430" y="2704"/>
              <a:ext cx="192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solidFill>
                    <a:schemeClr val="accent2"/>
                  </a:solidFill>
                  <a:ea typeface="隶书" panose="02010509060101010101" pitchFamily="49" charset="-122"/>
                </a:rPr>
                <a:t>已知哪些支路电流，就可以求出所有支路电流？</a:t>
              </a:r>
            </a:p>
          </p:txBody>
        </p:sp>
      </p:grpSp>
      <p:sp>
        <p:nvSpPr>
          <p:cNvPr id="191520" name="Rectangle 32"/>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a:solidFill>
                  <a:schemeClr val="tx1"/>
                </a:solidFill>
                <a:effectLst>
                  <a:outerShdw blurRad="38100" dist="38100" dir="2700000" algn="tl">
                    <a:srgbClr val="C0C0C0"/>
                  </a:outerShdw>
                </a:effectLst>
                <a:ea typeface="隶书" panose="02010509060101010101" pitchFamily="49" charset="-122"/>
              </a:rPr>
              <a:t>讨论</a:t>
            </a:r>
            <a:r>
              <a:rPr lang="en-US" altLang="zh-CN">
                <a:solidFill>
                  <a:schemeClr val="tx1"/>
                </a:solidFill>
                <a:effectLst>
                  <a:outerShdw blurRad="38100" dist="38100" dir="2700000" algn="tl">
                    <a:srgbClr val="C0C0C0"/>
                  </a:outerShdw>
                </a:effectLst>
                <a:ea typeface="隶书" panose="02010509060101010101" pitchFamily="49" charset="-122"/>
              </a:rPr>
              <a:t>——</a:t>
            </a:r>
            <a:r>
              <a:rPr lang="zh-CN" altLang="en-US">
                <a:solidFill>
                  <a:schemeClr val="tx1"/>
                </a:solidFill>
                <a:effectLst>
                  <a:outerShdw blurRad="38100" dist="38100" dir="2700000" algn="tl">
                    <a:srgbClr val="C0C0C0"/>
                  </a:outerShdw>
                </a:effectLst>
                <a:ea typeface="隶书" panose="02010509060101010101" pitchFamily="49" charset="-122"/>
              </a:rPr>
              <a:t>目标</a:t>
            </a:r>
            <a:r>
              <a:rPr lang="en-US" altLang="zh-CN">
                <a:solidFill>
                  <a:schemeClr val="tx1"/>
                </a:solidFill>
                <a:effectLst>
                  <a:outerShdw blurRad="38100" dist="38100" dir="2700000" algn="tl">
                    <a:srgbClr val="C0C0C0"/>
                  </a:outerShdw>
                </a:effectLst>
                <a:ea typeface="隶书" panose="02010509060101010101" pitchFamily="49" charset="-122"/>
              </a:rPr>
              <a:t>3</a:t>
            </a:r>
            <a:r>
              <a:rPr lang="zh-CN" altLang="en-US">
                <a:solidFill>
                  <a:schemeClr val="tx1"/>
                </a:solidFill>
                <a:effectLst>
                  <a:outerShdw blurRad="38100" dist="38100" dir="2700000" algn="tl">
                    <a:srgbClr val="C0C0C0"/>
                  </a:outerShdw>
                </a:effectLst>
                <a:ea typeface="隶书" panose="02010509060101010101" pitchFamily="49" charset="-122"/>
              </a:rPr>
              <a:t>：基尔霍夫定律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14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14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191518"/>
                                        </p:tgtEl>
                                        <p:attrNameLst>
                                          <p:attrName>style.visibility</p:attrName>
                                        </p:attrNameLst>
                                      </p:cBhvr>
                                      <p:to>
                                        <p:strVal val="visible"/>
                                      </p:to>
                                    </p:set>
                                    <p:animEffect transition="in" filter="box(out)">
                                      <p:cBhvr>
                                        <p:cTn id="15" dur="2000"/>
                                        <p:tgtEl>
                                          <p:spTgt spid="1915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191519"/>
                                        </p:tgtEl>
                                        <p:attrNameLst>
                                          <p:attrName>style.visibility</p:attrName>
                                        </p:attrNameLst>
                                      </p:cBhvr>
                                      <p:to>
                                        <p:strVal val="visible"/>
                                      </p:to>
                                    </p:set>
                                    <p:animEffect transition="in" filter="box(out)">
                                      <p:cBhvr>
                                        <p:cTn id="20" dur="2000"/>
                                        <p:tgtEl>
                                          <p:spTgt spid="19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quarter" idx="10"/>
          </p:nvPr>
        </p:nvSpPr>
        <p:spPr/>
        <p:txBody>
          <a:bodyPr/>
          <a:lstStyle/>
          <a:p>
            <a:pPr>
              <a:defRPr/>
            </a:pPr>
            <a:fld id="{CD12057F-2C8E-4AC3-A352-00D892350D0D}" type="datetime1">
              <a:rPr lang="zh-CN" altLang="en-US"/>
              <a:pPr>
                <a:defRPr/>
              </a:pPr>
              <a:t>2021/3/3</a:t>
            </a:fld>
            <a:endParaRPr lang="en-US" altLang="zh-CN"/>
          </a:p>
        </p:txBody>
      </p:sp>
      <p:sp>
        <p:nvSpPr>
          <p:cNvPr id="13" name="页脚占位符 2"/>
          <p:cNvSpPr>
            <a:spLocks noGrp="1"/>
          </p:cNvSpPr>
          <p:nvPr>
            <p:ph type="ftr" sz="quarter" idx="11"/>
          </p:nvPr>
        </p:nvSpPr>
        <p:spPr/>
        <p:txBody>
          <a:bodyPr/>
          <a:lstStyle/>
          <a:p>
            <a:pPr>
              <a:defRPr/>
            </a:pPr>
            <a:r>
              <a:rPr lang="zh-CN" altLang="en-US"/>
              <a:t>电路理论</a:t>
            </a:r>
            <a:endParaRPr lang="en-US" altLang="zh-CN"/>
          </a:p>
        </p:txBody>
      </p:sp>
      <p:sp>
        <p:nvSpPr>
          <p:cNvPr id="14" name="灯片编号占位符 3"/>
          <p:cNvSpPr>
            <a:spLocks noGrp="1"/>
          </p:cNvSpPr>
          <p:nvPr>
            <p:ph type="sldNum" sz="quarter" idx="12"/>
          </p:nvPr>
        </p:nvSpPr>
        <p:spPr/>
        <p:txBody>
          <a:bodyPr/>
          <a:lstStyle/>
          <a:p>
            <a:pPr>
              <a:defRPr/>
            </a:pPr>
            <a:fld id="{B2414F1D-06BC-4767-885F-C73864A018F7}" type="slidenum">
              <a:rPr lang="en-US" altLang="zh-CN"/>
              <a:pPr>
                <a:defRPr/>
              </a:pPr>
              <a:t>68</a:t>
            </a:fld>
            <a:endParaRPr lang="en-US" altLang="zh-CN"/>
          </a:p>
        </p:txBody>
      </p:sp>
      <p:sp>
        <p:nvSpPr>
          <p:cNvPr id="25605" name="Rectangle 6"/>
          <p:cNvSpPr>
            <a:spLocks noChangeArrowheads="1"/>
          </p:cNvSpPr>
          <p:nvPr/>
        </p:nvSpPr>
        <p:spPr bwMode="auto">
          <a:xfrm>
            <a:off x="395288" y="908050"/>
            <a:ext cx="8534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a:solidFill>
                  <a:srgbClr val="CC3300"/>
                </a:solidFill>
                <a:ea typeface="隶书" panose="02010509060101010101" pitchFamily="49" charset="-122"/>
              </a:rPr>
              <a:t>例</a:t>
            </a:r>
            <a:r>
              <a:rPr lang="en-US" altLang="zh-CN" dirty="0">
                <a:solidFill>
                  <a:srgbClr val="CC3300"/>
                </a:solidFill>
                <a:ea typeface="隶书" panose="02010509060101010101" pitchFamily="49" charset="-122"/>
              </a:rPr>
              <a:t>12: N1 </a:t>
            </a:r>
            <a:r>
              <a:rPr lang="zh-CN" altLang="en-US" dirty="0">
                <a:solidFill>
                  <a:srgbClr val="CC3300"/>
                </a:solidFill>
                <a:ea typeface="隶书" panose="02010509060101010101" pitchFamily="49" charset="-122"/>
              </a:rPr>
              <a:t>提供 </a:t>
            </a:r>
            <a:r>
              <a:rPr lang="en-US" altLang="zh-CN" dirty="0">
                <a:solidFill>
                  <a:srgbClr val="CC3300"/>
                </a:solidFill>
                <a:ea typeface="隶书" panose="02010509060101010101" pitchFamily="49" charset="-122"/>
              </a:rPr>
              <a:t>10W</a:t>
            </a:r>
            <a:r>
              <a:rPr lang="zh-CN" altLang="en-US" dirty="0">
                <a:solidFill>
                  <a:srgbClr val="CC3300"/>
                </a:solidFill>
                <a:ea typeface="隶书" panose="02010509060101010101" pitchFamily="49" charset="-122"/>
              </a:rPr>
              <a:t>， </a:t>
            </a:r>
            <a:r>
              <a:rPr lang="en-US" altLang="zh-CN" dirty="0">
                <a:solidFill>
                  <a:srgbClr val="CC3300"/>
                </a:solidFill>
                <a:ea typeface="隶书" panose="02010509060101010101" pitchFamily="49" charset="-122"/>
              </a:rPr>
              <a:t>N2 </a:t>
            </a:r>
            <a:r>
              <a:rPr lang="zh-CN" altLang="en-US" dirty="0">
                <a:solidFill>
                  <a:srgbClr val="CC3300"/>
                </a:solidFill>
                <a:ea typeface="隶书" panose="02010509060101010101" pitchFamily="49" charset="-122"/>
              </a:rPr>
              <a:t>吸收 </a:t>
            </a:r>
            <a:r>
              <a:rPr lang="en-US" altLang="zh-CN" dirty="0">
                <a:solidFill>
                  <a:srgbClr val="CC3300"/>
                </a:solidFill>
                <a:ea typeface="隶书" panose="02010509060101010101" pitchFamily="49" charset="-122"/>
              </a:rPr>
              <a:t>15W </a:t>
            </a:r>
            <a:r>
              <a:rPr lang="zh-CN" altLang="en-US" dirty="0">
                <a:solidFill>
                  <a:srgbClr val="CC3300"/>
                </a:solidFill>
                <a:ea typeface="隶书" panose="02010509060101010101" pitchFamily="49" charset="-122"/>
              </a:rPr>
              <a:t>，计算各独立电源的功率。</a:t>
            </a:r>
          </a:p>
        </p:txBody>
      </p:sp>
      <p:graphicFrame>
        <p:nvGraphicFramePr>
          <p:cNvPr id="25606" name="Object 7"/>
          <p:cNvGraphicFramePr>
            <a:graphicFrameLocks noChangeAspect="1"/>
          </p:cNvGraphicFramePr>
          <p:nvPr/>
        </p:nvGraphicFramePr>
        <p:xfrm>
          <a:off x="971550" y="1681163"/>
          <a:ext cx="3749675" cy="1865312"/>
        </p:xfrm>
        <a:graphic>
          <a:graphicData uri="http://schemas.openxmlformats.org/presentationml/2006/ole">
            <mc:AlternateContent xmlns:mc="http://schemas.openxmlformats.org/markup-compatibility/2006">
              <mc:Choice xmlns:v="urn:schemas-microsoft-com:vml" Requires="v">
                <p:oleObj spid="_x0000_s26547" name="Visio" r:id="rId3" imgW="1878355" imgH="941121" progId="Visio.Drawing.11">
                  <p:embed/>
                </p:oleObj>
              </mc:Choice>
              <mc:Fallback>
                <p:oleObj name="Visio" r:id="rId3" imgW="1878355" imgH="941121"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681163"/>
                        <a:ext cx="374967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2520" name="Object 8"/>
          <p:cNvGraphicFramePr>
            <a:graphicFrameLocks noChangeAspect="1"/>
          </p:cNvGraphicFramePr>
          <p:nvPr/>
        </p:nvGraphicFramePr>
        <p:xfrm>
          <a:off x="4532313" y="4965700"/>
          <a:ext cx="4067175" cy="863600"/>
        </p:xfrm>
        <a:graphic>
          <a:graphicData uri="http://schemas.openxmlformats.org/presentationml/2006/ole">
            <mc:AlternateContent xmlns:mc="http://schemas.openxmlformats.org/markup-compatibility/2006">
              <mc:Choice xmlns:v="urn:schemas-microsoft-com:vml" Requires="v">
                <p:oleObj spid="_x0000_s26548" name="公式" r:id="rId5" imgW="2032000" imgH="431800" progId="Equation.3">
                  <p:embed/>
                </p:oleObj>
              </mc:Choice>
              <mc:Fallback>
                <p:oleObj name="公式" r:id="rId5" imgW="20320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2313" y="4965700"/>
                        <a:ext cx="40671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1" name="Object 9"/>
          <p:cNvGraphicFramePr>
            <a:graphicFrameLocks noChangeAspect="1"/>
          </p:cNvGraphicFramePr>
          <p:nvPr/>
        </p:nvGraphicFramePr>
        <p:xfrm>
          <a:off x="1908175" y="2185988"/>
          <a:ext cx="360363" cy="1127125"/>
        </p:xfrm>
        <a:graphic>
          <a:graphicData uri="http://schemas.openxmlformats.org/presentationml/2006/ole">
            <mc:AlternateContent xmlns:mc="http://schemas.openxmlformats.org/markup-compatibility/2006">
              <mc:Choice xmlns:v="urn:schemas-microsoft-com:vml" Requires="v">
                <p:oleObj spid="_x0000_s26549" name="Equation" r:id="rId7" imgW="203112" imgH="634725" progId="Equation.DSMT4">
                  <p:embed/>
                </p:oleObj>
              </mc:Choice>
              <mc:Fallback>
                <p:oleObj name="Equation" r:id="rId7" imgW="203112" imgH="63472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185988"/>
                        <a:ext cx="360363"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92522" name="Object 10"/>
              <p:cNvSpPr txBox="1"/>
              <p:nvPr/>
            </p:nvSpPr>
            <p:spPr bwMode="auto">
              <a:xfrm>
                <a:off x="3347864" y="1715293"/>
                <a:ext cx="433387" cy="750888"/>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𝐼</m:t>
                          </m:r>
                        </m:e>
                        <m:sub>
                          <m:r>
                            <a:rPr lang="zh-CN" altLang="en-US" i="1">
                              <a:solidFill>
                                <a:srgbClr val="FF0000"/>
                              </a:solidFill>
                              <a:latin typeface="Cambria Math" panose="02040503050406030204" pitchFamily="18" charset="0"/>
                            </a:rPr>
                            <m:t>2</m:t>
                          </m:r>
                        </m:sub>
                      </m:sSub>
                    </m:oMath>
                    <m:oMath xmlns:m="http://schemas.openxmlformats.org/officeDocument/2006/math">
                      <m:r>
                        <a:rPr lang="zh-CN" altLang="en-US" i="1">
                          <a:solidFill>
                            <a:srgbClr val="FF0000"/>
                          </a:solidFill>
                          <a:latin typeface="Cambria Math" panose="02040503050406030204" pitchFamily="18" charset="0"/>
                        </a:rPr>
                        <m:t>→</m:t>
                      </m:r>
                    </m:oMath>
                  </m:oMathPara>
                </a14:m>
                <a:endParaRPr lang="zh-CN" altLang="en-US" dirty="0"/>
              </a:p>
            </p:txBody>
          </p:sp>
        </mc:Choice>
        <mc:Fallback>
          <p:sp>
            <p:nvSpPr>
              <p:cNvPr id="192522" name="Object 10"/>
              <p:cNvSpPr txBox="1">
                <a:spLocks noRot="1" noChangeAspect="1" noMove="1" noResize="1" noEditPoints="1" noAdjustHandles="1" noChangeArrowheads="1" noChangeShapeType="1" noTextEdit="1"/>
              </p:cNvSpPr>
              <p:nvPr/>
            </p:nvSpPr>
            <p:spPr bwMode="auto">
              <a:xfrm>
                <a:off x="3347864" y="1715293"/>
                <a:ext cx="433387" cy="750888"/>
              </a:xfrm>
              <a:prstGeom prst="rect">
                <a:avLst/>
              </a:prstGeom>
              <a:blipFill>
                <a:blip r:embed="rId9"/>
                <a:stretch>
                  <a:fillRect/>
                </a:stretch>
              </a:blipFill>
              <a:ln>
                <a:noFill/>
              </a:ln>
              <a:effectLst/>
              <a:extLst/>
            </p:spPr>
            <p:txBody>
              <a:bodyPr/>
              <a:lstStyle/>
              <a:p>
                <a:r>
                  <a:rPr lang="zh-CN" altLang="en-US">
                    <a:noFill/>
                  </a:rPr>
                  <a:t> </a:t>
                </a:r>
              </a:p>
            </p:txBody>
          </p:sp>
        </mc:Fallback>
      </mc:AlternateContent>
      <p:graphicFrame>
        <p:nvGraphicFramePr>
          <p:cNvPr id="192523" name="Object 11"/>
          <p:cNvGraphicFramePr>
            <a:graphicFrameLocks noChangeAspect="1"/>
          </p:cNvGraphicFramePr>
          <p:nvPr/>
        </p:nvGraphicFramePr>
        <p:xfrm>
          <a:off x="5364163" y="3427413"/>
          <a:ext cx="3206750" cy="457200"/>
        </p:xfrm>
        <a:graphic>
          <a:graphicData uri="http://schemas.openxmlformats.org/presentationml/2006/ole">
            <mc:AlternateContent xmlns:mc="http://schemas.openxmlformats.org/markup-compatibility/2006">
              <mc:Choice xmlns:v="urn:schemas-microsoft-com:vml" Requires="v">
                <p:oleObj spid="_x0000_s26550" name="Equation" r:id="rId10" imgW="1600200" imgH="228600" progId="Equation.DSMT4">
                  <p:embed/>
                </p:oleObj>
              </mc:Choice>
              <mc:Fallback>
                <p:oleObj name="Equation" r:id="rId10" imgW="1600200" imgH="2286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4163" y="3427413"/>
                        <a:ext cx="320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4" name="Object 12"/>
          <p:cNvGraphicFramePr>
            <a:graphicFrameLocks noChangeAspect="1"/>
          </p:cNvGraphicFramePr>
          <p:nvPr/>
        </p:nvGraphicFramePr>
        <p:xfrm>
          <a:off x="5364163" y="2635250"/>
          <a:ext cx="992187" cy="457200"/>
        </p:xfrm>
        <a:graphic>
          <a:graphicData uri="http://schemas.openxmlformats.org/presentationml/2006/ole">
            <mc:AlternateContent xmlns:mc="http://schemas.openxmlformats.org/markup-compatibility/2006">
              <mc:Choice xmlns:v="urn:schemas-microsoft-com:vml" Requires="v">
                <p:oleObj spid="_x0000_s26551" name="Equation" r:id="rId12" imgW="495085" imgH="228501" progId="Equation.DSMT4">
                  <p:embed/>
                </p:oleObj>
              </mc:Choice>
              <mc:Fallback>
                <p:oleObj name="Equation" r:id="rId12" imgW="495085" imgH="228501"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64163" y="2635250"/>
                        <a:ext cx="992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5" name="Object 13"/>
          <p:cNvGraphicFramePr>
            <a:graphicFrameLocks noChangeAspect="1"/>
          </p:cNvGraphicFramePr>
          <p:nvPr/>
        </p:nvGraphicFramePr>
        <p:xfrm>
          <a:off x="5364163" y="1844675"/>
          <a:ext cx="1195387" cy="457200"/>
        </p:xfrm>
        <a:graphic>
          <a:graphicData uri="http://schemas.openxmlformats.org/presentationml/2006/ole">
            <mc:AlternateContent xmlns:mc="http://schemas.openxmlformats.org/markup-compatibility/2006">
              <mc:Choice xmlns:v="urn:schemas-microsoft-com:vml" Requires="v">
                <p:oleObj spid="_x0000_s26552" name="Equation" r:id="rId14" imgW="596900" imgH="228600" progId="Equation.DSMT4">
                  <p:embed/>
                </p:oleObj>
              </mc:Choice>
              <mc:Fallback>
                <p:oleObj name="Equation" r:id="rId14" imgW="596900" imgH="228600"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64163" y="1844675"/>
                        <a:ext cx="1195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6" name="Object 14"/>
          <p:cNvGraphicFramePr>
            <a:graphicFrameLocks noChangeAspect="1"/>
          </p:cNvGraphicFramePr>
          <p:nvPr/>
        </p:nvGraphicFramePr>
        <p:xfrm>
          <a:off x="5384800" y="4148138"/>
          <a:ext cx="3079750" cy="457200"/>
        </p:xfrm>
        <a:graphic>
          <a:graphicData uri="http://schemas.openxmlformats.org/presentationml/2006/ole">
            <mc:AlternateContent xmlns:mc="http://schemas.openxmlformats.org/markup-compatibility/2006">
              <mc:Choice xmlns:v="urn:schemas-microsoft-com:vml" Requires="v">
                <p:oleObj spid="_x0000_s26553" name="Equation" r:id="rId16" imgW="1536700" imgH="228600" progId="Equation.DSMT4">
                  <p:embed/>
                </p:oleObj>
              </mc:Choice>
              <mc:Fallback>
                <p:oleObj name="Equation" r:id="rId16" imgW="1536700" imgH="228600" progId="Equation.DSMT4">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84800" y="4148138"/>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2533" name="Rectangle 21"/>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dirty="0">
                <a:solidFill>
                  <a:schemeClr val="tx1"/>
                </a:solidFill>
                <a:effectLst>
                  <a:outerShdw blurRad="38100" dist="38100" dir="2700000" algn="tl">
                    <a:srgbClr val="C0C0C0"/>
                  </a:outerShdw>
                </a:effectLst>
                <a:ea typeface="隶书" panose="02010509060101010101" pitchFamily="49" charset="-122"/>
              </a:rPr>
              <a:t>讨论</a:t>
            </a:r>
            <a:r>
              <a:rPr lang="en-US" altLang="zh-CN" dirty="0">
                <a:solidFill>
                  <a:schemeClr val="tx1"/>
                </a:solidFill>
                <a:effectLst>
                  <a:outerShdw blurRad="38100" dist="38100" dir="2700000" algn="tl">
                    <a:srgbClr val="C0C0C0"/>
                  </a:outerShdw>
                </a:effectLst>
                <a:ea typeface="隶书" panose="02010509060101010101" pitchFamily="49" charset="-122"/>
              </a:rPr>
              <a:t>——</a:t>
            </a:r>
            <a:r>
              <a:rPr lang="zh-CN" altLang="en-US" dirty="0">
                <a:solidFill>
                  <a:schemeClr val="tx1"/>
                </a:solidFill>
                <a:effectLst>
                  <a:outerShdw blurRad="38100" dist="38100" dir="2700000" algn="tl">
                    <a:srgbClr val="C0C0C0"/>
                  </a:outerShdw>
                </a:effectLst>
                <a:ea typeface="隶书" panose="02010509060101010101" pitchFamily="49" charset="-122"/>
              </a:rPr>
              <a:t>目标</a:t>
            </a:r>
            <a:r>
              <a:rPr lang="en-US" altLang="zh-CN" dirty="0">
                <a:solidFill>
                  <a:schemeClr val="tx1"/>
                </a:solidFill>
                <a:effectLst>
                  <a:outerShdw blurRad="38100" dist="38100" dir="2700000" algn="tl">
                    <a:srgbClr val="C0C0C0"/>
                  </a:outerShdw>
                </a:effectLst>
                <a:ea typeface="隶书" panose="02010509060101010101" pitchFamily="49" charset="-122"/>
              </a:rPr>
              <a:t>3</a:t>
            </a:r>
            <a:r>
              <a:rPr lang="zh-CN" altLang="en-US" dirty="0">
                <a:solidFill>
                  <a:schemeClr val="tx1"/>
                </a:solidFill>
                <a:effectLst>
                  <a:outerShdw blurRad="38100" dist="38100" dir="2700000" algn="tl">
                    <a:srgbClr val="C0C0C0"/>
                  </a:outerShdw>
                </a:effectLst>
                <a:ea typeface="隶书" panose="02010509060101010101" pitchFamily="49" charset="-122"/>
              </a:rPr>
              <a:t>：基尔霍夫定律</a:t>
            </a:r>
          </a:p>
        </p:txBody>
      </p:sp>
      <p:sp>
        <p:nvSpPr>
          <p:cNvPr id="4" name="文本框 3">
            <a:extLst>
              <a:ext uri="{FF2B5EF4-FFF2-40B4-BE49-F238E27FC236}">
                <a16:creationId xmlns:a16="http://schemas.microsoft.com/office/drawing/2014/main" id="{1DE1294D-616B-4542-9079-FEE62FC8432F}"/>
              </a:ext>
            </a:extLst>
          </p:cNvPr>
          <p:cNvSpPr txBox="1"/>
          <p:nvPr/>
        </p:nvSpPr>
        <p:spPr>
          <a:xfrm>
            <a:off x="1691680" y="6165304"/>
            <a:ext cx="5493812" cy="369332"/>
          </a:xfrm>
          <a:prstGeom prst="rect">
            <a:avLst/>
          </a:prstGeom>
          <a:noFill/>
        </p:spPr>
        <p:txBody>
          <a:bodyPr wrap="none" rtlCol="0">
            <a:spAutoFit/>
          </a:bodyPr>
          <a:lstStyle/>
          <a:p>
            <a:r>
              <a:rPr lang="zh-CN" altLang="en-US" b="1" dirty="0">
                <a:solidFill>
                  <a:srgbClr val="FF0000"/>
                </a:solidFill>
              </a:rPr>
              <a:t>（要认真思考，熟悉基本概念，并且能够灵活运用）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25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25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25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25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25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925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fld id="{1E04E5BE-6359-43D2-AF8A-6ED07F4239D3}" type="datetime1">
              <a:rPr lang="zh-CN" altLang="en-US"/>
              <a:pPr>
                <a:defRPr/>
              </a:pPr>
              <a:t>2021/3/3</a:t>
            </a:fld>
            <a:endParaRPr lang="en-US" altLang="zh-CN"/>
          </a:p>
        </p:txBody>
      </p:sp>
      <p:sp>
        <p:nvSpPr>
          <p:cNvPr id="12" name="页脚占位符 4"/>
          <p:cNvSpPr>
            <a:spLocks noGrp="1"/>
          </p:cNvSpPr>
          <p:nvPr>
            <p:ph type="ftr" sz="quarter" idx="11"/>
          </p:nvPr>
        </p:nvSpPr>
        <p:spPr/>
        <p:txBody>
          <a:bodyPr/>
          <a:lstStyle/>
          <a:p>
            <a:pPr>
              <a:defRPr/>
            </a:pPr>
            <a:r>
              <a:rPr lang="zh-CN" altLang="en-US"/>
              <a:t>电路理论</a:t>
            </a:r>
            <a:endParaRPr lang="en-US" altLang="zh-CN"/>
          </a:p>
        </p:txBody>
      </p:sp>
      <p:sp>
        <p:nvSpPr>
          <p:cNvPr id="13" name="灯片编号占位符 5"/>
          <p:cNvSpPr>
            <a:spLocks noGrp="1"/>
          </p:cNvSpPr>
          <p:nvPr>
            <p:ph type="sldNum" sz="quarter" idx="12"/>
          </p:nvPr>
        </p:nvSpPr>
        <p:spPr/>
        <p:txBody>
          <a:bodyPr/>
          <a:lstStyle/>
          <a:p>
            <a:pPr>
              <a:defRPr/>
            </a:pPr>
            <a:fld id="{275AA626-B7E3-4BE6-A14D-E3A6D8717B94}" type="slidenum">
              <a:rPr lang="en-US" altLang="zh-CN"/>
              <a:pPr>
                <a:defRPr/>
              </a:pPr>
              <a:t>69</a:t>
            </a:fld>
            <a:endParaRPr lang="en-US" altLang="zh-CN"/>
          </a:p>
        </p:txBody>
      </p:sp>
      <p:sp>
        <p:nvSpPr>
          <p:cNvPr id="26629" name="Rectangle 2"/>
          <p:cNvSpPr>
            <a:spLocks noChangeArrowheads="1"/>
          </p:cNvSpPr>
          <p:nvPr/>
        </p:nvSpPr>
        <p:spPr bwMode="auto">
          <a:xfrm>
            <a:off x="381000" y="811213"/>
            <a:ext cx="858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spcBef>
                <a:spcPct val="0"/>
              </a:spcBef>
              <a:buFontTx/>
              <a:buNone/>
            </a:pPr>
            <a:r>
              <a:rPr lang="zh-CN" altLang="en-US" dirty="0">
                <a:solidFill>
                  <a:srgbClr val="CC3300"/>
                </a:solidFill>
                <a:ea typeface="隶书" panose="02010509060101010101" pitchFamily="49" charset="-122"/>
              </a:rPr>
              <a:t>例</a:t>
            </a:r>
            <a:r>
              <a:rPr lang="en-US" altLang="zh-CN" dirty="0">
                <a:solidFill>
                  <a:srgbClr val="CC3300"/>
                </a:solidFill>
                <a:ea typeface="隶书" panose="02010509060101010101" pitchFamily="49" charset="-122"/>
              </a:rPr>
              <a:t>13.</a:t>
            </a:r>
            <a:r>
              <a:rPr lang="zh-CN" altLang="en-US" dirty="0">
                <a:solidFill>
                  <a:srgbClr val="CC3300"/>
                </a:solidFill>
                <a:ea typeface="隶书" panose="02010509060101010101" pitchFamily="49" charset="-122"/>
              </a:rPr>
              <a:t>计算独立电源的功率。</a:t>
            </a:r>
          </a:p>
        </p:txBody>
      </p:sp>
      <p:graphicFrame>
        <p:nvGraphicFramePr>
          <p:cNvPr id="267267" name="Object 3"/>
          <p:cNvGraphicFramePr>
            <a:graphicFrameLocks noChangeAspect="1"/>
          </p:cNvGraphicFramePr>
          <p:nvPr>
            <p:extLst>
              <p:ext uri="{D42A27DB-BD31-4B8C-83A1-F6EECF244321}">
                <p14:modId xmlns:p14="http://schemas.microsoft.com/office/powerpoint/2010/main" val="175300185"/>
              </p:ext>
            </p:extLst>
          </p:nvPr>
        </p:nvGraphicFramePr>
        <p:xfrm>
          <a:off x="683568" y="2204765"/>
          <a:ext cx="2008188" cy="431800"/>
        </p:xfrm>
        <a:graphic>
          <a:graphicData uri="http://schemas.openxmlformats.org/presentationml/2006/ole">
            <mc:AlternateContent xmlns:mc="http://schemas.openxmlformats.org/markup-compatibility/2006">
              <mc:Choice xmlns:v="urn:schemas-microsoft-com:vml" Requires="v">
                <p:oleObj spid="_x0000_s27340" name="Equation" r:id="rId3" imgW="1002865" imgH="215806" progId="Equation.3">
                  <p:embed/>
                </p:oleObj>
              </mc:Choice>
              <mc:Fallback>
                <p:oleObj name="Equation" r:id="rId3" imgW="1002865" imgH="21580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204765"/>
                        <a:ext cx="20081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7268" name="Object 4"/>
          <p:cNvGraphicFramePr>
            <a:graphicFrameLocks noChangeAspect="1"/>
          </p:cNvGraphicFramePr>
          <p:nvPr>
            <p:extLst>
              <p:ext uri="{D42A27DB-BD31-4B8C-83A1-F6EECF244321}">
                <p14:modId xmlns:p14="http://schemas.microsoft.com/office/powerpoint/2010/main" val="3348945823"/>
              </p:ext>
            </p:extLst>
          </p:nvPr>
        </p:nvGraphicFramePr>
        <p:xfrm>
          <a:off x="693093" y="2966765"/>
          <a:ext cx="2568575" cy="914400"/>
        </p:xfrm>
        <a:graphic>
          <a:graphicData uri="http://schemas.openxmlformats.org/presentationml/2006/ole">
            <mc:AlternateContent xmlns:mc="http://schemas.openxmlformats.org/markup-compatibility/2006">
              <mc:Choice xmlns:v="urn:schemas-microsoft-com:vml" Requires="v">
                <p:oleObj spid="_x0000_s27341" name="Equation" r:id="rId5" imgW="1282700" imgH="457200" progId="Equation.3">
                  <p:embed/>
                </p:oleObj>
              </mc:Choice>
              <mc:Fallback>
                <p:oleObj name="Equation" r:id="rId5" imgW="12827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093" y="2966765"/>
                        <a:ext cx="2568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7269" name="Object 5"/>
          <p:cNvGraphicFramePr>
            <a:graphicFrameLocks noChangeAspect="1"/>
          </p:cNvGraphicFramePr>
          <p:nvPr>
            <p:extLst>
              <p:ext uri="{D42A27DB-BD31-4B8C-83A1-F6EECF244321}">
                <p14:modId xmlns:p14="http://schemas.microsoft.com/office/powerpoint/2010/main" val="2909821941"/>
              </p:ext>
            </p:extLst>
          </p:nvPr>
        </p:nvGraphicFramePr>
        <p:xfrm>
          <a:off x="743687" y="4648994"/>
          <a:ext cx="3633788" cy="787400"/>
        </p:xfrm>
        <a:graphic>
          <a:graphicData uri="http://schemas.openxmlformats.org/presentationml/2006/ole">
            <mc:AlternateContent xmlns:mc="http://schemas.openxmlformats.org/markup-compatibility/2006">
              <mc:Choice xmlns:v="urn:schemas-microsoft-com:vml" Requires="v">
                <p:oleObj spid="_x0000_s27342" name="Equation" r:id="rId7" imgW="1815312" imgH="393529" progId="Equation.3">
                  <p:embed/>
                </p:oleObj>
              </mc:Choice>
              <mc:Fallback>
                <p:oleObj name="Equation" r:id="rId7" imgW="1815312"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687" y="4648994"/>
                        <a:ext cx="3633788" cy="787400"/>
                      </a:xfrm>
                      <a:prstGeom prst="rect">
                        <a:avLst/>
                      </a:prstGeom>
                      <a:noFill/>
                      <a:ln>
                        <a:noFill/>
                      </a:ln>
                      <a:effectLst/>
                      <a:extLst>
                        <a:ext uri="{909E8E84-426E-40DD-AFC4-6F175D3DCCD1}">
                          <a14:hiddenFill xmlns:a14="http://schemas.microsoft.com/office/drawing/2010/main">
                            <a:solidFill>
                              <a:srgbClr val="FFFF99">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3" name="Object 6"/>
          <p:cNvGraphicFramePr>
            <a:graphicFrameLocks noChangeAspect="1"/>
          </p:cNvGraphicFramePr>
          <p:nvPr/>
        </p:nvGraphicFramePr>
        <p:xfrm>
          <a:off x="4800600" y="1371600"/>
          <a:ext cx="3757613" cy="2141538"/>
        </p:xfrm>
        <a:graphic>
          <a:graphicData uri="http://schemas.openxmlformats.org/presentationml/2006/ole">
            <mc:AlternateContent xmlns:mc="http://schemas.openxmlformats.org/markup-compatibility/2006">
              <mc:Choice xmlns:v="urn:schemas-microsoft-com:vml" Requires="v">
                <p:oleObj spid="_x0000_s27343" name="Visio" r:id="rId9" imgW="1906953" imgH="1098566" progId="Visio.Drawing.11">
                  <p:embed/>
                </p:oleObj>
              </mc:Choice>
              <mc:Fallback>
                <p:oleObj name="Visio" r:id="rId9" imgW="1906953" imgH="1098566" progId="Visio.Drawing.11">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1371600"/>
                        <a:ext cx="3757613"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7271" name="Object 7"/>
          <p:cNvGraphicFramePr>
            <a:graphicFrameLocks noChangeAspect="1"/>
          </p:cNvGraphicFramePr>
          <p:nvPr>
            <p:extLst>
              <p:ext uri="{D42A27DB-BD31-4B8C-83A1-F6EECF244321}">
                <p14:modId xmlns:p14="http://schemas.microsoft.com/office/powerpoint/2010/main" val="1556225401"/>
              </p:ext>
            </p:extLst>
          </p:nvPr>
        </p:nvGraphicFramePr>
        <p:xfrm>
          <a:off x="4800600" y="1434576"/>
          <a:ext cx="3375025" cy="1487488"/>
        </p:xfrm>
        <a:graphic>
          <a:graphicData uri="http://schemas.openxmlformats.org/presentationml/2006/ole">
            <mc:AlternateContent xmlns:mc="http://schemas.openxmlformats.org/markup-compatibility/2006">
              <mc:Choice xmlns:v="urn:schemas-microsoft-com:vml" Requires="v">
                <p:oleObj spid="_x0000_s27344" name="Visio" r:id="rId11" imgW="1717929" imgH="774097" progId="Visio.Drawing.11">
                  <p:embed/>
                </p:oleObj>
              </mc:Choice>
              <mc:Fallback>
                <p:oleObj name="Visio" r:id="rId11" imgW="1717929" imgH="774097" progId="Visio.Drawing.11">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1434576"/>
                        <a:ext cx="3375025" cy="148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7272" name="Object 8"/>
          <p:cNvGraphicFramePr>
            <a:graphicFrameLocks noChangeAspect="1"/>
          </p:cNvGraphicFramePr>
          <p:nvPr>
            <p:extLst>
              <p:ext uri="{D42A27DB-BD31-4B8C-83A1-F6EECF244321}">
                <p14:modId xmlns:p14="http://schemas.microsoft.com/office/powerpoint/2010/main" val="1903265251"/>
              </p:ext>
            </p:extLst>
          </p:nvPr>
        </p:nvGraphicFramePr>
        <p:xfrm>
          <a:off x="3401368" y="5390103"/>
          <a:ext cx="2058988" cy="787400"/>
        </p:xfrm>
        <a:graphic>
          <a:graphicData uri="http://schemas.openxmlformats.org/presentationml/2006/ole">
            <mc:AlternateContent xmlns:mc="http://schemas.openxmlformats.org/markup-compatibility/2006">
              <mc:Choice xmlns:v="urn:schemas-microsoft-com:vml" Requires="v">
                <p:oleObj spid="_x0000_s27345" name="Equation" r:id="rId13" imgW="1028520" imgH="393480" progId="Equation.DSMT4">
                  <p:embed/>
                </p:oleObj>
              </mc:Choice>
              <mc:Fallback>
                <p:oleObj name="Equation" r:id="rId13" imgW="1028520" imgH="393480" progId="Equation.DSMT4">
                  <p:embed/>
                  <p:pic>
                    <p:nvPicPr>
                      <p:cNvPr id="0" name="Object 8"/>
                      <p:cNvPicPr>
                        <a:picLocks noChangeAspect="1" noChangeArrowheads="1"/>
                      </p:cNvPicPr>
                      <p:nvPr/>
                    </p:nvPicPr>
                    <p:blipFill>
                      <a:blip r:embed="rId14"/>
                      <a:srcRect/>
                      <a:stretch>
                        <a:fillRect/>
                      </a:stretch>
                    </p:blipFill>
                    <p:spPr bwMode="auto">
                      <a:xfrm>
                        <a:off x="3401368" y="5390103"/>
                        <a:ext cx="2058988"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7274" name="Rectangle 10"/>
          <p:cNvSpPr>
            <a:spLocks noChangeArrowheads="1"/>
          </p:cNvSpPr>
          <p:nvPr/>
        </p:nvSpPr>
        <p:spPr bwMode="auto">
          <a:xfrm>
            <a:off x="718493" y="5534565"/>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spcBef>
                <a:spcPct val="0"/>
              </a:spcBef>
              <a:buFontTx/>
              <a:buNone/>
            </a:pPr>
            <a:r>
              <a:rPr lang="en-US" altLang="zh-CN" sz="2800" dirty="0">
                <a:ea typeface="隶书" panose="02010509060101010101" pitchFamily="49" charset="-122"/>
              </a:rPr>
              <a:t>Supplied power:</a:t>
            </a:r>
          </a:p>
        </p:txBody>
      </p:sp>
      <p:sp>
        <p:nvSpPr>
          <p:cNvPr id="15" name="Rectangle 21"/>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dirty="0">
                <a:solidFill>
                  <a:schemeClr val="tx1"/>
                </a:solidFill>
                <a:effectLst>
                  <a:outerShdw blurRad="38100" dist="38100" dir="2700000" algn="tl">
                    <a:srgbClr val="C0C0C0"/>
                  </a:outerShdw>
                </a:effectLst>
                <a:ea typeface="隶书" panose="02010509060101010101" pitchFamily="49" charset="-122"/>
              </a:rPr>
              <a:t>讨论</a:t>
            </a:r>
            <a:r>
              <a:rPr lang="en-US" altLang="zh-CN" dirty="0">
                <a:solidFill>
                  <a:schemeClr val="tx1"/>
                </a:solidFill>
                <a:effectLst>
                  <a:outerShdw blurRad="38100" dist="38100" dir="2700000" algn="tl">
                    <a:srgbClr val="C0C0C0"/>
                  </a:outerShdw>
                </a:effectLst>
                <a:ea typeface="隶书" panose="02010509060101010101" pitchFamily="49" charset="-122"/>
              </a:rPr>
              <a:t>——</a:t>
            </a:r>
            <a:r>
              <a:rPr lang="zh-CN" altLang="en-US" dirty="0">
                <a:solidFill>
                  <a:schemeClr val="tx1"/>
                </a:solidFill>
                <a:effectLst>
                  <a:outerShdw blurRad="38100" dist="38100" dir="2700000" algn="tl">
                    <a:srgbClr val="C0C0C0"/>
                  </a:outerShdw>
                </a:effectLst>
                <a:ea typeface="隶书" panose="02010509060101010101" pitchFamily="49" charset="-122"/>
              </a:rPr>
              <a:t>目标</a:t>
            </a:r>
            <a:r>
              <a:rPr lang="en-US" altLang="zh-CN" dirty="0">
                <a:solidFill>
                  <a:schemeClr val="tx1"/>
                </a:solidFill>
                <a:effectLst>
                  <a:outerShdw blurRad="38100" dist="38100" dir="2700000" algn="tl">
                    <a:srgbClr val="C0C0C0"/>
                  </a:outerShdw>
                </a:effectLst>
                <a:ea typeface="隶书" panose="02010509060101010101" pitchFamily="49" charset="-122"/>
              </a:rPr>
              <a:t>3</a:t>
            </a:r>
            <a:r>
              <a:rPr lang="zh-CN" altLang="en-US" dirty="0">
                <a:solidFill>
                  <a:schemeClr val="tx1"/>
                </a:solidFill>
                <a:effectLst>
                  <a:outerShdw blurRad="38100" dist="38100" dir="2700000" algn="tl">
                    <a:srgbClr val="C0C0C0"/>
                  </a:outerShdw>
                </a:effectLst>
                <a:ea typeface="隶书" panose="02010509060101010101" pitchFamily="49" charset="-122"/>
              </a:rPr>
              <a:t>：基尔霍夫定律</a:t>
            </a:r>
          </a:p>
        </p:txBody>
      </p:sp>
      <p:sp>
        <p:nvSpPr>
          <p:cNvPr id="3" name="文本框 2">
            <a:extLst>
              <a:ext uri="{FF2B5EF4-FFF2-40B4-BE49-F238E27FC236}">
                <a16:creationId xmlns:a16="http://schemas.microsoft.com/office/drawing/2014/main" id="{13525205-33B3-4553-881B-AC63A58068B0}"/>
              </a:ext>
            </a:extLst>
          </p:cNvPr>
          <p:cNvSpPr txBox="1"/>
          <p:nvPr/>
        </p:nvSpPr>
        <p:spPr>
          <a:xfrm>
            <a:off x="693093" y="1628800"/>
            <a:ext cx="3262432" cy="461665"/>
          </a:xfrm>
          <a:prstGeom prst="rect">
            <a:avLst/>
          </a:prstGeom>
          <a:noFill/>
        </p:spPr>
        <p:txBody>
          <a:bodyPr wrap="none" rtlCol="0">
            <a:spAutoFit/>
          </a:bodyPr>
          <a:lstStyle/>
          <a:p>
            <a:r>
              <a:rPr lang="zh-CN" altLang="en-US" sz="2400" dirty="0"/>
              <a:t>列写出完整的</a:t>
            </a:r>
            <a:r>
              <a:rPr lang="en-US" altLang="zh-CN" sz="2400" dirty="0"/>
              <a:t>KCL</a:t>
            </a:r>
            <a:r>
              <a:rPr lang="zh-CN" altLang="en-US" sz="2400" dirty="0"/>
              <a:t>和</a:t>
            </a:r>
            <a:r>
              <a:rPr lang="en-US" altLang="zh-CN" sz="2400" dirty="0"/>
              <a:t>KVL</a:t>
            </a:r>
            <a:endParaRPr lang="zh-CN" altLang="en-US" sz="2400" dirty="0"/>
          </a:p>
        </p:txBody>
      </p:sp>
      <p:sp>
        <p:nvSpPr>
          <p:cNvPr id="16" name="文本框 15">
            <a:extLst>
              <a:ext uri="{FF2B5EF4-FFF2-40B4-BE49-F238E27FC236}">
                <a16:creationId xmlns:a16="http://schemas.microsoft.com/office/drawing/2014/main" id="{36C50B46-63C1-4EB3-9C08-5F9B913B20C8}"/>
              </a:ext>
            </a:extLst>
          </p:cNvPr>
          <p:cNvSpPr txBox="1"/>
          <p:nvPr/>
        </p:nvSpPr>
        <p:spPr>
          <a:xfrm>
            <a:off x="683568" y="4154748"/>
            <a:ext cx="3570208" cy="461665"/>
          </a:xfrm>
          <a:prstGeom prst="rect">
            <a:avLst/>
          </a:prstGeom>
          <a:noFill/>
        </p:spPr>
        <p:txBody>
          <a:bodyPr wrap="none" rtlCol="0">
            <a:spAutoFit/>
          </a:bodyPr>
          <a:lstStyle/>
          <a:p>
            <a:r>
              <a:rPr lang="zh-CN" altLang="en-US" sz="2400" dirty="0"/>
              <a:t>求解三元一次方程组，得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7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672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672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67269"/>
                                        </p:tgtEl>
                                        <p:attrNameLst>
                                          <p:attrName>style.visibility</p:attrName>
                                        </p:attrNameLst>
                                      </p:cBhvr>
                                      <p:to>
                                        <p:strVal val="visible"/>
                                      </p:to>
                                    </p:se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67274"/>
                                        </p:tgtEl>
                                        <p:attrNameLst>
                                          <p:attrName>style.visibility</p:attrName>
                                        </p:attrNameLst>
                                      </p:cBhvr>
                                      <p:to>
                                        <p:strVal val="visible"/>
                                      </p:to>
                                    </p:set>
                                    <p:animEffect transition="in" filter="wipe(left)">
                                      <p:cBhvr>
                                        <p:cTn id="30" dur="500"/>
                                        <p:tgtEl>
                                          <p:spTgt spid="26727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67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4" grpId="0"/>
      <p:bldP spid="3"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09850" y="1888200"/>
            <a:ext cx="6132371" cy="1858126"/>
            <a:chOff x="1509850" y="1888200"/>
            <a:chExt cx="6132371" cy="1858126"/>
          </a:xfrm>
        </p:grpSpPr>
        <p:sp>
          <p:nvSpPr>
            <p:cNvPr id="2" name="object 2"/>
            <p:cNvSpPr/>
            <p:nvPr/>
          </p:nvSpPr>
          <p:spPr>
            <a:xfrm>
              <a:off x="1509850" y="1914943"/>
              <a:ext cx="1055635" cy="747661"/>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1550525" y="1931408"/>
              <a:ext cx="974283" cy="666309"/>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1550525" y="1931408"/>
              <a:ext cx="974283" cy="666309"/>
            </a:xfrm>
            <a:custGeom>
              <a:avLst/>
              <a:gdLst/>
              <a:ahLst/>
              <a:cxnLst/>
              <a:rect l="l" t="t" r="r" b="b"/>
              <a:pathLst>
                <a:path w="1533143" h="1048512">
                  <a:moveTo>
                    <a:pt x="0" y="174751"/>
                  </a:moveTo>
                  <a:lnTo>
                    <a:pt x="5358" y="131635"/>
                  </a:lnTo>
                  <a:lnTo>
                    <a:pt x="20555" y="92444"/>
                  </a:lnTo>
                  <a:lnTo>
                    <a:pt x="44272" y="58497"/>
                  </a:lnTo>
                  <a:lnTo>
                    <a:pt x="75191" y="31111"/>
                  </a:lnTo>
                  <a:lnTo>
                    <a:pt x="111996" y="11604"/>
                  </a:lnTo>
                  <a:lnTo>
                    <a:pt x="153367" y="1295"/>
                  </a:lnTo>
                  <a:lnTo>
                    <a:pt x="1358391" y="0"/>
                  </a:lnTo>
                  <a:lnTo>
                    <a:pt x="1373119" y="611"/>
                  </a:lnTo>
                  <a:lnTo>
                    <a:pt x="1415073" y="9395"/>
                  </a:lnTo>
                  <a:lnTo>
                    <a:pt x="1452662" y="27579"/>
                  </a:lnTo>
                  <a:lnTo>
                    <a:pt x="1484569" y="53843"/>
                  </a:lnTo>
                  <a:lnTo>
                    <a:pt x="1509475" y="86871"/>
                  </a:lnTo>
                  <a:lnTo>
                    <a:pt x="1526062" y="125344"/>
                  </a:lnTo>
                  <a:lnTo>
                    <a:pt x="1533013" y="167944"/>
                  </a:lnTo>
                  <a:lnTo>
                    <a:pt x="1533143" y="873760"/>
                  </a:lnTo>
                  <a:lnTo>
                    <a:pt x="1532532" y="888487"/>
                  </a:lnTo>
                  <a:lnTo>
                    <a:pt x="1523748" y="930441"/>
                  </a:lnTo>
                  <a:lnTo>
                    <a:pt x="1505564" y="968030"/>
                  </a:lnTo>
                  <a:lnTo>
                    <a:pt x="1479300" y="999937"/>
                  </a:lnTo>
                  <a:lnTo>
                    <a:pt x="1446272" y="1024843"/>
                  </a:lnTo>
                  <a:lnTo>
                    <a:pt x="1407799" y="1041430"/>
                  </a:lnTo>
                  <a:lnTo>
                    <a:pt x="1365199" y="1048381"/>
                  </a:lnTo>
                  <a:lnTo>
                    <a:pt x="174751" y="1048512"/>
                  </a:lnTo>
                  <a:lnTo>
                    <a:pt x="160024" y="1047900"/>
                  </a:lnTo>
                  <a:lnTo>
                    <a:pt x="118070" y="1039116"/>
                  </a:lnTo>
                  <a:lnTo>
                    <a:pt x="80481" y="1020932"/>
                  </a:lnTo>
                  <a:lnTo>
                    <a:pt x="48574" y="994668"/>
                  </a:lnTo>
                  <a:lnTo>
                    <a:pt x="23668" y="961640"/>
                  </a:lnTo>
                  <a:lnTo>
                    <a:pt x="7081" y="923167"/>
                  </a:lnTo>
                  <a:lnTo>
                    <a:pt x="130" y="880567"/>
                  </a:lnTo>
                  <a:lnTo>
                    <a:pt x="0" y="174751"/>
                  </a:lnTo>
                  <a:close/>
                </a:path>
              </a:pathLst>
            </a:custGeom>
            <a:ln w="9144">
              <a:solidFill>
                <a:srgbClr val="000000"/>
              </a:solidFill>
            </a:ln>
          </p:spPr>
          <p:txBody>
            <a:bodyPr wrap="square" lIns="0" tIns="0" rIns="0" bIns="0" rtlCol="0">
              <a:noAutofit/>
            </a:bodyPr>
            <a:lstStyle/>
            <a:p>
              <a:endParaRPr/>
            </a:p>
          </p:txBody>
        </p:sp>
        <p:sp>
          <p:nvSpPr>
            <p:cNvPr id="5" name="object 5"/>
            <p:cNvSpPr txBox="1"/>
            <p:nvPr/>
          </p:nvSpPr>
          <p:spPr>
            <a:xfrm>
              <a:off x="1577884" y="1942707"/>
              <a:ext cx="919646" cy="610137"/>
            </a:xfrm>
            <a:prstGeom prst="rect">
              <a:avLst/>
            </a:prstGeom>
          </p:spPr>
          <p:txBody>
            <a:bodyPr vert="horz" wrap="square" lIns="0" tIns="0" rIns="0" bIns="0" rtlCol="0">
              <a:noAutofit/>
            </a:bodyPr>
            <a:lstStyle/>
            <a:p>
              <a:pPr algn="ctr"/>
              <a:r>
                <a:rPr sz="1779" spc="-19" dirty="0">
                  <a:latin typeface="Adobe 黑体 Std R"/>
                  <a:cs typeface="Adobe 黑体 Std R"/>
                </a:rPr>
                <a:t>确定</a:t>
              </a:r>
              <a:endParaRPr sz="1779">
                <a:latin typeface="Adobe 黑体 Std R"/>
                <a:cs typeface="Adobe 黑体 Std R"/>
              </a:endParaRPr>
            </a:p>
            <a:p>
              <a:pPr>
                <a:lnSpc>
                  <a:spcPts val="413"/>
                </a:lnSpc>
                <a:spcBef>
                  <a:spcPts val="15"/>
                </a:spcBef>
              </a:pPr>
              <a:endParaRPr sz="413"/>
            </a:p>
            <a:p>
              <a:pPr algn="ctr">
                <a:lnSpc>
                  <a:spcPct val="100000"/>
                </a:lnSpc>
              </a:pPr>
              <a:r>
                <a:rPr sz="1779" spc="-19" dirty="0">
                  <a:latin typeface="Adobe 黑体 Std R"/>
                  <a:cs typeface="Adobe 黑体 Std R"/>
                </a:rPr>
                <a:t>分析目标</a:t>
              </a:r>
              <a:endParaRPr sz="1779">
                <a:latin typeface="Adobe 黑体 Std R"/>
                <a:cs typeface="Adobe 黑体 Std R"/>
              </a:endParaRPr>
            </a:p>
          </p:txBody>
        </p:sp>
        <p:sp>
          <p:nvSpPr>
            <p:cNvPr id="6" name="object 6"/>
            <p:cNvSpPr/>
            <p:nvPr/>
          </p:nvSpPr>
          <p:spPr>
            <a:xfrm>
              <a:off x="5205543" y="2994791"/>
              <a:ext cx="1054667" cy="747661"/>
            </a:xfrm>
            <a:prstGeom prst="rect">
              <a:avLst/>
            </a:prstGeom>
            <a:blipFill>
              <a:blip r:embed="rId4" cstate="print"/>
              <a:stretch>
                <a:fillRect/>
              </a:stretch>
            </a:blipFill>
          </p:spPr>
          <p:txBody>
            <a:bodyPr wrap="square" lIns="0" tIns="0" rIns="0" bIns="0" rtlCol="0">
              <a:noAutofit/>
            </a:bodyPr>
            <a:lstStyle/>
            <a:p>
              <a:endParaRPr/>
            </a:p>
          </p:txBody>
        </p:sp>
        <p:sp>
          <p:nvSpPr>
            <p:cNvPr id="7" name="object 7"/>
            <p:cNvSpPr/>
            <p:nvPr/>
          </p:nvSpPr>
          <p:spPr>
            <a:xfrm>
              <a:off x="5246218" y="3011255"/>
              <a:ext cx="973315" cy="666309"/>
            </a:xfrm>
            <a:prstGeom prst="rect">
              <a:avLst/>
            </a:prstGeom>
            <a:blipFill>
              <a:blip r:embed="rId5" cstate="print"/>
              <a:stretch>
                <a:fillRect/>
              </a:stretch>
            </a:blipFill>
          </p:spPr>
          <p:txBody>
            <a:bodyPr wrap="square" lIns="0" tIns="0" rIns="0" bIns="0" rtlCol="0">
              <a:noAutofit/>
            </a:bodyPr>
            <a:lstStyle/>
            <a:p>
              <a:endParaRPr/>
            </a:p>
          </p:txBody>
        </p:sp>
        <p:sp>
          <p:nvSpPr>
            <p:cNvPr id="8" name="object 8"/>
            <p:cNvSpPr/>
            <p:nvPr/>
          </p:nvSpPr>
          <p:spPr>
            <a:xfrm>
              <a:off x="5246218" y="3011255"/>
              <a:ext cx="973315" cy="666309"/>
            </a:xfrm>
            <a:custGeom>
              <a:avLst/>
              <a:gdLst/>
              <a:ahLst/>
              <a:cxnLst/>
              <a:rect l="l" t="t" r="r" b="b"/>
              <a:pathLst>
                <a:path w="1531620" h="1048512">
                  <a:moveTo>
                    <a:pt x="0" y="174751"/>
                  </a:moveTo>
                  <a:lnTo>
                    <a:pt x="5358" y="131635"/>
                  </a:lnTo>
                  <a:lnTo>
                    <a:pt x="20555" y="92444"/>
                  </a:lnTo>
                  <a:lnTo>
                    <a:pt x="44272" y="58497"/>
                  </a:lnTo>
                  <a:lnTo>
                    <a:pt x="75191" y="31111"/>
                  </a:lnTo>
                  <a:lnTo>
                    <a:pt x="111996" y="11604"/>
                  </a:lnTo>
                  <a:lnTo>
                    <a:pt x="153367" y="1295"/>
                  </a:lnTo>
                  <a:lnTo>
                    <a:pt x="1356868" y="0"/>
                  </a:lnTo>
                  <a:lnTo>
                    <a:pt x="1371595" y="611"/>
                  </a:lnTo>
                  <a:lnTo>
                    <a:pt x="1413549" y="9395"/>
                  </a:lnTo>
                  <a:lnTo>
                    <a:pt x="1451138" y="27579"/>
                  </a:lnTo>
                  <a:lnTo>
                    <a:pt x="1483045" y="53843"/>
                  </a:lnTo>
                  <a:lnTo>
                    <a:pt x="1507951" y="86871"/>
                  </a:lnTo>
                  <a:lnTo>
                    <a:pt x="1524538" y="125344"/>
                  </a:lnTo>
                  <a:lnTo>
                    <a:pt x="1531489" y="167944"/>
                  </a:lnTo>
                  <a:lnTo>
                    <a:pt x="1531620" y="873759"/>
                  </a:lnTo>
                  <a:lnTo>
                    <a:pt x="1531008" y="888487"/>
                  </a:lnTo>
                  <a:lnTo>
                    <a:pt x="1522224" y="930441"/>
                  </a:lnTo>
                  <a:lnTo>
                    <a:pt x="1504040" y="968030"/>
                  </a:lnTo>
                  <a:lnTo>
                    <a:pt x="1477776" y="999937"/>
                  </a:lnTo>
                  <a:lnTo>
                    <a:pt x="1444748" y="1024843"/>
                  </a:lnTo>
                  <a:lnTo>
                    <a:pt x="1406275" y="1041430"/>
                  </a:lnTo>
                  <a:lnTo>
                    <a:pt x="1363675" y="1048381"/>
                  </a:lnTo>
                  <a:lnTo>
                    <a:pt x="174751" y="1048512"/>
                  </a:lnTo>
                  <a:lnTo>
                    <a:pt x="160024" y="1047900"/>
                  </a:lnTo>
                  <a:lnTo>
                    <a:pt x="118070" y="1039116"/>
                  </a:lnTo>
                  <a:lnTo>
                    <a:pt x="80481" y="1020932"/>
                  </a:lnTo>
                  <a:lnTo>
                    <a:pt x="48574" y="994668"/>
                  </a:lnTo>
                  <a:lnTo>
                    <a:pt x="23668" y="961640"/>
                  </a:lnTo>
                  <a:lnTo>
                    <a:pt x="7081" y="923167"/>
                  </a:lnTo>
                  <a:lnTo>
                    <a:pt x="130" y="880567"/>
                  </a:lnTo>
                  <a:lnTo>
                    <a:pt x="0" y="174751"/>
                  </a:lnTo>
                  <a:close/>
                </a:path>
              </a:pathLst>
            </a:custGeom>
            <a:ln w="9144">
              <a:solidFill>
                <a:srgbClr val="055092"/>
              </a:solidFill>
            </a:ln>
          </p:spPr>
          <p:txBody>
            <a:bodyPr wrap="square" lIns="0" tIns="0" rIns="0" bIns="0" rtlCol="0">
              <a:noAutofit/>
            </a:bodyPr>
            <a:lstStyle/>
            <a:p>
              <a:endParaRPr/>
            </a:p>
          </p:txBody>
        </p:sp>
        <p:sp>
          <p:nvSpPr>
            <p:cNvPr id="9" name="object 9"/>
            <p:cNvSpPr txBox="1"/>
            <p:nvPr/>
          </p:nvSpPr>
          <p:spPr>
            <a:xfrm>
              <a:off x="5253079" y="3037243"/>
              <a:ext cx="918839" cy="610137"/>
            </a:xfrm>
            <a:prstGeom prst="rect">
              <a:avLst/>
            </a:prstGeom>
          </p:spPr>
          <p:txBody>
            <a:bodyPr vert="horz" wrap="square" lIns="0" tIns="0" rIns="0" bIns="0" rtlCol="0">
              <a:noAutofit/>
            </a:bodyPr>
            <a:lstStyle/>
            <a:p>
              <a:pPr algn="ctr"/>
              <a:r>
                <a:rPr sz="1779" spc="-22" dirty="0">
                  <a:latin typeface="Adobe 黑体 Std R"/>
                  <a:cs typeface="Adobe 黑体 Std R"/>
                </a:rPr>
                <a:t>计算</a:t>
              </a:r>
              <a:endParaRPr sz="1779">
                <a:latin typeface="Adobe 黑体 Std R"/>
                <a:cs typeface="Adobe 黑体 Std R"/>
              </a:endParaRPr>
            </a:p>
            <a:p>
              <a:pPr>
                <a:lnSpc>
                  <a:spcPts val="413"/>
                </a:lnSpc>
                <a:spcBef>
                  <a:spcPts val="16"/>
                </a:spcBef>
              </a:pPr>
              <a:endParaRPr sz="413"/>
            </a:p>
            <a:p>
              <a:pPr algn="ctr">
                <a:lnSpc>
                  <a:spcPct val="100000"/>
                </a:lnSpc>
              </a:pPr>
              <a:r>
                <a:rPr sz="1779" spc="-19" dirty="0">
                  <a:latin typeface="Adobe 黑体 Std R"/>
                  <a:cs typeface="Adobe 黑体 Std R"/>
                </a:rPr>
                <a:t>目标变量</a:t>
              </a:r>
              <a:endParaRPr sz="1779">
                <a:latin typeface="Adobe 黑体 Std R"/>
                <a:cs typeface="Adobe 黑体 Std R"/>
              </a:endParaRPr>
            </a:p>
          </p:txBody>
        </p:sp>
        <p:sp>
          <p:nvSpPr>
            <p:cNvPr id="10" name="object 10"/>
            <p:cNvSpPr/>
            <p:nvPr/>
          </p:nvSpPr>
          <p:spPr>
            <a:xfrm>
              <a:off x="2743684" y="2998665"/>
              <a:ext cx="1054667" cy="747661"/>
            </a:xfrm>
            <a:prstGeom prst="rect">
              <a:avLst/>
            </a:prstGeom>
            <a:blipFill>
              <a:blip r:embed="rId4" cstate="print"/>
              <a:stretch>
                <a:fillRect/>
              </a:stretch>
            </a:blipFill>
          </p:spPr>
          <p:txBody>
            <a:bodyPr wrap="square" lIns="0" tIns="0" rIns="0" bIns="0" rtlCol="0">
              <a:noAutofit/>
            </a:bodyPr>
            <a:lstStyle/>
            <a:p>
              <a:endParaRPr/>
            </a:p>
          </p:txBody>
        </p:sp>
        <p:sp>
          <p:nvSpPr>
            <p:cNvPr id="11" name="object 11"/>
            <p:cNvSpPr/>
            <p:nvPr/>
          </p:nvSpPr>
          <p:spPr>
            <a:xfrm>
              <a:off x="2784360" y="3015129"/>
              <a:ext cx="973315" cy="666309"/>
            </a:xfrm>
            <a:prstGeom prst="rect">
              <a:avLst/>
            </a:prstGeom>
            <a:blipFill>
              <a:blip r:embed="rId5" cstate="print"/>
              <a:stretch>
                <a:fillRect/>
              </a:stretch>
            </a:blipFill>
          </p:spPr>
          <p:txBody>
            <a:bodyPr wrap="square" lIns="0" tIns="0" rIns="0" bIns="0" rtlCol="0">
              <a:noAutofit/>
            </a:bodyPr>
            <a:lstStyle/>
            <a:p>
              <a:endParaRPr/>
            </a:p>
          </p:txBody>
        </p:sp>
        <p:sp>
          <p:nvSpPr>
            <p:cNvPr id="12" name="object 12"/>
            <p:cNvSpPr/>
            <p:nvPr/>
          </p:nvSpPr>
          <p:spPr>
            <a:xfrm>
              <a:off x="2784360" y="3015129"/>
              <a:ext cx="973315" cy="666309"/>
            </a:xfrm>
            <a:custGeom>
              <a:avLst/>
              <a:gdLst/>
              <a:ahLst/>
              <a:cxnLst/>
              <a:rect l="l" t="t" r="r" b="b"/>
              <a:pathLst>
                <a:path w="1531620" h="1048512">
                  <a:moveTo>
                    <a:pt x="0" y="174752"/>
                  </a:moveTo>
                  <a:lnTo>
                    <a:pt x="5358" y="131635"/>
                  </a:lnTo>
                  <a:lnTo>
                    <a:pt x="20555" y="92444"/>
                  </a:lnTo>
                  <a:lnTo>
                    <a:pt x="44272" y="58497"/>
                  </a:lnTo>
                  <a:lnTo>
                    <a:pt x="75191" y="31111"/>
                  </a:lnTo>
                  <a:lnTo>
                    <a:pt x="111996" y="11604"/>
                  </a:lnTo>
                  <a:lnTo>
                    <a:pt x="153367" y="1295"/>
                  </a:lnTo>
                  <a:lnTo>
                    <a:pt x="1356867" y="0"/>
                  </a:lnTo>
                  <a:lnTo>
                    <a:pt x="1371595" y="611"/>
                  </a:lnTo>
                  <a:lnTo>
                    <a:pt x="1413549" y="9395"/>
                  </a:lnTo>
                  <a:lnTo>
                    <a:pt x="1451138" y="27579"/>
                  </a:lnTo>
                  <a:lnTo>
                    <a:pt x="1483045" y="53843"/>
                  </a:lnTo>
                  <a:lnTo>
                    <a:pt x="1507951" y="86871"/>
                  </a:lnTo>
                  <a:lnTo>
                    <a:pt x="1524538" y="125344"/>
                  </a:lnTo>
                  <a:lnTo>
                    <a:pt x="1531489" y="167944"/>
                  </a:lnTo>
                  <a:lnTo>
                    <a:pt x="1531620" y="873760"/>
                  </a:lnTo>
                  <a:lnTo>
                    <a:pt x="1531008" y="888487"/>
                  </a:lnTo>
                  <a:lnTo>
                    <a:pt x="1522224" y="930441"/>
                  </a:lnTo>
                  <a:lnTo>
                    <a:pt x="1504040" y="968030"/>
                  </a:lnTo>
                  <a:lnTo>
                    <a:pt x="1477776" y="999937"/>
                  </a:lnTo>
                  <a:lnTo>
                    <a:pt x="1444748" y="1024843"/>
                  </a:lnTo>
                  <a:lnTo>
                    <a:pt x="1406275" y="1041430"/>
                  </a:lnTo>
                  <a:lnTo>
                    <a:pt x="1363675" y="1048381"/>
                  </a:lnTo>
                  <a:lnTo>
                    <a:pt x="174751" y="1048512"/>
                  </a:lnTo>
                  <a:lnTo>
                    <a:pt x="160024" y="1047900"/>
                  </a:lnTo>
                  <a:lnTo>
                    <a:pt x="118070" y="1039116"/>
                  </a:lnTo>
                  <a:lnTo>
                    <a:pt x="80481" y="1020932"/>
                  </a:lnTo>
                  <a:lnTo>
                    <a:pt x="48574" y="994668"/>
                  </a:lnTo>
                  <a:lnTo>
                    <a:pt x="23668" y="961640"/>
                  </a:lnTo>
                  <a:lnTo>
                    <a:pt x="7081" y="923167"/>
                  </a:lnTo>
                  <a:lnTo>
                    <a:pt x="130" y="880567"/>
                  </a:lnTo>
                  <a:lnTo>
                    <a:pt x="0" y="174752"/>
                  </a:lnTo>
                  <a:close/>
                </a:path>
              </a:pathLst>
            </a:custGeom>
            <a:ln w="9144">
              <a:solidFill>
                <a:srgbClr val="055092"/>
              </a:solidFill>
            </a:ln>
          </p:spPr>
          <p:txBody>
            <a:bodyPr wrap="square" lIns="0" tIns="0" rIns="0" bIns="0" rtlCol="0">
              <a:noAutofit/>
            </a:bodyPr>
            <a:lstStyle/>
            <a:p>
              <a:endParaRPr/>
            </a:p>
          </p:txBody>
        </p:sp>
        <p:sp>
          <p:nvSpPr>
            <p:cNvPr id="13" name="object 13"/>
            <p:cNvSpPr txBox="1"/>
            <p:nvPr/>
          </p:nvSpPr>
          <p:spPr>
            <a:xfrm>
              <a:off x="2800904" y="3026832"/>
              <a:ext cx="918839" cy="610137"/>
            </a:xfrm>
            <a:prstGeom prst="rect">
              <a:avLst/>
            </a:prstGeom>
          </p:spPr>
          <p:txBody>
            <a:bodyPr vert="horz" wrap="square" lIns="0" tIns="0" rIns="0" bIns="0" rtlCol="0">
              <a:noAutofit/>
            </a:bodyPr>
            <a:lstStyle/>
            <a:p>
              <a:pPr algn="ctr"/>
              <a:r>
                <a:rPr sz="1779" spc="-19" dirty="0">
                  <a:latin typeface="Adobe 黑体 Std R"/>
                  <a:cs typeface="Adobe 黑体 Std R"/>
                </a:rPr>
                <a:t>建立</a:t>
              </a:r>
              <a:endParaRPr sz="1779" dirty="0">
                <a:latin typeface="Adobe 黑体 Std R"/>
                <a:cs typeface="Adobe 黑体 Std R"/>
              </a:endParaRPr>
            </a:p>
            <a:p>
              <a:pPr>
                <a:lnSpc>
                  <a:spcPts val="413"/>
                </a:lnSpc>
                <a:spcBef>
                  <a:spcPts val="13"/>
                </a:spcBef>
              </a:pPr>
              <a:endParaRPr sz="413" dirty="0"/>
            </a:p>
            <a:p>
              <a:pPr algn="ctr">
                <a:lnSpc>
                  <a:spcPct val="100000"/>
                </a:lnSpc>
              </a:pPr>
              <a:r>
                <a:rPr sz="1779" spc="-22" dirty="0">
                  <a:latin typeface="Adobe 黑体 Std R"/>
                  <a:cs typeface="Adobe 黑体 Std R"/>
                </a:rPr>
                <a:t>电路模型</a:t>
              </a:r>
              <a:endParaRPr sz="1779" dirty="0">
                <a:latin typeface="Adobe 黑体 Std R"/>
                <a:cs typeface="Adobe 黑体 Std R"/>
              </a:endParaRPr>
            </a:p>
          </p:txBody>
        </p:sp>
        <p:sp>
          <p:nvSpPr>
            <p:cNvPr id="14" name="object 14"/>
            <p:cNvSpPr/>
            <p:nvPr/>
          </p:nvSpPr>
          <p:spPr>
            <a:xfrm>
              <a:off x="3957181" y="1914943"/>
              <a:ext cx="1055636" cy="747661"/>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3997856" y="1931408"/>
              <a:ext cx="974284" cy="666309"/>
            </a:xfrm>
            <a:prstGeom prst="rect">
              <a:avLst/>
            </a:prstGeom>
            <a:blipFill>
              <a:blip r:embed="rId6" cstate="print"/>
              <a:stretch>
                <a:fillRect/>
              </a:stretch>
            </a:blipFill>
          </p:spPr>
          <p:txBody>
            <a:bodyPr wrap="square" lIns="0" tIns="0" rIns="0" bIns="0" rtlCol="0">
              <a:noAutofit/>
            </a:bodyPr>
            <a:lstStyle/>
            <a:p>
              <a:endParaRPr/>
            </a:p>
          </p:txBody>
        </p:sp>
        <p:sp>
          <p:nvSpPr>
            <p:cNvPr id="16" name="object 16"/>
            <p:cNvSpPr/>
            <p:nvPr/>
          </p:nvSpPr>
          <p:spPr>
            <a:xfrm>
              <a:off x="3997856" y="1931408"/>
              <a:ext cx="974284" cy="666309"/>
            </a:xfrm>
            <a:custGeom>
              <a:avLst/>
              <a:gdLst/>
              <a:ahLst/>
              <a:cxnLst/>
              <a:rect l="l" t="t" r="r" b="b"/>
              <a:pathLst>
                <a:path w="1533144" h="1048512">
                  <a:moveTo>
                    <a:pt x="0" y="174751"/>
                  </a:moveTo>
                  <a:lnTo>
                    <a:pt x="5358" y="131635"/>
                  </a:lnTo>
                  <a:lnTo>
                    <a:pt x="20555" y="92444"/>
                  </a:lnTo>
                  <a:lnTo>
                    <a:pt x="44272" y="58497"/>
                  </a:lnTo>
                  <a:lnTo>
                    <a:pt x="75191" y="31111"/>
                  </a:lnTo>
                  <a:lnTo>
                    <a:pt x="111996" y="11604"/>
                  </a:lnTo>
                  <a:lnTo>
                    <a:pt x="153367" y="1295"/>
                  </a:lnTo>
                  <a:lnTo>
                    <a:pt x="1358392" y="0"/>
                  </a:lnTo>
                  <a:lnTo>
                    <a:pt x="1373119" y="611"/>
                  </a:lnTo>
                  <a:lnTo>
                    <a:pt x="1415073" y="9395"/>
                  </a:lnTo>
                  <a:lnTo>
                    <a:pt x="1452662" y="27579"/>
                  </a:lnTo>
                  <a:lnTo>
                    <a:pt x="1484569" y="53843"/>
                  </a:lnTo>
                  <a:lnTo>
                    <a:pt x="1509475" y="86871"/>
                  </a:lnTo>
                  <a:lnTo>
                    <a:pt x="1526062" y="125344"/>
                  </a:lnTo>
                  <a:lnTo>
                    <a:pt x="1533013" y="167944"/>
                  </a:lnTo>
                  <a:lnTo>
                    <a:pt x="1533144" y="873760"/>
                  </a:lnTo>
                  <a:lnTo>
                    <a:pt x="1532532" y="888487"/>
                  </a:lnTo>
                  <a:lnTo>
                    <a:pt x="1523748" y="930441"/>
                  </a:lnTo>
                  <a:lnTo>
                    <a:pt x="1505564" y="968030"/>
                  </a:lnTo>
                  <a:lnTo>
                    <a:pt x="1479300" y="999937"/>
                  </a:lnTo>
                  <a:lnTo>
                    <a:pt x="1446272" y="1024843"/>
                  </a:lnTo>
                  <a:lnTo>
                    <a:pt x="1407799" y="1041430"/>
                  </a:lnTo>
                  <a:lnTo>
                    <a:pt x="1365199" y="1048381"/>
                  </a:lnTo>
                  <a:lnTo>
                    <a:pt x="174751" y="1048512"/>
                  </a:lnTo>
                  <a:lnTo>
                    <a:pt x="160024" y="1047900"/>
                  </a:lnTo>
                  <a:lnTo>
                    <a:pt x="118070" y="1039116"/>
                  </a:lnTo>
                  <a:lnTo>
                    <a:pt x="80481" y="1020932"/>
                  </a:lnTo>
                  <a:lnTo>
                    <a:pt x="48574" y="994668"/>
                  </a:lnTo>
                  <a:lnTo>
                    <a:pt x="23668" y="961640"/>
                  </a:lnTo>
                  <a:lnTo>
                    <a:pt x="7081" y="923167"/>
                  </a:lnTo>
                  <a:lnTo>
                    <a:pt x="130" y="880567"/>
                  </a:lnTo>
                  <a:lnTo>
                    <a:pt x="0" y="174751"/>
                  </a:lnTo>
                  <a:close/>
                </a:path>
              </a:pathLst>
            </a:custGeom>
            <a:ln w="9144">
              <a:solidFill>
                <a:srgbClr val="000000"/>
              </a:solidFill>
            </a:ln>
          </p:spPr>
          <p:txBody>
            <a:bodyPr wrap="square" lIns="0" tIns="0" rIns="0" bIns="0" rtlCol="0">
              <a:noAutofit/>
            </a:bodyPr>
            <a:lstStyle/>
            <a:p>
              <a:endParaRPr/>
            </a:p>
          </p:txBody>
        </p:sp>
        <p:sp>
          <p:nvSpPr>
            <p:cNvPr id="17" name="object 17"/>
            <p:cNvSpPr txBox="1"/>
            <p:nvPr/>
          </p:nvSpPr>
          <p:spPr>
            <a:xfrm>
              <a:off x="4026024" y="1888200"/>
              <a:ext cx="918839" cy="664614"/>
            </a:xfrm>
            <a:prstGeom prst="rect">
              <a:avLst/>
            </a:prstGeom>
          </p:spPr>
          <p:txBody>
            <a:bodyPr vert="horz" wrap="square" lIns="0" tIns="0" rIns="0" bIns="0" rtlCol="0">
              <a:noAutofit/>
            </a:bodyPr>
            <a:lstStyle/>
            <a:p>
              <a:pPr marL="8071" marR="8071" indent="225580">
                <a:lnSpc>
                  <a:spcPct val="120100"/>
                </a:lnSpc>
              </a:pPr>
              <a:r>
                <a:rPr sz="1779" spc="-19" dirty="0">
                  <a:latin typeface="Adobe 黑体 Std R"/>
                  <a:cs typeface="Adobe 黑体 Std R"/>
                </a:rPr>
                <a:t>选择</a:t>
              </a:r>
              <a:r>
                <a:rPr sz="1779" spc="-16" dirty="0">
                  <a:latin typeface="Adobe 黑体 Std R"/>
                  <a:cs typeface="Adobe 黑体 Std R"/>
                </a:rPr>
                <a:t> 分析方法</a:t>
              </a:r>
              <a:endParaRPr sz="1779">
                <a:latin typeface="Adobe 黑体 Std R"/>
                <a:cs typeface="Adobe 黑体 Std R"/>
              </a:endParaRPr>
            </a:p>
          </p:txBody>
        </p:sp>
        <p:sp>
          <p:nvSpPr>
            <p:cNvPr id="18" name="object 18"/>
            <p:cNvSpPr/>
            <p:nvPr/>
          </p:nvSpPr>
          <p:spPr>
            <a:xfrm>
              <a:off x="6471337" y="1914943"/>
              <a:ext cx="1170884" cy="747661"/>
            </a:xfrm>
            <a:prstGeom prst="rect">
              <a:avLst/>
            </a:prstGeom>
            <a:blipFill>
              <a:blip r:embed="rId7" cstate="print"/>
              <a:stretch>
                <a:fillRect/>
              </a:stretch>
            </a:blipFill>
          </p:spPr>
          <p:txBody>
            <a:bodyPr wrap="square" lIns="0" tIns="0" rIns="0" bIns="0" rtlCol="0">
              <a:noAutofit/>
            </a:bodyPr>
            <a:lstStyle/>
            <a:p>
              <a:endParaRPr/>
            </a:p>
          </p:txBody>
        </p:sp>
        <p:sp>
          <p:nvSpPr>
            <p:cNvPr id="19" name="object 19"/>
            <p:cNvSpPr/>
            <p:nvPr/>
          </p:nvSpPr>
          <p:spPr>
            <a:xfrm>
              <a:off x="6512013" y="1931408"/>
              <a:ext cx="1089532" cy="666309"/>
            </a:xfrm>
            <a:prstGeom prst="rect">
              <a:avLst/>
            </a:prstGeom>
            <a:blipFill>
              <a:blip r:embed="rId8" cstate="print"/>
              <a:stretch>
                <a:fillRect/>
              </a:stretch>
            </a:blipFill>
          </p:spPr>
          <p:txBody>
            <a:bodyPr wrap="square" lIns="0" tIns="0" rIns="0" bIns="0" rtlCol="0">
              <a:noAutofit/>
            </a:bodyPr>
            <a:lstStyle/>
            <a:p>
              <a:endParaRPr/>
            </a:p>
          </p:txBody>
        </p:sp>
        <p:sp>
          <p:nvSpPr>
            <p:cNvPr id="20" name="object 20"/>
            <p:cNvSpPr/>
            <p:nvPr/>
          </p:nvSpPr>
          <p:spPr>
            <a:xfrm>
              <a:off x="6512013" y="1931408"/>
              <a:ext cx="1089532" cy="666309"/>
            </a:xfrm>
            <a:custGeom>
              <a:avLst/>
              <a:gdLst/>
              <a:ahLst/>
              <a:cxnLst/>
              <a:rect l="l" t="t" r="r" b="b"/>
              <a:pathLst>
                <a:path w="1714500" h="1048512">
                  <a:moveTo>
                    <a:pt x="0" y="174751"/>
                  </a:moveTo>
                  <a:lnTo>
                    <a:pt x="5358" y="131635"/>
                  </a:lnTo>
                  <a:lnTo>
                    <a:pt x="20555" y="92444"/>
                  </a:lnTo>
                  <a:lnTo>
                    <a:pt x="44272" y="58497"/>
                  </a:lnTo>
                  <a:lnTo>
                    <a:pt x="75191" y="31111"/>
                  </a:lnTo>
                  <a:lnTo>
                    <a:pt x="111996" y="11604"/>
                  </a:lnTo>
                  <a:lnTo>
                    <a:pt x="153367" y="1295"/>
                  </a:lnTo>
                  <a:lnTo>
                    <a:pt x="1539748" y="0"/>
                  </a:lnTo>
                  <a:lnTo>
                    <a:pt x="1554475" y="611"/>
                  </a:lnTo>
                  <a:lnTo>
                    <a:pt x="1596429" y="9395"/>
                  </a:lnTo>
                  <a:lnTo>
                    <a:pt x="1634018" y="27579"/>
                  </a:lnTo>
                  <a:lnTo>
                    <a:pt x="1665925" y="53843"/>
                  </a:lnTo>
                  <a:lnTo>
                    <a:pt x="1690831" y="86871"/>
                  </a:lnTo>
                  <a:lnTo>
                    <a:pt x="1707418" y="125344"/>
                  </a:lnTo>
                  <a:lnTo>
                    <a:pt x="1714369" y="167944"/>
                  </a:lnTo>
                  <a:lnTo>
                    <a:pt x="1714500" y="873760"/>
                  </a:lnTo>
                  <a:lnTo>
                    <a:pt x="1713888" y="888487"/>
                  </a:lnTo>
                  <a:lnTo>
                    <a:pt x="1705104" y="930441"/>
                  </a:lnTo>
                  <a:lnTo>
                    <a:pt x="1686920" y="968030"/>
                  </a:lnTo>
                  <a:lnTo>
                    <a:pt x="1660656" y="999937"/>
                  </a:lnTo>
                  <a:lnTo>
                    <a:pt x="1627628" y="1024843"/>
                  </a:lnTo>
                  <a:lnTo>
                    <a:pt x="1589155" y="1041430"/>
                  </a:lnTo>
                  <a:lnTo>
                    <a:pt x="1546555" y="1048381"/>
                  </a:lnTo>
                  <a:lnTo>
                    <a:pt x="174751" y="1048512"/>
                  </a:lnTo>
                  <a:lnTo>
                    <a:pt x="160024" y="1047900"/>
                  </a:lnTo>
                  <a:lnTo>
                    <a:pt x="118070" y="1039116"/>
                  </a:lnTo>
                  <a:lnTo>
                    <a:pt x="80481" y="1020932"/>
                  </a:lnTo>
                  <a:lnTo>
                    <a:pt x="48574" y="994668"/>
                  </a:lnTo>
                  <a:lnTo>
                    <a:pt x="23668" y="961640"/>
                  </a:lnTo>
                  <a:lnTo>
                    <a:pt x="7081" y="923167"/>
                  </a:lnTo>
                  <a:lnTo>
                    <a:pt x="130" y="880567"/>
                  </a:lnTo>
                  <a:lnTo>
                    <a:pt x="0" y="174751"/>
                  </a:lnTo>
                  <a:close/>
                </a:path>
              </a:pathLst>
            </a:custGeom>
            <a:ln w="9144">
              <a:solidFill>
                <a:srgbClr val="000000"/>
              </a:solidFill>
            </a:ln>
          </p:spPr>
          <p:txBody>
            <a:bodyPr wrap="square" lIns="0" tIns="0" rIns="0" bIns="0" rtlCol="0">
              <a:noAutofit/>
            </a:bodyPr>
            <a:lstStyle/>
            <a:p>
              <a:endParaRPr/>
            </a:p>
          </p:txBody>
        </p:sp>
        <p:sp>
          <p:nvSpPr>
            <p:cNvPr id="21" name="object 21"/>
            <p:cNvSpPr txBox="1"/>
            <p:nvPr/>
          </p:nvSpPr>
          <p:spPr>
            <a:xfrm>
              <a:off x="6589006" y="1888200"/>
              <a:ext cx="918839" cy="664614"/>
            </a:xfrm>
            <a:prstGeom prst="rect">
              <a:avLst/>
            </a:prstGeom>
          </p:spPr>
          <p:txBody>
            <a:bodyPr vert="horz" wrap="square" lIns="0" tIns="0" rIns="0" bIns="0" rtlCol="0">
              <a:noAutofit/>
            </a:bodyPr>
            <a:lstStyle/>
            <a:p>
              <a:pPr marL="8071" marR="8071" indent="225580">
                <a:lnSpc>
                  <a:spcPct val="120100"/>
                </a:lnSpc>
              </a:pPr>
              <a:r>
                <a:rPr sz="1779" spc="-19" dirty="0">
                  <a:latin typeface="Adobe 黑体 Std R"/>
                  <a:cs typeface="Adobe 黑体 Std R"/>
                </a:rPr>
                <a:t>校验</a:t>
              </a:r>
              <a:r>
                <a:rPr sz="1779" spc="-16" dirty="0">
                  <a:latin typeface="Adobe 黑体 Std R"/>
                  <a:cs typeface="Adobe 黑体 Std R"/>
                </a:rPr>
                <a:t> 所得结果</a:t>
              </a:r>
              <a:endParaRPr sz="1779">
                <a:latin typeface="Adobe 黑体 Std R"/>
                <a:cs typeface="Adobe 黑体 Std R"/>
              </a:endParaRPr>
            </a:p>
          </p:txBody>
        </p:sp>
        <p:sp>
          <p:nvSpPr>
            <p:cNvPr id="22" name="object 22"/>
            <p:cNvSpPr/>
            <p:nvPr/>
          </p:nvSpPr>
          <p:spPr>
            <a:xfrm>
              <a:off x="2473481" y="2563820"/>
              <a:ext cx="517164" cy="710859"/>
            </a:xfrm>
            <a:prstGeom prst="rect">
              <a:avLst/>
            </a:prstGeom>
            <a:blipFill>
              <a:blip r:embed="rId9" cstate="print"/>
              <a:stretch>
                <a:fillRect/>
              </a:stretch>
            </a:blipFill>
          </p:spPr>
          <p:txBody>
            <a:bodyPr wrap="square" lIns="0" tIns="0" rIns="0" bIns="0" rtlCol="0">
              <a:noAutofit/>
            </a:bodyPr>
            <a:lstStyle/>
            <a:p>
              <a:endParaRPr/>
            </a:p>
          </p:txBody>
        </p:sp>
        <p:sp>
          <p:nvSpPr>
            <p:cNvPr id="23" name="object 23"/>
            <p:cNvSpPr/>
            <p:nvPr/>
          </p:nvSpPr>
          <p:spPr>
            <a:xfrm>
              <a:off x="2511493" y="2577540"/>
              <a:ext cx="291510" cy="484721"/>
            </a:xfrm>
            <a:custGeom>
              <a:avLst/>
              <a:gdLst/>
              <a:ahLst/>
              <a:cxnLst/>
              <a:rect l="l" t="t" r="r" b="b"/>
              <a:pathLst>
                <a:path w="458724" h="762762">
                  <a:moveTo>
                    <a:pt x="266953" y="583438"/>
                  </a:moveTo>
                  <a:lnTo>
                    <a:pt x="458724" y="762762"/>
                  </a:lnTo>
                  <a:lnTo>
                    <a:pt x="430433" y="645033"/>
                  </a:lnTo>
                  <a:lnTo>
                    <a:pt x="361061" y="645033"/>
                  </a:lnTo>
                  <a:lnTo>
                    <a:pt x="344161" y="616031"/>
                  </a:lnTo>
                  <a:lnTo>
                    <a:pt x="266953" y="583438"/>
                  </a:lnTo>
                  <a:close/>
                </a:path>
                <a:path w="458724" h="762762">
                  <a:moveTo>
                    <a:pt x="344161" y="616031"/>
                  </a:moveTo>
                  <a:lnTo>
                    <a:pt x="361061" y="645033"/>
                  </a:lnTo>
                  <a:lnTo>
                    <a:pt x="382887" y="632333"/>
                  </a:lnTo>
                  <a:lnTo>
                    <a:pt x="344161" y="616031"/>
                  </a:lnTo>
                  <a:close/>
                </a:path>
                <a:path w="458724" h="762762">
                  <a:moveTo>
                    <a:pt x="397383" y="507491"/>
                  </a:moveTo>
                  <a:lnTo>
                    <a:pt x="387634" y="590819"/>
                  </a:lnTo>
                  <a:lnTo>
                    <a:pt x="404495" y="619760"/>
                  </a:lnTo>
                  <a:lnTo>
                    <a:pt x="361061" y="645033"/>
                  </a:lnTo>
                  <a:lnTo>
                    <a:pt x="430433" y="645033"/>
                  </a:lnTo>
                  <a:lnTo>
                    <a:pt x="397383" y="507491"/>
                  </a:lnTo>
                  <a:close/>
                </a:path>
                <a:path w="458724" h="762762">
                  <a:moveTo>
                    <a:pt x="43434" y="0"/>
                  </a:moveTo>
                  <a:lnTo>
                    <a:pt x="0" y="25400"/>
                  </a:lnTo>
                  <a:lnTo>
                    <a:pt x="344161" y="616031"/>
                  </a:lnTo>
                  <a:lnTo>
                    <a:pt x="382777" y="632333"/>
                  </a:lnTo>
                  <a:lnTo>
                    <a:pt x="387634" y="590819"/>
                  </a:lnTo>
                  <a:lnTo>
                    <a:pt x="43434" y="0"/>
                  </a:lnTo>
                  <a:close/>
                </a:path>
                <a:path w="458724" h="762762">
                  <a:moveTo>
                    <a:pt x="387634" y="590819"/>
                  </a:moveTo>
                  <a:lnTo>
                    <a:pt x="382777" y="632333"/>
                  </a:lnTo>
                  <a:lnTo>
                    <a:pt x="404495" y="619760"/>
                  </a:lnTo>
                  <a:lnTo>
                    <a:pt x="387634" y="590819"/>
                  </a:lnTo>
                  <a:close/>
                </a:path>
              </a:pathLst>
            </a:custGeom>
            <a:solidFill>
              <a:srgbClr val="0E6EC5"/>
            </a:solidFill>
          </p:spPr>
          <p:txBody>
            <a:bodyPr wrap="square" lIns="0" tIns="0" rIns="0" bIns="0" rtlCol="0">
              <a:noAutofit/>
            </a:bodyPr>
            <a:lstStyle/>
            <a:p>
              <a:endParaRPr/>
            </a:p>
          </p:txBody>
        </p:sp>
        <p:sp>
          <p:nvSpPr>
            <p:cNvPr id="24" name="object 24"/>
            <p:cNvSpPr/>
            <p:nvPr/>
          </p:nvSpPr>
          <p:spPr>
            <a:xfrm>
              <a:off x="3704410" y="2434045"/>
              <a:ext cx="556872" cy="724418"/>
            </a:xfrm>
            <a:prstGeom prst="rect">
              <a:avLst/>
            </a:prstGeom>
            <a:blipFill>
              <a:blip r:embed="rId10" cstate="print"/>
              <a:stretch>
                <a:fillRect/>
              </a:stretch>
            </a:blipFill>
          </p:spPr>
          <p:txBody>
            <a:bodyPr wrap="square" lIns="0" tIns="0" rIns="0" bIns="0" rtlCol="0">
              <a:noAutofit/>
            </a:bodyPr>
            <a:lstStyle/>
            <a:p>
              <a:endParaRPr/>
            </a:p>
          </p:txBody>
        </p:sp>
        <p:sp>
          <p:nvSpPr>
            <p:cNvPr id="25" name="object 25"/>
            <p:cNvSpPr/>
            <p:nvPr/>
          </p:nvSpPr>
          <p:spPr>
            <a:xfrm>
              <a:off x="3741857" y="2598201"/>
              <a:ext cx="331218" cy="498198"/>
            </a:xfrm>
            <a:custGeom>
              <a:avLst/>
              <a:gdLst/>
              <a:ahLst/>
              <a:cxnLst/>
              <a:rect l="l" t="t" r="r" b="b"/>
              <a:pathLst>
                <a:path w="521208" h="783971">
                  <a:moveTo>
                    <a:pt x="438976" y="126514"/>
                  </a:moveTo>
                  <a:lnTo>
                    <a:pt x="399786" y="140884"/>
                  </a:lnTo>
                  <a:lnTo>
                    <a:pt x="0" y="756538"/>
                  </a:lnTo>
                  <a:lnTo>
                    <a:pt x="42163" y="783970"/>
                  </a:lnTo>
                  <a:lnTo>
                    <a:pt x="441874" y="168311"/>
                  </a:lnTo>
                  <a:lnTo>
                    <a:pt x="439043" y="126558"/>
                  </a:lnTo>
                  <a:close/>
                </a:path>
                <a:path w="521208" h="783971">
                  <a:moveTo>
                    <a:pt x="484229" y="126491"/>
                  </a:moveTo>
                  <a:lnTo>
                    <a:pt x="439038" y="126491"/>
                  </a:lnTo>
                  <a:lnTo>
                    <a:pt x="460121" y="140208"/>
                  </a:lnTo>
                  <a:lnTo>
                    <a:pt x="441874" y="168311"/>
                  </a:lnTo>
                  <a:lnTo>
                    <a:pt x="447548" y="251967"/>
                  </a:lnTo>
                  <a:lnTo>
                    <a:pt x="484229" y="126491"/>
                  </a:lnTo>
                  <a:close/>
                </a:path>
                <a:path w="521208" h="783971">
                  <a:moveTo>
                    <a:pt x="521208" y="0"/>
                  </a:moveTo>
                  <a:lnTo>
                    <a:pt x="320929" y="169799"/>
                  </a:lnTo>
                  <a:lnTo>
                    <a:pt x="399786" y="140884"/>
                  </a:lnTo>
                  <a:lnTo>
                    <a:pt x="417957" y="112902"/>
                  </a:lnTo>
                  <a:lnTo>
                    <a:pt x="488202" y="112902"/>
                  </a:lnTo>
                  <a:lnTo>
                    <a:pt x="521208" y="0"/>
                  </a:lnTo>
                  <a:close/>
                </a:path>
                <a:path w="521208" h="783971">
                  <a:moveTo>
                    <a:pt x="439043" y="126558"/>
                  </a:moveTo>
                  <a:lnTo>
                    <a:pt x="441874" y="168311"/>
                  </a:lnTo>
                  <a:lnTo>
                    <a:pt x="460121" y="140208"/>
                  </a:lnTo>
                  <a:lnTo>
                    <a:pt x="439043" y="126558"/>
                  </a:lnTo>
                  <a:close/>
                </a:path>
                <a:path w="521208" h="783971">
                  <a:moveTo>
                    <a:pt x="417957" y="112902"/>
                  </a:moveTo>
                  <a:lnTo>
                    <a:pt x="399786" y="140884"/>
                  </a:lnTo>
                  <a:lnTo>
                    <a:pt x="438857" y="126558"/>
                  </a:lnTo>
                  <a:lnTo>
                    <a:pt x="417957" y="112902"/>
                  </a:lnTo>
                  <a:close/>
                </a:path>
                <a:path w="521208" h="783971">
                  <a:moveTo>
                    <a:pt x="488202" y="112902"/>
                  </a:moveTo>
                  <a:lnTo>
                    <a:pt x="417957" y="112902"/>
                  </a:lnTo>
                  <a:lnTo>
                    <a:pt x="438976" y="126514"/>
                  </a:lnTo>
                  <a:lnTo>
                    <a:pt x="484229" y="126491"/>
                  </a:lnTo>
                  <a:lnTo>
                    <a:pt x="488202" y="112902"/>
                  </a:lnTo>
                  <a:close/>
                </a:path>
              </a:pathLst>
            </a:custGeom>
            <a:solidFill>
              <a:srgbClr val="0E6EC5"/>
            </a:solidFill>
          </p:spPr>
          <p:txBody>
            <a:bodyPr wrap="square" lIns="0" tIns="0" rIns="0" bIns="0" rtlCol="0">
              <a:noAutofit/>
            </a:bodyPr>
            <a:lstStyle/>
            <a:p>
              <a:endParaRPr/>
            </a:p>
          </p:txBody>
        </p:sp>
        <p:sp>
          <p:nvSpPr>
            <p:cNvPr id="26" name="object 26"/>
            <p:cNvSpPr/>
            <p:nvPr/>
          </p:nvSpPr>
          <p:spPr>
            <a:xfrm>
              <a:off x="4890789" y="2562852"/>
              <a:ext cx="558809" cy="721512"/>
            </a:xfrm>
            <a:prstGeom prst="rect">
              <a:avLst/>
            </a:prstGeom>
            <a:blipFill>
              <a:blip r:embed="rId11" cstate="print"/>
              <a:stretch>
                <a:fillRect/>
              </a:stretch>
            </a:blipFill>
          </p:spPr>
          <p:txBody>
            <a:bodyPr wrap="square" lIns="0" tIns="0" rIns="0" bIns="0" rtlCol="0">
              <a:noAutofit/>
            </a:bodyPr>
            <a:lstStyle/>
            <a:p>
              <a:endParaRPr/>
            </a:p>
          </p:txBody>
        </p:sp>
        <p:sp>
          <p:nvSpPr>
            <p:cNvPr id="27" name="object 27"/>
            <p:cNvSpPr/>
            <p:nvPr/>
          </p:nvSpPr>
          <p:spPr>
            <a:xfrm>
              <a:off x="4928317" y="2576814"/>
              <a:ext cx="333639" cy="494970"/>
            </a:xfrm>
            <a:custGeom>
              <a:avLst/>
              <a:gdLst/>
              <a:ahLst/>
              <a:cxnLst/>
              <a:rect l="l" t="t" r="r" b="b"/>
              <a:pathLst>
                <a:path w="525018" h="778890">
                  <a:moveTo>
                    <a:pt x="323723" y="610488"/>
                  </a:moveTo>
                  <a:lnTo>
                    <a:pt x="525018" y="778890"/>
                  </a:lnTo>
                  <a:lnTo>
                    <a:pt x="491432" y="666749"/>
                  </a:lnTo>
                  <a:lnTo>
                    <a:pt x="421004" y="666749"/>
                  </a:lnTo>
                  <a:lnTo>
                    <a:pt x="402577" y="638778"/>
                  </a:lnTo>
                  <a:lnTo>
                    <a:pt x="323723" y="610488"/>
                  </a:lnTo>
                  <a:close/>
                </a:path>
                <a:path w="525018" h="778890">
                  <a:moveTo>
                    <a:pt x="402577" y="638778"/>
                  </a:moveTo>
                  <a:lnTo>
                    <a:pt x="421004" y="666749"/>
                  </a:lnTo>
                  <a:lnTo>
                    <a:pt x="442023" y="652906"/>
                  </a:lnTo>
                  <a:lnTo>
                    <a:pt x="402577" y="638778"/>
                  </a:lnTo>
                  <a:close/>
                </a:path>
                <a:path w="525018" h="778890">
                  <a:moveTo>
                    <a:pt x="449706" y="527430"/>
                  </a:moveTo>
                  <a:lnTo>
                    <a:pt x="444547" y="610998"/>
                  </a:lnTo>
                  <a:lnTo>
                    <a:pt x="463042" y="639063"/>
                  </a:lnTo>
                  <a:lnTo>
                    <a:pt x="421004" y="666749"/>
                  </a:lnTo>
                  <a:lnTo>
                    <a:pt x="491432" y="666749"/>
                  </a:lnTo>
                  <a:lnTo>
                    <a:pt x="449706" y="527430"/>
                  </a:lnTo>
                  <a:close/>
                </a:path>
                <a:path w="525018" h="778890">
                  <a:moveTo>
                    <a:pt x="41910" y="0"/>
                  </a:moveTo>
                  <a:lnTo>
                    <a:pt x="0" y="27685"/>
                  </a:lnTo>
                  <a:lnTo>
                    <a:pt x="402577" y="638778"/>
                  </a:lnTo>
                  <a:lnTo>
                    <a:pt x="441960" y="652906"/>
                  </a:lnTo>
                  <a:lnTo>
                    <a:pt x="444547" y="610998"/>
                  </a:lnTo>
                  <a:lnTo>
                    <a:pt x="41910" y="0"/>
                  </a:lnTo>
                  <a:close/>
                </a:path>
                <a:path w="525018" h="778890">
                  <a:moveTo>
                    <a:pt x="444547" y="610998"/>
                  </a:moveTo>
                  <a:lnTo>
                    <a:pt x="441960" y="652906"/>
                  </a:lnTo>
                  <a:lnTo>
                    <a:pt x="463042" y="639063"/>
                  </a:lnTo>
                  <a:lnTo>
                    <a:pt x="444547" y="610998"/>
                  </a:lnTo>
                  <a:close/>
                </a:path>
              </a:pathLst>
            </a:custGeom>
            <a:solidFill>
              <a:srgbClr val="0E6EC5"/>
            </a:solidFill>
          </p:spPr>
          <p:txBody>
            <a:bodyPr wrap="square" lIns="0" tIns="0" rIns="0" bIns="0" rtlCol="0">
              <a:noAutofit/>
            </a:bodyPr>
            <a:lstStyle/>
            <a:p>
              <a:endParaRPr/>
            </a:p>
          </p:txBody>
        </p:sp>
        <p:sp>
          <p:nvSpPr>
            <p:cNvPr id="28" name="object 28"/>
            <p:cNvSpPr/>
            <p:nvPr/>
          </p:nvSpPr>
          <p:spPr>
            <a:xfrm>
              <a:off x="6157552" y="2421455"/>
              <a:ext cx="574304" cy="721512"/>
            </a:xfrm>
            <a:prstGeom prst="rect">
              <a:avLst/>
            </a:prstGeom>
            <a:blipFill>
              <a:blip r:embed="rId12" cstate="print"/>
              <a:stretch>
                <a:fillRect/>
              </a:stretch>
            </a:blipFill>
          </p:spPr>
          <p:txBody>
            <a:bodyPr wrap="square" lIns="0" tIns="0" rIns="0" bIns="0" rtlCol="0">
              <a:noAutofit/>
            </a:bodyPr>
            <a:lstStyle/>
            <a:p>
              <a:endParaRPr/>
            </a:p>
          </p:txBody>
        </p:sp>
        <p:sp>
          <p:nvSpPr>
            <p:cNvPr id="29" name="object 29"/>
            <p:cNvSpPr/>
            <p:nvPr/>
          </p:nvSpPr>
          <p:spPr>
            <a:xfrm>
              <a:off x="6195241" y="2585611"/>
              <a:ext cx="348812" cy="495293"/>
            </a:xfrm>
            <a:custGeom>
              <a:avLst/>
              <a:gdLst/>
              <a:ahLst/>
              <a:cxnLst/>
              <a:rect l="l" t="t" r="r" b="b"/>
              <a:pathLst>
                <a:path w="548894" h="779399">
                  <a:moveTo>
                    <a:pt x="463169" y="124206"/>
                  </a:moveTo>
                  <a:lnTo>
                    <a:pt x="423375" y="137512"/>
                  </a:lnTo>
                  <a:lnTo>
                    <a:pt x="0" y="750824"/>
                  </a:lnTo>
                  <a:lnTo>
                    <a:pt x="41401" y="779399"/>
                  </a:lnTo>
                  <a:lnTo>
                    <a:pt x="464818" y="166028"/>
                  </a:lnTo>
                  <a:lnTo>
                    <a:pt x="463169" y="124206"/>
                  </a:lnTo>
                  <a:close/>
                </a:path>
                <a:path w="548894" h="779399">
                  <a:moveTo>
                    <a:pt x="513374" y="109854"/>
                  </a:moveTo>
                  <a:lnTo>
                    <a:pt x="442468" y="109854"/>
                  </a:lnTo>
                  <a:lnTo>
                    <a:pt x="483870" y="138429"/>
                  </a:lnTo>
                  <a:lnTo>
                    <a:pt x="464818" y="166028"/>
                  </a:lnTo>
                  <a:lnTo>
                    <a:pt x="468122" y="249809"/>
                  </a:lnTo>
                  <a:lnTo>
                    <a:pt x="513374" y="109854"/>
                  </a:lnTo>
                  <a:close/>
                </a:path>
                <a:path w="548894" h="779399">
                  <a:moveTo>
                    <a:pt x="463261" y="124206"/>
                  </a:moveTo>
                  <a:lnTo>
                    <a:pt x="464818" y="166028"/>
                  </a:lnTo>
                  <a:lnTo>
                    <a:pt x="483870" y="138429"/>
                  </a:lnTo>
                  <a:lnTo>
                    <a:pt x="463261" y="124206"/>
                  </a:lnTo>
                  <a:close/>
                </a:path>
                <a:path w="548894" h="779399">
                  <a:moveTo>
                    <a:pt x="548894" y="0"/>
                  </a:moveTo>
                  <a:lnTo>
                    <a:pt x="343916" y="164084"/>
                  </a:lnTo>
                  <a:lnTo>
                    <a:pt x="423375" y="137512"/>
                  </a:lnTo>
                  <a:lnTo>
                    <a:pt x="442468" y="109854"/>
                  </a:lnTo>
                  <a:lnTo>
                    <a:pt x="513374" y="109854"/>
                  </a:lnTo>
                  <a:lnTo>
                    <a:pt x="548894" y="0"/>
                  </a:lnTo>
                  <a:close/>
                </a:path>
                <a:path w="548894" h="779399">
                  <a:moveTo>
                    <a:pt x="442468" y="109854"/>
                  </a:moveTo>
                  <a:lnTo>
                    <a:pt x="423375" y="137512"/>
                  </a:lnTo>
                  <a:lnTo>
                    <a:pt x="463169" y="124206"/>
                  </a:lnTo>
                  <a:lnTo>
                    <a:pt x="442468" y="109854"/>
                  </a:lnTo>
                  <a:close/>
                </a:path>
              </a:pathLst>
            </a:custGeom>
            <a:solidFill>
              <a:srgbClr val="0E6EC5"/>
            </a:solidFill>
          </p:spPr>
          <p:txBody>
            <a:bodyPr wrap="square" lIns="0" tIns="0" rIns="0" bIns="0" rtlCol="0">
              <a:noAutofit/>
            </a:bodyPr>
            <a:lstStyle/>
            <a:p>
              <a:endParaRPr/>
            </a:p>
          </p:txBody>
        </p:sp>
      </p:grpSp>
      <p:sp>
        <p:nvSpPr>
          <p:cNvPr id="30" name="object 30"/>
          <p:cNvSpPr txBox="1"/>
          <p:nvPr/>
        </p:nvSpPr>
        <p:spPr>
          <a:xfrm>
            <a:off x="2990645" y="1092672"/>
            <a:ext cx="3672407" cy="392151"/>
          </a:xfrm>
          <a:prstGeom prst="rect">
            <a:avLst/>
          </a:prstGeom>
        </p:spPr>
        <p:txBody>
          <a:bodyPr vert="horz" wrap="square" lIns="0" tIns="0" rIns="0" bIns="0" rtlCol="0">
            <a:noAutofit/>
          </a:bodyPr>
          <a:lstStyle/>
          <a:p>
            <a:pPr marL="8071"/>
            <a:r>
              <a:rPr sz="2800" spc="-19" dirty="0">
                <a:latin typeface="隶书" panose="02010509060101010101" pitchFamily="49" charset="-122"/>
                <a:ea typeface="隶书" panose="02010509060101010101" pitchFamily="49" charset="-122"/>
                <a:cs typeface="Adobe 黑体 Std R"/>
              </a:rPr>
              <a:t>电路分析的基本思路：</a:t>
            </a:r>
            <a:endParaRPr sz="2800" dirty="0">
              <a:latin typeface="隶书" panose="02010509060101010101" pitchFamily="49" charset="-122"/>
              <a:ea typeface="隶书" panose="02010509060101010101" pitchFamily="49" charset="-122"/>
              <a:cs typeface="Adobe 黑体 Std R"/>
            </a:endParaRPr>
          </a:p>
        </p:txBody>
      </p:sp>
      <p:sp>
        <p:nvSpPr>
          <p:cNvPr id="39" name="object 93"/>
          <p:cNvSpPr txBox="1"/>
          <p:nvPr/>
        </p:nvSpPr>
        <p:spPr>
          <a:xfrm>
            <a:off x="6468378" y="5163582"/>
            <a:ext cx="1943518" cy="672973"/>
          </a:xfrm>
          <a:prstGeom prst="rect">
            <a:avLst/>
          </a:prstGeom>
          <a:ln>
            <a:solidFill>
              <a:schemeClr val="accent2"/>
            </a:solidFill>
          </a:ln>
        </p:spPr>
        <p:txBody>
          <a:bodyPr vert="horz" wrap="square" lIns="0" tIns="0" rIns="0" bIns="0" rtlCol="0">
            <a:noAutofit/>
          </a:bodyPr>
          <a:lstStyle/>
          <a:p>
            <a:pPr marL="87313">
              <a:lnSpc>
                <a:spcPct val="100000"/>
              </a:lnSpc>
            </a:pPr>
            <a:r>
              <a:rPr dirty="0">
                <a:latin typeface="Adobe 黑体 Std R"/>
                <a:cs typeface="Adobe 黑体 Std R"/>
              </a:rPr>
              <a:t>用电路方程分析：</a:t>
            </a:r>
          </a:p>
          <a:p>
            <a:pPr marL="87313">
              <a:lnSpc>
                <a:spcPts val="508"/>
              </a:lnSpc>
              <a:spcBef>
                <a:spcPts val="20"/>
              </a:spcBef>
            </a:pPr>
            <a:endParaRPr dirty="0"/>
          </a:p>
          <a:p>
            <a:pPr marL="87313" marR="59724"/>
            <a:r>
              <a:rPr i="1" spc="-10" dirty="0">
                <a:latin typeface="Times New Roman"/>
                <a:cs typeface="Times New Roman"/>
              </a:rPr>
              <a:t>u</a:t>
            </a:r>
            <a:r>
              <a:rPr spc="4" baseline="-24444" dirty="0">
                <a:latin typeface="Times New Roman"/>
                <a:cs typeface="Times New Roman"/>
              </a:rPr>
              <a:t>s  </a:t>
            </a:r>
            <a:r>
              <a:rPr spc="-105" baseline="-24444" dirty="0">
                <a:latin typeface="Times New Roman"/>
                <a:cs typeface="Times New Roman"/>
              </a:rPr>
              <a:t> </a:t>
            </a:r>
            <a:r>
              <a:rPr dirty="0">
                <a:latin typeface="Symbol"/>
                <a:cs typeface="Symbol"/>
              </a:rPr>
              <a:t></a:t>
            </a:r>
            <a:r>
              <a:rPr spc="-25" dirty="0">
                <a:latin typeface="Times New Roman"/>
                <a:cs typeface="Times New Roman"/>
              </a:rPr>
              <a:t> </a:t>
            </a:r>
            <a:r>
              <a:rPr spc="76" dirty="0">
                <a:latin typeface="Times New Roman"/>
                <a:cs typeface="Times New Roman"/>
              </a:rPr>
              <a:t>(</a:t>
            </a:r>
            <a:r>
              <a:rPr i="1" spc="-72" dirty="0">
                <a:latin typeface="Times New Roman"/>
                <a:cs typeface="Times New Roman"/>
              </a:rPr>
              <a:t>R</a:t>
            </a:r>
            <a:r>
              <a:rPr spc="4" baseline="-24444" dirty="0">
                <a:latin typeface="Times New Roman"/>
                <a:cs typeface="Times New Roman"/>
              </a:rPr>
              <a:t>s </a:t>
            </a:r>
            <a:r>
              <a:rPr spc="38" baseline="-24444" dirty="0">
                <a:latin typeface="Times New Roman"/>
                <a:cs typeface="Times New Roman"/>
              </a:rPr>
              <a:t> </a:t>
            </a:r>
            <a:r>
              <a:rPr dirty="0">
                <a:latin typeface="Symbol"/>
                <a:cs typeface="Symbol"/>
              </a:rPr>
              <a:t></a:t>
            </a:r>
            <a:r>
              <a:rPr spc="-44" dirty="0">
                <a:latin typeface="Times New Roman"/>
                <a:cs typeface="Times New Roman"/>
              </a:rPr>
              <a:t> </a:t>
            </a:r>
            <a:r>
              <a:rPr i="1" spc="-44" dirty="0">
                <a:latin typeface="Times New Roman"/>
                <a:cs typeface="Times New Roman"/>
              </a:rPr>
              <a:t>R</a:t>
            </a:r>
            <a:r>
              <a:rPr spc="14" baseline="-24444" dirty="0">
                <a:latin typeface="Times New Roman"/>
                <a:cs typeface="Times New Roman"/>
              </a:rPr>
              <a:t>L</a:t>
            </a:r>
            <a:r>
              <a:rPr spc="-14" baseline="-24444" dirty="0">
                <a:latin typeface="Times New Roman"/>
                <a:cs typeface="Times New Roman"/>
              </a:rPr>
              <a:t> </a:t>
            </a:r>
            <a:r>
              <a:rPr dirty="0">
                <a:latin typeface="Times New Roman"/>
                <a:cs typeface="Times New Roman"/>
              </a:rPr>
              <a:t>)</a:t>
            </a:r>
            <a:r>
              <a:rPr spc="51" dirty="0">
                <a:latin typeface="Times New Roman"/>
                <a:cs typeface="Times New Roman"/>
              </a:rPr>
              <a:t> </a:t>
            </a:r>
            <a:r>
              <a:rPr i="1" dirty="0">
                <a:latin typeface="Times New Roman"/>
                <a:cs typeface="Times New Roman"/>
              </a:rPr>
              <a:t>i</a:t>
            </a:r>
            <a:endParaRPr dirty="0">
              <a:latin typeface="Times New Roman"/>
              <a:cs typeface="Times New Roman"/>
            </a:endParaRPr>
          </a:p>
        </p:txBody>
      </p:sp>
      <p:grpSp>
        <p:nvGrpSpPr>
          <p:cNvPr id="40" name="组合 39"/>
          <p:cNvGrpSpPr/>
          <p:nvPr/>
        </p:nvGrpSpPr>
        <p:grpSpPr>
          <a:xfrm>
            <a:off x="3683452" y="4509120"/>
            <a:ext cx="2374696" cy="1738409"/>
            <a:chOff x="3771234" y="1826177"/>
            <a:chExt cx="2374696" cy="1738409"/>
          </a:xfrm>
        </p:grpSpPr>
        <p:sp>
          <p:nvSpPr>
            <p:cNvPr id="41" name="object 2"/>
            <p:cNvSpPr/>
            <p:nvPr/>
          </p:nvSpPr>
          <p:spPr>
            <a:xfrm>
              <a:off x="5490274" y="2683276"/>
              <a:ext cx="582052" cy="366083"/>
            </a:xfrm>
            <a:custGeom>
              <a:avLst/>
              <a:gdLst/>
              <a:ahLst/>
              <a:cxnLst/>
              <a:rect l="l" t="t" r="r" b="b"/>
              <a:pathLst>
                <a:path w="915923" h="576072">
                  <a:moveTo>
                    <a:pt x="861948" y="0"/>
                  </a:moveTo>
                  <a:lnTo>
                    <a:pt x="53819" y="0"/>
                  </a:lnTo>
                  <a:lnTo>
                    <a:pt x="15744" y="15846"/>
                  </a:lnTo>
                  <a:lnTo>
                    <a:pt x="20" y="53820"/>
                  </a:lnTo>
                  <a:lnTo>
                    <a:pt x="0" y="522251"/>
                  </a:lnTo>
                  <a:lnTo>
                    <a:pt x="1958" y="536576"/>
                  </a:lnTo>
                  <a:lnTo>
                    <a:pt x="26758" y="568734"/>
                  </a:lnTo>
                  <a:lnTo>
                    <a:pt x="53974" y="576072"/>
                  </a:lnTo>
                  <a:lnTo>
                    <a:pt x="862103" y="576071"/>
                  </a:lnTo>
                  <a:lnTo>
                    <a:pt x="900178" y="560225"/>
                  </a:lnTo>
                  <a:lnTo>
                    <a:pt x="915903" y="522251"/>
                  </a:lnTo>
                  <a:lnTo>
                    <a:pt x="915923" y="53820"/>
                  </a:lnTo>
                  <a:lnTo>
                    <a:pt x="913965" y="39495"/>
                  </a:lnTo>
                  <a:lnTo>
                    <a:pt x="889165" y="7337"/>
                  </a:lnTo>
                  <a:lnTo>
                    <a:pt x="861948" y="0"/>
                  </a:lnTo>
                  <a:close/>
                </a:path>
              </a:pathLst>
            </a:custGeom>
            <a:solidFill>
              <a:srgbClr val="91C5F7"/>
            </a:solidFill>
          </p:spPr>
          <p:txBody>
            <a:bodyPr wrap="square" lIns="0" tIns="0" rIns="0" bIns="0" rtlCol="0">
              <a:noAutofit/>
            </a:bodyPr>
            <a:lstStyle/>
            <a:p>
              <a:endParaRPr/>
            </a:p>
          </p:txBody>
        </p:sp>
        <p:sp>
          <p:nvSpPr>
            <p:cNvPr id="42" name="object 3"/>
            <p:cNvSpPr/>
            <p:nvPr/>
          </p:nvSpPr>
          <p:spPr>
            <a:xfrm>
              <a:off x="4712589" y="1945299"/>
              <a:ext cx="581084" cy="509417"/>
            </a:xfrm>
            <a:custGeom>
              <a:avLst/>
              <a:gdLst/>
              <a:ahLst/>
              <a:cxnLst/>
              <a:rect l="l" t="t" r="r" b="b"/>
              <a:pathLst>
                <a:path w="914400" h="801624">
                  <a:moveTo>
                    <a:pt x="839216" y="0"/>
                  </a:moveTo>
                  <a:lnTo>
                    <a:pt x="69695" y="197"/>
                  </a:lnTo>
                  <a:lnTo>
                    <a:pt x="30519" y="14695"/>
                  </a:lnTo>
                  <a:lnTo>
                    <a:pt x="5410" y="47121"/>
                  </a:lnTo>
                  <a:lnTo>
                    <a:pt x="0" y="75184"/>
                  </a:lnTo>
                  <a:lnTo>
                    <a:pt x="197" y="731928"/>
                  </a:lnTo>
                  <a:lnTo>
                    <a:pt x="14695" y="771104"/>
                  </a:lnTo>
                  <a:lnTo>
                    <a:pt x="47121" y="796213"/>
                  </a:lnTo>
                  <a:lnTo>
                    <a:pt x="75184" y="801624"/>
                  </a:lnTo>
                  <a:lnTo>
                    <a:pt x="844704" y="801426"/>
                  </a:lnTo>
                  <a:lnTo>
                    <a:pt x="883880" y="786928"/>
                  </a:lnTo>
                  <a:lnTo>
                    <a:pt x="908989" y="754502"/>
                  </a:lnTo>
                  <a:lnTo>
                    <a:pt x="914400" y="726440"/>
                  </a:lnTo>
                  <a:lnTo>
                    <a:pt x="914202" y="69695"/>
                  </a:lnTo>
                  <a:lnTo>
                    <a:pt x="899704" y="30519"/>
                  </a:lnTo>
                  <a:lnTo>
                    <a:pt x="867278" y="5410"/>
                  </a:lnTo>
                  <a:lnTo>
                    <a:pt x="839216" y="0"/>
                  </a:lnTo>
                  <a:close/>
                </a:path>
              </a:pathLst>
            </a:custGeom>
            <a:solidFill>
              <a:srgbClr val="91C5F7"/>
            </a:solidFill>
          </p:spPr>
          <p:txBody>
            <a:bodyPr wrap="square" lIns="0" tIns="0" rIns="0" bIns="0" rtlCol="0">
              <a:noAutofit/>
            </a:bodyPr>
            <a:lstStyle/>
            <a:p>
              <a:endParaRPr/>
            </a:p>
          </p:txBody>
        </p:sp>
        <p:sp>
          <p:nvSpPr>
            <p:cNvPr id="43" name="object 55"/>
            <p:cNvSpPr/>
            <p:nvPr/>
          </p:nvSpPr>
          <p:spPr>
            <a:xfrm>
              <a:off x="4310400" y="2913181"/>
              <a:ext cx="90598" cy="289770"/>
            </a:xfrm>
            <a:custGeom>
              <a:avLst/>
              <a:gdLst/>
              <a:ahLst/>
              <a:cxnLst/>
              <a:rect l="l" t="t" r="r" b="b"/>
              <a:pathLst>
                <a:path w="142566" h="455985">
                  <a:moveTo>
                    <a:pt x="0" y="455985"/>
                  </a:moveTo>
                  <a:lnTo>
                    <a:pt x="142566" y="455985"/>
                  </a:lnTo>
                  <a:lnTo>
                    <a:pt x="142566" y="0"/>
                  </a:lnTo>
                  <a:lnTo>
                    <a:pt x="0" y="0"/>
                  </a:lnTo>
                  <a:lnTo>
                    <a:pt x="0" y="455985"/>
                  </a:lnTo>
                  <a:close/>
                </a:path>
              </a:pathLst>
            </a:custGeom>
            <a:ln w="6082">
              <a:solidFill>
                <a:srgbClr val="000000"/>
              </a:solidFill>
            </a:ln>
          </p:spPr>
          <p:txBody>
            <a:bodyPr wrap="square" lIns="0" tIns="0" rIns="0" bIns="0" rtlCol="0">
              <a:noAutofit/>
            </a:bodyPr>
            <a:lstStyle/>
            <a:p>
              <a:endParaRPr/>
            </a:p>
          </p:txBody>
        </p:sp>
        <p:sp>
          <p:nvSpPr>
            <p:cNvPr id="44" name="object 56"/>
            <p:cNvSpPr/>
            <p:nvPr/>
          </p:nvSpPr>
          <p:spPr>
            <a:xfrm>
              <a:off x="4210750" y="2554960"/>
              <a:ext cx="289914" cy="0"/>
            </a:xfrm>
            <a:custGeom>
              <a:avLst/>
              <a:gdLst/>
              <a:ahLst/>
              <a:cxnLst/>
              <a:rect l="l" t="t" r="r" b="b"/>
              <a:pathLst>
                <a:path w="456212">
                  <a:moveTo>
                    <a:pt x="456212" y="0"/>
                  </a:moveTo>
                  <a:lnTo>
                    <a:pt x="0" y="0"/>
                  </a:lnTo>
                </a:path>
              </a:pathLst>
            </a:custGeom>
            <a:ln w="6079">
              <a:solidFill>
                <a:srgbClr val="000000"/>
              </a:solidFill>
            </a:ln>
          </p:spPr>
          <p:txBody>
            <a:bodyPr wrap="square" lIns="0" tIns="0" rIns="0" bIns="0" rtlCol="0">
              <a:noAutofit/>
            </a:bodyPr>
            <a:lstStyle/>
            <a:p>
              <a:endParaRPr/>
            </a:p>
          </p:txBody>
        </p:sp>
        <p:sp>
          <p:nvSpPr>
            <p:cNvPr id="45" name="object 57"/>
            <p:cNvSpPr/>
            <p:nvPr/>
          </p:nvSpPr>
          <p:spPr>
            <a:xfrm>
              <a:off x="4283229" y="2638237"/>
              <a:ext cx="144957" cy="0"/>
            </a:xfrm>
            <a:custGeom>
              <a:avLst/>
              <a:gdLst/>
              <a:ahLst/>
              <a:cxnLst/>
              <a:rect l="l" t="t" r="r" b="b"/>
              <a:pathLst>
                <a:path w="228106">
                  <a:moveTo>
                    <a:pt x="228106" y="0"/>
                  </a:moveTo>
                  <a:lnTo>
                    <a:pt x="0" y="0"/>
                  </a:lnTo>
                </a:path>
              </a:pathLst>
            </a:custGeom>
            <a:ln w="30399">
              <a:solidFill>
                <a:srgbClr val="000000"/>
              </a:solidFill>
            </a:ln>
          </p:spPr>
          <p:txBody>
            <a:bodyPr wrap="square" lIns="0" tIns="0" rIns="0" bIns="0" rtlCol="0">
              <a:noAutofit/>
            </a:bodyPr>
            <a:lstStyle/>
            <a:p>
              <a:endParaRPr/>
            </a:p>
          </p:txBody>
        </p:sp>
        <p:sp>
          <p:nvSpPr>
            <p:cNvPr id="46" name="object 58"/>
            <p:cNvSpPr/>
            <p:nvPr/>
          </p:nvSpPr>
          <p:spPr>
            <a:xfrm>
              <a:off x="4355708" y="2274318"/>
              <a:ext cx="0" cy="280642"/>
            </a:xfrm>
            <a:custGeom>
              <a:avLst/>
              <a:gdLst/>
              <a:ahLst/>
              <a:cxnLst/>
              <a:rect l="l" t="t" r="r" b="b"/>
              <a:pathLst>
                <a:path h="441622">
                  <a:moveTo>
                    <a:pt x="0" y="441622"/>
                  </a:moveTo>
                  <a:lnTo>
                    <a:pt x="0" y="0"/>
                  </a:lnTo>
                </a:path>
              </a:pathLst>
            </a:custGeom>
            <a:ln w="6082">
              <a:solidFill>
                <a:srgbClr val="000000"/>
              </a:solidFill>
            </a:ln>
          </p:spPr>
          <p:txBody>
            <a:bodyPr wrap="square" lIns="0" tIns="0" rIns="0" bIns="0" rtlCol="0">
              <a:noAutofit/>
            </a:bodyPr>
            <a:lstStyle/>
            <a:p>
              <a:endParaRPr/>
            </a:p>
          </p:txBody>
        </p:sp>
        <p:sp>
          <p:nvSpPr>
            <p:cNvPr id="47" name="object 59"/>
            <p:cNvSpPr/>
            <p:nvPr/>
          </p:nvSpPr>
          <p:spPr>
            <a:xfrm>
              <a:off x="4355708" y="2638237"/>
              <a:ext cx="0" cy="270388"/>
            </a:xfrm>
            <a:custGeom>
              <a:avLst/>
              <a:gdLst/>
              <a:ahLst/>
              <a:cxnLst/>
              <a:rect l="l" t="t" r="r" b="b"/>
              <a:pathLst>
                <a:path h="425485">
                  <a:moveTo>
                    <a:pt x="0" y="425485"/>
                  </a:moveTo>
                  <a:lnTo>
                    <a:pt x="0" y="0"/>
                  </a:lnTo>
                </a:path>
              </a:pathLst>
            </a:custGeom>
            <a:ln w="6082">
              <a:solidFill>
                <a:srgbClr val="000000"/>
              </a:solidFill>
            </a:ln>
          </p:spPr>
          <p:txBody>
            <a:bodyPr wrap="square" lIns="0" tIns="0" rIns="0" bIns="0" rtlCol="0">
              <a:noAutofit/>
            </a:bodyPr>
            <a:lstStyle/>
            <a:p>
              <a:endParaRPr/>
            </a:p>
          </p:txBody>
        </p:sp>
        <p:sp>
          <p:nvSpPr>
            <p:cNvPr id="48" name="object 60"/>
            <p:cNvSpPr/>
            <p:nvPr/>
          </p:nvSpPr>
          <p:spPr>
            <a:xfrm>
              <a:off x="4355708" y="3202951"/>
              <a:ext cx="0" cy="207633"/>
            </a:xfrm>
            <a:custGeom>
              <a:avLst/>
              <a:gdLst/>
              <a:ahLst/>
              <a:cxnLst/>
              <a:rect l="l" t="t" r="r" b="b"/>
              <a:pathLst>
                <a:path h="326734">
                  <a:moveTo>
                    <a:pt x="0" y="326734"/>
                  </a:moveTo>
                  <a:lnTo>
                    <a:pt x="0" y="0"/>
                  </a:lnTo>
                </a:path>
              </a:pathLst>
            </a:custGeom>
            <a:ln w="6082">
              <a:solidFill>
                <a:srgbClr val="000000"/>
              </a:solidFill>
            </a:ln>
          </p:spPr>
          <p:txBody>
            <a:bodyPr wrap="square" lIns="0" tIns="0" rIns="0" bIns="0" rtlCol="0">
              <a:noAutofit/>
            </a:bodyPr>
            <a:lstStyle/>
            <a:p>
              <a:endParaRPr/>
            </a:p>
          </p:txBody>
        </p:sp>
        <p:sp>
          <p:nvSpPr>
            <p:cNvPr id="49" name="object 61"/>
            <p:cNvSpPr/>
            <p:nvPr/>
          </p:nvSpPr>
          <p:spPr>
            <a:xfrm>
              <a:off x="4353984" y="2274318"/>
              <a:ext cx="575270" cy="0"/>
            </a:xfrm>
            <a:custGeom>
              <a:avLst/>
              <a:gdLst/>
              <a:ahLst/>
              <a:cxnLst/>
              <a:rect l="l" t="t" r="r" b="b"/>
              <a:pathLst>
                <a:path w="905252">
                  <a:moveTo>
                    <a:pt x="0" y="0"/>
                  </a:moveTo>
                  <a:lnTo>
                    <a:pt x="905252" y="0"/>
                  </a:lnTo>
                </a:path>
              </a:pathLst>
            </a:custGeom>
            <a:ln w="6079">
              <a:solidFill>
                <a:srgbClr val="000000"/>
              </a:solidFill>
            </a:ln>
          </p:spPr>
          <p:txBody>
            <a:bodyPr wrap="square" lIns="0" tIns="0" rIns="0" bIns="0" rtlCol="0">
              <a:noAutofit/>
            </a:bodyPr>
            <a:lstStyle/>
            <a:p>
              <a:endParaRPr/>
            </a:p>
          </p:txBody>
        </p:sp>
        <p:sp>
          <p:nvSpPr>
            <p:cNvPr id="50" name="object 62"/>
            <p:cNvSpPr/>
            <p:nvPr/>
          </p:nvSpPr>
          <p:spPr>
            <a:xfrm>
              <a:off x="5566567" y="2725168"/>
              <a:ext cx="90598" cy="289770"/>
            </a:xfrm>
            <a:custGeom>
              <a:avLst/>
              <a:gdLst/>
              <a:ahLst/>
              <a:cxnLst/>
              <a:rect l="l" t="t" r="r" b="b"/>
              <a:pathLst>
                <a:path w="142566" h="455985">
                  <a:moveTo>
                    <a:pt x="0" y="455985"/>
                  </a:moveTo>
                  <a:lnTo>
                    <a:pt x="142566" y="455985"/>
                  </a:lnTo>
                  <a:lnTo>
                    <a:pt x="142566" y="0"/>
                  </a:lnTo>
                  <a:lnTo>
                    <a:pt x="0" y="0"/>
                  </a:lnTo>
                  <a:lnTo>
                    <a:pt x="0" y="455985"/>
                  </a:lnTo>
                  <a:close/>
                </a:path>
              </a:pathLst>
            </a:custGeom>
            <a:ln w="6082">
              <a:solidFill>
                <a:srgbClr val="000000"/>
              </a:solidFill>
            </a:ln>
          </p:spPr>
          <p:txBody>
            <a:bodyPr wrap="square" lIns="0" tIns="0" rIns="0" bIns="0" rtlCol="0">
              <a:noAutofit/>
            </a:bodyPr>
            <a:lstStyle/>
            <a:p>
              <a:endParaRPr/>
            </a:p>
          </p:txBody>
        </p:sp>
        <p:sp>
          <p:nvSpPr>
            <p:cNvPr id="51" name="object 63"/>
            <p:cNvSpPr/>
            <p:nvPr/>
          </p:nvSpPr>
          <p:spPr>
            <a:xfrm>
              <a:off x="5611826" y="3014939"/>
              <a:ext cx="0" cy="395646"/>
            </a:xfrm>
            <a:custGeom>
              <a:avLst/>
              <a:gdLst/>
              <a:ahLst/>
              <a:cxnLst/>
              <a:rect l="l" t="t" r="r" b="b"/>
              <a:pathLst>
                <a:path h="622593">
                  <a:moveTo>
                    <a:pt x="0" y="0"/>
                  </a:moveTo>
                  <a:lnTo>
                    <a:pt x="0" y="622593"/>
                  </a:lnTo>
                </a:path>
              </a:pathLst>
            </a:custGeom>
            <a:ln w="6082">
              <a:solidFill>
                <a:srgbClr val="000000"/>
              </a:solidFill>
            </a:ln>
          </p:spPr>
          <p:txBody>
            <a:bodyPr wrap="square" lIns="0" tIns="0" rIns="0" bIns="0" rtlCol="0">
              <a:noAutofit/>
            </a:bodyPr>
            <a:lstStyle/>
            <a:p>
              <a:endParaRPr/>
            </a:p>
          </p:txBody>
        </p:sp>
        <p:sp>
          <p:nvSpPr>
            <p:cNvPr id="52" name="object 64"/>
            <p:cNvSpPr/>
            <p:nvPr/>
          </p:nvSpPr>
          <p:spPr>
            <a:xfrm>
              <a:off x="5611826" y="2278889"/>
              <a:ext cx="0" cy="446278"/>
            </a:xfrm>
            <a:custGeom>
              <a:avLst/>
              <a:gdLst/>
              <a:ahLst/>
              <a:cxnLst/>
              <a:rect l="l" t="t" r="r" b="b"/>
              <a:pathLst>
                <a:path h="702268">
                  <a:moveTo>
                    <a:pt x="0" y="0"/>
                  </a:moveTo>
                  <a:lnTo>
                    <a:pt x="0" y="702268"/>
                  </a:lnTo>
                </a:path>
              </a:pathLst>
            </a:custGeom>
            <a:ln w="6082">
              <a:solidFill>
                <a:srgbClr val="000000"/>
              </a:solidFill>
            </a:ln>
          </p:spPr>
          <p:txBody>
            <a:bodyPr wrap="square" lIns="0" tIns="0" rIns="0" bIns="0" rtlCol="0">
              <a:noAutofit/>
            </a:bodyPr>
            <a:lstStyle/>
            <a:p>
              <a:endParaRPr/>
            </a:p>
          </p:txBody>
        </p:sp>
        <p:sp>
          <p:nvSpPr>
            <p:cNvPr id="53" name="object 65"/>
            <p:cNvSpPr/>
            <p:nvPr/>
          </p:nvSpPr>
          <p:spPr>
            <a:xfrm>
              <a:off x="5038826" y="2274318"/>
              <a:ext cx="570745" cy="0"/>
            </a:xfrm>
            <a:custGeom>
              <a:avLst/>
              <a:gdLst/>
              <a:ahLst/>
              <a:cxnLst/>
              <a:rect l="l" t="t" r="r" b="b"/>
              <a:pathLst>
                <a:path w="898130">
                  <a:moveTo>
                    <a:pt x="0" y="0"/>
                  </a:moveTo>
                  <a:lnTo>
                    <a:pt x="898130" y="0"/>
                  </a:lnTo>
                </a:path>
              </a:pathLst>
            </a:custGeom>
            <a:ln w="6079">
              <a:solidFill>
                <a:srgbClr val="000000"/>
              </a:solidFill>
            </a:ln>
          </p:spPr>
          <p:txBody>
            <a:bodyPr wrap="square" lIns="0" tIns="0" rIns="0" bIns="0" rtlCol="0">
              <a:noAutofit/>
            </a:bodyPr>
            <a:lstStyle/>
            <a:p>
              <a:endParaRPr/>
            </a:p>
          </p:txBody>
        </p:sp>
        <p:sp>
          <p:nvSpPr>
            <p:cNvPr id="54" name="object 66"/>
            <p:cNvSpPr/>
            <p:nvPr/>
          </p:nvSpPr>
          <p:spPr>
            <a:xfrm>
              <a:off x="4933813" y="2169357"/>
              <a:ext cx="105013" cy="104961"/>
            </a:xfrm>
            <a:custGeom>
              <a:avLst/>
              <a:gdLst/>
              <a:ahLst/>
              <a:cxnLst/>
              <a:rect l="l" t="t" r="r" b="b"/>
              <a:pathLst>
                <a:path w="165250" h="165168">
                  <a:moveTo>
                    <a:pt x="0" y="0"/>
                  </a:moveTo>
                  <a:lnTo>
                    <a:pt x="165250" y="165168"/>
                  </a:lnTo>
                </a:path>
              </a:pathLst>
            </a:custGeom>
            <a:ln w="6081">
              <a:solidFill>
                <a:srgbClr val="000000"/>
              </a:solidFill>
            </a:ln>
          </p:spPr>
          <p:txBody>
            <a:bodyPr wrap="square" lIns="0" tIns="0" rIns="0" bIns="0" rtlCol="0">
              <a:noAutofit/>
            </a:bodyPr>
            <a:lstStyle/>
            <a:p>
              <a:endParaRPr/>
            </a:p>
          </p:txBody>
        </p:sp>
        <p:sp>
          <p:nvSpPr>
            <p:cNvPr id="55" name="object 67"/>
            <p:cNvSpPr/>
            <p:nvPr/>
          </p:nvSpPr>
          <p:spPr>
            <a:xfrm>
              <a:off x="4932444" y="2182571"/>
              <a:ext cx="98765" cy="63075"/>
            </a:xfrm>
            <a:custGeom>
              <a:avLst/>
              <a:gdLst/>
              <a:ahLst/>
              <a:cxnLst/>
              <a:rect l="l" t="t" r="r" b="b"/>
              <a:pathLst>
                <a:path w="155417" h="99256">
                  <a:moveTo>
                    <a:pt x="0" y="99256"/>
                  </a:moveTo>
                  <a:lnTo>
                    <a:pt x="20037" y="64916"/>
                  </a:lnTo>
                  <a:lnTo>
                    <a:pt x="47041" y="36972"/>
                  </a:lnTo>
                  <a:lnTo>
                    <a:pt x="79568" y="16271"/>
                  </a:lnTo>
                  <a:lnTo>
                    <a:pt x="116174" y="3664"/>
                  </a:lnTo>
                  <a:lnTo>
                    <a:pt x="142132" y="175"/>
                  </a:lnTo>
                  <a:lnTo>
                    <a:pt x="155417" y="0"/>
                  </a:lnTo>
                </a:path>
              </a:pathLst>
            </a:custGeom>
            <a:ln w="6080">
              <a:solidFill>
                <a:srgbClr val="000000"/>
              </a:solidFill>
            </a:ln>
          </p:spPr>
          <p:txBody>
            <a:bodyPr wrap="square" lIns="0" tIns="0" rIns="0" bIns="0" rtlCol="0">
              <a:noAutofit/>
            </a:bodyPr>
            <a:lstStyle/>
            <a:p>
              <a:endParaRPr/>
            </a:p>
          </p:txBody>
        </p:sp>
        <p:sp>
          <p:nvSpPr>
            <p:cNvPr id="56" name="object 68"/>
            <p:cNvSpPr/>
            <p:nvPr/>
          </p:nvSpPr>
          <p:spPr>
            <a:xfrm>
              <a:off x="4905707" y="2237726"/>
              <a:ext cx="54069" cy="82230"/>
            </a:xfrm>
            <a:custGeom>
              <a:avLst/>
              <a:gdLst/>
              <a:ahLst/>
              <a:cxnLst/>
              <a:rect l="l" t="t" r="r" b="b"/>
              <a:pathLst>
                <a:path w="85083" h="129398">
                  <a:moveTo>
                    <a:pt x="0" y="0"/>
                  </a:moveTo>
                  <a:lnTo>
                    <a:pt x="37054" y="129398"/>
                  </a:lnTo>
                  <a:lnTo>
                    <a:pt x="85083" y="3673"/>
                  </a:lnTo>
                  <a:lnTo>
                    <a:pt x="0" y="0"/>
                  </a:lnTo>
                  <a:close/>
                </a:path>
              </a:pathLst>
            </a:custGeom>
            <a:solidFill>
              <a:srgbClr val="000000"/>
            </a:solidFill>
          </p:spPr>
          <p:txBody>
            <a:bodyPr wrap="square" lIns="0" tIns="0" rIns="0" bIns="0" rtlCol="0">
              <a:noAutofit/>
            </a:bodyPr>
            <a:lstStyle/>
            <a:p>
              <a:endParaRPr/>
            </a:p>
          </p:txBody>
        </p:sp>
        <p:sp>
          <p:nvSpPr>
            <p:cNvPr id="57" name="object 69"/>
            <p:cNvSpPr/>
            <p:nvPr/>
          </p:nvSpPr>
          <p:spPr>
            <a:xfrm>
              <a:off x="5609893" y="2562044"/>
              <a:ext cx="3865" cy="0"/>
            </a:xfrm>
            <a:custGeom>
              <a:avLst/>
              <a:gdLst/>
              <a:ahLst/>
              <a:cxnLst/>
              <a:rect l="l" t="t" r="r" b="b"/>
              <a:pathLst>
                <a:path w="6082">
                  <a:moveTo>
                    <a:pt x="0" y="0"/>
                  </a:moveTo>
                  <a:lnTo>
                    <a:pt x="6082" y="0"/>
                  </a:lnTo>
                </a:path>
              </a:pathLst>
            </a:custGeom>
            <a:ln w="10791">
              <a:solidFill>
                <a:srgbClr val="0000FF"/>
              </a:solidFill>
            </a:ln>
          </p:spPr>
          <p:txBody>
            <a:bodyPr wrap="square" lIns="0" tIns="0" rIns="0" bIns="0" rtlCol="0">
              <a:noAutofit/>
            </a:bodyPr>
            <a:lstStyle/>
            <a:p>
              <a:endParaRPr/>
            </a:p>
          </p:txBody>
        </p:sp>
        <p:sp>
          <p:nvSpPr>
            <p:cNvPr id="58" name="object 70"/>
            <p:cNvSpPr/>
            <p:nvPr/>
          </p:nvSpPr>
          <p:spPr>
            <a:xfrm>
              <a:off x="5584767" y="2558711"/>
              <a:ext cx="54117" cy="81136"/>
            </a:xfrm>
            <a:custGeom>
              <a:avLst/>
              <a:gdLst/>
              <a:ahLst/>
              <a:cxnLst/>
              <a:rect l="l" t="t" r="r" b="b"/>
              <a:pathLst>
                <a:path w="85159" h="127676">
                  <a:moveTo>
                    <a:pt x="85159" y="0"/>
                  </a:moveTo>
                  <a:lnTo>
                    <a:pt x="0" y="0"/>
                  </a:lnTo>
                  <a:lnTo>
                    <a:pt x="42579" y="127676"/>
                  </a:lnTo>
                  <a:lnTo>
                    <a:pt x="85159" y="0"/>
                  </a:lnTo>
                  <a:close/>
                </a:path>
              </a:pathLst>
            </a:custGeom>
            <a:solidFill>
              <a:srgbClr val="0000FF"/>
            </a:solidFill>
          </p:spPr>
          <p:txBody>
            <a:bodyPr wrap="square" lIns="0" tIns="0" rIns="0" bIns="0" rtlCol="0">
              <a:noAutofit/>
            </a:bodyPr>
            <a:lstStyle/>
            <a:p>
              <a:endParaRPr/>
            </a:p>
          </p:txBody>
        </p:sp>
        <p:sp>
          <p:nvSpPr>
            <p:cNvPr id="59" name="object 71"/>
            <p:cNvSpPr txBox="1"/>
            <p:nvPr/>
          </p:nvSpPr>
          <p:spPr>
            <a:xfrm>
              <a:off x="5707841" y="2754230"/>
              <a:ext cx="341790" cy="280050"/>
            </a:xfrm>
            <a:prstGeom prst="rect">
              <a:avLst/>
            </a:prstGeom>
          </p:spPr>
          <p:txBody>
            <a:bodyPr vert="horz" wrap="square" lIns="0" tIns="0" rIns="0" bIns="0" rtlCol="0">
              <a:noAutofit/>
            </a:bodyPr>
            <a:lstStyle/>
            <a:p>
              <a:pPr marL="8071"/>
              <a:r>
                <a:rPr sz="1271" i="1" spc="-32" dirty="0">
                  <a:latin typeface="Times New Roman"/>
                  <a:cs typeface="Times New Roman"/>
                </a:rPr>
                <a:t>R</a:t>
              </a:r>
              <a:r>
                <a:rPr sz="1096" baseline="-24154" dirty="0">
                  <a:latin typeface="Times New Roman"/>
                  <a:cs typeface="Times New Roman"/>
                </a:rPr>
                <a:t>L </a:t>
              </a:r>
              <a:r>
                <a:rPr sz="1096" spc="-33" baseline="-24154" dirty="0">
                  <a:latin typeface="Times New Roman"/>
                  <a:cs typeface="Times New Roman"/>
                </a:rPr>
                <a:t> </a:t>
              </a:r>
              <a:r>
                <a:rPr sz="1525" spc="-19" baseline="-39930" dirty="0">
                  <a:latin typeface="Adobe 黑体 Std R"/>
                  <a:cs typeface="Adobe 黑体 Std R"/>
                </a:rPr>
                <a:t>珠</a:t>
              </a:r>
              <a:endParaRPr sz="1525" baseline="-39930">
                <a:latin typeface="Adobe 黑体 Std R"/>
                <a:cs typeface="Adobe 黑体 Std R"/>
              </a:endParaRPr>
            </a:p>
          </p:txBody>
        </p:sp>
        <p:sp>
          <p:nvSpPr>
            <p:cNvPr id="60" name="object 72"/>
            <p:cNvSpPr txBox="1"/>
            <p:nvPr/>
          </p:nvSpPr>
          <p:spPr>
            <a:xfrm>
              <a:off x="4350488" y="3254244"/>
              <a:ext cx="1262646" cy="155359"/>
            </a:xfrm>
            <a:prstGeom prst="rect">
              <a:avLst/>
            </a:prstGeom>
          </p:spPr>
          <p:txBody>
            <a:bodyPr vert="horz" wrap="square" lIns="0" tIns="0" rIns="0" bIns="0" rtlCol="0">
              <a:noAutofit/>
            </a:bodyPr>
            <a:lstStyle/>
            <a:p>
              <a:pPr marL="8071">
                <a:tabLst>
                  <a:tab pos="525009" algn="l"/>
                  <a:tab pos="1254210" algn="l"/>
                </a:tabLst>
              </a:pPr>
              <a:r>
                <a:rPr sz="1017" u="sng" spc="-3" dirty="0">
                  <a:latin typeface="Adobe 黑体 Std R"/>
                  <a:cs typeface="Adobe 黑体 Std R"/>
                </a:rPr>
                <a:t> 	</a:t>
              </a:r>
              <a:r>
                <a:rPr sz="1017" u="sng" spc="-13" dirty="0">
                  <a:latin typeface="Adobe 黑体 Std R"/>
                  <a:cs typeface="Adobe 黑体 Std R"/>
                </a:rPr>
                <a:t>导线</a:t>
              </a:r>
              <a:r>
                <a:rPr sz="1017" u="sng" spc="-3" dirty="0">
                  <a:latin typeface="Adobe 黑体 Std R"/>
                  <a:cs typeface="Adobe 黑体 Std R"/>
                </a:rPr>
                <a:t> 	</a:t>
              </a:r>
              <a:endParaRPr sz="1017">
                <a:latin typeface="Adobe 黑体 Std R"/>
                <a:cs typeface="Adobe 黑体 Std R"/>
              </a:endParaRPr>
            </a:p>
          </p:txBody>
        </p:sp>
        <p:sp>
          <p:nvSpPr>
            <p:cNvPr id="61" name="object 83"/>
            <p:cNvSpPr/>
            <p:nvPr/>
          </p:nvSpPr>
          <p:spPr>
            <a:xfrm>
              <a:off x="3837090" y="2340436"/>
              <a:ext cx="749598" cy="1029487"/>
            </a:xfrm>
            <a:prstGeom prst="rect">
              <a:avLst/>
            </a:prstGeom>
            <a:blipFill>
              <a:blip r:embed="rId13" cstate="print"/>
              <a:stretch>
                <a:fillRect/>
              </a:stretch>
            </a:blipFill>
          </p:spPr>
          <p:txBody>
            <a:bodyPr wrap="square" lIns="0" tIns="0" rIns="0" bIns="0" rtlCol="0">
              <a:noAutofit/>
            </a:bodyPr>
            <a:lstStyle/>
            <a:p>
              <a:endParaRPr/>
            </a:p>
          </p:txBody>
        </p:sp>
        <p:sp>
          <p:nvSpPr>
            <p:cNvPr id="62" name="object 84"/>
            <p:cNvSpPr/>
            <p:nvPr/>
          </p:nvSpPr>
          <p:spPr>
            <a:xfrm>
              <a:off x="4013788" y="2369712"/>
              <a:ext cx="536661" cy="966564"/>
            </a:xfrm>
            <a:custGeom>
              <a:avLst/>
              <a:gdLst/>
              <a:ahLst/>
              <a:cxnLst/>
              <a:rect l="l" t="t" r="r" b="b"/>
              <a:pathLst>
                <a:path w="844496" h="1520996">
                  <a:moveTo>
                    <a:pt x="0" y="1520996"/>
                  </a:moveTo>
                  <a:lnTo>
                    <a:pt x="844496" y="1520996"/>
                  </a:lnTo>
                  <a:lnTo>
                    <a:pt x="844495" y="0"/>
                  </a:lnTo>
                  <a:lnTo>
                    <a:pt x="0" y="0"/>
                  </a:lnTo>
                  <a:lnTo>
                    <a:pt x="0" y="1520996"/>
                  </a:lnTo>
                  <a:close/>
                </a:path>
              </a:pathLst>
            </a:custGeom>
            <a:ln w="6086">
              <a:solidFill>
                <a:srgbClr val="808080"/>
              </a:solidFill>
              <a:prstDash val="dash"/>
            </a:ln>
          </p:spPr>
          <p:txBody>
            <a:bodyPr wrap="square" lIns="0" tIns="0" rIns="0" bIns="0" rtlCol="0">
              <a:noAutofit/>
            </a:bodyPr>
            <a:lstStyle/>
            <a:p>
              <a:endParaRPr/>
            </a:p>
          </p:txBody>
        </p:sp>
        <p:sp>
          <p:nvSpPr>
            <p:cNvPr id="63" name="object 85"/>
            <p:cNvSpPr txBox="1"/>
            <p:nvPr/>
          </p:nvSpPr>
          <p:spPr>
            <a:xfrm>
              <a:off x="3858193" y="2557323"/>
              <a:ext cx="409987" cy="630718"/>
            </a:xfrm>
            <a:prstGeom prst="rect">
              <a:avLst/>
            </a:prstGeom>
          </p:spPr>
          <p:txBody>
            <a:bodyPr vert="horz" wrap="square" lIns="0" tIns="0" rIns="0" bIns="0" rtlCol="0">
              <a:noAutofit/>
            </a:bodyPr>
            <a:lstStyle/>
            <a:p>
              <a:pPr marL="8071" marR="269970" algn="just">
                <a:lnSpc>
                  <a:spcPct val="102499"/>
                </a:lnSpc>
              </a:pPr>
              <a:r>
                <a:rPr sz="921" spc="108" dirty="0">
                  <a:latin typeface="Adobe 黑体 Std R"/>
                  <a:cs typeface="Adobe 黑体 Std R"/>
                </a:rPr>
                <a:t>干</a:t>
              </a:r>
              <a:r>
                <a:rPr sz="921" spc="67" dirty="0">
                  <a:latin typeface="Adobe 黑体 Std R"/>
                  <a:cs typeface="Adobe 黑体 Std R"/>
                </a:rPr>
                <a:t> 电 池</a:t>
              </a:r>
              <a:endParaRPr sz="921">
                <a:latin typeface="Adobe 黑体 Std R"/>
                <a:cs typeface="Adobe 黑体 Std R"/>
              </a:endParaRPr>
            </a:p>
            <a:p>
              <a:pPr marL="8071" marR="8071" algn="just">
                <a:lnSpc>
                  <a:spcPts val="1284"/>
                </a:lnSpc>
              </a:pPr>
              <a:r>
                <a:rPr sz="921" spc="108" dirty="0">
                  <a:latin typeface="Adobe 黑体 Std R"/>
                  <a:cs typeface="Adobe 黑体 Std R"/>
                </a:rPr>
                <a:t>组    </a:t>
              </a:r>
              <a:r>
                <a:rPr sz="921" spc="22" dirty="0">
                  <a:latin typeface="Adobe 黑体 Std R"/>
                  <a:cs typeface="Adobe 黑体 Std R"/>
                </a:rPr>
                <a:t> </a:t>
              </a:r>
              <a:r>
                <a:rPr sz="1271" i="1" spc="-67" dirty="0">
                  <a:latin typeface="Times New Roman"/>
                  <a:cs typeface="Times New Roman"/>
                </a:rPr>
                <a:t>R</a:t>
              </a:r>
              <a:r>
                <a:rPr sz="1096" baseline="-24154" dirty="0">
                  <a:latin typeface="Times New Roman"/>
                  <a:cs typeface="Times New Roman"/>
                </a:rPr>
                <a:t>s</a:t>
              </a:r>
              <a:endParaRPr sz="1096" baseline="-24154">
                <a:latin typeface="Times New Roman"/>
                <a:cs typeface="Times New Roman"/>
              </a:endParaRPr>
            </a:p>
          </p:txBody>
        </p:sp>
        <p:sp>
          <p:nvSpPr>
            <p:cNvPr id="64" name="object 86"/>
            <p:cNvSpPr txBox="1"/>
            <p:nvPr/>
          </p:nvSpPr>
          <p:spPr>
            <a:xfrm>
              <a:off x="4078296" y="2479287"/>
              <a:ext cx="132762" cy="229609"/>
            </a:xfrm>
            <a:prstGeom prst="rect">
              <a:avLst/>
            </a:prstGeom>
          </p:spPr>
          <p:txBody>
            <a:bodyPr vert="horz" wrap="square" lIns="0" tIns="0" rIns="0" bIns="0" rtlCol="0">
              <a:noAutofit/>
            </a:bodyPr>
            <a:lstStyle/>
            <a:p>
              <a:pPr marL="8071"/>
              <a:r>
                <a:rPr sz="1271" i="1" spc="-13" dirty="0">
                  <a:latin typeface="Times New Roman"/>
                  <a:cs typeface="Times New Roman"/>
                </a:rPr>
                <a:t>u</a:t>
              </a:r>
              <a:r>
                <a:rPr sz="1096" baseline="-24154" dirty="0">
                  <a:latin typeface="Times New Roman"/>
                  <a:cs typeface="Times New Roman"/>
                </a:rPr>
                <a:t>s</a:t>
              </a:r>
              <a:endParaRPr sz="1096" baseline="-24154">
                <a:latin typeface="Times New Roman"/>
                <a:cs typeface="Times New Roman"/>
              </a:endParaRPr>
            </a:p>
          </p:txBody>
        </p:sp>
        <p:sp>
          <p:nvSpPr>
            <p:cNvPr id="65" name="object 87"/>
            <p:cNvSpPr txBox="1"/>
            <p:nvPr/>
          </p:nvSpPr>
          <p:spPr>
            <a:xfrm>
              <a:off x="5663421" y="2463134"/>
              <a:ext cx="61337" cy="201362"/>
            </a:xfrm>
            <a:prstGeom prst="rect">
              <a:avLst/>
            </a:prstGeom>
          </p:spPr>
          <p:txBody>
            <a:bodyPr vert="horz" wrap="square" lIns="0" tIns="0" rIns="0" bIns="0" rtlCol="0">
              <a:noAutofit/>
            </a:bodyPr>
            <a:lstStyle/>
            <a:p>
              <a:pPr marL="8071"/>
              <a:r>
                <a:rPr sz="1271" i="1" spc="-6" dirty="0">
                  <a:solidFill>
                    <a:srgbClr val="0000FF"/>
                  </a:solidFill>
                  <a:latin typeface="Times New Roman"/>
                  <a:cs typeface="Times New Roman"/>
                </a:rPr>
                <a:t>i</a:t>
              </a:r>
              <a:endParaRPr sz="1271">
                <a:latin typeface="Times New Roman"/>
                <a:cs typeface="Times New Roman"/>
              </a:endParaRPr>
            </a:p>
          </p:txBody>
        </p:sp>
        <p:sp>
          <p:nvSpPr>
            <p:cNvPr id="66" name="object 88"/>
            <p:cNvSpPr txBox="1"/>
            <p:nvPr/>
          </p:nvSpPr>
          <p:spPr>
            <a:xfrm>
              <a:off x="4731967" y="1944281"/>
              <a:ext cx="531853" cy="155359"/>
            </a:xfrm>
            <a:prstGeom prst="rect">
              <a:avLst/>
            </a:prstGeom>
          </p:spPr>
          <p:txBody>
            <a:bodyPr vert="horz" wrap="square" lIns="0" tIns="0" rIns="0" bIns="0" rtlCol="0">
              <a:noAutofit/>
            </a:bodyPr>
            <a:lstStyle/>
            <a:p>
              <a:pPr marL="8071"/>
              <a:r>
                <a:rPr sz="1017" spc="-13" dirty="0">
                  <a:latin typeface="Adobe 黑体 Std R"/>
                  <a:cs typeface="Adobe 黑体 Std R"/>
                </a:rPr>
                <a:t>滑动开关</a:t>
              </a:r>
              <a:endParaRPr sz="1017">
                <a:latin typeface="Adobe 黑体 Std R"/>
                <a:cs typeface="Adobe 黑体 Std R"/>
              </a:endParaRPr>
            </a:p>
          </p:txBody>
        </p:sp>
        <p:sp>
          <p:nvSpPr>
            <p:cNvPr id="67" name="object 90"/>
            <p:cNvSpPr txBox="1"/>
            <p:nvPr/>
          </p:nvSpPr>
          <p:spPr>
            <a:xfrm>
              <a:off x="4353774" y="2096845"/>
              <a:ext cx="273997" cy="155359"/>
            </a:xfrm>
            <a:prstGeom prst="rect">
              <a:avLst/>
            </a:prstGeom>
          </p:spPr>
          <p:txBody>
            <a:bodyPr vert="horz" wrap="square" lIns="0" tIns="0" rIns="0" bIns="0" rtlCol="0">
              <a:noAutofit/>
            </a:bodyPr>
            <a:lstStyle/>
            <a:p>
              <a:pPr marL="8071"/>
              <a:r>
                <a:rPr sz="1017" spc="-13" dirty="0">
                  <a:latin typeface="Adobe 黑体 Std R"/>
                  <a:cs typeface="Adobe 黑体 Std R"/>
                </a:rPr>
                <a:t>导线</a:t>
              </a:r>
              <a:endParaRPr sz="1017">
                <a:latin typeface="Adobe 黑体 Std R"/>
                <a:cs typeface="Adobe 黑体 Std R"/>
              </a:endParaRPr>
            </a:p>
          </p:txBody>
        </p:sp>
        <p:sp>
          <p:nvSpPr>
            <p:cNvPr id="68" name="object 91"/>
            <p:cNvSpPr txBox="1"/>
            <p:nvPr/>
          </p:nvSpPr>
          <p:spPr>
            <a:xfrm>
              <a:off x="5337019" y="2096845"/>
              <a:ext cx="273997" cy="155359"/>
            </a:xfrm>
            <a:prstGeom prst="rect">
              <a:avLst/>
            </a:prstGeom>
          </p:spPr>
          <p:txBody>
            <a:bodyPr vert="horz" wrap="square" lIns="0" tIns="0" rIns="0" bIns="0" rtlCol="0">
              <a:noAutofit/>
            </a:bodyPr>
            <a:lstStyle/>
            <a:p>
              <a:pPr marL="8071"/>
              <a:r>
                <a:rPr sz="1017" spc="-13" dirty="0">
                  <a:latin typeface="Adobe 黑体 Std R"/>
                  <a:cs typeface="Adobe 黑体 Std R"/>
                </a:rPr>
                <a:t>导线</a:t>
              </a:r>
              <a:endParaRPr sz="1017">
                <a:latin typeface="Adobe 黑体 Std R"/>
                <a:cs typeface="Adobe 黑体 Std R"/>
              </a:endParaRPr>
            </a:p>
          </p:txBody>
        </p:sp>
        <p:sp>
          <p:nvSpPr>
            <p:cNvPr id="69" name="object 92"/>
            <p:cNvSpPr txBox="1"/>
            <p:nvPr/>
          </p:nvSpPr>
          <p:spPr>
            <a:xfrm>
              <a:off x="4914320" y="2284105"/>
              <a:ext cx="106129" cy="201362"/>
            </a:xfrm>
            <a:prstGeom prst="rect">
              <a:avLst/>
            </a:prstGeom>
          </p:spPr>
          <p:txBody>
            <a:bodyPr vert="horz" wrap="square" lIns="0" tIns="0" rIns="0" bIns="0" rtlCol="0">
              <a:noAutofit/>
            </a:bodyPr>
            <a:lstStyle/>
            <a:p>
              <a:pPr marL="8071"/>
              <a:r>
                <a:rPr sz="1271" spc="-10" dirty="0">
                  <a:latin typeface="Times New Roman"/>
                  <a:cs typeface="Times New Roman"/>
                </a:rPr>
                <a:t>S</a:t>
              </a:r>
              <a:endParaRPr sz="1271">
                <a:latin typeface="Times New Roman"/>
                <a:cs typeface="Times New Roman"/>
              </a:endParaRPr>
            </a:p>
          </p:txBody>
        </p:sp>
        <p:sp>
          <p:nvSpPr>
            <p:cNvPr id="70" name="object 108"/>
            <p:cNvSpPr/>
            <p:nvPr/>
          </p:nvSpPr>
          <p:spPr>
            <a:xfrm>
              <a:off x="3771234" y="1826177"/>
              <a:ext cx="2374696" cy="1738409"/>
            </a:xfrm>
            <a:prstGeom prst="rect">
              <a:avLst/>
            </a:prstGeom>
            <a:blipFill>
              <a:blip r:embed="rId14" cstate="print"/>
              <a:stretch>
                <a:fillRect/>
              </a:stretch>
            </a:blipFill>
          </p:spPr>
          <p:txBody>
            <a:bodyPr wrap="square" lIns="0" tIns="0" rIns="0" bIns="0" rtlCol="0">
              <a:noAutofit/>
            </a:bodyPr>
            <a:lstStyle/>
            <a:p>
              <a:endParaRPr/>
            </a:p>
          </p:txBody>
        </p:sp>
      </p:grpSp>
      <p:sp>
        <p:nvSpPr>
          <p:cNvPr id="71" name="object 110"/>
          <p:cNvSpPr/>
          <p:nvPr/>
        </p:nvSpPr>
        <p:spPr>
          <a:xfrm>
            <a:off x="323528" y="4005064"/>
            <a:ext cx="3061921" cy="2672058"/>
          </a:xfrm>
          <a:prstGeom prst="rect">
            <a:avLst/>
          </a:prstGeom>
          <a:blipFill>
            <a:blip r:embed="rId15" cstate="print"/>
            <a:stretch>
              <a:fillRect/>
            </a:stretch>
          </a:blipFill>
        </p:spPr>
        <p:txBody>
          <a:bodyPr wrap="square" lIns="0" tIns="0" rIns="0" bIns="0" rtlCol="0">
            <a:noAutofit/>
          </a:bodyPr>
          <a:lstStyle/>
          <a:p>
            <a:endParaRPr/>
          </a:p>
        </p:txBody>
      </p:sp>
      <p:cxnSp>
        <p:nvCxnSpPr>
          <p:cNvPr id="72" name="直接箭头连接符 71"/>
          <p:cNvCxnSpPr/>
          <p:nvPr/>
        </p:nvCxnSpPr>
        <p:spPr bwMode="auto">
          <a:xfrm flipH="1">
            <a:off x="1735504" y="2681935"/>
            <a:ext cx="331798" cy="1323129"/>
          </a:xfrm>
          <a:prstGeom prst="straightConnector1">
            <a:avLst/>
          </a:prstGeom>
          <a:ln w="12700">
            <a:tailEnd type="triangle"/>
          </a:ln>
          <a:extLst/>
        </p:spPr>
        <p:style>
          <a:lnRef idx="1">
            <a:schemeClr val="accent2"/>
          </a:lnRef>
          <a:fillRef idx="0">
            <a:schemeClr val="accent2"/>
          </a:fillRef>
          <a:effectRef idx="0">
            <a:schemeClr val="accent2"/>
          </a:effectRef>
          <a:fontRef idx="minor">
            <a:schemeClr val="tx1"/>
          </a:fontRef>
        </p:style>
      </p:cxnSp>
      <p:cxnSp>
        <p:nvCxnSpPr>
          <p:cNvPr id="74" name="直接箭头连接符 73"/>
          <p:cNvCxnSpPr/>
          <p:nvPr/>
        </p:nvCxnSpPr>
        <p:spPr bwMode="auto">
          <a:xfrm>
            <a:off x="3282654" y="3775365"/>
            <a:ext cx="498397" cy="636458"/>
          </a:xfrm>
          <a:prstGeom prst="straightConnector1">
            <a:avLst/>
          </a:prstGeom>
          <a:ln w="12700">
            <a:tailEnd type="triangle"/>
          </a:ln>
          <a:extLst/>
        </p:spPr>
        <p:style>
          <a:lnRef idx="1">
            <a:schemeClr val="accent2"/>
          </a:lnRef>
          <a:fillRef idx="0">
            <a:schemeClr val="accent2"/>
          </a:fillRef>
          <a:effectRef idx="0">
            <a:schemeClr val="accent2"/>
          </a:effectRef>
          <a:fontRef idx="minor">
            <a:schemeClr val="tx1"/>
          </a:fontRef>
        </p:style>
      </p:cxnSp>
      <p:cxnSp>
        <p:nvCxnSpPr>
          <p:cNvPr id="76" name="直接箭头连接符 75"/>
          <p:cNvCxnSpPr/>
          <p:nvPr/>
        </p:nvCxnSpPr>
        <p:spPr bwMode="auto">
          <a:xfrm>
            <a:off x="4512715" y="2690777"/>
            <a:ext cx="1931989" cy="2419048"/>
          </a:xfrm>
          <a:prstGeom prst="straightConnector1">
            <a:avLst/>
          </a:prstGeom>
          <a:ln w="12700">
            <a:tailEnd type="triangle"/>
          </a:ln>
          <a:extLst/>
        </p:spPr>
        <p:style>
          <a:lnRef idx="1">
            <a:schemeClr val="accent2"/>
          </a:lnRef>
          <a:fillRef idx="0">
            <a:schemeClr val="accent2"/>
          </a:fillRef>
          <a:effectRef idx="0">
            <a:schemeClr val="accent2"/>
          </a:effectRef>
          <a:fontRef idx="minor">
            <a:schemeClr val="tx1"/>
          </a:fontRef>
        </p:style>
      </p:cxnSp>
      <p:cxnSp>
        <p:nvCxnSpPr>
          <p:cNvPr id="78" name="直接箭头连接符 77"/>
          <p:cNvCxnSpPr>
            <a:stCxn id="6" idx="3"/>
            <a:endCxn id="79" idx="1"/>
          </p:cNvCxnSpPr>
          <p:nvPr/>
        </p:nvCxnSpPr>
        <p:spPr bwMode="auto">
          <a:xfrm>
            <a:off x="6260210" y="3368622"/>
            <a:ext cx="586896" cy="401358"/>
          </a:xfrm>
          <a:prstGeom prst="straightConnector1">
            <a:avLst/>
          </a:prstGeom>
          <a:ln w="12700">
            <a:tailEnd type="triangle"/>
          </a:ln>
          <a:extLst/>
        </p:spPr>
        <p:style>
          <a:lnRef idx="1">
            <a:schemeClr val="accent2"/>
          </a:lnRef>
          <a:fillRef idx="0">
            <a:schemeClr val="accent2"/>
          </a:fillRef>
          <a:effectRef idx="0">
            <a:schemeClr val="accent2"/>
          </a:effectRef>
          <a:fontRef idx="minor">
            <a:schemeClr val="tx1"/>
          </a:fontRef>
        </p:style>
      </p:cxnSp>
      <p:sp>
        <p:nvSpPr>
          <p:cNvPr id="79" name="object 93"/>
          <p:cNvSpPr txBox="1"/>
          <p:nvPr/>
        </p:nvSpPr>
        <p:spPr>
          <a:xfrm>
            <a:off x="6847106" y="3433493"/>
            <a:ext cx="1943518" cy="672973"/>
          </a:xfrm>
          <a:prstGeom prst="rect">
            <a:avLst/>
          </a:prstGeom>
          <a:ln>
            <a:solidFill>
              <a:schemeClr val="accent2"/>
            </a:solidFill>
          </a:ln>
        </p:spPr>
        <p:txBody>
          <a:bodyPr vert="horz" wrap="square" lIns="0" tIns="0" rIns="0" bIns="0" rtlCol="0">
            <a:noAutofit/>
          </a:bodyPr>
          <a:lstStyle/>
          <a:p>
            <a:pPr marL="87313">
              <a:lnSpc>
                <a:spcPct val="100000"/>
              </a:lnSpc>
            </a:pPr>
            <a:r>
              <a:rPr lang="zh-CN" altLang="en-US" dirty="0">
                <a:latin typeface="Adobe 黑体 Std R"/>
                <a:cs typeface="Adobe 黑体 Std R"/>
              </a:rPr>
              <a:t>代入相应值，计算电流值</a:t>
            </a:r>
            <a:endParaRPr dirty="0">
              <a:latin typeface="Times New Roman"/>
              <a:cs typeface="Times New Roman"/>
            </a:endParaRPr>
          </a:p>
        </p:txBody>
      </p:sp>
      <p:sp>
        <p:nvSpPr>
          <p:cNvPr id="81"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a:solidFill>
                  <a:schemeClr val="tx2"/>
                </a:solidFill>
                <a:ea typeface="隶书" panose="02010509060101010101" pitchFamily="49" charset="-122"/>
              </a:rPr>
              <a:t>电路模型 </a:t>
            </a:r>
            <a:r>
              <a:rPr lang="en-US" altLang="zh-CN" sz="3200" dirty="0">
                <a:solidFill>
                  <a:schemeClr val="tx2"/>
                </a:solidFill>
                <a:ea typeface="隶书" panose="02010509060101010101" pitchFamily="49" charset="-122"/>
              </a:rPr>
              <a:t>Circuits Model</a:t>
            </a:r>
          </a:p>
        </p:txBody>
      </p:sp>
    </p:spTree>
    <p:extLst>
      <p:ext uri="{BB962C8B-B14F-4D97-AF65-F5344CB8AC3E}">
        <p14:creationId xmlns:p14="http://schemas.microsoft.com/office/powerpoint/2010/main" val="39762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1" grpId="0" animBg="1"/>
      <p:bldP spid="7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fld id="{1E04E5BE-6359-43D2-AF8A-6ED07F4239D3}" type="datetime1">
              <a:rPr lang="zh-CN" altLang="en-US"/>
              <a:pPr>
                <a:defRPr/>
              </a:pPr>
              <a:t>2021/3/3</a:t>
            </a:fld>
            <a:endParaRPr lang="en-US" altLang="zh-CN"/>
          </a:p>
        </p:txBody>
      </p:sp>
      <p:sp>
        <p:nvSpPr>
          <p:cNvPr id="12" name="页脚占位符 4"/>
          <p:cNvSpPr>
            <a:spLocks noGrp="1"/>
          </p:cNvSpPr>
          <p:nvPr>
            <p:ph type="ftr" sz="quarter" idx="11"/>
          </p:nvPr>
        </p:nvSpPr>
        <p:spPr/>
        <p:txBody>
          <a:bodyPr/>
          <a:lstStyle/>
          <a:p>
            <a:pPr>
              <a:defRPr/>
            </a:pPr>
            <a:r>
              <a:rPr lang="zh-CN" altLang="en-US"/>
              <a:t>电路理论</a:t>
            </a:r>
            <a:endParaRPr lang="en-US" altLang="zh-CN"/>
          </a:p>
        </p:txBody>
      </p:sp>
      <p:sp>
        <p:nvSpPr>
          <p:cNvPr id="13" name="灯片编号占位符 5"/>
          <p:cNvSpPr>
            <a:spLocks noGrp="1"/>
          </p:cNvSpPr>
          <p:nvPr>
            <p:ph type="sldNum" sz="quarter" idx="12"/>
          </p:nvPr>
        </p:nvSpPr>
        <p:spPr/>
        <p:txBody>
          <a:bodyPr/>
          <a:lstStyle/>
          <a:p>
            <a:pPr>
              <a:defRPr/>
            </a:pPr>
            <a:fld id="{275AA626-B7E3-4BE6-A14D-E3A6D8717B94}" type="slidenum">
              <a:rPr lang="en-US" altLang="zh-CN"/>
              <a:pPr>
                <a:defRPr/>
              </a:pPr>
              <a:t>70</a:t>
            </a:fld>
            <a:endParaRPr lang="en-US" altLang="zh-CN"/>
          </a:p>
        </p:txBody>
      </p:sp>
      <p:sp>
        <p:nvSpPr>
          <p:cNvPr id="15" name="Rectangle 21"/>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dirty="0">
                <a:solidFill>
                  <a:schemeClr val="tx1"/>
                </a:solidFill>
                <a:effectLst>
                  <a:outerShdw blurRad="38100" dist="38100" dir="2700000" algn="tl">
                    <a:srgbClr val="C0C0C0"/>
                  </a:outerShdw>
                </a:effectLst>
                <a:ea typeface="隶书" panose="02010509060101010101" pitchFamily="49" charset="-122"/>
              </a:rPr>
              <a:t>讨论</a:t>
            </a:r>
            <a:r>
              <a:rPr lang="en-US" altLang="zh-CN" dirty="0">
                <a:solidFill>
                  <a:schemeClr val="tx1"/>
                </a:solidFill>
                <a:effectLst>
                  <a:outerShdw blurRad="38100" dist="38100" dir="2700000" algn="tl">
                    <a:srgbClr val="C0C0C0"/>
                  </a:outerShdw>
                </a:effectLst>
                <a:ea typeface="隶书" panose="02010509060101010101" pitchFamily="49" charset="-122"/>
              </a:rPr>
              <a:t>——</a:t>
            </a:r>
            <a:r>
              <a:rPr lang="zh-CN" altLang="en-US" dirty="0">
                <a:solidFill>
                  <a:schemeClr val="tx1"/>
                </a:solidFill>
                <a:effectLst>
                  <a:outerShdw blurRad="38100" dist="38100" dir="2700000" algn="tl">
                    <a:srgbClr val="C0C0C0"/>
                  </a:outerShdw>
                </a:effectLst>
                <a:ea typeface="隶书" panose="02010509060101010101" pitchFamily="49" charset="-122"/>
              </a:rPr>
              <a:t>目标</a:t>
            </a:r>
            <a:r>
              <a:rPr lang="en-US" altLang="zh-CN" dirty="0">
                <a:solidFill>
                  <a:schemeClr val="tx1"/>
                </a:solidFill>
                <a:effectLst>
                  <a:outerShdw blurRad="38100" dist="38100" dir="2700000" algn="tl">
                    <a:srgbClr val="C0C0C0"/>
                  </a:outerShdw>
                </a:effectLst>
                <a:ea typeface="隶书" panose="02010509060101010101" pitchFamily="49" charset="-122"/>
              </a:rPr>
              <a:t>3</a:t>
            </a:r>
            <a:r>
              <a:rPr lang="zh-CN" altLang="en-US" dirty="0">
                <a:solidFill>
                  <a:schemeClr val="tx1"/>
                </a:solidFill>
                <a:effectLst>
                  <a:outerShdw blurRad="38100" dist="38100" dir="2700000" algn="tl">
                    <a:srgbClr val="C0C0C0"/>
                  </a:outerShdw>
                </a:effectLst>
                <a:ea typeface="隶书" panose="02010509060101010101" pitchFamily="49" charset="-122"/>
              </a:rPr>
              <a:t>：基尔霍夫定律</a:t>
            </a:r>
          </a:p>
        </p:txBody>
      </p:sp>
      <p:pic>
        <p:nvPicPr>
          <p:cNvPr id="3" name="图片 2">
            <a:extLst>
              <a:ext uri="{FF2B5EF4-FFF2-40B4-BE49-F238E27FC236}">
                <a16:creationId xmlns:a16="http://schemas.microsoft.com/office/drawing/2014/main" id="{06BB8B72-7584-4D44-842D-488FECB76B3C}"/>
              </a:ext>
            </a:extLst>
          </p:cNvPr>
          <p:cNvPicPr>
            <a:picLocks noChangeAspect="1"/>
          </p:cNvPicPr>
          <p:nvPr/>
        </p:nvPicPr>
        <p:blipFill>
          <a:blip r:embed="rId2"/>
          <a:stretch>
            <a:fillRect/>
          </a:stretch>
        </p:blipFill>
        <p:spPr>
          <a:xfrm>
            <a:off x="0" y="1245923"/>
            <a:ext cx="9144000" cy="3019423"/>
          </a:xfrm>
          <a:prstGeom prst="rect">
            <a:avLst/>
          </a:prstGeom>
        </p:spPr>
      </p:pic>
      <p:sp>
        <p:nvSpPr>
          <p:cNvPr id="4" name="文本框 3">
            <a:extLst>
              <a:ext uri="{FF2B5EF4-FFF2-40B4-BE49-F238E27FC236}">
                <a16:creationId xmlns:a16="http://schemas.microsoft.com/office/drawing/2014/main" id="{2014BDE6-95B5-4145-B321-925BC0DC7983}"/>
              </a:ext>
            </a:extLst>
          </p:cNvPr>
          <p:cNvSpPr txBox="1"/>
          <p:nvPr/>
        </p:nvSpPr>
        <p:spPr>
          <a:xfrm>
            <a:off x="755576" y="5075202"/>
            <a:ext cx="7416824" cy="707886"/>
          </a:xfrm>
          <a:prstGeom prst="rect">
            <a:avLst/>
          </a:prstGeom>
          <a:noFill/>
        </p:spPr>
        <p:txBody>
          <a:bodyPr wrap="square" rtlCol="0">
            <a:spAutoFit/>
          </a:bodyPr>
          <a:lstStyle/>
          <a:p>
            <a:r>
              <a:rPr lang="zh-CN" altLang="en-US" sz="2000" b="1" dirty="0">
                <a:solidFill>
                  <a:srgbClr val="FF0000"/>
                </a:solidFill>
              </a:rPr>
              <a:t>目前用</a:t>
            </a:r>
            <a:r>
              <a:rPr lang="en-US" altLang="zh-CN" sz="2000" b="1" dirty="0">
                <a:solidFill>
                  <a:srgbClr val="FF0000"/>
                </a:solidFill>
              </a:rPr>
              <a:t>KCL</a:t>
            </a:r>
            <a:r>
              <a:rPr lang="zh-CN" altLang="en-US" sz="2000" b="1" dirty="0">
                <a:solidFill>
                  <a:srgbClr val="FF0000"/>
                </a:solidFill>
              </a:rPr>
              <a:t>和</a:t>
            </a:r>
            <a:r>
              <a:rPr lang="en-US" altLang="zh-CN" sz="2000" b="1" dirty="0">
                <a:solidFill>
                  <a:srgbClr val="FF0000"/>
                </a:solidFill>
              </a:rPr>
              <a:t>KVL</a:t>
            </a:r>
            <a:r>
              <a:rPr lang="zh-CN" altLang="en-US" sz="2000" b="1" dirty="0">
                <a:solidFill>
                  <a:srgbClr val="FF0000"/>
                </a:solidFill>
              </a:rPr>
              <a:t>来直接解题并不容易，之后我们将学习到多种方法（如结点电压法，戴维南等值，星</a:t>
            </a:r>
            <a:r>
              <a:rPr lang="en-US" altLang="zh-CN" sz="2000" b="1" dirty="0">
                <a:solidFill>
                  <a:srgbClr val="FF0000"/>
                </a:solidFill>
              </a:rPr>
              <a:t>-</a:t>
            </a:r>
            <a:r>
              <a:rPr lang="zh-CN" altLang="en-US" sz="2000" b="1" dirty="0">
                <a:solidFill>
                  <a:srgbClr val="FF0000"/>
                </a:solidFill>
              </a:rPr>
              <a:t>三角变换等）</a:t>
            </a:r>
          </a:p>
        </p:txBody>
      </p:sp>
    </p:spTree>
    <p:extLst>
      <p:ext uri="{BB962C8B-B14F-4D97-AF65-F5344CB8AC3E}">
        <p14:creationId xmlns:p14="http://schemas.microsoft.com/office/powerpoint/2010/main" val="338830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a:xfrm>
            <a:off x="381000" y="914400"/>
            <a:ext cx="8295456" cy="5181600"/>
          </a:xfrm>
        </p:spPr>
        <p:txBody>
          <a:bodyPr/>
          <a:lstStyle/>
          <a:p>
            <a:r>
              <a:rPr lang="en-US" altLang="zh-CN" dirty="0"/>
              <a:t>1.3</a:t>
            </a:r>
            <a:r>
              <a:rPr lang="zh-CN" altLang="en-US" dirty="0"/>
              <a:t>节：</a:t>
            </a:r>
            <a:r>
              <a:rPr lang="en-US" altLang="zh-CN" dirty="0"/>
              <a:t>1-8</a:t>
            </a:r>
            <a:r>
              <a:rPr lang="zh-CN" altLang="en-US" dirty="0"/>
              <a:t>，</a:t>
            </a:r>
            <a:r>
              <a:rPr lang="en-US" altLang="zh-CN" dirty="0"/>
              <a:t>1-10</a:t>
            </a:r>
          </a:p>
          <a:p>
            <a:r>
              <a:rPr lang="en-US" altLang="zh-CN" dirty="0"/>
              <a:t>1.4</a:t>
            </a:r>
            <a:r>
              <a:rPr lang="zh-CN" altLang="en-US" dirty="0"/>
              <a:t>节：</a:t>
            </a:r>
            <a:r>
              <a:rPr lang="en-US" altLang="zh-CN" dirty="0"/>
              <a:t>1-14</a:t>
            </a:r>
          </a:p>
          <a:p>
            <a:r>
              <a:rPr lang="en-US" altLang="zh-CN" dirty="0"/>
              <a:t>1.5</a:t>
            </a:r>
            <a:r>
              <a:rPr lang="zh-CN" altLang="en-US" dirty="0"/>
              <a:t>节：</a:t>
            </a:r>
            <a:r>
              <a:rPr lang="en-US" altLang="zh-CN" dirty="0"/>
              <a:t>1-19</a:t>
            </a:r>
          </a:p>
          <a:p>
            <a:r>
              <a:rPr lang="zh-CN" altLang="en-US" dirty="0"/>
              <a:t>综合：</a:t>
            </a:r>
            <a:r>
              <a:rPr lang="en-US" altLang="zh-CN" dirty="0"/>
              <a:t>1-27</a:t>
            </a:r>
            <a:r>
              <a:rPr lang="zh-CN" altLang="en-US" dirty="0"/>
              <a:t>，</a:t>
            </a:r>
            <a:r>
              <a:rPr lang="en-US" altLang="zh-CN" dirty="0"/>
              <a:t>1-30</a:t>
            </a:r>
          </a:p>
          <a:p>
            <a:r>
              <a:rPr lang="zh-CN" altLang="en-US" dirty="0"/>
              <a:t>作业要求：抄题，画电路图，标明参考方向，给出具体计算过程</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D04BC380-5849-4E82-9448-222F2C781241}" type="datetime1">
              <a:rPr lang="zh-CN" altLang="en-US" smtClean="0"/>
              <a:pPr>
                <a:defRPr/>
              </a:pPr>
              <a:t>2021/3/3</a:t>
            </a:fld>
            <a:endParaRPr lang="en-US" altLang="zh-CN"/>
          </a:p>
        </p:txBody>
      </p:sp>
      <p:sp>
        <p:nvSpPr>
          <p:cNvPr id="5" name="页脚占位符 4"/>
          <p:cNvSpPr>
            <a:spLocks noGrp="1"/>
          </p:cNvSpPr>
          <p:nvPr>
            <p:ph type="ftr" sz="quarter" idx="11"/>
          </p:nvPr>
        </p:nvSpPr>
        <p:spPr/>
        <p:txBody>
          <a:bodyPr/>
          <a:lstStyle/>
          <a:p>
            <a:pPr>
              <a:defRPr/>
            </a:pPr>
            <a:r>
              <a:rPr lang="zh-CN" altLang="en-US"/>
              <a:t>电路理论</a:t>
            </a:r>
            <a:endParaRPr lang="en-US" altLang="zh-CN"/>
          </a:p>
        </p:txBody>
      </p:sp>
      <p:sp>
        <p:nvSpPr>
          <p:cNvPr id="6" name="灯片编号占位符 5"/>
          <p:cNvSpPr>
            <a:spLocks noGrp="1"/>
          </p:cNvSpPr>
          <p:nvPr>
            <p:ph type="sldNum" sz="quarter" idx="12"/>
          </p:nvPr>
        </p:nvSpPr>
        <p:spPr/>
        <p:txBody>
          <a:bodyPr/>
          <a:lstStyle/>
          <a:p>
            <a:pPr>
              <a:defRPr/>
            </a:pPr>
            <a:fld id="{B61A18AD-0A7C-4FD4-B788-CBCE68555FE7}" type="slidenum">
              <a:rPr lang="en-US" altLang="zh-CN" smtClean="0"/>
              <a:pPr>
                <a:defRPr/>
              </a:pPr>
              <a:t>71</a:t>
            </a:fld>
            <a:endParaRPr lang="en-US" altLang="zh-CN"/>
          </a:p>
        </p:txBody>
      </p:sp>
    </p:spTree>
    <p:extLst>
      <p:ext uri="{BB962C8B-B14F-4D97-AF65-F5344CB8AC3E}">
        <p14:creationId xmlns:p14="http://schemas.microsoft.com/office/powerpoint/2010/main" val="5452739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52DE4-C92A-452C-ACC8-2C1AD4B04A5D}"/>
              </a:ext>
            </a:extLst>
          </p:cNvPr>
          <p:cNvSpPr>
            <a:spLocks noGrp="1"/>
          </p:cNvSpPr>
          <p:nvPr>
            <p:ph type="title"/>
          </p:nvPr>
        </p:nvSpPr>
        <p:spPr/>
        <p:txBody>
          <a:bodyPr/>
          <a:lstStyle/>
          <a:p>
            <a:r>
              <a:rPr lang="zh-CN" altLang="en-US" dirty="0"/>
              <a:t>本章学习重点、难点及注意事项</a:t>
            </a:r>
          </a:p>
        </p:txBody>
      </p:sp>
      <p:sp>
        <p:nvSpPr>
          <p:cNvPr id="3" name="内容占位符 2">
            <a:extLst>
              <a:ext uri="{FF2B5EF4-FFF2-40B4-BE49-F238E27FC236}">
                <a16:creationId xmlns:a16="http://schemas.microsoft.com/office/drawing/2014/main" id="{3354F990-D14B-49A3-A479-D3DDBCB7888F}"/>
              </a:ext>
            </a:extLst>
          </p:cNvPr>
          <p:cNvSpPr>
            <a:spLocks noGrp="1"/>
          </p:cNvSpPr>
          <p:nvPr>
            <p:ph idx="1"/>
          </p:nvPr>
        </p:nvSpPr>
        <p:spPr/>
        <p:txBody>
          <a:bodyPr/>
          <a:lstStyle/>
          <a:p>
            <a:r>
              <a:rPr lang="zh-CN" altLang="en-US" dirty="0"/>
              <a:t>本章内容是后续学习的基础，需熟悉基本概念</a:t>
            </a:r>
            <a:endParaRPr lang="en-US" altLang="zh-CN" dirty="0"/>
          </a:p>
          <a:p>
            <a:r>
              <a:rPr lang="zh-CN" altLang="en-US" dirty="0"/>
              <a:t>参考方向</a:t>
            </a:r>
            <a:endParaRPr lang="en-US" altLang="zh-CN" dirty="0"/>
          </a:p>
          <a:p>
            <a:r>
              <a:rPr lang="zh-CN" altLang="en-US" dirty="0"/>
              <a:t>灵活应用</a:t>
            </a:r>
            <a:r>
              <a:rPr lang="en-US" altLang="zh-CN" dirty="0"/>
              <a:t>KCL </a:t>
            </a:r>
            <a:r>
              <a:rPr lang="zh-CN" altLang="en-US" dirty="0"/>
              <a:t>和</a:t>
            </a:r>
            <a:r>
              <a:rPr lang="en-US" altLang="zh-CN" dirty="0"/>
              <a:t>KVL</a:t>
            </a:r>
            <a:r>
              <a:rPr lang="zh-CN" altLang="en-US" dirty="0"/>
              <a:t>，熟练列写方程</a:t>
            </a:r>
            <a:endParaRPr lang="en-US" altLang="zh-CN" dirty="0"/>
          </a:p>
          <a:p>
            <a:r>
              <a:rPr lang="zh-CN" altLang="en-US" dirty="0"/>
              <a:t>熟悉独立电源和受控电源的符号及意义，不要搞混</a:t>
            </a:r>
            <a:endParaRPr lang="en-US" altLang="zh-CN" dirty="0"/>
          </a:p>
          <a:p>
            <a:r>
              <a:rPr lang="zh-CN" altLang="en-US" dirty="0"/>
              <a:t>初学习时会患各种各样的错误，通过一定量的习题可以逐渐避免；有些习题设置了一些陷阱，考察对相应知识的掌握</a:t>
            </a:r>
          </a:p>
        </p:txBody>
      </p:sp>
      <p:sp>
        <p:nvSpPr>
          <p:cNvPr id="4" name="日期占位符 3">
            <a:extLst>
              <a:ext uri="{FF2B5EF4-FFF2-40B4-BE49-F238E27FC236}">
                <a16:creationId xmlns:a16="http://schemas.microsoft.com/office/drawing/2014/main" id="{5009768F-34DA-41A9-94F4-2D001936DE46}"/>
              </a:ext>
            </a:extLst>
          </p:cNvPr>
          <p:cNvSpPr>
            <a:spLocks noGrp="1"/>
          </p:cNvSpPr>
          <p:nvPr>
            <p:ph type="dt" sz="half" idx="10"/>
          </p:nvPr>
        </p:nvSpPr>
        <p:spPr/>
        <p:txBody>
          <a:bodyPr/>
          <a:lstStyle/>
          <a:p>
            <a:pPr>
              <a:defRPr/>
            </a:pPr>
            <a:fld id="{D04BC380-5849-4E82-9448-222F2C781241}" type="datetime1">
              <a:rPr lang="zh-CN" altLang="en-US" smtClean="0"/>
              <a:pPr>
                <a:defRPr/>
              </a:pPr>
              <a:t>2021/3/3</a:t>
            </a:fld>
            <a:endParaRPr lang="en-US" altLang="zh-CN" dirty="0"/>
          </a:p>
        </p:txBody>
      </p:sp>
      <p:sp>
        <p:nvSpPr>
          <p:cNvPr id="5" name="页脚占位符 4">
            <a:extLst>
              <a:ext uri="{FF2B5EF4-FFF2-40B4-BE49-F238E27FC236}">
                <a16:creationId xmlns:a16="http://schemas.microsoft.com/office/drawing/2014/main" id="{975193D2-9C53-4B24-B33C-35265857ADD1}"/>
              </a:ext>
            </a:extLst>
          </p:cNvPr>
          <p:cNvSpPr>
            <a:spLocks noGrp="1"/>
          </p:cNvSpPr>
          <p:nvPr>
            <p:ph type="ftr" sz="quarter" idx="11"/>
          </p:nvPr>
        </p:nvSpPr>
        <p:spPr/>
        <p:txBody>
          <a:bodyPr/>
          <a:lstStyle/>
          <a:p>
            <a:pPr>
              <a:defRPr/>
            </a:pPr>
            <a:r>
              <a:rPr lang="zh-CN" altLang="en-US"/>
              <a:t>电路理论</a:t>
            </a:r>
            <a:endParaRPr lang="en-US" altLang="zh-CN"/>
          </a:p>
        </p:txBody>
      </p:sp>
      <p:sp>
        <p:nvSpPr>
          <p:cNvPr id="6" name="灯片编号占位符 5">
            <a:extLst>
              <a:ext uri="{FF2B5EF4-FFF2-40B4-BE49-F238E27FC236}">
                <a16:creationId xmlns:a16="http://schemas.microsoft.com/office/drawing/2014/main" id="{6B9EA4C5-E2C7-4FE4-B1EF-8B34620A8207}"/>
              </a:ext>
            </a:extLst>
          </p:cNvPr>
          <p:cNvSpPr>
            <a:spLocks noGrp="1"/>
          </p:cNvSpPr>
          <p:nvPr>
            <p:ph type="sldNum" sz="quarter" idx="12"/>
          </p:nvPr>
        </p:nvSpPr>
        <p:spPr/>
        <p:txBody>
          <a:bodyPr/>
          <a:lstStyle/>
          <a:p>
            <a:pPr>
              <a:defRPr/>
            </a:pPr>
            <a:fld id="{B61A18AD-0A7C-4FD4-B788-CBCE68555FE7}" type="slidenum">
              <a:rPr lang="en-US" altLang="zh-CN" smtClean="0"/>
              <a:pPr>
                <a:defRPr/>
              </a:pPr>
              <a:t>72</a:t>
            </a:fld>
            <a:endParaRPr lang="en-US" altLang="zh-CN"/>
          </a:p>
        </p:txBody>
      </p:sp>
    </p:spTree>
    <p:extLst>
      <p:ext uri="{BB962C8B-B14F-4D97-AF65-F5344CB8AC3E}">
        <p14:creationId xmlns:p14="http://schemas.microsoft.com/office/powerpoint/2010/main" val="168698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63989" y="1124744"/>
            <a:ext cx="9088438" cy="5745163"/>
            <a:chOff x="0" y="535"/>
            <a:chExt cx="5731" cy="3619"/>
          </a:xfrm>
        </p:grpSpPr>
        <p:sp>
          <p:nvSpPr>
            <p:cNvPr id="8197" name="Rectangle 5"/>
            <p:cNvSpPr>
              <a:spLocks noChangeArrowheads="1"/>
            </p:cNvSpPr>
            <p:nvPr/>
          </p:nvSpPr>
          <p:spPr bwMode="auto">
            <a:xfrm rot="-5400000">
              <a:off x="2000" y="3000"/>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198" name="Group 6"/>
            <p:cNvGrpSpPr>
              <a:grpSpLocks/>
            </p:cNvGrpSpPr>
            <p:nvPr/>
          </p:nvGrpSpPr>
          <p:grpSpPr bwMode="auto">
            <a:xfrm>
              <a:off x="4664" y="3696"/>
              <a:ext cx="192" cy="48"/>
              <a:chOff x="0" y="0"/>
              <a:chExt cx="192" cy="48"/>
            </a:xfrm>
          </p:grpSpPr>
          <p:sp>
            <p:nvSpPr>
              <p:cNvPr id="8538" name="Line 7"/>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9" name="Line 8"/>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199" name="Rectangle 9"/>
            <p:cNvSpPr>
              <a:spLocks noChangeArrowheads="1"/>
            </p:cNvSpPr>
            <p:nvPr/>
          </p:nvSpPr>
          <p:spPr bwMode="auto">
            <a:xfrm>
              <a:off x="2944" y="1880"/>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00" name="Group 10"/>
            <p:cNvGrpSpPr>
              <a:grpSpLocks/>
            </p:cNvGrpSpPr>
            <p:nvPr/>
          </p:nvGrpSpPr>
          <p:grpSpPr bwMode="auto">
            <a:xfrm rot="5400000">
              <a:off x="2576" y="3720"/>
              <a:ext cx="192" cy="48"/>
              <a:chOff x="0" y="0"/>
              <a:chExt cx="192" cy="48"/>
            </a:xfrm>
          </p:grpSpPr>
          <p:sp>
            <p:nvSpPr>
              <p:cNvPr id="8536" name="Line 11"/>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7" name="Line 12"/>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01" name="AutoShape 13"/>
            <p:cNvSpPr>
              <a:spLocks noChangeArrowheads="1"/>
            </p:cNvSpPr>
            <p:nvPr/>
          </p:nvSpPr>
          <p:spPr bwMode="auto">
            <a:xfrm rot="5400000">
              <a:off x="3192" y="3056"/>
              <a:ext cx="336" cy="336"/>
            </a:xfrm>
            <a:prstGeom prst="triangle">
              <a:avLst>
                <a:gd name="adj" fmla="val 50000"/>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2" name="Rectangle 14"/>
            <p:cNvSpPr>
              <a:spLocks noChangeArrowheads="1"/>
            </p:cNvSpPr>
            <p:nvPr/>
          </p:nvSpPr>
          <p:spPr bwMode="auto">
            <a:xfrm>
              <a:off x="2072" y="960"/>
              <a:ext cx="576" cy="336"/>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203" name="Text Box 15"/>
            <p:cNvSpPr txBox="1">
              <a:spLocks noChangeArrowheads="1"/>
            </p:cNvSpPr>
            <p:nvPr/>
          </p:nvSpPr>
          <p:spPr bwMode="auto">
            <a:xfrm rot="5400000">
              <a:off x="412" y="844"/>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a:t>
              </a:r>
            </a:p>
          </p:txBody>
        </p:sp>
        <p:grpSp>
          <p:nvGrpSpPr>
            <p:cNvPr id="8204" name="Group 16"/>
            <p:cNvGrpSpPr>
              <a:grpSpLocks/>
            </p:cNvGrpSpPr>
            <p:nvPr/>
          </p:nvGrpSpPr>
          <p:grpSpPr bwMode="auto">
            <a:xfrm rot="-5400000">
              <a:off x="1390" y="826"/>
              <a:ext cx="79" cy="292"/>
              <a:chOff x="0" y="0"/>
              <a:chExt cx="79" cy="292"/>
            </a:xfrm>
          </p:grpSpPr>
          <p:sp>
            <p:nvSpPr>
              <p:cNvPr id="8533" name="未知"/>
              <p:cNvSpPr>
                <a:spLocks/>
              </p:cNvSpPr>
              <p:nvPr/>
            </p:nvSpPr>
            <p:spPr bwMode="auto">
              <a:xfrm>
                <a:off x="0" y="0"/>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4" name="未知"/>
              <p:cNvSpPr>
                <a:spLocks/>
              </p:cNvSpPr>
              <p:nvPr/>
            </p:nvSpPr>
            <p:spPr bwMode="auto">
              <a:xfrm>
                <a:off x="1" y="95"/>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5" name="未知"/>
              <p:cNvSpPr>
                <a:spLocks/>
              </p:cNvSpPr>
              <p:nvPr/>
            </p:nvSpPr>
            <p:spPr bwMode="auto">
              <a:xfrm>
                <a:off x="2" y="187"/>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05" name="Line 20"/>
            <p:cNvSpPr>
              <a:spLocks noChangeShapeType="1"/>
            </p:cNvSpPr>
            <p:nvPr/>
          </p:nvSpPr>
          <p:spPr bwMode="auto">
            <a:xfrm>
              <a:off x="1584" y="1008"/>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06" name="Group 21"/>
            <p:cNvGrpSpPr>
              <a:grpSpLocks/>
            </p:cNvGrpSpPr>
            <p:nvPr/>
          </p:nvGrpSpPr>
          <p:grpSpPr bwMode="auto">
            <a:xfrm>
              <a:off x="968" y="1200"/>
              <a:ext cx="192" cy="48"/>
              <a:chOff x="0" y="0"/>
              <a:chExt cx="192" cy="48"/>
            </a:xfrm>
          </p:grpSpPr>
          <p:sp>
            <p:nvSpPr>
              <p:cNvPr id="8531" name="Line 22"/>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2" name="Line 23"/>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07" name="Line 24"/>
            <p:cNvSpPr>
              <a:spLocks noChangeShapeType="1"/>
            </p:cNvSpPr>
            <p:nvPr/>
          </p:nvSpPr>
          <p:spPr bwMode="auto">
            <a:xfrm>
              <a:off x="1064" y="100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8" name="Line 25"/>
            <p:cNvSpPr>
              <a:spLocks noChangeShapeType="1"/>
            </p:cNvSpPr>
            <p:nvPr/>
          </p:nvSpPr>
          <p:spPr bwMode="auto">
            <a:xfrm>
              <a:off x="1064" y="12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09" name="Group 26"/>
            <p:cNvGrpSpPr>
              <a:grpSpLocks/>
            </p:cNvGrpSpPr>
            <p:nvPr/>
          </p:nvGrpSpPr>
          <p:grpSpPr bwMode="auto">
            <a:xfrm>
              <a:off x="1688" y="1200"/>
              <a:ext cx="192" cy="48"/>
              <a:chOff x="0" y="0"/>
              <a:chExt cx="192" cy="48"/>
            </a:xfrm>
          </p:grpSpPr>
          <p:sp>
            <p:nvSpPr>
              <p:cNvPr id="8529" name="Line 27"/>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0" name="Line 28"/>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10" name="Line 29"/>
            <p:cNvSpPr>
              <a:spLocks noChangeShapeType="1"/>
            </p:cNvSpPr>
            <p:nvPr/>
          </p:nvSpPr>
          <p:spPr bwMode="auto">
            <a:xfrm>
              <a:off x="1784" y="100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1" name="Line 30"/>
            <p:cNvSpPr>
              <a:spLocks noChangeShapeType="1"/>
            </p:cNvSpPr>
            <p:nvPr/>
          </p:nvSpPr>
          <p:spPr bwMode="auto">
            <a:xfrm>
              <a:off x="1784" y="12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2" name="Line 31"/>
            <p:cNvSpPr>
              <a:spLocks noChangeShapeType="1"/>
            </p:cNvSpPr>
            <p:nvPr/>
          </p:nvSpPr>
          <p:spPr bwMode="auto">
            <a:xfrm>
              <a:off x="968" y="1440"/>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3" name="Line 32"/>
            <p:cNvSpPr>
              <a:spLocks noChangeShapeType="1"/>
            </p:cNvSpPr>
            <p:nvPr/>
          </p:nvSpPr>
          <p:spPr bwMode="auto">
            <a:xfrm>
              <a:off x="1688" y="1440"/>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4" name="Line 33"/>
            <p:cNvSpPr>
              <a:spLocks noChangeShapeType="1"/>
            </p:cNvSpPr>
            <p:nvPr/>
          </p:nvSpPr>
          <p:spPr bwMode="auto">
            <a:xfrm>
              <a:off x="2648" y="1008"/>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15" name="Group 34"/>
            <p:cNvGrpSpPr>
              <a:grpSpLocks/>
            </p:cNvGrpSpPr>
            <p:nvPr/>
          </p:nvGrpSpPr>
          <p:grpSpPr bwMode="auto">
            <a:xfrm>
              <a:off x="2888" y="1008"/>
              <a:ext cx="297" cy="369"/>
              <a:chOff x="0" y="0"/>
              <a:chExt cx="297" cy="369"/>
            </a:xfrm>
          </p:grpSpPr>
          <p:grpSp>
            <p:nvGrpSpPr>
              <p:cNvPr id="8522" name="Group 35"/>
              <p:cNvGrpSpPr>
                <a:grpSpLocks/>
              </p:cNvGrpSpPr>
              <p:nvPr/>
            </p:nvGrpSpPr>
            <p:grpSpPr bwMode="auto">
              <a:xfrm>
                <a:off x="0" y="72"/>
                <a:ext cx="297" cy="297"/>
                <a:chOff x="0" y="0"/>
                <a:chExt cx="297" cy="297"/>
              </a:xfrm>
            </p:grpSpPr>
            <p:sp>
              <p:nvSpPr>
                <p:cNvPr id="8524" name="Oval 36"/>
                <p:cNvSpPr>
                  <a:spLocks noChangeAspect="1" noChangeArrowheads="1"/>
                </p:cNvSpPr>
                <p:nvPr/>
              </p:nvSpPr>
              <p:spPr bwMode="auto">
                <a:xfrm>
                  <a:off x="0" y="0"/>
                  <a:ext cx="297" cy="297"/>
                </a:xfrm>
                <a:prstGeom prst="ellipse">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525" name="Group 37"/>
                <p:cNvGrpSpPr>
                  <a:grpSpLocks/>
                </p:cNvGrpSpPr>
                <p:nvPr/>
              </p:nvGrpSpPr>
              <p:grpSpPr bwMode="auto">
                <a:xfrm flipH="1">
                  <a:off x="88" y="8"/>
                  <a:ext cx="144" cy="280"/>
                  <a:chOff x="0" y="0"/>
                  <a:chExt cx="144" cy="280"/>
                </a:xfrm>
              </p:grpSpPr>
              <p:sp>
                <p:nvSpPr>
                  <p:cNvPr id="8526" name="Line 38"/>
                  <p:cNvSpPr>
                    <a:spLocks noChangeShapeType="1"/>
                  </p:cNvSpPr>
                  <p:nvPr/>
                </p:nvSpPr>
                <p:spPr bwMode="auto">
                  <a:xfrm>
                    <a:off x="0" y="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27" name="Line 39"/>
                  <p:cNvSpPr>
                    <a:spLocks noChangeShapeType="1"/>
                  </p:cNvSpPr>
                  <p:nvPr/>
                </p:nvSpPr>
                <p:spPr bwMode="auto">
                  <a:xfrm flipV="1">
                    <a:off x="0" y="0"/>
                    <a:ext cx="144"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28" name="Line 40"/>
                  <p:cNvSpPr>
                    <a:spLocks noChangeShapeType="1"/>
                  </p:cNvSpPr>
                  <p:nvPr/>
                </p:nvSpPr>
                <p:spPr bwMode="auto">
                  <a:xfrm>
                    <a:off x="0" y="136"/>
                    <a:ext cx="144"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523" name="Line 41"/>
              <p:cNvSpPr>
                <a:spLocks noChangeShapeType="1"/>
              </p:cNvSpPr>
              <p:nvPr/>
            </p:nvSpPr>
            <p:spPr bwMode="auto">
              <a:xfrm>
                <a:off x="96" y="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16" name="Line 42"/>
            <p:cNvSpPr>
              <a:spLocks noChangeShapeType="1"/>
            </p:cNvSpPr>
            <p:nvPr/>
          </p:nvSpPr>
          <p:spPr bwMode="auto">
            <a:xfrm>
              <a:off x="2992" y="1360"/>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7" name="Line 43"/>
            <p:cNvSpPr>
              <a:spLocks noChangeShapeType="1"/>
            </p:cNvSpPr>
            <p:nvPr/>
          </p:nvSpPr>
          <p:spPr bwMode="auto">
            <a:xfrm>
              <a:off x="2992" y="2112"/>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8" name="Line 44"/>
            <p:cNvSpPr>
              <a:spLocks noChangeShapeType="1"/>
            </p:cNvSpPr>
            <p:nvPr/>
          </p:nvSpPr>
          <p:spPr bwMode="auto">
            <a:xfrm>
              <a:off x="2888" y="220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9" name="Line 45"/>
            <p:cNvSpPr>
              <a:spLocks noChangeShapeType="1"/>
            </p:cNvSpPr>
            <p:nvPr/>
          </p:nvSpPr>
          <p:spPr bwMode="auto">
            <a:xfrm>
              <a:off x="3128" y="1232"/>
              <a:ext cx="9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0" name="Rectangle 46"/>
            <p:cNvSpPr>
              <a:spLocks noChangeArrowheads="1"/>
            </p:cNvSpPr>
            <p:nvPr/>
          </p:nvSpPr>
          <p:spPr bwMode="auto">
            <a:xfrm>
              <a:off x="4128" y="1136"/>
              <a:ext cx="48" cy="1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21" name="Line 47"/>
            <p:cNvSpPr>
              <a:spLocks noChangeShapeType="1"/>
            </p:cNvSpPr>
            <p:nvPr/>
          </p:nvSpPr>
          <p:spPr bwMode="auto">
            <a:xfrm>
              <a:off x="4088" y="1128"/>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2" name="Line 48"/>
            <p:cNvSpPr>
              <a:spLocks noChangeShapeType="1"/>
            </p:cNvSpPr>
            <p:nvPr/>
          </p:nvSpPr>
          <p:spPr bwMode="auto">
            <a:xfrm>
              <a:off x="4208" y="1136"/>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3" name="Line 49"/>
            <p:cNvSpPr>
              <a:spLocks noChangeShapeType="1"/>
            </p:cNvSpPr>
            <p:nvPr/>
          </p:nvSpPr>
          <p:spPr bwMode="auto">
            <a:xfrm>
              <a:off x="4216" y="1232"/>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24" name="Group 50"/>
            <p:cNvGrpSpPr>
              <a:grpSpLocks/>
            </p:cNvGrpSpPr>
            <p:nvPr/>
          </p:nvGrpSpPr>
          <p:grpSpPr bwMode="auto">
            <a:xfrm rot="5400000">
              <a:off x="4632" y="1200"/>
              <a:ext cx="192" cy="48"/>
              <a:chOff x="0" y="0"/>
              <a:chExt cx="192" cy="48"/>
            </a:xfrm>
          </p:grpSpPr>
          <p:sp>
            <p:nvSpPr>
              <p:cNvPr id="8520" name="Line 51"/>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21" name="Line 52"/>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25" name="Line 53"/>
            <p:cNvSpPr>
              <a:spLocks noChangeShapeType="1"/>
            </p:cNvSpPr>
            <p:nvPr/>
          </p:nvSpPr>
          <p:spPr bwMode="auto">
            <a:xfrm>
              <a:off x="4752" y="123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6" name="Line 54"/>
            <p:cNvSpPr>
              <a:spLocks noChangeShapeType="1"/>
            </p:cNvSpPr>
            <p:nvPr/>
          </p:nvSpPr>
          <p:spPr bwMode="auto">
            <a:xfrm>
              <a:off x="4952" y="122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7" name="Line 55"/>
            <p:cNvSpPr>
              <a:spLocks noChangeShapeType="1"/>
            </p:cNvSpPr>
            <p:nvPr/>
          </p:nvSpPr>
          <p:spPr bwMode="auto">
            <a:xfrm>
              <a:off x="4856" y="1496"/>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28" name="Group 56"/>
            <p:cNvGrpSpPr>
              <a:grpSpLocks/>
            </p:cNvGrpSpPr>
            <p:nvPr/>
          </p:nvGrpSpPr>
          <p:grpSpPr bwMode="auto">
            <a:xfrm>
              <a:off x="3656" y="1448"/>
              <a:ext cx="192" cy="48"/>
              <a:chOff x="0" y="0"/>
              <a:chExt cx="192" cy="48"/>
            </a:xfrm>
          </p:grpSpPr>
          <p:sp>
            <p:nvSpPr>
              <p:cNvPr id="8518" name="Line 57"/>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9" name="Line 58"/>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9" name="Group 59"/>
            <p:cNvGrpSpPr>
              <a:grpSpLocks/>
            </p:cNvGrpSpPr>
            <p:nvPr/>
          </p:nvGrpSpPr>
          <p:grpSpPr bwMode="auto">
            <a:xfrm>
              <a:off x="3656" y="1968"/>
              <a:ext cx="192" cy="48"/>
              <a:chOff x="0" y="0"/>
              <a:chExt cx="192" cy="48"/>
            </a:xfrm>
          </p:grpSpPr>
          <p:sp>
            <p:nvSpPr>
              <p:cNvPr id="8516" name="Line 60"/>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7" name="Line 61"/>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30" name="Line 62"/>
            <p:cNvSpPr>
              <a:spLocks noChangeShapeType="1"/>
            </p:cNvSpPr>
            <p:nvPr/>
          </p:nvSpPr>
          <p:spPr bwMode="auto">
            <a:xfrm>
              <a:off x="2984" y="1752"/>
              <a:ext cx="7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1" name="Line 63"/>
            <p:cNvSpPr>
              <a:spLocks noChangeShapeType="1"/>
            </p:cNvSpPr>
            <p:nvPr/>
          </p:nvSpPr>
          <p:spPr bwMode="auto">
            <a:xfrm>
              <a:off x="3752" y="1488"/>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2" name="Line 64"/>
            <p:cNvSpPr>
              <a:spLocks noChangeShapeType="1"/>
            </p:cNvSpPr>
            <p:nvPr/>
          </p:nvSpPr>
          <p:spPr bwMode="auto">
            <a:xfrm>
              <a:off x="3744" y="2016"/>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3" name="Line 65"/>
            <p:cNvSpPr>
              <a:spLocks noChangeShapeType="1"/>
            </p:cNvSpPr>
            <p:nvPr/>
          </p:nvSpPr>
          <p:spPr bwMode="auto">
            <a:xfrm>
              <a:off x="3752" y="12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4" name="Line 66"/>
            <p:cNvSpPr>
              <a:spLocks noChangeShapeType="1"/>
            </p:cNvSpPr>
            <p:nvPr/>
          </p:nvSpPr>
          <p:spPr bwMode="auto">
            <a:xfrm>
              <a:off x="3648" y="220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5" name="Rectangle 67"/>
            <p:cNvSpPr>
              <a:spLocks noChangeArrowheads="1"/>
            </p:cNvSpPr>
            <p:nvPr/>
          </p:nvSpPr>
          <p:spPr bwMode="auto">
            <a:xfrm>
              <a:off x="3352" y="1328"/>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36" name="Rectangle 68"/>
            <p:cNvSpPr>
              <a:spLocks noChangeArrowheads="1"/>
            </p:cNvSpPr>
            <p:nvPr/>
          </p:nvSpPr>
          <p:spPr bwMode="auto">
            <a:xfrm>
              <a:off x="4712" y="3320"/>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37" name="Line 69"/>
            <p:cNvSpPr>
              <a:spLocks noChangeShapeType="1"/>
            </p:cNvSpPr>
            <p:nvPr/>
          </p:nvSpPr>
          <p:spPr bwMode="auto">
            <a:xfrm>
              <a:off x="3400" y="1232"/>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8" name="Line 70"/>
            <p:cNvSpPr>
              <a:spLocks noChangeShapeType="1"/>
            </p:cNvSpPr>
            <p:nvPr/>
          </p:nvSpPr>
          <p:spPr bwMode="auto">
            <a:xfrm>
              <a:off x="3400" y="1568"/>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9" name="Line 71"/>
            <p:cNvSpPr>
              <a:spLocks noChangeShapeType="1"/>
            </p:cNvSpPr>
            <p:nvPr/>
          </p:nvSpPr>
          <p:spPr bwMode="auto">
            <a:xfrm>
              <a:off x="3296" y="1672"/>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40" name="Group 72"/>
            <p:cNvGrpSpPr>
              <a:grpSpLocks/>
            </p:cNvGrpSpPr>
            <p:nvPr/>
          </p:nvGrpSpPr>
          <p:grpSpPr bwMode="auto">
            <a:xfrm rot="5400000">
              <a:off x="1856" y="744"/>
              <a:ext cx="192" cy="48"/>
              <a:chOff x="0" y="0"/>
              <a:chExt cx="192" cy="48"/>
            </a:xfrm>
          </p:grpSpPr>
          <p:sp>
            <p:nvSpPr>
              <p:cNvPr id="8514" name="Line 73"/>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5" name="Line 74"/>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41" name="Rectangle 75"/>
            <p:cNvSpPr>
              <a:spLocks noChangeArrowheads="1"/>
            </p:cNvSpPr>
            <p:nvPr/>
          </p:nvSpPr>
          <p:spPr bwMode="auto">
            <a:xfrm rot="-5400000">
              <a:off x="4448" y="648"/>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42" name="Rectangle 76"/>
            <p:cNvSpPr>
              <a:spLocks noChangeArrowheads="1"/>
            </p:cNvSpPr>
            <p:nvPr/>
          </p:nvSpPr>
          <p:spPr bwMode="auto">
            <a:xfrm>
              <a:off x="3704" y="864"/>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43" name="Line 77"/>
            <p:cNvSpPr>
              <a:spLocks noChangeShapeType="1"/>
            </p:cNvSpPr>
            <p:nvPr/>
          </p:nvSpPr>
          <p:spPr bwMode="auto">
            <a:xfrm>
              <a:off x="3752" y="110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4" name="Line 78"/>
            <p:cNvSpPr>
              <a:spLocks noChangeShapeType="1"/>
            </p:cNvSpPr>
            <p:nvPr/>
          </p:nvSpPr>
          <p:spPr bwMode="auto">
            <a:xfrm>
              <a:off x="3752" y="768"/>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5" name="Line 79"/>
            <p:cNvSpPr>
              <a:spLocks noChangeShapeType="1"/>
            </p:cNvSpPr>
            <p:nvPr/>
          </p:nvSpPr>
          <p:spPr bwMode="auto">
            <a:xfrm>
              <a:off x="1784" y="768"/>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6" name="Line 80"/>
            <p:cNvSpPr>
              <a:spLocks noChangeShapeType="1"/>
            </p:cNvSpPr>
            <p:nvPr/>
          </p:nvSpPr>
          <p:spPr bwMode="auto">
            <a:xfrm>
              <a:off x="1784" y="76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7" name="Line 81"/>
            <p:cNvSpPr>
              <a:spLocks noChangeShapeType="1"/>
            </p:cNvSpPr>
            <p:nvPr/>
          </p:nvSpPr>
          <p:spPr bwMode="auto">
            <a:xfrm>
              <a:off x="1680" y="864"/>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8" name="Line 82"/>
            <p:cNvSpPr>
              <a:spLocks noChangeShapeType="1"/>
            </p:cNvSpPr>
            <p:nvPr/>
          </p:nvSpPr>
          <p:spPr bwMode="auto">
            <a:xfrm>
              <a:off x="2360" y="76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49" name="Group 83"/>
            <p:cNvGrpSpPr>
              <a:grpSpLocks/>
            </p:cNvGrpSpPr>
            <p:nvPr/>
          </p:nvGrpSpPr>
          <p:grpSpPr bwMode="auto">
            <a:xfrm>
              <a:off x="4424" y="1400"/>
              <a:ext cx="79" cy="292"/>
              <a:chOff x="0" y="0"/>
              <a:chExt cx="79" cy="292"/>
            </a:xfrm>
          </p:grpSpPr>
          <p:sp>
            <p:nvSpPr>
              <p:cNvPr id="8511" name="未知"/>
              <p:cNvSpPr>
                <a:spLocks/>
              </p:cNvSpPr>
              <p:nvPr/>
            </p:nvSpPr>
            <p:spPr bwMode="auto">
              <a:xfrm>
                <a:off x="0" y="0"/>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2" name="未知"/>
              <p:cNvSpPr>
                <a:spLocks/>
              </p:cNvSpPr>
              <p:nvPr/>
            </p:nvSpPr>
            <p:spPr bwMode="auto">
              <a:xfrm>
                <a:off x="1" y="95"/>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3" name="未知"/>
              <p:cNvSpPr>
                <a:spLocks/>
              </p:cNvSpPr>
              <p:nvPr/>
            </p:nvSpPr>
            <p:spPr bwMode="auto">
              <a:xfrm>
                <a:off x="2" y="187"/>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50" name="Group 87"/>
            <p:cNvGrpSpPr>
              <a:grpSpLocks/>
            </p:cNvGrpSpPr>
            <p:nvPr/>
          </p:nvGrpSpPr>
          <p:grpSpPr bwMode="auto">
            <a:xfrm>
              <a:off x="4328" y="1920"/>
              <a:ext cx="192" cy="48"/>
              <a:chOff x="0" y="0"/>
              <a:chExt cx="192" cy="48"/>
            </a:xfrm>
          </p:grpSpPr>
          <p:sp>
            <p:nvSpPr>
              <p:cNvPr id="8509" name="Line 88"/>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0" name="Line 89"/>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51" name="Line 90"/>
            <p:cNvSpPr>
              <a:spLocks noChangeShapeType="1"/>
            </p:cNvSpPr>
            <p:nvPr/>
          </p:nvSpPr>
          <p:spPr bwMode="auto">
            <a:xfrm>
              <a:off x="4536" y="140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2" name="Line 91"/>
            <p:cNvSpPr>
              <a:spLocks noChangeShapeType="1"/>
            </p:cNvSpPr>
            <p:nvPr/>
          </p:nvSpPr>
          <p:spPr bwMode="auto">
            <a:xfrm>
              <a:off x="4576" y="140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3" name="Line 92"/>
            <p:cNvSpPr>
              <a:spLocks noChangeShapeType="1"/>
            </p:cNvSpPr>
            <p:nvPr/>
          </p:nvSpPr>
          <p:spPr bwMode="auto">
            <a:xfrm>
              <a:off x="4424" y="1224"/>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4" name="Line 93"/>
            <p:cNvSpPr>
              <a:spLocks noChangeShapeType="1"/>
            </p:cNvSpPr>
            <p:nvPr/>
          </p:nvSpPr>
          <p:spPr bwMode="auto">
            <a:xfrm>
              <a:off x="4424" y="168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5" name="Line 94"/>
            <p:cNvSpPr>
              <a:spLocks noChangeShapeType="1"/>
            </p:cNvSpPr>
            <p:nvPr/>
          </p:nvSpPr>
          <p:spPr bwMode="auto">
            <a:xfrm>
              <a:off x="4416" y="1968"/>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6" name="Line 95"/>
            <p:cNvSpPr>
              <a:spLocks noChangeShapeType="1"/>
            </p:cNvSpPr>
            <p:nvPr/>
          </p:nvSpPr>
          <p:spPr bwMode="auto">
            <a:xfrm>
              <a:off x="4320" y="220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7" name="Line 96"/>
            <p:cNvSpPr>
              <a:spLocks noChangeShapeType="1"/>
            </p:cNvSpPr>
            <p:nvPr/>
          </p:nvSpPr>
          <p:spPr bwMode="auto">
            <a:xfrm flipV="1">
              <a:off x="4328" y="1776"/>
              <a:ext cx="192"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8" name="Line 97"/>
            <p:cNvSpPr>
              <a:spLocks noChangeShapeType="1"/>
            </p:cNvSpPr>
            <p:nvPr/>
          </p:nvSpPr>
          <p:spPr bwMode="auto">
            <a:xfrm>
              <a:off x="2552" y="1296"/>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9" name="Line 98"/>
            <p:cNvSpPr>
              <a:spLocks noChangeShapeType="1"/>
            </p:cNvSpPr>
            <p:nvPr/>
          </p:nvSpPr>
          <p:spPr bwMode="auto">
            <a:xfrm>
              <a:off x="2456" y="148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0" name="AutoShape 99"/>
            <p:cNvSpPr>
              <a:spLocks noChangeArrowheads="1"/>
            </p:cNvSpPr>
            <p:nvPr/>
          </p:nvSpPr>
          <p:spPr bwMode="auto">
            <a:xfrm rot="5400000">
              <a:off x="1352" y="2952"/>
              <a:ext cx="336" cy="336"/>
            </a:xfrm>
            <a:prstGeom prst="triangle">
              <a:avLst>
                <a:gd name="adj" fmla="val 50000"/>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61" name="AutoShape 100"/>
            <p:cNvSpPr>
              <a:spLocks noChangeArrowheads="1"/>
            </p:cNvSpPr>
            <p:nvPr/>
          </p:nvSpPr>
          <p:spPr bwMode="auto">
            <a:xfrm rot="5400000">
              <a:off x="4232" y="3016"/>
              <a:ext cx="336" cy="336"/>
            </a:xfrm>
            <a:prstGeom prst="triangle">
              <a:avLst>
                <a:gd name="adj" fmla="val 50000"/>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62" name="Rectangle 101"/>
            <p:cNvSpPr>
              <a:spLocks noChangeArrowheads="1"/>
            </p:cNvSpPr>
            <p:nvPr/>
          </p:nvSpPr>
          <p:spPr bwMode="auto">
            <a:xfrm rot="-5400000">
              <a:off x="2480" y="3000"/>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63" name="Line 102"/>
            <p:cNvSpPr>
              <a:spLocks noChangeShapeType="1"/>
            </p:cNvSpPr>
            <p:nvPr/>
          </p:nvSpPr>
          <p:spPr bwMode="auto">
            <a:xfrm>
              <a:off x="1688" y="312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4" name="Line 103"/>
            <p:cNvSpPr>
              <a:spLocks noChangeShapeType="1"/>
            </p:cNvSpPr>
            <p:nvPr/>
          </p:nvSpPr>
          <p:spPr bwMode="auto">
            <a:xfrm>
              <a:off x="2168" y="312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5" name="Line 104"/>
            <p:cNvSpPr>
              <a:spLocks noChangeShapeType="1"/>
            </p:cNvSpPr>
            <p:nvPr/>
          </p:nvSpPr>
          <p:spPr bwMode="auto">
            <a:xfrm>
              <a:off x="2648" y="3120"/>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6" name="Rectangle 105"/>
            <p:cNvSpPr>
              <a:spLocks noChangeArrowheads="1"/>
            </p:cNvSpPr>
            <p:nvPr/>
          </p:nvSpPr>
          <p:spPr bwMode="auto">
            <a:xfrm rot="-5400000">
              <a:off x="1416" y="3336"/>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67" name="Group 106"/>
            <p:cNvGrpSpPr>
              <a:grpSpLocks/>
            </p:cNvGrpSpPr>
            <p:nvPr/>
          </p:nvGrpSpPr>
          <p:grpSpPr bwMode="auto">
            <a:xfrm rot="5400000">
              <a:off x="1352" y="3720"/>
              <a:ext cx="192" cy="48"/>
              <a:chOff x="0" y="0"/>
              <a:chExt cx="192" cy="48"/>
            </a:xfrm>
          </p:grpSpPr>
          <p:sp>
            <p:nvSpPr>
              <p:cNvPr id="8507" name="Line 107"/>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8" name="Line 108"/>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68" name="Line 109"/>
            <p:cNvSpPr>
              <a:spLocks noChangeShapeType="1"/>
            </p:cNvSpPr>
            <p:nvPr/>
          </p:nvSpPr>
          <p:spPr bwMode="auto">
            <a:xfrm>
              <a:off x="1784" y="3120"/>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9" name="Line 110"/>
            <p:cNvSpPr>
              <a:spLocks noChangeShapeType="1"/>
            </p:cNvSpPr>
            <p:nvPr/>
          </p:nvSpPr>
          <p:spPr bwMode="auto">
            <a:xfrm>
              <a:off x="488" y="3240"/>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0" name="Line 111"/>
            <p:cNvSpPr>
              <a:spLocks noChangeShapeType="1"/>
            </p:cNvSpPr>
            <p:nvPr/>
          </p:nvSpPr>
          <p:spPr bwMode="auto">
            <a:xfrm>
              <a:off x="1112" y="3232"/>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1" name="Line 112"/>
            <p:cNvSpPr>
              <a:spLocks noChangeShapeType="1"/>
            </p:cNvSpPr>
            <p:nvPr/>
          </p:nvSpPr>
          <p:spPr bwMode="auto">
            <a:xfrm>
              <a:off x="1592" y="3456"/>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2" name="Line 113"/>
            <p:cNvSpPr>
              <a:spLocks noChangeShapeType="1"/>
            </p:cNvSpPr>
            <p:nvPr/>
          </p:nvSpPr>
          <p:spPr bwMode="auto">
            <a:xfrm>
              <a:off x="1104" y="3456"/>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3" name="Line 114"/>
            <p:cNvSpPr>
              <a:spLocks noChangeShapeType="1"/>
            </p:cNvSpPr>
            <p:nvPr/>
          </p:nvSpPr>
          <p:spPr bwMode="auto">
            <a:xfrm>
              <a:off x="1112" y="3744"/>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4" name="未知"/>
            <p:cNvSpPr>
              <a:spLocks/>
            </p:cNvSpPr>
            <p:nvPr/>
          </p:nvSpPr>
          <p:spPr bwMode="auto">
            <a:xfrm>
              <a:off x="1104" y="3744"/>
              <a:ext cx="312" cy="1"/>
            </a:xfrm>
            <a:custGeom>
              <a:avLst/>
              <a:gdLst>
                <a:gd name="T0" fmla="*/ 0 w 312"/>
                <a:gd name="T1" fmla="*/ 0 h 1"/>
                <a:gd name="T2" fmla="*/ 312 w 312"/>
                <a:gd name="T3" fmla="*/ 0 h 1"/>
                <a:gd name="T4" fmla="*/ 0 60000 65536"/>
                <a:gd name="T5" fmla="*/ 0 60000 65536"/>
              </a:gdLst>
              <a:ahLst/>
              <a:cxnLst>
                <a:cxn ang="T4">
                  <a:pos x="T0" y="T1"/>
                </a:cxn>
                <a:cxn ang="T5">
                  <a:pos x="T2" y="T3"/>
                </a:cxn>
              </a:cxnLst>
              <a:rect l="0" t="0" r="r" b="b"/>
              <a:pathLst>
                <a:path w="312" h="1">
                  <a:moveTo>
                    <a:pt x="0" y="0"/>
                  </a:moveTo>
                  <a:lnTo>
                    <a:pt x="312" y="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5" name="未知"/>
            <p:cNvSpPr>
              <a:spLocks/>
            </p:cNvSpPr>
            <p:nvPr/>
          </p:nvSpPr>
          <p:spPr bwMode="auto">
            <a:xfrm>
              <a:off x="1472" y="3744"/>
              <a:ext cx="304" cy="1"/>
            </a:xfrm>
            <a:custGeom>
              <a:avLst/>
              <a:gdLst>
                <a:gd name="T0" fmla="*/ 0 w 304"/>
                <a:gd name="T1" fmla="*/ 0 h 1"/>
                <a:gd name="T2" fmla="*/ 304 w 304"/>
                <a:gd name="T3" fmla="*/ 0 h 1"/>
                <a:gd name="T4" fmla="*/ 0 60000 65536"/>
                <a:gd name="T5" fmla="*/ 0 60000 65536"/>
              </a:gdLst>
              <a:ahLst/>
              <a:cxnLst>
                <a:cxn ang="T4">
                  <a:pos x="T0" y="T1"/>
                </a:cxn>
                <a:cxn ang="T5">
                  <a:pos x="T2" y="T3"/>
                </a:cxn>
              </a:cxnLst>
              <a:rect l="0" t="0" r="r" b="b"/>
              <a:pathLst>
                <a:path w="304" h="1">
                  <a:moveTo>
                    <a:pt x="0" y="0"/>
                  </a:moveTo>
                  <a:lnTo>
                    <a:pt x="304" y="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76" name="Group 117"/>
            <p:cNvGrpSpPr>
              <a:grpSpLocks/>
            </p:cNvGrpSpPr>
            <p:nvPr/>
          </p:nvGrpSpPr>
          <p:grpSpPr bwMode="auto">
            <a:xfrm>
              <a:off x="392" y="2944"/>
              <a:ext cx="192" cy="48"/>
              <a:chOff x="0" y="0"/>
              <a:chExt cx="192" cy="48"/>
            </a:xfrm>
          </p:grpSpPr>
          <p:sp>
            <p:nvSpPr>
              <p:cNvPr id="8505" name="Line 118"/>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6" name="Line 119"/>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77" name="Group 120"/>
            <p:cNvGrpSpPr>
              <a:grpSpLocks/>
            </p:cNvGrpSpPr>
            <p:nvPr/>
          </p:nvGrpSpPr>
          <p:grpSpPr bwMode="auto">
            <a:xfrm flipH="1">
              <a:off x="344" y="2400"/>
              <a:ext cx="152" cy="296"/>
              <a:chOff x="0" y="0"/>
              <a:chExt cx="152" cy="296"/>
            </a:xfrm>
          </p:grpSpPr>
          <p:grpSp>
            <p:nvGrpSpPr>
              <p:cNvPr id="8499" name="Group 121"/>
              <p:cNvGrpSpPr>
                <a:grpSpLocks/>
              </p:cNvGrpSpPr>
              <p:nvPr/>
            </p:nvGrpSpPr>
            <p:grpSpPr bwMode="auto">
              <a:xfrm>
                <a:off x="0" y="0"/>
                <a:ext cx="79" cy="292"/>
                <a:chOff x="0" y="0"/>
                <a:chExt cx="79" cy="292"/>
              </a:xfrm>
            </p:grpSpPr>
            <p:sp>
              <p:nvSpPr>
                <p:cNvPr id="8502" name="未知"/>
                <p:cNvSpPr>
                  <a:spLocks/>
                </p:cNvSpPr>
                <p:nvPr/>
              </p:nvSpPr>
              <p:spPr bwMode="auto">
                <a:xfrm>
                  <a:off x="0" y="0"/>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 name="未知"/>
                <p:cNvSpPr>
                  <a:spLocks/>
                </p:cNvSpPr>
                <p:nvPr/>
              </p:nvSpPr>
              <p:spPr bwMode="auto">
                <a:xfrm>
                  <a:off x="1" y="95"/>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 name="未知"/>
                <p:cNvSpPr>
                  <a:spLocks/>
                </p:cNvSpPr>
                <p:nvPr/>
              </p:nvSpPr>
              <p:spPr bwMode="auto">
                <a:xfrm>
                  <a:off x="2" y="187"/>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500" name="Line 125"/>
              <p:cNvSpPr>
                <a:spLocks noChangeShapeType="1"/>
              </p:cNvSpPr>
              <p:nvPr/>
            </p:nvSpPr>
            <p:spPr bwMode="auto">
              <a:xfrm>
                <a:off x="112" y="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 name="Line 126"/>
              <p:cNvSpPr>
                <a:spLocks noChangeShapeType="1"/>
              </p:cNvSpPr>
              <p:nvPr/>
            </p:nvSpPr>
            <p:spPr bwMode="auto">
              <a:xfrm>
                <a:off x="152" y="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78" name="Line 127"/>
            <p:cNvSpPr>
              <a:spLocks noChangeShapeType="1"/>
            </p:cNvSpPr>
            <p:nvPr/>
          </p:nvSpPr>
          <p:spPr bwMode="auto">
            <a:xfrm>
              <a:off x="488" y="300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9" name="Line 128"/>
            <p:cNvSpPr>
              <a:spLocks noChangeShapeType="1"/>
            </p:cNvSpPr>
            <p:nvPr/>
          </p:nvSpPr>
          <p:spPr bwMode="auto">
            <a:xfrm>
              <a:off x="488" y="2696"/>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0" name="Line 129"/>
            <p:cNvSpPr>
              <a:spLocks noChangeShapeType="1"/>
            </p:cNvSpPr>
            <p:nvPr/>
          </p:nvSpPr>
          <p:spPr bwMode="auto">
            <a:xfrm>
              <a:off x="496" y="201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1" name="Line 130"/>
            <p:cNvSpPr>
              <a:spLocks noChangeShapeType="1"/>
            </p:cNvSpPr>
            <p:nvPr/>
          </p:nvSpPr>
          <p:spPr bwMode="auto">
            <a:xfrm>
              <a:off x="2120" y="1296"/>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2" name="Line 131"/>
            <p:cNvSpPr>
              <a:spLocks noChangeShapeType="1"/>
            </p:cNvSpPr>
            <p:nvPr/>
          </p:nvSpPr>
          <p:spPr bwMode="auto">
            <a:xfrm>
              <a:off x="488" y="2016"/>
              <a:ext cx="16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3" name="Rectangle 132"/>
            <p:cNvSpPr>
              <a:spLocks noChangeArrowheads="1"/>
            </p:cNvSpPr>
            <p:nvPr/>
          </p:nvSpPr>
          <p:spPr bwMode="auto">
            <a:xfrm>
              <a:off x="824" y="2160"/>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84" name="Group 133"/>
            <p:cNvGrpSpPr>
              <a:grpSpLocks/>
            </p:cNvGrpSpPr>
            <p:nvPr/>
          </p:nvGrpSpPr>
          <p:grpSpPr bwMode="auto">
            <a:xfrm>
              <a:off x="776" y="2552"/>
              <a:ext cx="192" cy="48"/>
              <a:chOff x="0" y="0"/>
              <a:chExt cx="192" cy="48"/>
            </a:xfrm>
          </p:grpSpPr>
          <p:sp>
            <p:nvSpPr>
              <p:cNvPr id="8497" name="Line 134"/>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8" name="Line 135"/>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85" name="Line 136"/>
            <p:cNvSpPr>
              <a:spLocks noChangeShapeType="1"/>
            </p:cNvSpPr>
            <p:nvPr/>
          </p:nvSpPr>
          <p:spPr bwMode="auto">
            <a:xfrm>
              <a:off x="872" y="2016"/>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6" name="Line 137"/>
            <p:cNvSpPr>
              <a:spLocks noChangeShapeType="1"/>
            </p:cNvSpPr>
            <p:nvPr/>
          </p:nvSpPr>
          <p:spPr bwMode="auto">
            <a:xfrm>
              <a:off x="872" y="240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7" name="Line 138"/>
            <p:cNvSpPr>
              <a:spLocks noChangeShapeType="1"/>
            </p:cNvSpPr>
            <p:nvPr/>
          </p:nvSpPr>
          <p:spPr bwMode="auto">
            <a:xfrm>
              <a:off x="872" y="2592"/>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8" name="Line 139"/>
            <p:cNvSpPr>
              <a:spLocks noChangeShapeType="1"/>
            </p:cNvSpPr>
            <p:nvPr/>
          </p:nvSpPr>
          <p:spPr bwMode="auto">
            <a:xfrm>
              <a:off x="776" y="268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9" name="Line 140"/>
            <p:cNvSpPr>
              <a:spLocks noChangeShapeType="1"/>
            </p:cNvSpPr>
            <p:nvPr/>
          </p:nvSpPr>
          <p:spPr bwMode="auto">
            <a:xfrm>
              <a:off x="1112" y="300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0" name="Line 141"/>
            <p:cNvSpPr>
              <a:spLocks noChangeShapeType="1"/>
            </p:cNvSpPr>
            <p:nvPr/>
          </p:nvSpPr>
          <p:spPr bwMode="auto">
            <a:xfrm>
              <a:off x="1112" y="2424"/>
              <a:ext cx="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1" name="Rectangle 142"/>
            <p:cNvSpPr>
              <a:spLocks noChangeArrowheads="1"/>
            </p:cNvSpPr>
            <p:nvPr/>
          </p:nvSpPr>
          <p:spPr bwMode="auto">
            <a:xfrm rot="-5400000">
              <a:off x="2288" y="2296"/>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2" name="Rectangle 143"/>
            <p:cNvSpPr>
              <a:spLocks noChangeArrowheads="1"/>
            </p:cNvSpPr>
            <p:nvPr/>
          </p:nvSpPr>
          <p:spPr bwMode="auto">
            <a:xfrm>
              <a:off x="1832" y="2552"/>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93" name="Group 144"/>
            <p:cNvGrpSpPr>
              <a:grpSpLocks/>
            </p:cNvGrpSpPr>
            <p:nvPr/>
          </p:nvGrpSpPr>
          <p:grpSpPr bwMode="auto">
            <a:xfrm>
              <a:off x="1352" y="2648"/>
              <a:ext cx="192" cy="48"/>
              <a:chOff x="0" y="0"/>
              <a:chExt cx="192" cy="48"/>
            </a:xfrm>
          </p:grpSpPr>
          <p:sp>
            <p:nvSpPr>
              <p:cNvPr id="8495" name="Line 145"/>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6" name="Line 146"/>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94" name="Line 147"/>
            <p:cNvSpPr>
              <a:spLocks noChangeShapeType="1"/>
            </p:cNvSpPr>
            <p:nvPr/>
          </p:nvSpPr>
          <p:spPr bwMode="auto">
            <a:xfrm>
              <a:off x="1448" y="2416"/>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 name="Line 148"/>
            <p:cNvSpPr>
              <a:spLocks noChangeShapeType="1"/>
            </p:cNvSpPr>
            <p:nvPr/>
          </p:nvSpPr>
          <p:spPr bwMode="auto">
            <a:xfrm>
              <a:off x="1448" y="2688"/>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 name="Line 149"/>
            <p:cNvSpPr>
              <a:spLocks noChangeShapeType="1"/>
            </p:cNvSpPr>
            <p:nvPr/>
          </p:nvSpPr>
          <p:spPr bwMode="auto">
            <a:xfrm>
              <a:off x="1352" y="2784"/>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 name="Line 150"/>
            <p:cNvSpPr>
              <a:spLocks noChangeShapeType="1"/>
            </p:cNvSpPr>
            <p:nvPr/>
          </p:nvSpPr>
          <p:spPr bwMode="auto">
            <a:xfrm>
              <a:off x="1880" y="2416"/>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 name="Line 151"/>
            <p:cNvSpPr>
              <a:spLocks noChangeShapeType="1"/>
            </p:cNvSpPr>
            <p:nvPr/>
          </p:nvSpPr>
          <p:spPr bwMode="auto">
            <a:xfrm>
              <a:off x="1880" y="2784"/>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9" name="Line 152"/>
            <p:cNvSpPr>
              <a:spLocks noChangeShapeType="1"/>
            </p:cNvSpPr>
            <p:nvPr/>
          </p:nvSpPr>
          <p:spPr bwMode="auto">
            <a:xfrm>
              <a:off x="1784" y="2880"/>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0" name="Line 153"/>
            <p:cNvSpPr>
              <a:spLocks noChangeShapeType="1"/>
            </p:cNvSpPr>
            <p:nvPr/>
          </p:nvSpPr>
          <p:spPr bwMode="auto">
            <a:xfrm>
              <a:off x="3336" y="2320"/>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1" name="Text Box 154"/>
            <p:cNvSpPr txBox="1">
              <a:spLocks noChangeArrowheads="1"/>
            </p:cNvSpPr>
            <p:nvPr/>
          </p:nvSpPr>
          <p:spPr bwMode="auto">
            <a:xfrm>
              <a:off x="3224" y="2152"/>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a:t>
              </a:r>
            </a:p>
          </p:txBody>
        </p:sp>
        <p:grpSp>
          <p:nvGrpSpPr>
            <p:cNvPr id="8302" name="Group 155"/>
            <p:cNvGrpSpPr>
              <a:grpSpLocks/>
            </p:cNvGrpSpPr>
            <p:nvPr/>
          </p:nvGrpSpPr>
          <p:grpSpPr bwMode="auto">
            <a:xfrm>
              <a:off x="2744" y="2648"/>
              <a:ext cx="192" cy="48"/>
              <a:chOff x="0" y="0"/>
              <a:chExt cx="192" cy="48"/>
            </a:xfrm>
          </p:grpSpPr>
          <p:sp>
            <p:nvSpPr>
              <p:cNvPr id="8493" name="Line 156"/>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4" name="Line 157"/>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03" name="Line 158"/>
            <p:cNvSpPr>
              <a:spLocks noChangeShapeType="1"/>
            </p:cNvSpPr>
            <p:nvPr/>
          </p:nvSpPr>
          <p:spPr bwMode="auto">
            <a:xfrm>
              <a:off x="2840" y="2416"/>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4" name="Line 159"/>
            <p:cNvSpPr>
              <a:spLocks noChangeShapeType="1"/>
            </p:cNvSpPr>
            <p:nvPr/>
          </p:nvSpPr>
          <p:spPr bwMode="auto">
            <a:xfrm>
              <a:off x="2840" y="2688"/>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5" name="Line 160"/>
            <p:cNvSpPr>
              <a:spLocks noChangeShapeType="1"/>
            </p:cNvSpPr>
            <p:nvPr/>
          </p:nvSpPr>
          <p:spPr bwMode="auto">
            <a:xfrm>
              <a:off x="2744" y="2784"/>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6" name="Line 161"/>
            <p:cNvSpPr>
              <a:spLocks noChangeShapeType="1"/>
            </p:cNvSpPr>
            <p:nvPr/>
          </p:nvSpPr>
          <p:spPr bwMode="auto">
            <a:xfrm>
              <a:off x="1104" y="2416"/>
              <a:ext cx="11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7" name="Line 162"/>
            <p:cNvSpPr>
              <a:spLocks noChangeShapeType="1"/>
            </p:cNvSpPr>
            <p:nvPr/>
          </p:nvSpPr>
          <p:spPr bwMode="auto">
            <a:xfrm>
              <a:off x="2456" y="2424"/>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308" name="Group 163"/>
            <p:cNvGrpSpPr>
              <a:grpSpLocks/>
            </p:cNvGrpSpPr>
            <p:nvPr/>
          </p:nvGrpSpPr>
          <p:grpSpPr bwMode="auto">
            <a:xfrm>
              <a:off x="2792" y="3352"/>
              <a:ext cx="192" cy="48"/>
              <a:chOff x="0" y="0"/>
              <a:chExt cx="192" cy="48"/>
            </a:xfrm>
          </p:grpSpPr>
          <p:sp>
            <p:nvSpPr>
              <p:cNvPr id="8491" name="Line 164"/>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2" name="Line 165"/>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09" name="Line 166"/>
            <p:cNvSpPr>
              <a:spLocks noChangeShapeType="1"/>
            </p:cNvSpPr>
            <p:nvPr/>
          </p:nvSpPr>
          <p:spPr bwMode="auto">
            <a:xfrm>
              <a:off x="2888" y="312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0" name="Line 167"/>
            <p:cNvSpPr>
              <a:spLocks noChangeShapeType="1"/>
            </p:cNvSpPr>
            <p:nvPr/>
          </p:nvSpPr>
          <p:spPr bwMode="auto">
            <a:xfrm>
              <a:off x="2888" y="3392"/>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1" name="Line 168"/>
            <p:cNvSpPr>
              <a:spLocks noChangeShapeType="1"/>
            </p:cNvSpPr>
            <p:nvPr/>
          </p:nvSpPr>
          <p:spPr bwMode="auto">
            <a:xfrm>
              <a:off x="2792" y="348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2" name="Line 169"/>
            <p:cNvSpPr>
              <a:spLocks noChangeShapeType="1"/>
            </p:cNvSpPr>
            <p:nvPr/>
          </p:nvSpPr>
          <p:spPr bwMode="auto">
            <a:xfrm>
              <a:off x="2280" y="3120"/>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3" name="Line 170"/>
            <p:cNvSpPr>
              <a:spLocks noChangeShapeType="1"/>
            </p:cNvSpPr>
            <p:nvPr/>
          </p:nvSpPr>
          <p:spPr bwMode="auto">
            <a:xfrm>
              <a:off x="3096" y="335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4" name="未知"/>
            <p:cNvSpPr>
              <a:spLocks/>
            </p:cNvSpPr>
            <p:nvPr/>
          </p:nvSpPr>
          <p:spPr bwMode="auto">
            <a:xfrm>
              <a:off x="3096" y="3352"/>
              <a:ext cx="1" cy="400"/>
            </a:xfrm>
            <a:custGeom>
              <a:avLst/>
              <a:gdLst>
                <a:gd name="T0" fmla="*/ 0 w 1"/>
                <a:gd name="T1" fmla="*/ 0 h 400"/>
                <a:gd name="T2" fmla="*/ 0 w 1"/>
                <a:gd name="T3" fmla="*/ 400 h 400"/>
                <a:gd name="T4" fmla="*/ 0 60000 65536"/>
                <a:gd name="T5" fmla="*/ 0 60000 65536"/>
              </a:gdLst>
              <a:ahLst/>
              <a:cxnLst>
                <a:cxn ang="T4">
                  <a:pos x="T0" y="T1"/>
                </a:cxn>
                <a:cxn ang="T5">
                  <a:pos x="T2" y="T3"/>
                </a:cxn>
              </a:cxnLst>
              <a:rect l="0" t="0" r="r" b="b"/>
              <a:pathLst>
                <a:path w="1" h="400">
                  <a:moveTo>
                    <a:pt x="0" y="0"/>
                  </a:moveTo>
                  <a:lnTo>
                    <a:pt x="0" y="40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5" name="Line 172"/>
            <p:cNvSpPr>
              <a:spLocks noChangeShapeType="1"/>
            </p:cNvSpPr>
            <p:nvPr/>
          </p:nvSpPr>
          <p:spPr bwMode="auto">
            <a:xfrm>
              <a:off x="2264" y="374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6" name="Line 173"/>
            <p:cNvSpPr>
              <a:spLocks noChangeShapeType="1"/>
            </p:cNvSpPr>
            <p:nvPr/>
          </p:nvSpPr>
          <p:spPr bwMode="auto">
            <a:xfrm>
              <a:off x="3536" y="322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7" name="Line 174"/>
            <p:cNvSpPr>
              <a:spLocks noChangeShapeType="1"/>
            </p:cNvSpPr>
            <p:nvPr/>
          </p:nvSpPr>
          <p:spPr bwMode="auto">
            <a:xfrm>
              <a:off x="2696" y="3744"/>
              <a:ext cx="9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8" name="Rectangle 175"/>
            <p:cNvSpPr>
              <a:spLocks noChangeArrowheads="1"/>
            </p:cNvSpPr>
            <p:nvPr/>
          </p:nvSpPr>
          <p:spPr bwMode="auto">
            <a:xfrm>
              <a:off x="3896" y="2592"/>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19" name="Line 176"/>
            <p:cNvSpPr>
              <a:spLocks noChangeShapeType="1"/>
            </p:cNvSpPr>
            <p:nvPr/>
          </p:nvSpPr>
          <p:spPr bwMode="auto">
            <a:xfrm>
              <a:off x="3944" y="244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0" name="Line 177"/>
            <p:cNvSpPr>
              <a:spLocks noChangeShapeType="1"/>
            </p:cNvSpPr>
            <p:nvPr/>
          </p:nvSpPr>
          <p:spPr bwMode="auto">
            <a:xfrm>
              <a:off x="3944" y="2832"/>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1" name="Line 178"/>
            <p:cNvSpPr>
              <a:spLocks noChangeShapeType="1"/>
            </p:cNvSpPr>
            <p:nvPr/>
          </p:nvSpPr>
          <p:spPr bwMode="auto">
            <a:xfrm>
              <a:off x="3840" y="292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2" name="Line 179"/>
            <p:cNvSpPr>
              <a:spLocks noChangeShapeType="1"/>
            </p:cNvSpPr>
            <p:nvPr/>
          </p:nvSpPr>
          <p:spPr bwMode="auto">
            <a:xfrm flipH="1">
              <a:off x="4000" y="2704"/>
              <a:ext cx="14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3" name="Line 180"/>
            <p:cNvSpPr>
              <a:spLocks noChangeShapeType="1"/>
            </p:cNvSpPr>
            <p:nvPr/>
          </p:nvSpPr>
          <p:spPr bwMode="auto">
            <a:xfrm>
              <a:off x="4144" y="2704"/>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4" name="Line 181"/>
            <p:cNvSpPr>
              <a:spLocks noChangeShapeType="1"/>
            </p:cNvSpPr>
            <p:nvPr/>
          </p:nvSpPr>
          <p:spPr bwMode="auto">
            <a:xfrm>
              <a:off x="4048" y="3312"/>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5" name="Line 182"/>
            <p:cNvSpPr>
              <a:spLocks noChangeShapeType="1"/>
            </p:cNvSpPr>
            <p:nvPr/>
          </p:nvSpPr>
          <p:spPr bwMode="auto">
            <a:xfrm>
              <a:off x="3952" y="3504"/>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6" name="Line 183"/>
            <p:cNvSpPr>
              <a:spLocks noChangeShapeType="1"/>
            </p:cNvSpPr>
            <p:nvPr/>
          </p:nvSpPr>
          <p:spPr bwMode="auto">
            <a:xfrm>
              <a:off x="4040" y="33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7" name="Line 184"/>
            <p:cNvSpPr>
              <a:spLocks noChangeShapeType="1"/>
            </p:cNvSpPr>
            <p:nvPr/>
          </p:nvSpPr>
          <p:spPr bwMode="auto">
            <a:xfrm>
              <a:off x="4424" y="3264"/>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8" name="Line 185"/>
            <p:cNvSpPr>
              <a:spLocks noChangeShapeType="1"/>
            </p:cNvSpPr>
            <p:nvPr/>
          </p:nvSpPr>
          <p:spPr bwMode="auto">
            <a:xfrm>
              <a:off x="4328" y="3456"/>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9" name="Line 186"/>
            <p:cNvSpPr>
              <a:spLocks noChangeShapeType="1"/>
            </p:cNvSpPr>
            <p:nvPr/>
          </p:nvSpPr>
          <p:spPr bwMode="auto">
            <a:xfrm>
              <a:off x="4376" y="2416"/>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0" name="Line 187"/>
            <p:cNvSpPr>
              <a:spLocks noChangeShapeType="1"/>
            </p:cNvSpPr>
            <p:nvPr/>
          </p:nvSpPr>
          <p:spPr bwMode="auto">
            <a:xfrm>
              <a:off x="4368" y="2416"/>
              <a:ext cx="11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1" name="Text Box 188"/>
            <p:cNvSpPr txBox="1">
              <a:spLocks noChangeArrowheads="1"/>
            </p:cNvSpPr>
            <p:nvPr/>
          </p:nvSpPr>
          <p:spPr bwMode="auto">
            <a:xfrm rot="5400000">
              <a:off x="5356" y="2244"/>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a:t>
              </a:r>
            </a:p>
          </p:txBody>
        </p:sp>
        <p:sp>
          <p:nvSpPr>
            <p:cNvPr id="8332" name="Line 189"/>
            <p:cNvSpPr>
              <a:spLocks noChangeShapeType="1"/>
            </p:cNvSpPr>
            <p:nvPr/>
          </p:nvSpPr>
          <p:spPr bwMode="auto">
            <a:xfrm>
              <a:off x="4568" y="318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333" name="Group 190"/>
            <p:cNvGrpSpPr>
              <a:grpSpLocks/>
            </p:cNvGrpSpPr>
            <p:nvPr/>
          </p:nvGrpSpPr>
          <p:grpSpPr bwMode="auto">
            <a:xfrm rot="5400000">
              <a:off x="4928" y="3160"/>
              <a:ext cx="192" cy="48"/>
              <a:chOff x="0" y="0"/>
              <a:chExt cx="192" cy="48"/>
            </a:xfrm>
          </p:grpSpPr>
          <p:sp>
            <p:nvSpPr>
              <p:cNvPr id="8489" name="Line 191"/>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0" name="Line 192"/>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34" name="Line 193"/>
            <p:cNvSpPr>
              <a:spLocks noChangeShapeType="1"/>
            </p:cNvSpPr>
            <p:nvPr/>
          </p:nvSpPr>
          <p:spPr bwMode="auto">
            <a:xfrm>
              <a:off x="5048" y="318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5" name="Text Box 194"/>
            <p:cNvSpPr txBox="1">
              <a:spLocks noChangeArrowheads="1"/>
            </p:cNvSpPr>
            <p:nvPr/>
          </p:nvSpPr>
          <p:spPr bwMode="auto">
            <a:xfrm rot="5400000">
              <a:off x="5364" y="3012"/>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a:t>
              </a:r>
            </a:p>
          </p:txBody>
        </p:sp>
        <p:sp>
          <p:nvSpPr>
            <p:cNvPr id="8336" name="Line 195"/>
            <p:cNvSpPr>
              <a:spLocks noChangeShapeType="1"/>
            </p:cNvSpPr>
            <p:nvPr/>
          </p:nvSpPr>
          <p:spPr bwMode="auto">
            <a:xfrm>
              <a:off x="4760" y="318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7" name="Line 196"/>
            <p:cNvSpPr>
              <a:spLocks noChangeShapeType="1"/>
            </p:cNvSpPr>
            <p:nvPr/>
          </p:nvSpPr>
          <p:spPr bwMode="auto">
            <a:xfrm>
              <a:off x="4760" y="35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8" name="Line 197"/>
            <p:cNvSpPr>
              <a:spLocks noChangeShapeType="1"/>
            </p:cNvSpPr>
            <p:nvPr/>
          </p:nvSpPr>
          <p:spPr bwMode="auto">
            <a:xfrm>
              <a:off x="4760" y="3744"/>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9" name="Line 198"/>
            <p:cNvSpPr>
              <a:spLocks noChangeShapeType="1"/>
            </p:cNvSpPr>
            <p:nvPr/>
          </p:nvSpPr>
          <p:spPr bwMode="auto">
            <a:xfrm>
              <a:off x="4664" y="3936"/>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340" name="Group 199"/>
            <p:cNvGrpSpPr>
              <a:grpSpLocks/>
            </p:cNvGrpSpPr>
            <p:nvPr/>
          </p:nvGrpSpPr>
          <p:grpSpPr bwMode="auto">
            <a:xfrm>
              <a:off x="4568" y="2560"/>
              <a:ext cx="192" cy="48"/>
              <a:chOff x="0" y="0"/>
              <a:chExt cx="192" cy="48"/>
            </a:xfrm>
          </p:grpSpPr>
          <p:sp>
            <p:nvSpPr>
              <p:cNvPr id="8487" name="Line 200"/>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88" name="Line 201"/>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41" name="Line 202"/>
            <p:cNvSpPr>
              <a:spLocks noChangeShapeType="1"/>
            </p:cNvSpPr>
            <p:nvPr/>
          </p:nvSpPr>
          <p:spPr bwMode="auto">
            <a:xfrm>
              <a:off x="4664" y="2416"/>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2" name="Line 203"/>
            <p:cNvSpPr>
              <a:spLocks noChangeShapeType="1"/>
            </p:cNvSpPr>
            <p:nvPr/>
          </p:nvSpPr>
          <p:spPr bwMode="auto">
            <a:xfrm>
              <a:off x="4568" y="276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3" name="Line 204"/>
            <p:cNvSpPr>
              <a:spLocks noChangeShapeType="1"/>
            </p:cNvSpPr>
            <p:nvPr/>
          </p:nvSpPr>
          <p:spPr bwMode="auto">
            <a:xfrm>
              <a:off x="4664" y="260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4" name="Line 205"/>
            <p:cNvSpPr>
              <a:spLocks noChangeShapeType="1"/>
            </p:cNvSpPr>
            <p:nvPr/>
          </p:nvSpPr>
          <p:spPr bwMode="auto">
            <a:xfrm>
              <a:off x="1976" y="768"/>
              <a:ext cx="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 name="Line 206"/>
            <p:cNvSpPr>
              <a:spLocks noChangeShapeType="1"/>
            </p:cNvSpPr>
            <p:nvPr/>
          </p:nvSpPr>
          <p:spPr bwMode="auto">
            <a:xfrm>
              <a:off x="4616" y="768"/>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6" name="未知"/>
            <p:cNvSpPr>
              <a:spLocks/>
            </p:cNvSpPr>
            <p:nvPr/>
          </p:nvSpPr>
          <p:spPr bwMode="auto">
            <a:xfrm>
              <a:off x="5192" y="760"/>
              <a:ext cx="1" cy="1656"/>
            </a:xfrm>
            <a:custGeom>
              <a:avLst/>
              <a:gdLst>
                <a:gd name="T0" fmla="*/ 0 w 1"/>
                <a:gd name="T1" fmla="*/ 0 h 1656"/>
                <a:gd name="T2" fmla="*/ 0 w 1"/>
                <a:gd name="T3" fmla="*/ 1656 h 1656"/>
                <a:gd name="T4" fmla="*/ 0 60000 65536"/>
                <a:gd name="T5" fmla="*/ 0 60000 65536"/>
              </a:gdLst>
              <a:ahLst/>
              <a:cxnLst>
                <a:cxn ang="T4">
                  <a:pos x="T0" y="T1"/>
                </a:cxn>
                <a:cxn ang="T5">
                  <a:pos x="T2" y="T3"/>
                </a:cxn>
              </a:cxnLst>
              <a:rect l="0" t="0" r="r" b="b"/>
              <a:pathLst>
                <a:path w="1" h="1656">
                  <a:moveTo>
                    <a:pt x="0" y="0"/>
                  </a:moveTo>
                  <a:lnTo>
                    <a:pt x="0" y="1656"/>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7" name="Text Box 208"/>
            <p:cNvSpPr txBox="1">
              <a:spLocks noChangeArrowheads="1"/>
            </p:cNvSpPr>
            <p:nvPr/>
          </p:nvSpPr>
          <p:spPr bwMode="auto">
            <a:xfrm rot="5400000">
              <a:off x="420" y="1116"/>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a:t>
              </a:r>
            </a:p>
          </p:txBody>
        </p:sp>
        <p:sp>
          <p:nvSpPr>
            <p:cNvPr id="8348" name="Line 209"/>
            <p:cNvSpPr>
              <a:spLocks noChangeShapeType="1"/>
            </p:cNvSpPr>
            <p:nvPr/>
          </p:nvSpPr>
          <p:spPr bwMode="auto">
            <a:xfrm>
              <a:off x="528" y="1016"/>
              <a:ext cx="7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9" name="Line 210"/>
            <p:cNvSpPr>
              <a:spLocks noChangeShapeType="1"/>
            </p:cNvSpPr>
            <p:nvPr/>
          </p:nvSpPr>
          <p:spPr bwMode="auto">
            <a:xfrm>
              <a:off x="552" y="128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50" name="Line 211"/>
            <p:cNvSpPr>
              <a:spLocks noChangeShapeType="1"/>
            </p:cNvSpPr>
            <p:nvPr/>
          </p:nvSpPr>
          <p:spPr bwMode="auto">
            <a:xfrm>
              <a:off x="736" y="128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51" name="Line 212"/>
            <p:cNvSpPr>
              <a:spLocks noChangeShapeType="1"/>
            </p:cNvSpPr>
            <p:nvPr/>
          </p:nvSpPr>
          <p:spPr bwMode="auto">
            <a:xfrm>
              <a:off x="640" y="1480"/>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52" name="Oval 213"/>
            <p:cNvSpPr>
              <a:spLocks noChangeAspect="1" noChangeArrowheads="1"/>
            </p:cNvSpPr>
            <p:nvPr/>
          </p:nvSpPr>
          <p:spPr bwMode="auto">
            <a:xfrm>
              <a:off x="1024" y="97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3" name="Oval 214"/>
            <p:cNvSpPr>
              <a:spLocks noChangeAspect="1" noChangeArrowheads="1"/>
            </p:cNvSpPr>
            <p:nvPr/>
          </p:nvSpPr>
          <p:spPr bwMode="auto">
            <a:xfrm>
              <a:off x="1744" y="968"/>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4" name="Oval 215"/>
            <p:cNvSpPr>
              <a:spLocks noChangeAspect="1" noChangeArrowheads="1"/>
            </p:cNvSpPr>
            <p:nvPr/>
          </p:nvSpPr>
          <p:spPr bwMode="auto">
            <a:xfrm>
              <a:off x="2320" y="728"/>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5" name="Oval 216"/>
            <p:cNvSpPr>
              <a:spLocks noChangeAspect="1" noChangeArrowheads="1"/>
            </p:cNvSpPr>
            <p:nvPr/>
          </p:nvSpPr>
          <p:spPr bwMode="auto">
            <a:xfrm>
              <a:off x="2952" y="1712"/>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6" name="Oval 217"/>
            <p:cNvSpPr>
              <a:spLocks noChangeAspect="1" noChangeArrowheads="1"/>
            </p:cNvSpPr>
            <p:nvPr/>
          </p:nvSpPr>
          <p:spPr bwMode="auto">
            <a:xfrm>
              <a:off x="3712" y="1712"/>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7" name="Oval 218"/>
            <p:cNvSpPr>
              <a:spLocks noChangeAspect="1" noChangeArrowheads="1"/>
            </p:cNvSpPr>
            <p:nvPr/>
          </p:nvSpPr>
          <p:spPr bwMode="auto">
            <a:xfrm>
              <a:off x="4376" y="1200"/>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8" name="Oval 219"/>
            <p:cNvSpPr>
              <a:spLocks noChangeAspect="1" noChangeArrowheads="1"/>
            </p:cNvSpPr>
            <p:nvPr/>
          </p:nvSpPr>
          <p:spPr bwMode="auto">
            <a:xfrm>
              <a:off x="2800" y="2384"/>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9" name="Oval 220"/>
            <p:cNvSpPr>
              <a:spLocks noChangeAspect="1" noChangeArrowheads="1"/>
            </p:cNvSpPr>
            <p:nvPr/>
          </p:nvSpPr>
          <p:spPr bwMode="auto">
            <a:xfrm>
              <a:off x="1408" y="237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0" name="Oval 221"/>
            <p:cNvSpPr>
              <a:spLocks noChangeAspect="1" noChangeArrowheads="1"/>
            </p:cNvSpPr>
            <p:nvPr/>
          </p:nvSpPr>
          <p:spPr bwMode="auto">
            <a:xfrm>
              <a:off x="1840" y="237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1" name="Oval 222"/>
            <p:cNvSpPr>
              <a:spLocks noChangeAspect="1" noChangeArrowheads="1"/>
            </p:cNvSpPr>
            <p:nvPr/>
          </p:nvSpPr>
          <p:spPr bwMode="auto">
            <a:xfrm>
              <a:off x="3712" y="1192"/>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2" name="Oval 223"/>
            <p:cNvSpPr>
              <a:spLocks noChangeAspect="1" noChangeArrowheads="1"/>
            </p:cNvSpPr>
            <p:nvPr/>
          </p:nvSpPr>
          <p:spPr bwMode="auto">
            <a:xfrm>
              <a:off x="3712" y="728"/>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3" name="Oval 224"/>
            <p:cNvSpPr>
              <a:spLocks noChangeAspect="1" noChangeArrowheads="1"/>
            </p:cNvSpPr>
            <p:nvPr/>
          </p:nvSpPr>
          <p:spPr bwMode="auto">
            <a:xfrm>
              <a:off x="832" y="197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4" name="Oval 225"/>
            <p:cNvSpPr>
              <a:spLocks noChangeAspect="1" noChangeArrowheads="1"/>
            </p:cNvSpPr>
            <p:nvPr/>
          </p:nvSpPr>
          <p:spPr bwMode="auto">
            <a:xfrm>
              <a:off x="3296" y="2384"/>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5" name="Oval 226"/>
            <p:cNvSpPr>
              <a:spLocks noChangeAspect="1" noChangeArrowheads="1"/>
            </p:cNvSpPr>
            <p:nvPr/>
          </p:nvSpPr>
          <p:spPr bwMode="auto">
            <a:xfrm>
              <a:off x="5152" y="237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6" name="Oval 227"/>
            <p:cNvSpPr>
              <a:spLocks noChangeAspect="1" noChangeArrowheads="1"/>
            </p:cNvSpPr>
            <p:nvPr/>
          </p:nvSpPr>
          <p:spPr bwMode="auto">
            <a:xfrm>
              <a:off x="2240" y="3080"/>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7" name="Oval 228"/>
            <p:cNvSpPr>
              <a:spLocks noChangeAspect="1" noChangeArrowheads="1"/>
            </p:cNvSpPr>
            <p:nvPr/>
          </p:nvSpPr>
          <p:spPr bwMode="auto">
            <a:xfrm>
              <a:off x="1744" y="341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8" name="Oval 229"/>
            <p:cNvSpPr>
              <a:spLocks noChangeAspect="1" noChangeArrowheads="1"/>
            </p:cNvSpPr>
            <p:nvPr/>
          </p:nvSpPr>
          <p:spPr bwMode="auto">
            <a:xfrm>
              <a:off x="1072" y="341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9" name="Oval 230"/>
            <p:cNvSpPr>
              <a:spLocks noChangeAspect="1" noChangeArrowheads="1"/>
            </p:cNvSpPr>
            <p:nvPr/>
          </p:nvSpPr>
          <p:spPr bwMode="auto">
            <a:xfrm>
              <a:off x="2848" y="3080"/>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70" name="Oval 231"/>
            <p:cNvSpPr>
              <a:spLocks noChangeAspect="1" noChangeArrowheads="1"/>
            </p:cNvSpPr>
            <p:nvPr/>
          </p:nvSpPr>
          <p:spPr bwMode="auto">
            <a:xfrm>
              <a:off x="4720" y="3144"/>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71" name="Text Box 232"/>
            <p:cNvSpPr txBox="1">
              <a:spLocks noChangeArrowheads="1"/>
            </p:cNvSpPr>
            <p:nvPr/>
          </p:nvSpPr>
          <p:spPr bwMode="auto">
            <a:xfrm>
              <a:off x="1486" y="3866"/>
              <a:ext cx="3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Electric circuit of a radio receiver</a:t>
              </a:r>
            </a:p>
          </p:txBody>
        </p:sp>
        <p:sp>
          <p:nvSpPr>
            <p:cNvPr id="8372" name="Text Box 233"/>
            <p:cNvSpPr txBox="1">
              <a:spLocks noChangeArrowheads="1"/>
            </p:cNvSpPr>
            <p:nvPr/>
          </p:nvSpPr>
          <p:spPr bwMode="auto">
            <a:xfrm>
              <a:off x="200" y="1017"/>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3333FF"/>
                  </a:solidFill>
                  <a:latin typeface="Times New Roman" panose="02020603050405020304" pitchFamily="18" charset="0"/>
                </a:rPr>
                <a:t>antenna</a:t>
              </a:r>
            </a:p>
          </p:txBody>
        </p:sp>
        <p:sp>
          <p:nvSpPr>
            <p:cNvPr id="8373" name="Text Box 234"/>
            <p:cNvSpPr txBox="1">
              <a:spLocks noChangeArrowheads="1"/>
            </p:cNvSpPr>
            <p:nvPr/>
          </p:nvSpPr>
          <p:spPr bwMode="auto">
            <a:xfrm>
              <a:off x="1316" y="729"/>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L1</a:t>
              </a:r>
            </a:p>
          </p:txBody>
        </p:sp>
        <p:sp>
          <p:nvSpPr>
            <p:cNvPr id="8374" name="Text Box 235"/>
            <p:cNvSpPr txBox="1">
              <a:spLocks noChangeArrowheads="1"/>
            </p:cNvSpPr>
            <p:nvPr/>
          </p:nvSpPr>
          <p:spPr bwMode="auto">
            <a:xfrm>
              <a:off x="1152" y="996"/>
              <a:ext cx="5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0.445</a:t>
              </a:r>
              <a:r>
                <a:rPr lang="zh-CN" altLang="en-US" sz="1600" b="1">
                  <a:solidFill>
                    <a:srgbClr val="FF3300"/>
                  </a:solidFill>
                  <a:latin typeface="Times New Roman" panose="02020603050405020304" pitchFamily="18" charset="0"/>
                  <a:sym typeface="Symbol" panose="05050102010706020507" pitchFamily="18" charset="2"/>
                </a:rPr>
                <a:t>H</a:t>
              </a:r>
              <a:endParaRPr lang="zh-CN" altLang="en-US" sz="1600" b="1">
                <a:solidFill>
                  <a:srgbClr val="FF3300"/>
                </a:solidFill>
                <a:latin typeface="Times New Roman" panose="02020603050405020304" pitchFamily="18" charset="0"/>
              </a:endParaRPr>
            </a:p>
          </p:txBody>
        </p:sp>
        <p:sp>
          <p:nvSpPr>
            <p:cNvPr id="8375" name="Text Box 236"/>
            <p:cNvSpPr txBox="1">
              <a:spLocks noChangeArrowheads="1"/>
            </p:cNvSpPr>
            <p:nvPr/>
          </p:nvSpPr>
          <p:spPr bwMode="auto">
            <a:xfrm>
              <a:off x="3816" y="1359"/>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C4</a:t>
              </a:r>
            </a:p>
          </p:txBody>
        </p:sp>
        <p:sp>
          <p:nvSpPr>
            <p:cNvPr id="8376" name="Text Box 237"/>
            <p:cNvSpPr txBox="1">
              <a:spLocks noChangeArrowheads="1"/>
            </p:cNvSpPr>
            <p:nvPr/>
          </p:nvSpPr>
          <p:spPr bwMode="auto">
            <a:xfrm>
              <a:off x="1768" y="122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C2</a:t>
              </a:r>
            </a:p>
          </p:txBody>
        </p:sp>
        <p:sp>
          <p:nvSpPr>
            <p:cNvPr id="8377" name="Text Box 238"/>
            <p:cNvSpPr txBox="1">
              <a:spLocks noChangeArrowheads="1"/>
            </p:cNvSpPr>
            <p:nvPr/>
          </p:nvSpPr>
          <p:spPr bwMode="auto">
            <a:xfrm>
              <a:off x="1160" y="1239"/>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2200PF</a:t>
              </a:r>
            </a:p>
          </p:txBody>
        </p:sp>
        <p:sp>
          <p:nvSpPr>
            <p:cNvPr id="8378" name="Text Box 239"/>
            <p:cNvSpPr txBox="1">
              <a:spLocks noChangeArrowheads="1"/>
            </p:cNvSpPr>
            <p:nvPr/>
          </p:nvSpPr>
          <p:spPr bwMode="auto">
            <a:xfrm>
              <a:off x="1664" y="577"/>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C3</a:t>
              </a:r>
            </a:p>
          </p:txBody>
        </p:sp>
        <p:sp>
          <p:nvSpPr>
            <p:cNvPr id="8379" name="Text Box 240"/>
            <p:cNvSpPr txBox="1">
              <a:spLocks noChangeArrowheads="1"/>
            </p:cNvSpPr>
            <p:nvPr/>
          </p:nvSpPr>
          <p:spPr bwMode="auto">
            <a:xfrm>
              <a:off x="1976" y="543"/>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0.1</a:t>
              </a:r>
            </a:p>
          </p:txBody>
        </p:sp>
        <p:sp>
          <p:nvSpPr>
            <p:cNvPr id="8380" name="Text Box 241"/>
            <p:cNvSpPr txBox="1">
              <a:spLocks noChangeArrowheads="1"/>
            </p:cNvSpPr>
            <p:nvPr/>
          </p:nvSpPr>
          <p:spPr bwMode="auto">
            <a:xfrm>
              <a:off x="2216" y="92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U1</a:t>
              </a:r>
            </a:p>
          </p:txBody>
        </p:sp>
        <p:sp>
          <p:nvSpPr>
            <p:cNvPr id="8381" name="Text Box 242"/>
            <p:cNvSpPr txBox="1">
              <a:spLocks noChangeArrowheads="1"/>
            </p:cNvSpPr>
            <p:nvPr/>
          </p:nvSpPr>
          <p:spPr bwMode="auto">
            <a:xfrm>
              <a:off x="2128" y="1080"/>
              <a:ext cx="4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SBL-1</a:t>
              </a:r>
            </a:p>
          </p:txBody>
        </p:sp>
        <p:sp>
          <p:nvSpPr>
            <p:cNvPr id="8382" name="Text Box 243"/>
            <p:cNvSpPr txBox="1">
              <a:spLocks noChangeArrowheads="1"/>
            </p:cNvSpPr>
            <p:nvPr/>
          </p:nvSpPr>
          <p:spPr bwMode="auto">
            <a:xfrm>
              <a:off x="1912" y="96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1</a:t>
              </a:r>
            </a:p>
          </p:txBody>
        </p:sp>
        <p:sp>
          <p:nvSpPr>
            <p:cNvPr id="8383" name="Text Box 244"/>
            <p:cNvSpPr txBox="1">
              <a:spLocks noChangeArrowheads="1"/>
            </p:cNvSpPr>
            <p:nvPr/>
          </p:nvSpPr>
          <p:spPr bwMode="auto">
            <a:xfrm>
              <a:off x="2096" y="1280"/>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3,4</a:t>
              </a:r>
            </a:p>
          </p:txBody>
        </p:sp>
        <p:sp>
          <p:nvSpPr>
            <p:cNvPr id="8384" name="Text Box 245"/>
            <p:cNvSpPr txBox="1">
              <a:spLocks noChangeArrowheads="1"/>
            </p:cNvSpPr>
            <p:nvPr/>
          </p:nvSpPr>
          <p:spPr bwMode="auto">
            <a:xfrm>
              <a:off x="2528" y="1264"/>
              <a:ext cx="3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2,5,6</a:t>
              </a:r>
            </a:p>
          </p:txBody>
        </p:sp>
        <p:sp>
          <p:nvSpPr>
            <p:cNvPr id="8385" name="Text Box 246"/>
            <p:cNvSpPr txBox="1">
              <a:spLocks noChangeArrowheads="1"/>
            </p:cNvSpPr>
            <p:nvPr/>
          </p:nvSpPr>
          <p:spPr bwMode="auto">
            <a:xfrm>
              <a:off x="2624" y="84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7</a:t>
              </a:r>
            </a:p>
          </p:txBody>
        </p:sp>
        <p:sp>
          <p:nvSpPr>
            <p:cNvPr id="8386" name="Text Box 247"/>
            <p:cNvSpPr txBox="1">
              <a:spLocks noChangeArrowheads="1"/>
            </p:cNvSpPr>
            <p:nvPr/>
          </p:nvSpPr>
          <p:spPr bwMode="auto">
            <a:xfrm>
              <a:off x="2344" y="77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8</a:t>
              </a:r>
            </a:p>
          </p:txBody>
        </p:sp>
        <p:sp>
          <p:nvSpPr>
            <p:cNvPr id="8387" name="Text Box 248"/>
            <p:cNvSpPr txBox="1">
              <a:spLocks noChangeArrowheads="1"/>
            </p:cNvSpPr>
            <p:nvPr/>
          </p:nvSpPr>
          <p:spPr bwMode="auto">
            <a:xfrm>
              <a:off x="2640" y="1056"/>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rPr>
                <a:t>Q1</a:t>
              </a:r>
            </a:p>
          </p:txBody>
        </p:sp>
        <p:sp>
          <p:nvSpPr>
            <p:cNvPr id="8388" name="Text Box 249"/>
            <p:cNvSpPr txBox="1">
              <a:spLocks noChangeArrowheads="1"/>
            </p:cNvSpPr>
            <p:nvPr/>
          </p:nvSpPr>
          <p:spPr bwMode="auto">
            <a:xfrm>
              <a:off x="2792" y="768"/>
              <a:ext cx="7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3333FF"/>
                  </a:solidFill>
                  <a:latin typeface="Times New Roman" panose="02020603050405020304" pitchFamily="18" charset="0"/>
                </a:rPr>
                <a:t>Oscillator</a:t>
              </a:r>
            </a:p>
          </p:txBody>
        </p:sp>
        <p:sp>
          <p:nvSpPr>
            <p:cNvPr id="8389" name="Text Box 250"/>
            <p:cNvSpPr txBox="1">
              <a:spLocks noChangeArrowheads="1"/>
            </p:cNvSpPr>
            <p:nvPr/>
          </p:nvSpPr>
          <p:spPr bwMode="auto">
            <a:xfrm>
              <a:off x="3456" y="90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R2</a:t>
              </a:r>
            </a:p>
          </p:txBody>
        </p:sp>
        <p:sp>
          <p:nvSpPr>
            <p:cNvPr id="8390" name="Text Box 251"/>
            <p:cNvSpPr txBox="1">
              <a:spLocks noChangeArrowheads="1"/>
            </p:cNvSpPr>
            <p:nvPr/>
          </p:nvSpPr>
          <p:spPr bwMode="auto">
            <a:xfrm>
              <a:off x="4352" y="535"/>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R1</a:t>
              </a:r>
            </a:p>
          </p:txBody>
        </p:sp>
        <p:sp>
          <p:nvSpPr>
            <p:cNvPr id="8391" name="Text Box 252"/>
            <p:cNvSpPr txBox="1">
              <a:spLocks noChangeArrowheads="1"/>
            </p:cNvSpPr>
            <p:nvPr/>
          </p:nvSpPr>
          <p:spPr bwMode="auto">
            <a:xfrm>
              <a:off x="3096" y="1359"/>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R3</a:t>
              </a:r>
            </a:p>
          </p:txBody>
        </p:sp>
        <p:sp>
          <p:nvSpPr>
            <p:cNvPr id="8392" name="Text Box 253"/>
            <p:cNvSpPr txBox="1">
              <a:spLocks noChangeArrowheads="1"/>
            </p:cNvSpPr>
            <p:nvPr/>
          </p:nvSpPr>
          <p:spPr bwMode="auto">
            <a:xfrm>
              <a:off x="2672" y="1839"/>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R4</a:t>
              </a:r>
            </a:p>
          </p:txBody>
        </p:sp>
        <p:sp>
          <p:nvSpPr>
            <p:cNvPr id="8393" name="Text Box 254"/>
            <p:cNvSpPr txBox="1">
              <a:spLocks noChangeArrowheads="1"/>
            </p:cNvSpPr>
            <p:nvPr/>
          </p:nvSpPr>
          <p:spPr bwMode="auto">
            <a:xfrm>
              <a:off x="1904" y="2511"/>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R5</a:t>
              </a:r>
            </a:p>
          </p:txBody>
        </p:sp>
        <p:sp>
          <p:nvSpPr>
            <p:cNvPr id="8394" name="Text Box 255"/>
            <p:cNvSpPr txBox="1">
              <a:spLocks noChangeArrowheads="1"/>
            </p:cNvSpPr>
            <p:nvPr/>
          </p:nvSpPr>
          <p:spPr bwMode="auto">
            <a:xfrm>
              <a:off x="2184" y="218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R6</a:t>
              </a:r>
            </a:p>
          </p:txBody>
        </p:sp>
        <p:sp>
          <p:nvSpPr>
            <p:cNvPr id="8395" name="Text Box 256"/>
            <p:cNvSpPr txBox="1">
              <a:spLocks noChangeArrowheads="1"/>
            </p:cNvSpPr>
            <p:nvPr/>
          </p:nvSpPr>
          <p:spPr bwMode="auto">
            <a:xfrm>
              <a:off x="1344" y="3231"/>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R7</a:t>
              </a:r>
            </a:p>
          </p:txBody>
        </p:sp>
        <p:sp>
          <p:nvSpPr>
            <p:cNvPr id="8396" name="Text Box 257"/>
            <p:cNvSpPr txBox="1">
              <a:spLocks noChangeArrowheads="1"/>
            </p:cNvSpPr>
            <p:nvPr/>
          </p:nvSpPr>
          <p:spPr bwMode="auto">
            <a:xfrm>
              <a:off x="1904" y="2895"/>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R8</a:t>
              </a:r>
            </a:p>
          </p:txBody>
        </p:sp>
        <p:sp>
          <p:nvSpPr>
            <p:cNvPr id="8397" name="Text Box 258"/>
            <p:cNvSpPr txBox="1">
              <a:spLocks noChangeArrowheads="1"/>
            </p:cNvSpPr>
            <p:nvPr/>
          </p:nvSpPr>
          <p:spPr bwMode="auto">
            <a:xfrm>
              <a:off x="2384" y="2895"/>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R9</a:t>
              </a:r>
            </a:p>
          </p:txBody>
        </p:sp>
        <p:sp>
          <p:nvSpPr>
            <p:cNvPr id="8398" name="Text Box 259"/>
            <p:cNvSpPr txBox="1">
              <a:spLocks noChangeArrowheads="1"/>
            </p:cNvSpPr>
            <p:nvPr/>
          </p:nvSpPr>
          <p:spPr bwMode="auto">
            <a:xfrm>
              <a:off x="3808" y="2255"/>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R10</a:t>
              </a:r>
            </a:p>
          </p:txBody>
        </p:sp>
        <p:sp>
          <p:nvSpPr>
            <p:cNvPr id="8399" name="Text Box 260"/>
            <p:cNvSpPr txBox="1">
              <a:spLocks noChangeArrowheads="1"/>
            </p:cNvSpPr>
            <p:nvPr/>
          </p:nvSpPr>
          <p:spPr bwMode="auto">
            <a:xfrm>
              <a:off x="520" y="2167"/>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R11</a:t>
              </a:r>
            </a:p>
          </p:txBody>
        </p:sp>
        <p:sp>
          <p:nvSpPr>
            <p:cNvPr id="8400" name="Text Box 261"/>
            <p:cNvSpPr txBox="1">
              <a:spLocks noChangeArrowheads="1"/>
            </p:cNvSpPr>
            <p:nvPr/>
          </p:nvSpPr>
          <p:spPr bwMode="auto">
            <a:xfrm>
              <a:off x="4784" y="3287"/>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R12</a:t>
              </a:r>
            </a:p>
          </p:txBody>
        </p:sp>
        <p:sp>
          <p:nvSpPr>
            <p:cNvPr id="8401" name="Text Box 262"/>
            <p:cNvSpPr txBox="1">
              <a:spLocks noChangeArrowheads="1"/>
            </p:cNvSpPr>
            <p:nvPr/>
          </p:nvSpPr>
          <p:spPr bwMode="auto">
            <a:xfrm>
              <a:off x="3400" y="1887"/>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C5</a:t>
              </a:r>
            </a:p>
          </p:txBody>
        </p:sp>
        <p:sp>
          <p:nvSpPr>
            <p:cNvPr id="8402" name="Text Box 263"/>
            <p:cNvSpPr txBox="1">
              <a:spLocks noChangeArrowheads="1"/>
            </p:cNvSpPr>
            <p:nvPr/>
          </p:nvSpPr>
          <p:spPr bwMode="auto">
            <a:xfrm>
              <a:off x="4568" y="94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C6</a:t>
              </a:r>
            </a:p>
          </p:txBody>
        </p:sp>
        <p:sp>
          <p:nvSpPr>
            <p:cNvPr id="8403" name="Text Box 264"/>
            <p:cNvSpPr txBox="1">
              <a:spLocks noChangeArrowheads="1"/>
            </p:cNvSpPr>
            <p:nvPr/>
          </p:nvSpPr>
          <p:spPr bwMode="auto">
            <a:xfrm>
              <a:off x="4496" y="1837"/>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C7</a:t>
              </a:r>
            </a:p>
          </p:txBody>
        </p:sp>
        <p:sp>
          <p:nvSpPr>
            <p:cNvPr id="8404" name="Text Box 265"/>
            <p:cNvSpPr txBox="1">
              <a:spLocks noChangeArrowheads="1"/>
            </p:cNvSpPr>
            <p:nvPr/>
          </p:nvSpPr>
          <p:spPr bwMode="auto">
            <a:xfrm>
              <a:off x="536" y="246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C8</a:t>
              </a:r>
            </a:p>
          </p:txBody>
        </p:sp>
        <p:sp>
          <p:nvSpPr>
            <p:cNvPr id="8405" name="Text Box 266"/>
            <p:cNvSpPr txBox="1">
              <a:spLocks noChangeArrowheads="1"/>
            </p:cNvSpPr>
            <p:nvPr/>
          </p:nvSpPr>
          <p:spPr bwMode="auto">
            <a:xfrm>
              <a:off x="144" y="286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C9</a:t>
              </a:r>
            </a:p>
          </p:txBody>
        </p:sp>
        <p:sp>
          <p:nvSpPr>
            <p:cNvPr id="8406" name="Text Box 267"/>
            <p:cNvSpPr txBox="1">
              <a:spLocks noChangeArrowheads="1"/>
            </p:cNvSpPr>
            <p:nvPr/>
          </p:nvSpPr>
          <p:spPr bwMode="auto">
            <a:xfrm>
              <a:off x="1088" y="2471"/>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C10</a:t>
              </a:r>
            </a:p>
          </p:txBody>
        </p:sp>
        <p:sp>
          <p:nvSpPr>
            <p:cNvPr id="8407" name="Text Box 268"/>
            <p:cNvSpPr txBox="1">
              <a:spLocks noChangeArrowheads="1"/>
            </p:cNvSpPr>
            <p:nvPr/>
          </p:nvSpPr>
          <p:spPr bwMode="auto">
            <a:xfrm>
              <a:off x="2432" y="2559"/>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C11</a:t>
              </a:r>
            </a:p>
          </p:txBody>
        </p:sp>
        <p:sp>
          <p:nvSpPr>
            <p:cNvPr id="8408" name="Text Box 269"/>
            <p:cNvSpPr txBox="1">
              <a:spLocks noChangeArrowheads="1"/>
            </p:cNvSpPr>
            <p:nvPr/>
          </p:nvSpPr>
          <p:spPr bwMode="auto">
            <a:xfrm>
              <a:off x="1100" y="3551"/>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C12</a:t>
              </a:r>
            </a:p>
          </p:txBody>
        </p:sp>
        <p:sp>
          <p:nvSpPr>
            <p:cNvPr id="8409" name="Text Box 270"/>
            <p:cNvSpPr txBox="1">
              <a:spLocks noChangeArrowheads="1"/>
            </p:cNvSpPr>
            <p:nvPr/>
          </p:nvSpPr>
          <p:spPr bwMode="auto">
            <a:xfrm>
              <a:off x="2325" y="355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C13</a:t>
              </a:r>
            </a:p>
          </p:txBody>
        </p:sp>
        <p:sp>
          <p:nvSpPr>
            <p:cNvPr id="8410" name="Oval 271"/>
            <p:cNvSpPr>
              <a:spLocks noChangeAspect="1" noChangeArrowheads="1"/>
            </p:cNvSpPr>
            <p:nvPr/>
          </p:nvSpPr>
          <p:spPr bwMode="auto">
            <a:xfrm>
              <a:off x="3056" y="3704"/>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11" name="Text Box 272"/>
            <p:cNvSpPr txBox="1">
              <a:spLocks noChangeArrowheads="1"/>
            </p:cNvSpPr>
            <p:nvPr/>
          </p:nvSpPr>
          <p:spPr bwMode="auto">
            <a:xfrm>
              <a:off x="2482" y="324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C14</a:t>
              </a:r>
            </a:p>
          </p:txBody>
        </p:sp>
        <p:grpSp>
          <p:nvGrpSpPr>
            <p:cNvPr id="8412" name="Group 273"/>
            <p:cNvGrpSpPr>
              <a:grpSpLocks/>
            </p:cNvGrpSpPr>
            <p:nvPr/>
          </p:nvGrpSpPr>
          <p:grpSpPr bwMode="auto">
            <a:xfrm>
              <a:off x="3552" y="2840"/>
              <a:ext cx="192" cy="48"/>
              <a:chOff x="0" y="0"/>
              <a:chExt cx="192" cy="48"/>
            </a:xfrm>
          </p:grpSpPr>
          <p:sp>
            <p:nvSpPr>
              <p:cNvPr id="8485" name="Line 274"/>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86" name="Line 275"/>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413" name="Line 276"/>
            <p:cNvSpPr>
              <a:spLocks noChangeShapeType="1"/>
            </p:cNvSpPr>
            <p:nvPr/>
          </p:nvSpPr>
          <p:spPr bwMode="auto">
            <a:xfrm>
              <a:off x="3648" y="2888"/>
              <a:ext cx="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14" name="Line 277"/>
            <p:cNvSpPr>
              <a:spLocks noChangeShapeType="1"/>
            </p:cNvSpPr>
            <p:nvPr/>
          </p:nvSpPr>
          <p:spPr bwMode="auto">
            <a:xfrm>
              <a:off x="4136" y="3048"/>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15" name="Line 278"/>
            <p:cNvSpPr>
              <a:spLocks noChangeShapeType="1"/>
            </p:cNvSpPr>
            <p:nvPr/>
          </p:nvSpPr>
          <p:spPr bwMode="auto">
            <a:xfrm>
              <a:off x="3648" y="2448"/>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16" name="Line 279"/>
            <p:cNvSpPr>
              <a:spLocks noChangeShapeType="1"/>
            </p:cNvSpPr>
            <p:nvPr/>
          </p:nvSpPr>
          <p:spPr bwMode="auto">
            <a:xfrm>
              <a:off x="3648" y="2448"/>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17" name="Oval 280"/>
            <p:cNvSpPr>
              <a:spLocks noChangeAspect="1" noChangeArrowheads="1"/>
            </p:cNvSpPr>
            <p:nvPr/>
          </p:nvSpPr>
          <p:spPr bwMode="auto">
            <a:xfrm>
              <a:off x="3608" y="3184"/>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18" name="Text Box 281"/>
            <p:cNvSpPr txBox="1">
              <a:spLocks noChangeArrowheads="1"/>
            </p:cNvSpPr>
            <p:nvPr/>
          </p:nvSpPr>
          <p:spPr bwMode="auto">
            <a:xfrm>
              <a:off x="3312" y="266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C15</a:t>
              </a:r>
            </a:p>
          </p:txBody>
        </p:sp>
        <p:sp>
          <p:nvSpPr>
            <p:cNvPr id="8419" name="Text Box 282"/>
            <p:cNvSpPr txBox="1">
              <a:spLocks noChangeArrowheads="1"/>
            </p:cNvSpPr>
            <p:nvPr/>
          </p:nvSpPr>
          <p:spPr bwMode="auto">
            <a:xfrm>
              <a:off x="4728" y="2455"/>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C16</a:t>
              </a:r>
            </a:p>
          </p:txBody>
        </p:sp>
        <p:sp>
          <p:nvSpPr>
            <p:cNvPr id="8420" name="Text Box 283"/>
            <p:cNvSpPr txBox="1">
              <a:spLocks noChangeArrowheads="1"/>
            </p:cNvSpPr>
            <p:nvPr/>
          </p:nvSpPr>
          <p:spPr bwMode="auto">
            <a:xfrm>
              <a:off x="4856" y="2895"/>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C17</a:t>
              </a:r>
            </a:p>
          </p:txBody>
        </p:sp>
        <p:sp>
          <p:nvSpPr>
            <p:cNvPr id="8421" name="Text Box 284"/>
            <p:cNvSpPr txBox="1">
              <a:spLocks noChangeArrowheads="1"/>
            </p:cNvSpPr>
            <p:nvPr/>
          </p:nvSpPr>
          <p:spPr bwMode="auto">
            <a:xfrm>
              <a:off x="4366" y="3615"/>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C18</a:t>
              </a:r>
            </a:p>
          </p:txBody>
        </p:sp>
        <p:sp>
          <p:nvSpPr>
            <p:cNvPr id="8422" name="Text Box 285"/>
            <p:cNvSpPr txBox="1">
              <a:spLocks noChangeArrowheads="1"/>
            </p:cNvSpPr>
            <p:nvPr/>
          </p:nvSpPr>
          <p:spPr bwMode="auto">
            <a:xfrm>
              <a:off x="5464" y="2304"/>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a:t>
              </a:r>
            </a:p>
          </p:txBody>
        </p:sp>
        <p:sp>
          <p:nvSpPr>
            <p:cNvPr id="8423" name="Text Box 286"/>
            <p:cNvSpPr txBox="1">
              <a:spLocks noChangeArrowheads="1"/>
            </p:cNvSpPr>
            <p:nvPr/>
          </p:nvSpPr>
          <p:spPr bwMode="auto">
            <a:xfrm>
              <a:off x="1320" y="2935"/>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a:t>
              </a:r>
            </a:p>
          </p:txBody>
        </p:sp>
        <p:sp>
          <p:nvSpPr>
            <p:cNvPr id="8424" name="Text Box 287"/>
            <p:cNvSpPr txBox="1">
              <a:spLocks noChangeArrowheads="1"/>
            </p:cNvSpPr>
            <p:nvPr/>
          </p:nvSpPr>
          <p:spPr bwMode="auto">
            <a:xfrm>
              <a:off x="3160" y="3040"/>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a:t>
              </a:r>
            </a:p>
          </p:txBody>
        </p:sp>
        <p:sp>
          <p:nvSpPr>
            <p:cNvPr id="8425" name="Text Box 288"/>
            <p:cNvSpPr txBox="1">
              <a:spLocks noChangeArrowheads="1"/>
            </p:cNvSpPr>
            <p:nvPr/>
          </p:nvSpPr>
          <p:spPr bwMode="auto">
            <a:xfrm>
              <a:off x="4200" y="3000"/>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a:t>
              </a:r>
            </a:p>
          </p:txBody>
        </p:sp>
        <p:sp>
          <p:nvSpPr>
            <p:cNvPr id="8426" name="Text Box 289"/>
            <p:cNvSpPr txBox="1">
              <a:spLocks noChangeArrowheads="1"/>
            </p:cNvSpPr>
            <p:nvPr/>
          </p:nvSpPr>
          <p:spPr bwMode="auto">
            <a:xfrm>
              <a:off x="3160" y="3152"/>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_</a:t>
              </a:r>
            </a:p>
          </p:txBody>
        </p:sp>
        <p:sp>
          <p:nvSpPr>
            <p:cNvPr id="8427" name="Text Box 290"/>
            <p:cNvSpPr txBox="1">
              <a:spLocks noChangeArrowheads="1"/>
            </p:cNvSpPr>
            <p:nvPr/>
          </p:nvSpPr>
          <p:spPr bwMode="auto">
            <a:xfrm>
              <a:off x="4200" y="310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_</a:t>
              </a:r>
            </a:p>
          </p:txBody>
        </p:sp>
        <p:sp>
          <p:nvSpPr>
            <p:cNvPr id="8428" name="Text Box 291"/>
            <p:cNvSpPr txBox="1">
              <a:spLocks noChangeArrowheads="1"/>
            </p:cNvSpPr>
            <p:nvPr/>
          </p:nvSpPr>
          <p:spPr bwMode="auto">
            <a:xfrm>
              <a:off x="1320" y="304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_</a:t>
              </a:r>
            </a:p>
          </p:txBody>
        </p:sp>
        <p:sp>
          <p:nvSpPr>
            <p:cNvPr id="8429" name="Text Box 292"/>
            <p:cNvSpPr txBox="1">
              <a:spLocks noChangeArrowheads="1"/>
            </p:cNvSpPr>
            <p:nvPr/>
          </p:nvSpPr>
          <p:spPr bwMode="auto">
            <a:xfrm>
              <a:off x="5214" y="2151"/>
              <a:ext cx="4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12V dc</a:t>
              </a:r>
            </a:p>
          </p:txBody>
        </p:sp>
        <p:sp>
          <p:nvSpPr>
            <p:cNvPr id="8430" name="Text Box 293"/>
            <p:cNvSpPr txBox="1">
              <a:spLocks noChangeArrowheads="1"/>
            </p:cNvSpPr>
            <p:nvPr/>
          </p:nvSpPr>
          <p:spPr bwMode="auto">
            <a:xfrm>
              <a:off x="80" y="229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L3</a:t>
              </a:r>
            </a:p>
          </p:txBody>
        </p:sp>
        <p:sp>
          <p:nvSpPr>
            <p:cNvPr id="8431" name="Text Box 294"/>
            <p:cNvSpPr txBox="1">
              <a:spLocks noChangeArrowheads="1"/>
            </p:cNvSpPr>
            <p:nvPr/>
          </p:nvSpPr>
          <p:spPr bwMode="auto">
            <a:xfrm>
              <a:off x="0" y="2511"/>
              <a:ext cx="3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1mH</a:t>
              </a:r>
            </a:p>
          </p:txBody>
        </p:sp>
        <p:sp>
          <p:nvSpPr>
            <p:cNvPr id="8432" name="Text Box 295"/>
            <p:cNvSpPr txBox="1">
              <a:spLocks noChangeArrowheads="1"/>
            </p:cNvSpPr>
            <p:nvPr/>
          </p:nvSpPr>
          <p:spPr bwMode="auto">
            <a:xfrm>
              <a:off x="4568" y="1488"/>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L2</a:t>
              </a:r>
            </a:p>
          </p:txBody>
        </p:sp>
        <p:sp>
          <p:nvSpPr>
            <p:cNvPr id="8433" name="Text Box 296"/>
            <p:cNvSpPr txBox="1">
              <a:spLocks noChangeArrowheads="1"/>
            </p:cNvSpPr>
            <p:nvPr/>
          </p:nvSpPr>
          <p:spPr bwMode="auto">
            <a:xfrm>
              <a:off x="3944" y="1584"/>
              <a:ext cx="5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22.7</a:t>
              </a:r>
              <a:r>
                <a:rPr lang="zh-CN" altLang="en-US" sz="1600" b="1">
                  <a:solidFill>
                    <a:srgbClr val="FF3300"/>
                  </a:solidFill>
                  <a:latin typeface="Times New Roman" panose="02020603050405020304" pitchFamily="18" charset="0"/>
                  <a:sym typeface="Symbol" panose="05050102010706020507" pitchFamily="18" charset="2"/>
                </a:rPr>
                <a:t>H</a:t>
              </a:r>
              <a:endParaRPr lang="zh-CN" altLang="en-US" sz="1600" b="1">
                <a:solidFill>
                  <a:srgbClr val="FF3300"/>
                </a:solidFill>
                <a:latin typeface="Times New Roman" panose="02020603050405020304" pitchFamily="18" charset="0"/>
              </a:endParaRPr>
            </a:p>
          </p:txBody>
        </p:sp>
        <p:sp>
          <p:nvSpPr>
            <p:cNvPr id="8434" name="Text Box 297"/>
            <p:cNvSpPr txBox="1">
              <a:spLocks noChangeArrowheads="1"/>
            </p:cNvSpPr>
            <p:nvPr/>
          </p:nvSpPr>
          <p:spPr bwMode="auto">
            <a:xfrm>
              <a:off x="4368" y="792"/>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47</a:t>
              </a:r>
            </a:p>
          </p:txBody>
        </p:sp>
        <p:sp>
          <p:nvSpPr>
            <p:cNvPr id="8435" name="Text Box 298"/>
            <p:cNvSpPr txBox="1">
              <a:spLocks noChangeArrowheads="1"/>
            </p:cNvSpPr>
            <p:nvPr/>
          </p:nvSpPr>
          <p:spPr bwMode="auto">
            <a:xfrm>
              <a:off x="3768" y="880"/>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10K</a:t>
              </a:r>
            </a:p>
          </p:txBody>
        </p:sp>
        <p:sp>
          <p:nvSpPr>
            <p:cNvPr id="8436" name="Text Box 299"/>
            <p:cNvSpPr txBox="1">
              <a:spLocks noChangeArrowheads="1"/>
            </p:cNvSpPr>
            <p:nvPr/>
          </p:nvSpPr>
          <p:spPr bwMode="auto">
            <a:xfrm>
              <a:off x="3408" y="1248"/>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10K</a:t>
              </a:r>
            </a:p>
          </p:txBody>
        </p:sp>
        <p:sp>
          <p:nvSpPr>
            <p:cNvPr id="8437" name="Text Box 300"/>
            <p:cNvSpPr txBox="1">
              <a:spLocks noChangeArrowheads="1"/>
            </p:cNvSpPr>
            <p:nvPr/>
          </p:nvSpPr>
          <p:spPr bwMode="auto">
            <a:xfrm>
              <a:off x="2648" y="1968"/>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220</a:t>
              </a:r>
            </a:p>
          </p:txBody>
        </p:sp>
        <p:sp>
          <p:nvSpPr>
            <p:cNvPr id="8438" name="Text Box 301"/>
            <p:cNvSpPr txBox="1">
              <a:spLocks noChangeArrowheads="1"/>
            </p:cNvSpPr>
            <p:nvPr/>
          </p:nvSpPr>
          <p:spPr bwMode="auto">
            <a:xfrm>
              <a:off x="1880" y="2640"/>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100K</a:t>
              </a:r>
            </a:p>
          </p:txBody>
        </p:sp>
        <p:sp>
          <p:nvSpPr>
            <p:cNvPr id="8439" name="Text Box 302"/>
            <p:cNvSpPr txBox="1">
              <a:spLocks noChangeArrowheads="1"/>
            </p:cNvSpPr>
            <p:nvPr/>
          </p:nvSpPr>
          <p:spPr bwMode="auto">
            <a:xfrm>
              <a:off x="2120" y="2432"/>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100K</a:t>
              </a:r>
            </a:p>
          </p:txBody>
        </p:sp>
        <p:sp>
          <p:nvSpPr>
            <p:cNvPr id="8440" name="Text Box 303"/>
            <p:cNvSpPr txBox="1">
              <a:spLocks noChangeArrowheads="1"/>
            </p:cNvSpPr>
            <p:nvPr/>
          </p:nvSpPr>
          <p:spPr bwMode="auto">
            <a:xfrm>
              <a:off x="1352" y="3456"/>
              <a:ext cx="3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1M</a:t>
              </a:r>
            </a:p>
          </p:txBody>
        </p:sp>
        <p:sp>
          <p:nvSpPr>
            <p:cNvPr id="8441" name="Text Box 304"/>
            <p:cNvSpPr txBox="1">
              <a:spLocks noChangeArrowheads="1"/>
            </p:cNvSpPr>
            <p:nvPr/>
          </p:nvSpPr>
          <p:spPr bwMode="auto">
            <a:xfrm>
              <a:off x="1880" y="3128"/>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15K</a:t>
              </a:r>
            </a:p>
          </p:txBody>
        </p:sp>
        <p:sp>
          <p:nvSpPr>
            <p:cNvPr id="8442" name="Text Box 305"/>
            <p:cNvSpPr txBox="1">
              <a:spLocks noChangeArrowheads="1"/>
            </p:cNvSpPr>
            <p:nvPr/>
          </p:nvSpPr>
          <p:spPr bwMode="auto">
            <a:xfrm>
              <a:off x="2360" y="3128"/>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15K</a:t>
              </a:r>
            </a:p>
          </p:txBody>
        </p:sp>
        <p:sp>
          <p:nvSpPr>
            <p:cNvPr id="8443" name="Text Box 306"/>
            <p:cNvSpPr txBox="1">
              <a:spLocks noChangeArrowheads="1"/>
            </p:cNvSpPr>
            <p:nvPr/>
          </p:nvSpPr>
          <p:spPr bwMode="auto">
            <a:xfrm>
              <a:off x="3624" y="2424"/>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10K</a:t>
              </a:r>
            </a:p>
          </p:txBody>
        </p:sp>
        <p:sp>
          <p:nvSpPr>
            <p:cNvPr id="8444" name="Text Box 307"/>
            <p:cNvSpPr txBox="1">
              <a:spLocks noChangeArrowheads="1"/>
            </p:cNvSpPr>
            <p:nvPr/>
          </p:nvSpPr>
          <p:spPr bwMode="auto">
            <a:xfrm>
              <a:off x="896" y="2144"/>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47</a:t>
              </a:r>
            </a:p>
          </p:txBody>
        </p:sp>
        <p:sp>
          <p:nvSpPr>
            <p:cNvPr id="8445" name="Text Box 308"/>
            <p:cNvSpPr txBox="1">
              <a:spLocks noChangeArrowheads="1"/>
            </p:cNvSpPr>
            <p:nvPr/>
          </p:nvSpPr>
          <p:spPr bwMode="auto">
            <a:xfrm>
              <a:off x="4856" y="3416"/>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a:t>
              </a:r>
            </a:p>
          </p:txBody>
        </p:sp>
        <p:sp>
          <p:nvSpPr>
            <p:cNvPr id="8446" name="Oval 309"/>
            <p:cNvSpPr>
              <a:spLocks noChangeAspect="1" noChangeArrowheads="1"/>
            </p:cNvSpPr>
            <p:nvPr/>
          </p:nvSpPr>
          <p:spPr bwMode="auto">
            <a:xfrm>
              <a:off x="4624" y="2378"/>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47" name="Text Box 310"/>
            <p:cNvSpPr txBox="1">
              <a:spLocks noChangeArrowheads="1"/>
            </p:cNvSpPr>
            <p:nvPr/>
          </p:nvSpPr>
          <p:spPr bwMode="auto">
            <a:xfrm>
              <a:off x="723" y="1131"/>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a:t>
              </a:r>
            </a:p>
          </p:txBody>
        </p:sp>
        <p:sp>
          <p:nvSpPr>
            <p:cNvPr id="8448" name="Text Box 311"/>
            <p:cNvSpPr txBox="1">
              <a:spLocks noChangeArrowheads="1"/>
            </p:cNvSpPr>
            <p:nvPr/>
          </p:nvSpPr>
          <p:spPr bwMode="auto">
            <a:xfrm>
              <a:off x="3719" y="1481"/>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910</a:t>
              </a:r>
            </a:p>
          </p:txBody>
        </p:sp>
        <p:sp>
          <p:nvSpPr>
            <p:cNvPr id="8449" name="Text Box 312"/>
            <p:cNvSpPr txBox="1">
              <a:spLocks noChangeArrowheads="1"/>
            </p:cNvSpPr>
            <p:nvPr/>
          </p:nvSpPr>
          <p:spPr bwMode="auto">
            <a:xfrm>
              <a:off x="3738" y="1991"/>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910</a:t>
              </a:r>
            </a:p>
          </p:txBody>
        </p:sp>
        <p:sp>
          <p:nvSpPr>
            <p:cNvPr id="8450" name="Text Box 313"/>
            <p:cNvSpPr txBox="1">
              <a:spLocks noChangeArrowheads="1"/>
            </p:cNvSpPr>
            <p:nvPr/>
          </p:nvSpPr>
          <p:spPr bwMode="auto">
            <a:xfrm>
              <a:off x="4738" y="105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5</a:t>
              </a:r>
            </a:p>
          </p:txBody>
        </p:sp>
        <p:sp>
          <p:nvSpPr>
            <p:cNvPr id="8451" name="Text Box 314"/>
            <p:cNvSpPr txBox="1">
              <a:spLocks noChangeArrowheads="1"/>
            </p:cNvSpPr>
            <p:nvPr/>
          </p:nvSpPr>
          <p:spPr bwMode="auto">
            <a:xfrm>
              <a:off x="4055" y="1841"/>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532</a:t>
              </a:r>
            </a:p>
          </p:txBody>
        </p:sp>
        <p:sp>
          <p:nvSpPr>
            <p:cNvPr id="8452" name="Text Box 315"/>
            <p:cNvSpPr txBox="1">
              <a:spLocks noChangeArrowheads="1"/>
            </p:cNvSpPr>
            <p:nvPr/>
          </p:nvSpPr>
          <p:spPr bwMode="auto">
            <a:xfrm>
              <a:off x="551" y="2582"/>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0.1</a:t>
              </a:r>
            </a:p>
          </p:txBody>
        </p:sp>
        <p:sp>
          <p:nvSpPr>
            <p:cNvPr id="8453" name="Text Box 316"/>
            <p:cNvSpPr txBox="1">
              <a:spLocks noChangeArrowheads="1"/>
            </p:cNvSpPr>
            <p:nvPr/>
          </p:nvSpPr>
          <p:spPr bwMode="auto">
            <a:xfrm>
              <a:off x="545" y="2865"/>
              <a:ext cx="4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 </a:t>
              </a:r>
              <a:r>
                <a:rPr lang="zh-CN" altLang="en-US" sz="1600" b="1">
                  <a:solidFill>
                    <a:srgbClr val="FF3300"/>
                  </a:solidFill>
                  <a:sym typeface="Symbol" panose="05050102010706020507" pitchFamily="18" charset="2"/>
                </a:rPr>
                <a:t></a:t>
              </a:r>
              <a:r>
                <a:rPr lang="zh-CN" altLang="en-US" sz="1600" b="1">
                  <a:solidFill>
                    <a:srgbClr val="FF3300"/>
                  </a:solidFill>
                  <a:latin typeface="Times New Roman" panose="02020603050405020304" pitchFamily="18" charset="0"/>
                  <a:sym typeface="Symbol" panose="05050102010706020507" pitchFamily="18" charset="2"/>
                </a:rPr>
                <a:t>F</a:t>
              </a:r>
            </a:p>
          </p:txBody>
        </p:sp>
        <p:sp>
          <p:nvSpPr>
            <p:cNvPr id="8454" name="Text Box 317"/>
            <p:cNvSpPr txBox="1">
              <a:spLocks noChangeArrowheads="1"/>
            </p:cNvSpPr>
            <p:nvPr/>
          </p:nvSpPr>
          <p:spPr bwMode="auto">
            <a:xfrm>
              <a:off x="1401" y="2440"/>
              <a:ext cx="4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 </a:t>
              </a:r>
              <a:r>
                <a:rPr lang="zh-CN" altLang="en-US" sz="1600" b="1">
                  <a:solidFill>
                    <a:srgbClr val="FF3300"/>
                  </a:solidFill>
                  <a:sym typeface="Symbol" panose="05050102010706020507" pitchFamily="18" charset="2"/>
                </a:rPr>
                <a:t></a:t>
              </a:r>
              <a:r>
                <a:rPr lang="zh-CN" altLang="en-US" sz="1600" b="1">
                  <a:solidFill>
                    <a:srgbClr val="FF3300"/>
                  </a:solidFill>
                  <a:latin typeface="Times New Roman" panose="02020603050405020304" pitchFamily="18" charset="0"/>
                  <a:sym typeface="Symbol" panose="05050102010706020507" pitchFamily="18" charset="2"/>
                </a:rPr>
                <a:t>F</a:t>
              </a:r>
            </a:p>
          </p:txBody>
        </p:sp>
        <p:sp>
          <p:nvSpPr>
            <p:cNvPr id="8455" name="Text Box 318"/>
            <p:cNvSpPr txBox="1">
              <a:spLocks noChangeArrowheads="1"/>
            </p:cNvSpPr>
            <p:nvPr/>
          </p:nvSpPr>
          <p:spPr bwMode="auto">
            <a:xfrm>
              <a:off x="2879" y="2533"/>
              <a:ext cx="4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100 </a:t>
              </a:r>
              <a:r>
                <a:rPr lang="zh-CN" altLang="en-US" sz="1600" b="1">
                  <a:solidFill>
                    <a:srgbClr val="FF3300"/>
                  </a:solidFill>
                  <a:sym typeface="Symbol" panose="05050102010706020507" pitchFamily="18" charset="2"/>
                </a:rPr>
                <a:t></a:t>
              </a:r>
              <a:r>
                <a:rPr lang="zh-CN" altLang="en-US" sz="1600" b="1">
                  <a:solidFill>
                    <a:srgbClr val="FF3300"/>
                  </a:solidFill>
                  <a:latin typeface="Times New Roman" panose="02020603050405020304" pitchFamily="18" charset="0"/>
                  <a:sym typeface="Symbol" panose="05050102010706020507" pitchFamily="18" charset="2"/>
                </a:rPr>
                <a:t>F</a:t>
              </a:r>
            </a:p>
          </p:txBody>
        </p:sp>
        <p:sp>
          <p:nvSpPr>
            <p:cNvPr id="8456" name="Text Box 319"/>
            <p:cNvSpPr txBox="1">
              <a:spLocks noChangeArrowheads="1"/>
            </p:cNvSpPr>
            <p:nvPr/>
          </p:nvSpPr>
          <p:spPr bwMode="auto">
            <a:xfrm>
              <a:off x="4702" y="2578"/>
              <a:ext cx="4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100 </a:t>
              </a:r>
              <a:r>
                <a:rPr lang="zh-CN" altLang="en-US" sz="1600" b="1">
                  <a:solidFill>
                    <a:srgbClr val="FF3300"/>
                  </a:solidFill>
                  <a:sym typeface="Symbol" panose="05050102010706020507" pitchFamily="18" charset="2"/>
                </a:rPr>
                <a:t></a:t>
              </a:r>
              <a:r>
                <a:rPr lang="zh-CN" altLang="en-US" sz="1600" b="1">
                  <a:solidFill>
                    <a:srgbClr val="FF3300"/>
                  </a:solidFill>
                  <a:latin typeface="Times New Roman" panose="02020603050405020304" pitchFamily="18" charset="0"/>
                  <a:sym typeface="Symbol" panose="05050102010706020507" pitchFamily="18" charset="2"/>
                </a:rPr>
                <a:t>F</a:t>
              </a:r>
            </a:p>
          </p:txBody>
        </p:sp>
        <p:sp>
          <p:nvSpPr>
            <p:cNvPr id="8457" name="Text Box 320"/>
            <p:cNvSpPr txBox="1">
              <a:spLocks noChangeArrowheads="1"/>
            </p:cNvSpPr>
            <p:nvPr/>
          </p:nvSpPr>
          <p:spPr bwMode="auto">
            <a:xfrm>
              <a:off x="5017" y="3168"/>
              <a:ext cx="4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100 </a:t>
              </a:r>
              <a:r>
                <a:rPr lang="zh-CN" altLang="en-US" sz="1600" b="1">
                  <a:solidFill>
                    <a:srgbClr val="FF3300"/>
                  </a:solidFill>
                  <a:sym typeface="Symbol" panose="05050102010706020507" pitchFamily="18" charset="2"/>
                </a:rPr>
                <a:t></a:t>
              </a:r>
              <a:r>
                <a:rPr lang="zh-CN" altLang="en-US" sz="1600" b="1">
                  <a:solidFill>
                    <a:srgbClr val="FF3300"/>
                  </a:solidFill>
                  <a:latin typeface="Times New Roman" panose="02020603050405020304" pitchFamily="18" charset="0"/>
                  <a:sym typeface="Symbol" panose="05050102010706020507" pitchFamily="18" charset="2"/>
                </a:rPr>
                <a:t>F</a:t>
              </a:r>
            </a:p>
          </p:txBody>
        </p:sp>
        <p:sp>
          <p:nvSpPr>
            <p:cNvPr id="8458" name="Text Box 321"/>
            <p:cNvSpPr txBox="1">
              <a:spLocks noChangeArrowheads="1"/>
            </p:cNvSpPr>
            <p:nvPr/>
          </p:nvSpPr>
          <p:spPr bwMode="auto">
            <a:xfrm>
              <a:off x="644" y="3655"/>
              <a:ext cx="4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0.0033</a:t>
              </a:r>
              <a:endParaRPr lang="zh-CN" altLang="en-US" sz="1600" b="1">
                <a:solidFill>
                  <a:srgbClr val="FF3300"/>
                </a:solidFill>
                <a:latin typeface="Times New Roman" panose="02020603050405020304" pitchFamily="18" charset="0"/>
                <a:sym typeface="Symbol" panose="05050102010706020507" pitchFamily="18" charset="2"/>
              </a:endParaRPr>
            </a:p>
          </p:txBody>
        </p:sp>
        <p:sp>
          <p:nvSpPr>
            <p:cNvPr id="8459" name="Text Box 322"/>
            <p:cNvSpPr txBox="1">
              <a:spLocks noChangeArrowheads="1"/>
            </p:cNvSpPr>
            <p:nvPr/>
          </p:nvSpPr>
          <p:spPr bwMode="auto">
            <a:xfrm>
              <a:off x="2661" y="3561"/>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0.1</a:t>
              </a:r>
              <a:endParaRPr lang="zh-CN" altLang="en-US" sz="1600" b="1">
                <a:solidFill>
                  <a:srgbClr val="FF3300"/>
                </a:solidFill>
                <a:latin typeface="Times New Roman" panose="02020603050405020304" pitchFamily="18" charset="0"/>
                <a:sym typeface="Symbol" panose="05050102010706020507" pitchFamily="18" charset="2"/>
              </a:endParaRPr>
            </a:p>
          </p:txBody>
        </p:sp>
        <p:sp>
          <p:nvSpPr>
            <p:cNvPr id="8460" name="Text Box 323"/>
            <p:cNvSpPr txBox="1">
              <a:spLocks noChangeArrowheads="1"/>
            </p:cNvSpPr>
            <p:nvPr/>
          </p:nvSpPr>
          <p:spPr bwMode="auto">
            <a:xfrm>
              <a:off x="2362" y="3361"/>
              <a:ext cx="4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0.0022</a:t>
              </a:r>
              <a:endParaRPr lang="zh-CN" altLang="en-US" sz="1600" b="1">
                <a:solidFill>
                  <a:srgbClr val="FF3300"/>
                </a:solidFill>
                <a:latin typeface="Times New Roman" panose="02020603050405020304" pitchFamily="18" charset="0"/>
                <a:sym typeface="Symbol" panose="05050102010706020507" pitchFamily="18" charset="2"/>
              </a:endParaRPr>
            </a:p>
          </p:txBody>
        </p:sp>
        <p:sp>
          <p:nvSpPr>
            <p:cNvPr id="8461" name="Text Box 324"/>
            <p:cNvSpPr txBox="1">
              <a:spLocks noChangeArrowheads="1"/>
            </p:cNvSpPr>
            <p:nvPr/>
          </p:nvSpPr>
          <p:spPr bwMode="auto">
            <a:xfrm>
              <a:off x="3342" y="2872"/>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0.47</a:t>
              </a:r>
              <a:endParaRPr lang="zh-CN" altLang="en-US" sz="1600" b="1">
                <a:solidFill>
                  <a:srgbClr val="FF3300"/>
                </a:solidFill>
                <a:latin typeface="Times New Roman" panose="02020603050405020304" pitchFamily="18" charset="0"/>
                <a:sym typeface="Symbol" panose="05050102010706020507" pitchFamily="18" charset="2"/>
              </a:endParaRPr>
            </a:p>
          </p:txBody>
        </p:sp>
        <p:sp>
          <p:nvSpPr>
            <p:cNvPr id="8462" name="Text Box 325"/>
            <p:cNvSpPr txBox="1">
              <a:spLocks noChangeArrowheads="1"/>
            </p:cNvSpPr>
            <p:nvPr/>
          </p:nvSpPr>
          <p:spPr bwMode="auto">
            <a:xfrm>
              <a:off x="4835" y="3610"/>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0.1</a:t>
              </a:r>
              <a:endParaRPr lang="zh-CN" altLang="en-US" sz="1600" b="1">
                <a:solidFill>
                  <a:srgbClr val="FF3300"/>
                </a:solidFill>
                <a:latin typeface="Times New Roman" panose="02020603050405020304" pitchFamily="18" charset="0"/>
                <a:sym typeface="Symbol" panose="05050102010706020507" pitchFamily="18" charset="2"/>
              </a:endParaRPr>
            </a:p>
          </p:txBody>
        </p:sp>
        <p:sp>
          <p:nvSpPr>
            <p:cNvPr id="8463" name="Text Box 326"/>
            <p:cNvSpPr txBox="1">
              <a:spLocks noChangeArrowheads="1"/>
            </p:cNvSpPr>
            <p:nvPr/>
          </p:nvSpPr>
          <p:spPr bwMode="auto">
            <a:xfrm>
              <a:off x="5216" y="2780"/>
              <a:ext cx="515"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3333FF"/>
                  </a:solidFill>
                  <a:latin typeface="Times New Roman" panose="02020603050405020304" pitchFamily="18" charset="0"/>
                </a:rPr>
                <a:t>Audio</a:t>
              </a:r>
            </a:p>
            <a:p>
              <a:pPr eaLnBrk="1" hangingPunct="1"/>
              <a:r>
                <a:rPr lang="zh-CN" altLang="en-US" sz="1600" b="1">
                  <a:solidFill>
                    <a:srgbClr val="3333FF"/>
                  </a:solidFill>
                  <a:latin typeface="Times New Roman" panose="02020603050405020304" pitchFamily="18" charset="0"/>
                </a:rPr>
                <a:t>Output</a:t>
              </a:r>
            </a:p>
          </p:txBody>
        </p:sp>
        <p:sp>
          <p:nvSpPr>
            <p:cNvPr id="8464" name="Text Box 327"/>
            <p:cNvSpPr txBox="1">
              <a:spLocks noChangeArrowheads="1"/>
            </p:cNvSpPr>
            <p:nvPr/>
          </p:nvSpPr>
          <p:spPr bwMode="auto">
            <a:xfrm>
              <a:off x="4064" y="943"/>
              <a:ext cx="4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7MHz</a:t>
              </a:r>
            </a:p>
          </p:txBody>
        </p:sp>
        <p:sp>
          <p:nvSpPr>
            <p:cNvPr id="8465" name="Text Box 328"/>
            <p:cNvSpPr txBox="1">
              <a:spLocks noChangeArrowheads="1"/>
            </p:cNvSpPr>
            <p:nvPr/>
          </p:nvSpPr>
          <p:spPr bwMode="auto">
            <a:xfrm>
              <a:off x="3027" y="2130"/>
              <a:ext cx="6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to U1.pin8</a:t>
              </a:r>
            </a:p>
          </p:txBody>
        </p:sp>
        <p:sp>
          <p:nvSpPr>
            <p:cNvPr id="8466" name="Text Box 329"/>
            <p:cNvSpPr txBox="1">
              <a:spLocks noChangeArrowheads="1"/>
            </p:cNvSpPr>
            <p:nvPr/>
          </p:nvSpPr>
          <p:spPr bwMode="auto">
            <a:xfrm>
              <a:off x="1406" y="2824"/>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U2B</a:t>
              </a:r>
            </a:p>
          </p:txBody>
        </p:sp>
        <p:sp>
          <p:nvSpPr>
            <p:cNvPr id="8467" name="Text Box 330"/>
            <p:cNvSpPr txBox="1">
              <a:spLocks noChangeArrowheads="1"/>
            </p:cNvSpPr>
            <p:nvPr/>
          </p:nvSpPr>
          <p:spPr bwMode="auto">
            <a:xfrm>
              <a:off x="3307" y="3289"/>
              <a:ext cx="3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U2A</a:t>
              </a:r>
            </a:p>
          </p:txBody>
        </p:sp>
        <p:sp>
          <p:nvSpPr>
            <p:cNvPr id="8468" name="Text Box 331"/>
            <p:cNvSpPr txBox="1">
              <a:spLocks noChangeArrowheads="1"/>
            </p:cNvSpPr>
            <p:nvPr/>
          </p:nvSpPr>
          <p:spPr bwMode="auto">
            <a:xfrm>
              <a:off x="3977" y="3071"/>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U3</a:t>
              </a:r>
            </a:p>
          </p:txBody>
        </p:sp>
        <p:sp>
          <p:nvSpPr>
            <p:cNvPr id="8469" name="Text Box 332"/>
            <p:cNvSpPr txBox="1">
              <a:spLocks noChangeArrowheads="1"/>
            </p:cNvSpPr>
            <p:nvPr/>
          </p:nvSpPr>
          <p:spPr bwMode="auto">
            <a:xfrm>
              <a:off x="3686" y="3481"/>
              <a:ext cx="82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3333FF"/>
                  </a:solidFill>
                  <a:latin typeface="Times New Roman" panose="02020603050405020304" pitchFamily="18" charset="0"/>
                </a:rPr>
                <a:t>Audio power</a:t>
              </a:r>
            </a:p>
            <a:p>
              <a:pPr eaLnBrk="1" hangingPunct="1"/>
              <a:r>
                <a:rPr lang="zh-CN" altLang="en-US" sz="1600" b="1">
                  <a:solidFill>
                    <a:srgbClr val="3333FF"/>
                  </a:solidFill>
                  <a:latin typeface="Times New Roman" panose="02020603050405020304" pitchFamily="18" charset="0"/>
                </a:rPr>
                <a:t>amp</a:t>
              </a:r>
            </a:p>
          </p:txBody>
        </p:sp>
        <p:sp>
          <p:nvSpPr>
            <p:cNvPr id="8470" name="Text Box 333"/>
            <p:cNvSpPr txBox="1">
              <a:spLocks noChangeArrowheads="1"/>
            </p:cNvSpPr>
            <p:nvPr/>
          </p:nvSpPr>
          <p:spPr bwMode="auto">
            <a:xfrm>
              <a:off x="1197" y="281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5</a:t>
              </a:r>
            </a:p>
          </p:txBody>
        </p:sp>
        <p:sp>
          <p:nvSpPr>
            <p:cNvPr id="8471" name="Text Box 334"/>
            <p:cNvSpPr txBox="1">
              <a:spLocks noChangeArrowheads="1"/>
            </p:cNvSpPr>
            <p:nvPr/>
          </p:nvSpPr>
          <p:spPr bwMode="auto">
            <a:xfrm>
              <a:off x="1164" y="3053"/>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6</a:t>
              </a:r>
            </a:p>
          </p:txBody>
        </p:sp>
        <p:sp>
          <p:nvSpPr>
            <p:cNvPr id="8472" name="Text Box 335"/>
            <p:cNvSpPr txBox="1">
              <a:spLocks noChangeArrowheads="1"/>
            </p:cNvSpPr>
            <p:nvPr/>
          </p:nvSpPr>
          <p:spPr bwMode="auto">
            <a:xfrm>
              <a:off x="1618" y="309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7</a:t>
              </a:r>
            </a:p>
          </p:txBody>
        </p:sp>
        <p:sp>
          <p:nvSpPr>
            <p:cNvPr id="8473" name="Text Box 336"/>
            <p:cNvSpPr txBox="1">
              <a:spLocks noChangeArrowheads="1"/>
            </p:cNvSpPr>
            <p:nvPr/>
          </p:nvSpPr>
          <p:spPr bwMode="auto">
            <a:xfrm>
              <a:off x="3003" y="2941"/>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3</a:t>
              </a:r>
            </a:p>
          </p:txBody>
        </p:sp>
        <p:sp>
          <p:nvSpPr>
            <p:cNvPr id="8474" name="Text Box 337"/>
            <p:cNvSpPr txBox="1">
              <a:spLocks noChangeArrowheads="1"/>
            </p:cNvSpPr>
            <p:nvPr/>
          </p:nvSpPr>
          <p:spPr bwMode="auto">
            <a:xfrm>
              <a:off x="3006" y="3171"/>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2</a:t>
              </a:r>
            </a:p>
          </p:txBody>
        </p:sp>
        <p:sp>
          <p:nvSpPr>
            <p:cNvPr id="8475" name="Text Box 338"/>
            <p:cNvSpPr txBox="1">
              <a:spLocks noChangeArrowheads="1"/>
            </p:cNvSpPr>
            <p:nvPr/>
          </p:nvSpPr>
          <p:spPr bwMode="auto">
            <a:xfrm>
              <a:off x="3460" y="3035"/>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1</a:t>
              </a:r>
            </a:p>
          </p:txBody>
        </p:sp>
        <p:sp>
          <p:nvSpPr>
            <p:cNvPr id="8476" name="Text Box 339"/>
            <p:cNvSpPr txBox="1">
              <a:spLocks noChangeArrowheads="1"/>
            </p:cNvSpPr>
            <p:nvPr/>
          </p:nvSpPr>
          <p:spPr bwMode="auto">
            <a:xfrm>
              <a:off x="3182" y="288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8</a:t>
              </a:r>
            </a:p>
          </p:txBody>
        </p:sp>
        <p:sp>
          <p:nvSpPr>
            <p:cNvPr id="8477" name="Line 340"/>
            <p:cNvSpPr>
              <a:spLocks noChangeShapeType="1"/>
            </p:cNvSpPr>
            <p:nvPr/>
          </p:nvSpPr>
          <p:spPr bwMode="auto">
            <a:xfrm>
              <a:off x="3330" y="3322"/>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78" name="Line 341"/>
            <p:cNvSpPr>
              <a:spLocks noChangeShapeType="1"/>
            </p:cNvSpPr>
            <p:nvPr/>
          </p:nvSpPr>
          <p:spPr bwMode="auto">
            <a:xfrm>
              <a:off x="3234" y="3514"/>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79" name="Text Box 342"/>
            <p:cNvSpPr txBox="1">
              <a:spLocks noChangeArrowheads="1"/>
            </p:cNvSpPr>
            <p:nvPr/>
          </p:nvSpPr>
          <p:spPr bwMode="auto">
            <a:xfrm>
              <a:off x="3169" y="332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4</a:t>
              </a:r>
            </a:p>
          </p:txBody>
        </p:sp>
        <p:sp>
          <p:nvSpPr>
            <p:cNvPr id="8480" name="Text Box 343"/>
            <p:cNvSpPr txBox="1">
              <a:spLocks noChangeArrowheads="1"/>
            </p:cNvSpPr>
            <p:nvPr/>
          </p:nvSpPr>
          <p:spPr bwMode="auto">
            <a:xfrm>
              <a:off x="4067" y="3279"/>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2</a:t>
              </a:r>
            </a:p>
          </p:txBody>
        </p:sp>
        <p:sp>
          <p:nvSpPr>
            <p:cNvPr id="8481" name="Text Box 344"/>
            <p:cNvSpPr txBox="1">
              <a:spLocks noChangeArrowheads="1"/>
            </p:cNvSpPr>
            <p:nvPr/>
          </p:nvSpPr>
          <p:spPr bwMode="auto">
            <a:xfrm>
              <a:off x="3989" y="290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3</a:t>
              </a:r>
            </a:p>
          </p:txBody>
        </p:sp>
        <p:sp>
          <p:nvSpPr>
            <p:cNvPr id="8482" name="Text Box 345"/>
            <p:cNvSpPr txBox="1">
              <a:spLocks noChangeArrowheads="1"/>
            </p:cNvSpPr>
            <p:nvPr/>
          </p:nvSpPr>
          <p:spPr bwMode="auto">
            <a:xfrm>
              <a:off x="4355" y="291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6</a:t>
              </a:r>
            </a:p>
          </p:txBody>
        </p:sp>
        <p:sp>
          <p:nvSpPr>
            <p:cNvPr id="8483" name="Text Box 346"/>
            <p:cNvSpPr txBox="1">
              <a:spLocks noChangeArrowheads="1"/>
            </p:cNvSpPr>
            <p:nvPr/>
          </p:nvSpPr>
          <p:spPr bwMode="auto">
            <a:xfrm>
              <a:off x="4521" y="2999"/>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5</a:t>
              </a:r>
            </a:p>
          </p:txBody>
        </p:sp>
        <p:sp>
          <p:nvSpPr>
            <p:cNvPr id="8484" name="Text Box 347"/>
            <p:cNvSpPr txBox="1">
              <a:spLocks noChangeArrowheads="1"/>
            </p:cNvSpPr>
            <p:nvPr/>
          </p:nvSpPr>
          <p:spPr bwMode="auto">
            <a:xfrm>
              <a:off x="4391" y="324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4</a:t>
              </a:r>
            </a:p>
          </p:txBody>
        </p:sp>
      </p:grpSp>
      <p:sp>
        <p:nvSpPr>
          <p:cNvPr id="349"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a:solidFill>
                  <a:schemeClr val="tx2"/>
                </a:solidFill>
                <a:ea typeface="隶书" panose="02010509060101010101" pitchFamily="49" charset="-122"/>
              </a:rPr>
              <a:t>电路模型 </a:t>
            </a:r>
            <a:r>
              <a:rPr lang="en-US" altLang="zh-CN" sz="3200" dirty="0">
                <a:solidFill>
                  <a:schemeClr val="tx2"/>
                </a:solidFill>
                <a:ea typeface="隶书" panose="02010509060101010101" pitchFamily="49" charset="-122"/>
              </a:rPr>
              <a:t>Circuits Model</a:t>
            </a:r>
          </a:p>
        </p:txBody>
      </p:sp>
      <p:pic>
        <p:nvPicPr>
          <p:cNvPr id="41986" name="Picture 2" descr="https://timgsa.baidu.com/timg?image&amp;quality=80&amp;size=b9999_10000&amp;sec=1550143703060&amp;di=28bf744674b05227793db3243982e102&amp;imgtype=0&amp;src=http%3A%2F%2Fpic13.997788.com%2Fpic_auction%2F00%2F03%2F60%2F58%2Fau3605899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523" t="9700" r="3625" b="3070"/>
          <a:stretch/>
        </p:blipFill>
        <p:spPr bwMode="auto">
          <a:xfrm>
            <a:off x="19102" y="18753"/>
            <a:ext cx="2188939" cy="1445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9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日期占位符 1"/>
          <p:cNvSpPr>
            <a:spLocks noGrp="1"/>
          </p:cNvSpPr>
          <p:nvPr>
            <p:ph type="dt" sz="quarter" idx="10"/>
          </p:nvPr>
        </p:nvSpPr>
        <p:spPr/>
        <p:txBody>
          <a:bodyPr/>
          <a:lstStyle/>
          <a:p>
            <a:pPr>
              <a:defRPr/>
            </a:pPr>
            <a:fld id="{52CEC875-B239-473F-AA7E-67FF6E15E497}" type="datetime1">
              <a:rPr lang="zh-CN" altLang="en-US"/>
              <a:pPr>
                <a:defRPr/>
              </a:pPr>
              <a:t>2021/3/3</a:t>
            </a:fld>
            <a:endParaRPr lang="en-US" altLang="zh-CN"/>
          </a:p>
        </p:txBody>
      </p:sp>
      <p:sp>
        <p:nvSpPr>
          <p:cNvPr id="67" name="页脚占位符 2"/>
          <p:cNvSpPr>
            <a:spLocks noGrp="1"/>
          </p:cNvSpPr>
          <p:nvPr>
            <p:ph type="ftr" sz="quarter" idx="11"/>
          </p:nvPr>
        </p:nvSpPr>
        <p:spPr/>
        <p:txBody>
          <a:bodyPr/>
          <a:lstStyle/>
          <a:p>
            <a:pPr>
              <a:defRPr/>
            </a:pPr>
            <a:r>
              <a:rPr lang="zh-CN" altLang="en-US"/>
              <a:t>电路理论</a:t>
            </a:r>
            <a:endParaRPr lang="en-US" altLang="zh-CN"/>
          </a:p>
        </p:txBody>
      </p:sp>
      <p:sp>
        <p:nvSpPr>
          <p:cNvPr id="68" name="灯片编号占位符 3"/>
          <p:cNvSpPr>
            <a:spLocks noGrp="1"/>
          </p:cNvSpPr>
          <p:nvPr>
            <p:ph type="sldNum" sz="quarter" idx="12"/>
          </p:nvPr>
        </p:nvSpPr>
        <p:spPr/>
        <p:txBody>
          <a:bodyPr/>
          <a:lstStyle/>
          <a:p>
            <a:pPr>
              <a:defRPr/>
            </a:pPr>
            <a:fld id="{3A9F2352-6DCC-4F32-9380-311C483ED223}" type="slidenum">
              <a:rPr lang="en-US" altLang="zh-CN"/>
              <a:pPr>
                <a:defRPr/>
              </a:pPr>
              <a:t>9</a:t>
            </a:fld>
            <a:endParaRPr lang="en-US" altLang="zh-CN"/>
          </a:p>
        </p:txBody>
      </p:sp>
      <p:sp>
        <p:nvSpPr>
          <p:cNvPr id="8197" name="Rectangle 1108"/>
          <p:cNvSpPr>
            <a:spLocks noGrp="1" noChangeArrowheads="1"/>
          </p:cNvSpPr>
          <p:nvPr>
            <p:ph type="title" idx="4294967295"/>
          </p:nvPr>
        </p:nvSpPr>
        <p:spPr>
          <a:xfrm>
            <a:off x="342900" y="1459632"/>
            <a:ext cx="8458200" cy="457200"/>
          </a:xfrm>
        </p:spPr>
        <p:txBody>
          <a:bodyPr/>
          <a:lstStyle/>
          <a:p>
            <a:pPr algn="l" eaLnBrk="1" hangingPunct="1"/>
            <a:r>
              <a:rPr lang="zh-CN" altLang="en-US" sz="2400" dirty="0">
                <a:solidFill>
                  <a:srgbClr val="CC3300"/>
                </a:solidFill>
                <a:ea typeface="隶书" panose="02010509060101010101" pitchFamily="49" charset="-122"/>
              </a:rPr>
              <a:t>电路元件  </a:t>
            </a:r>
            <a:r>
              <a:rPr lang="en-US" altLang="zh-CN" sz="2400" dirty="0">
                <a:solidFill>
                  <a:srgbClr val="CC3300"/>
                </a:solidFill>
                <a:ea typeface="隶书" panose="02010509060101010101" pitchFamily="49" charset="-122"/>
              </a:rPr>
              <a:t>Circuit Elements</a:t>
            </a:r>
            <a:r>
              <a:rPr lang="zh-CN" altLang="en-US" sz="2400" dirty="0">
                <a:solidFill>
                  <a:srgbClr val="CC3300"/>
                </a:solidFill>
                <a:ea typeface="隶书" panose="02010509060101010101" pitchFamily="49" charset="-122"/>
              </a:rPr>
              <a:t>　　定义理想元件</a:t>
            </a:r>
          </a:p>
        </p:txBody>
      </p:sp>
      <p:grpSp>
        <p:nvGrpSpPr>
          <p:cNvPr id="110759" name="Group 1191"/>
          <p:cNvGrpSpPr>
            <a:grpSpLocks/>
          </p:cNvGrpSpPr>
          <p:nvPr/>
        </p:nvGrpSpPr>
        <p:grpSpPr bwMode="auto">
          <a:xfrm>
            <a:off x="1657350" y="1832992"/>
            <a:ext cx="6586538" cy="1524000"/>
            <a:chOff x="1519" y="663"/>
            <a:chExt cx="4149" cy="960"/>
          </a:xfrm>
        </p:grpSpPr>
        <p:sp>
          <p:nvSpPr>
            <p:cNvPr id="8259" name="Rectangle 1112"/>
            <p:cNvSpPr>
              <a:spLocks noChangeArrowheads="1"/>
            </p:cNvSpPr>
            <p:nvPr/>
          </p:nvSpPr>
          <p:spPr bwMode="auto">
            <a:xfrm>
              <a:off x="1519" y="663"/>
              <a:ext cx="3856"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r>
                <a:rPr lang="zh-CN" altLang="en-US" dirty="0">
                  <a:ea typeface="隶书" panose="02010509060101010101" pitchFamily="49" charset="-122"/>
                </a:rPr>
                <a:t>没有空间大小（所谓的集总电路模型）</a:t>
              </a:r>
            </a:p>
            <a:p>
              <a:pPr eaLnBrk="1" hangingPunct="1"/>
              <a:r>
                <a:rPr lang="zh-CN" altLang="en-US" dirty="0">
                  <a:ea typeface="隶书" panose="02010509060101010101" pitchFamily="49" charset="-122"/>
                </a:rPr>
                <a:t>只呈现一种电磁现象</a:t>
              </a:r>
            </a:p>
            <a:p>
              <a:pPr eaLnBrk="1" hangingPunct="1"/>
              <a:r>
                <a:rPr lang="zh-CN" altLang="en-US" dirty="0">
                  <a:ea typeface="隶书" panose="02010509060101010101" pitchFamily="49" charset="-122"/>
                </a:rPr>
                <a:t>特性可以用严格的数学表达式描述 </a:t>
              </a:r>
            </a:p>
          </p:txBody>
        </p:sp>
        <p:graphicFrame>
          <p:nvGraphicFramePr>
            <p:cNvPr id="8260" name="Object 1117"/>
            <p:cNvGraphicFramePr>
              <a:graphicFrameLocks noChangeAspect="1"/>
            </p:cNvGraphicFramePr>
            <p:nvPr/>
          </p:nvGraphicFramePr>
          <p:xfrm>
            <a:off x="4694" y="1207"/>
            <a:ext cx="974" cy="276"/>
          </p:xfrm>
          <a:graphic>
            <a:graphicData uri="http://schemas.openxmlformats.org/presentationml/2006/ole">
              <mc:AlternateContent xmlns:mc="http://schemas.openxmlformats.org/markup-compatibility/2006">
                <mc:Choice xmlns:v="urn:schemas-microsoft-com:vml" Requires="v">
                  <p:oleObj spid="_x0000_s8745" name="Equation" r:id="rId3" imgW="636297" imgH="179049" progId="Equation.DSMT4">
                    <p:embed/>
                  </p:oleObj>
                </mc:Choice>
                <mc:Fallback>
                  <p:oleObj name="Equation" r:id="rId3" imgW="636297" imgH="179049" progId="Equation.DSMT4">
                    <p:embed/>
                    <p:pic>
                      <p:nvPicPr>
                        <p:cNvPr id="0" name="Object 1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 y="1207"/>
                          <a:ext cx="974"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0693" name="Group 1125"/>
          <p:cNvGrpSpPr>
            <a:grpSpLocks/>
          </p:cNvGrpSpPr>
          <p:nvPr/>
        </p:nvGrpSpPr>
        <p:grpSpPr bwMode="auto">
          <a:xfrm>
            <a:off x="228600" y="3099177"/>
            <a:ext cx="8458200" cy="1022350"/>
            <a:chOff x="144" y="1420"/>
            <a:chExt cx="5328" cy="644"/>
          </a:xfrm>
        </p:grpSpPr>
        <p:sp>
          <p:nvSpPr>
            <p:cNvPr id="8257" name="Rectangle 1114"/>
            <p:cNvSpPr>
              <a:spLocks noChangeArrowheads="1"/>
            </p:cNvSpPr>
            <p:nvPr/>
          </p:nvSpPr>
          <p:spPr bwMode="auto">
            <a:xfrm>
              <a:off x="144" y="1584"/>
              <a:ext cx="4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a:solidFill>
                    <a:schemeClr val="tx1"/>
                  </a:solidFill>
                  <a:latin typeface="幼圆" panose="02010509060101010101" pitchFamily="49" charset="-122"/>
                  <a:ea typeface="幼圆" panose="02010509060101010101" pitchFamily="49" charset="-122"/>
                </a:defRPr>
              </a:lvl1pPr>
              <a:lvl2pPr marL="914400" indent="-457200">
                <a:defRPr kumimoji="1">
                  <a:solidFill>
                    <a:schemeClr val="tx1"/>
                  </a:solidFill>
                  <a:latin typeface="幼圆" panose="02010509060101010101" pitchFamily="49" charset="-122"/>
                  <a:ea typeface="幼圆" panose="02010509060101010101" pitchFamily="49" charset="-122"/>
                </a:defRPr>
              </a:lvl2pPr>
              <a:lvl3pPr marL="1371600" indent="-457200">
                <a:defRPr kumimoji="1">
                  <a:solidFill>
                    <a:schemeClr val="tx1"/>
                  </a:solidFill>
                  <a:latin typeface="幼圆" panose="02010509060101010101" pitchFamily="49" charset="-122"/>
                  <a:ea typeface="幼圆" panose="02010509060101010101" pitchFamily="49" charset="-122"/>
                </a:defRPr>
              </a:lvl3pPr>
              <a:lvl4pPr marL="1828800" indent="-457200">
                <a:defRPr kumimoji="1">
                  <a:solidFill>
                    <a:schemeClr val="tx1"/>
                  </a:solidFill>
                  <a:latin typeface="幼圆" panose="02010509060101010101" pitchFamily="49" charset="-122"/>
                  <a:ea typeface="幼圆" panose="02010509060101010101" pitchFamily="49" charset="-122"/>
                </a:defRPr>
              </a:lvl4pPr>
              <a:lvl5pPr marL="2286000" indent="-457200">
                <a:defRPr kumimoji="1">
                  <a:solidFill>
                    <a:schemeClr val="tx1"/>
                  </a:solidFill>
                  <a:latin typeface="幼圆" panose="02010509060101010101" pitchFamily="49" charset="-122"/>
                  <a:ea typeface="幼圆" panose="02010509060101010101" pitchFamily="49" charset="-122"/>
                </a:defRPr>
              </a:lvl5pPr>
              <a:lvl6pPr marL="2743200" indent="-457200" eaLnBrk="0" fontAlgn="base" hangingPunct="0">
                <a:spcBef>
                  <a:spcPct val="0"/>
                </a:spcBef>
                <a:spcAft>
                  <a:spcPct val="0"/>
                </a:spcAft>
                <a:defRPr kumimoji="1">
                  <a:solidFill>
                    <a:schemeClr val="tx1"/>
                  </a:solidFill>
                  <a:latin typeface="幼圆" panose="02010509060101010101" pitchFamily="49" charset="-122"/>
                  <a:ea typeface="幼圆" panose="02010509060101010101" pitchFamily="49" charset="-122"/>
                </a:defRPr>
              </a:lvl6pPr>
              <a:lvl7pPr marL="3200400" indent="-457200" eaLnBrk="0" fontAlgn="base" hangingPunct="0">
                <a:spcBef>
                  <a:spcPct val="0"/>
                </a:spcBef>
                <a:spcAft>
                  <a:spcPct val="0"/>
                </a:spcAft>
                <a:defRPr kumimoji="1">
                  <a:solidFill>
                    <a:schemeClr val="tx1"/>
                  </a:solidFill>
                  <a:latin typeface="幼圆" panose="02010509060101010101" pitchFamily="49" charset="-122"/>
                  <a:ea typeface="幼圆" panose="02010509060101010101" pitchFamily="49" charset="-122"/>
                </a:defRPr>
              </a:lvl7pPr>
              <a:lvl8pPr marL="3657600" indent="-457200" eaLnBrk="0" fontAlgn="base" hangingPunct="0">
                <a:spcBef>
                  <a:spcPct val="0"/>
                </a:spcBef>
                <a:spcAft>
                  <a:spcPct val="0"/>
                </a:spcAft>
                <a:defRPr kumimoji="1">
                  <a:solidFill>
                    <a:schemeClr val="tx1"/>
                  </a:solidFill>
                  <a:latin typeface="幼圆" panose="02010509060101010101" pitchFamily="49" charset="-122"/>
                  <a:ea typeface="幼圆" panose="02010509060101010101" pitchFamily="49" charset="-122"/>
                </a:defRPr>
              </a:lvl8pPr>
              <a:lvl9pPr marL="4114800" indent="-457200" eaLnBrk="0" fontAlgn="base" hangingPunct="0">
                <a:spcBef>
                  <a:spcPct val="0"/>
                </a:spcBef>
                <a:spcAft>
                  <a:spcPct val="0"/>
                </a:spcAft>
                <a:defRPr kumimoji="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sz="2400">
                  <a:latin typeface="Times New Roman" panose="02020603050405020304" pitchFamily="18" charset="0"/>
                  <a:ea typeface="隶书" panose="02010509060101010101" pitchFamily="49" charset="-122"/>
                </a:rPr>
                <a:t>电阻</a:t>
              </a:r>
              <a:r>
                <a:rPr lang="en-US" altLang="zh-CN" sz="2400">
                  <a:latin typeface="Times New Roman" panose="02020603050405020304" pitchFamily="18" charset="0"/>
                  <a:ea typeface="隶书" panose="02010509060101010101" pitchFamily="49" charset="-122"/>
                </a:rPr>
                <a:t>Resistors:  Consume electric energy</a:t>
              </a:r>
            </a:p>
          </p:txBody>
        </p:sp>
        <p:graphicFrame>
          <p:nvGraphicFramePr>
            <p:cNvPr id="8258" name="Object 1120"/>
            <p:cNvGraphicFramePr>
              <a:graphicFrameLocks noChangeAspect="1"/>
            </p:cNvGraphicFramePr>
            <p:nvPr/>
          </p:nvGraphicFramePr>
          <p:xfrm>
            <a:off x="3441" y="1420"/>
            <a:ext cx="2031" cy="644"/>
          </p:xfrm>
          <a:graphic>
            <a:graphicData uri="http://schemas.openxmlformats.org/presentationml/2006/ole">
              <mc:AlternateContent xmlns:mc="http://schemas.openxmlformats.org/markup-compatibility/2006">
                <mc:Choice xmlns:v="urn:schemas-microsoft-com:vml" Requires="v">
                  <p:oleObj spid="_x0000_s8746" name="Visio" r:id="rId5" imgW="1640348" imgH="540496" progId="Visio.Drawing.11">
                    <p:embed/>
                  </p:oleObj>
                </mc:Choice>
                <mc:Fallback>
                  <p:oleObj name="Visio" r:id="rId5" imgW="1640348" imgH="540496" progId="Visio.Drawing.11">
                    <p:embed/>
                    <p:pic>
                      <p:nvPicPr>
                        <p:cNvPr id="0" name="Object 1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1" y="1420"/>
                          <a:ext cx="2031" cy="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0694" name="Group 1126"/>
          <p:cNvGrpSpPr>
            <a:grpSpLocks/>
          </p:cNvGrpSpPr>
          <p:nvPr/>
        </p:nvGrpSpPr>
        <p:grpSpPr bwMode="auto">
          <a:xfrm>
            <a:off x="228600" y="3892927"/>
            <a:ext cx="8723313" cy="1123950"/>
            <a:chOff x="144" y="1920"/>
            <a:chExt cx="5495" cy="708"/>
          </a:xfrm>
        </p:grpSpPr>
        <p:sp>
          <p:nvSpPr>
            <p:cNvPr id="8255" name="Rectangle 1113"/>
            <p:cNvSpPr>
              <a:spLocks noChangeArrowheads="1"/>
            </p:cNvSpPr>
            <p:nvPr/>
          </p:nvSpPr>
          <p:spPr bwMode="auto">
            <a:xfrm>
              <a:off x="144" y="2112"/>
              <a:ext cx="3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ea typeface="隶书" panose="02010509060101010101" pitchFamily="49" charset="-122"/>
                </a:rPr>
                <a:t>电容</a:t>
              </a:r>
              <a:r>
                <a:rPr lang="en-US" altLang="zh-CN">
                  <a:ea typeface="隶书" panose="02010509060101010101" pitchFamily="49" charset="-122"/>
                </a:rPr>
                <a:t>Capacitors: Establish electric field</a:t>
              </a:r>
            </a:p>
          </p:txBody>
        </p:sp>
        <p:graphicFrame>
          <p:nvGraphicFramePr>
            <p:cNvPr id="8256" name="Object 1121"/>
            <p:cNvGraphicFramePr>
              <a:graphicFrameLocks noChangeAspect="1"/>
            </p:cNvGraphicFramePr>
            <p:nvPr/>
          </p:nvGraphicFramePr>
          <p:xfrm>
            <a:off x="3408" y="1920"/>
            <a:ext cx="2231" cy="708"/>
          </p:xfrm>
          <a:graphic>
            <a:graphicData uri="http://schemas.openxmlformats.org/presentationml/2006/ole">
              <mc:AlternateContent xmlns:mc="http://schemas.openxmlformats.org/markup-compatibility/2006">
                <mc:Choice xmlns:v="urn:schemas-microsoft-com:vml" Requires="v">
                  <p:oleObj spid="_x0000_s8747" name="Visio" r:id="rId7" imgW="1799796" imgH="591502" progId="Visio.Drawing.11">
                    <p:embed/>
                  </p:oleObj>
                </mc:Choice>
                <mc:Fallback>
                  <p:oleObj name="Visio" r:id="rId7" imgW="1799796" imgH="591502" progId="Visio.Drawing.11">
                    <p:embed/>
                    <p:pic>
                      <p:nvPicPr>
                        <p:cNvPr id="0" name="Object 11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8" y="1920"/>
                          <a:ext cx="2231" cy="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0695" name="Group 1127"/>
          <p:cNvGrpSpPr>
            <a:grpSpLocks/>
          </p:cNvGrpSpPr>
          <p:nvPr/>
        </p:nvGrpSpPr>
        <p:grpSpPr bwMode="auto">
          <a:xfrm>
            <a:off x="228600" y="4959727"/>
            <a:ext cx="8629650" cy="1093788"/>
            <a:chOff x="144" y="2592"/>
            <a:chExt cx="5436" cy="689"/>
          </a:xfrm>
        </p:grpSpPr>
        <p:sp>
          <p:nvSpPr>
            <p:cNvPr id="8253" name="Rectangle 1115"/>
            <p:cNvSpPr>
              <a:spLocks noChangeArrowheads="1"/>
            </p:cNvSpPr>
            <p:nvPr/>
          </p:nvSpPr>
          <p:spPr bwMode="auto">
            <a:xfrm>
              <a:off x="144" y="2640"/>
              <a:ext cx="36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dirty="0">
                  <a:ea typeface="隶书" panose="02010509060101010101" pitchFamily="49" charset="-122"/>
                </a:rPr>
                <a:t>电感</a:t>
              </a:r>
              <a:r>
                <a:rPr lang="en-US" altLang="zh-CN" dirty="0">
                  <a:ea typeface="隶书" panose="02010509060101010101" pitchFamily="49" charset="-122"/>
                </a:rPr>
                <a:t>Inductors : Establish magnetic field</a:t>
              </a:r>
            </a:p>
          </p:txBody>
        </p:sp>
        <p:graphicFrame>
          <p:nvGraphicFramePr>
            <p:cNvPr id="8254" name="Object 1122"/>
            <p:cNvGraphicFramePr>
              <a:graphicFrameLocks noChangeAspect="1"/>
            </p:cNvGraphicFramePr>
            <p:nvPr/>
          </p:nvGraphicFramePr>
          <p:xfrm>
            <a:off x="3408" y="2592"/>
            <a:ext cx="2172" cy="689"/>
          </p:xfrm>
          <a:graphic>
            <a:graphicData uri="http://schemas.openxmlformats.org/presentationml/2006/ole">
              <mc:AlternateContent xmlns:mc="http://schemas.openxmlformats.org/markup-compatibility/2006">
                <mc:Choice xmlns:v="urn:schemas-microsoft-com:vml" Requires="v">
                  <p:oleObj spid="_x0000_s8748" name="Visio" r:id="rId9" imgW="1754791" imgH="576501" progId="Visio.Drawing.11">
                    <p:embed/>
                  </p:oleObj>
                </mc:Choice>
                <mc:Fallback>
                  <p:oleObj name="Visio" r:id="rId9" imgW="1754791" imgH="576501" progId="Visio.Drawing.11">
                    <p:embed/>
                    <p:pic>
                      <p:nvPicPr>
                        <p:cNvPr id="0" name="Object 1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2592"/>
                          <a:ext cx="2172" cy="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9"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a:solidFill>
                  <a:schemeClr val="tx2"/>
                </a:solidFill>
                <a:ea typeface="隶书" panose="02010509060101010101" pitchFamily="49" charset="-122"/>
              </a:rPr>
              <a:t>电路模型 </a:t>
            </a:r>
            <a:r>
              <a:rPr lang="en-US" altLang="zh-CN" sz="3200" dirty="0">
                <a:solidFill>
                  <a:schemeClr val="tx2"/>
                </a:solidFill>
                <a:ea typeface="隶书" panose="02010509060101010101" pitchFamily="49" charset="-122"/>
              </a:rPr>
              <a:t>Circuits Model</a:t>
            </a:r>
          </a:p>
        </p:txBody>
      </p:sp>
      <p:grpSp>
        <p:nvGrpSpPr>
          <p:cNvPr id="19" name="Group 10"/>
          <p:cNvGrpSpPr>
            <a:grpSpLocks/>
          </p:cNvGrpSpPr>
          <p:nvPr/>
        </p:nvGrpSpPr>
        <p:grpSpPr bwMode="auto">
          <a:xfrm>
            <a:off x="5652120" y="5837491"/>
            <a:ext cx="1347341" cy="615845"/>
            <a:chOff x="1898" y="1213"/>
            <a:chExt cx="1398" cy="639"/>
          </a:xfrm>
        </p:grpSpPr>
        <p:sp>
          <p:nvSpPr>
            <p:cNvPr id="20" name="Text Box 11"/>
            <p:cNvSpPr txBox="1">
              <a:spLocks noChangeArrowheads="1"/>
            </p:cNvSpPr>
            <p:nvPr/>
          </p:nvSpPr>
          <p:spPr bwMode="auto">
            <a:xfrm>
              <a:off x="2398" y="1213"/>
              <a:ext cx="36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1400" b="1" i="1" dirty="0" err="1">
                  <a:solidFill>
                    <a:schemeClr val="tx2"/>
                  </a:solidFill>
                  <a:latin typeface="Times New Roman" panose="02020603050405020304" pitchFamily="18" charset="0"/>
                  <a:sym typeface="Symbol" panose="05050102010706020507" pitchFamily="18" charset="2"/>
                </a:rPr>
                <a:t>u</a:t>
              </a:r>
              <a:r>
                <a:rPr kumimoji="1" lang="en-US" altLang="zh-CN" sz="1400" b="1" baseline="-25000" dirty="0" err="1">
                  <a:solidFill>
                    <a:schemeClr val="tx2"/>
                  </a:solidFill>
                  <a:latin typeface="Times New Roman" panose="02020603050405020304" pitchFamily="18" charset="0"/>
                  <a:sym typeface="Symbol" panose="05050102010706020507" pitchFamily="18" charset="2"/>
                </a:rPr>
                <a:t>S</a:t>
              </a:r>
              <a:endParaRPr kumimoji="1" lang="en-US" altLang="zh-CN" sz="1400" b="1" i="1" dirty="0">
                <a:solidFill>
                  <a:schemeClr val="tx2"/>
                </a:solidFill>
                <a:latin typeface="Times New Roman" panose="02020603050405020304" pitchFamily="18" charset="0"/>
                <a:sym typeface="Symbol" panose="05050102010706020507" pitchFamily="18" charset="2"/>
              </a:endParaRPr>
            </a:p>
          </p:txBody>
        </p:sp>
        <p:sp>
          <p:nvSpPr>
            <p:cNvPr id="21" name="Line 12"/>
            <p:cNvSpPr>
              <a:spLocks noChangeShapeType="1"/>
            </p:cNvSpPr>
            <p:nvPr/>
          </p:nvSpPr>
          <p:spPr bwMode="auto">
            <a:xfrm rot="5400000">
              <a:off x="2592" y="1057"/>
              <a:ext cx="0" cy="127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Oval 13"/>
            <p:cNvSpPr>
              <a:spLocks noChangeArrowheads="1"/>
            </p:cNvSpPr>
            <p:nvPr/>
          </p:nvSpPr>
          <p:spPr bwMode="auto">
            <a:xfrm rot="5400000">
              <a:off x="3228" y="165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Oval 14"/>
            <p:cNvSpPr>
              <a:spLocks noChangeArrowheads="1"/>
            </p:cNvSpPr>
            <p:nvPr/>
          </p:nvSpPr>
          <p:spPr bwMode="auto">
            <a:xfrm rot="5400000">
              <a:off x="1898" y="165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 name="Oval 15"/>
            <p:cNvSpPr>
              <a:spLocks noChangeArrowheads="1"/>
            </p:cNvSpPr>
            <p:nvPr/>
          </p:nvSpPr>
          <p:spPr bwMode="auto">
            <a:xfrm>
              <a:off x="2372" y="1512"/>
              <a:ext cx="340" cy="340"/>
            </a:xfrm>
            <a:prstGeom prst="ellipse">
              <a:avLst/>
            </a:prstGeom>
            <a:noFill/>
            <a:ln w="317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Group 16"/>
            <p:cNvGrpSpPr>
              <a:grpSpLocks/>
            </p:cNvGrpSpPr>
            <p:nvPr/>
          </p:nvGrpSpPr>
          <p:grpSpPr bwMode="auto">
            <a:xfrm>
              <a:off x="2208" y="1524"/>
              <a:ext cx="96" cy="96"/>
              <a:chOff x="2928" y="2016"/>
              <a:chExt cx="96" cy="96"/>
            </a:xfrm>
          </p:grpSpPr>
          <p:sp>
            <p:nvSpPr>
              <p:cNvPr id="27" name="Line 17"/>
              <p:cNvSpPr>
                <a:spLocks noChangeShapeType="1"/>
              </p:cNvSpPr>
              <p:nvPr/>
            </p:nvSpPr>
            <p:spPr bwMode="auto">
              <a:xfrm>
                <a:off x="2928" y="20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8"/>
              <p:cNvSpPr>
                <a:spLocks noChangeShapeType="1"/>
              </p:cNvSpPr>
              <p:nvPr/>
            </p:nvSpPr>
            <p:spPr bwMode="auto">
              <a:xfrm rot="-5400000">
                <a:off x="2928" y="20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Line 19"/>
            <p:cNvSpPr>
              <a:spLocks noChangeShapeType="1"/>
            </p:cNvSpPr>
            <p:nvPr/>
          </p:nvSpPr>
          <p:spPr bwMode="auto">
            <a:xfrm>
              <a:off x="2808" y="1596"/>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9"/>
          <p:cNvGrpSpPr>
            <a:grpSpLocks/>
          </p:cNvGrpSpPr>
          <p:nvPr/>
        </p:nvGrpSpPr>
        <p:grpSpPr bwMode="auto">
          <a:xfrm>
            <a:off x="7331611" y="5765483"/>
            <a:ext cx="1404275" cy="676277"/>
            <a:chOff x="2689" y="544"/>
            <a:chExt cx="1439" cy="693"/>
          </a:xfrm>
        </p:grpSpPr>
        <p:sp>
          <p:nvSpPr>
            <p:cNvPr id="30" name="Text Box 10"/>
            <p:cNvSpPr txBox="1">
              <a:spLocks noChangeArrowheads="1"/>
            </p:cNvSpPr>
            <p:nvPr/>
          </p:nvSpPr>
          <p:spPr bwMode="auto">
            <a:xfrm>
              <a:off x="3260" y="544"/>
              <a:ext cx="309"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1400" b="1" i="1" dirty="0" err="1">
                  <a:solidFill>
                    <a:schemeClr val="tx2"/>
                  </a:solidFill>
                  <a:latin typeface="Times New Roman" panose="02020603050405020304" pitchFamily="18" charset="0"/>
                  <a:sym typeface="Symbol" panose="05050102010706020507" pitchFamily="18" charset="2"/>
                </a:rPr>
                <a:t>i</a:t>
              </a:r>
              <a:r>
                <a:rPr kumimoji="1" lang="en-US" altLang="zh-CN" sz="1400" b="1" baseline="-25000" dirty="0" err="1">
                  <a:solidFill>
                    <a:schemeClr val="tx2"/>
                  </a:solidFill>
                  <a:latin typeface="Times New Roman" panose="02020603050405020304" pitchFamily="18" charset="0"/>
                  <a:sym typeface="Symbol" panose="05050102010706020507" pitchFamily="18" charset="2"/>
                </a:rPr>
                <a:t>S</a:t>
              </a:r>
              <a:endParaRPr kumimoji="1" lang="en-US" altLang="zh-CN" sz="1400" b="1" i="1" dirty="0">
                <a:solidFill>
                  <a:schemeClr val="tx2"/>
                </a:solidFill>
                <a:latin typeface="Times New Roman" panose="02020603050405020304" pitchFamily="18" charset="0"/>
                <a:sym typeface="Symbol" panose="05050102010706020507" pitchFamily="18" charset="2"/>
              </a:endParaRPr>
            </a:p>
          </p:txBody>
        </p:sp>
        <p:sp>
          <p:nvSpPr>
            <p:cNvPr id="31" name="Line 11"/>
            <p:cNvSpPr>
              <a:spLocks noChangeShapeType="1"/>
            </p:cNvSpPr>
            <p:nvPr/>
          </p:nvSpPr>
          <p:spPr bwMode="auto">
            <a:xfrm>
              <a:off x="3260" y="846"/>
              <a:ext cx="309" cy="13"/>
            </a:xfrm>
            <a:prstGeom prst="line">
              <a:avLst/>
            </a:prstGeom>
            <a:noFill/>
            <a:ln w="190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32" name="Line 12"/>
            <p:cNvSpPr>
              <a:spLocks noChangeShapeType="1"/>
            </p:cNvSpPr>
            <p:nvPr/>
          </p:nvSpPr>
          <p:spPr bwMode="auto">
            <a:xfrm rot="5400000">
              <a:off x="3815" y="811"/>
              <a:ext cx="0" cy="49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 name="Oval 13"/>
            <p:cNvSpPr>
              <a:spLocks noChangeArrowheads="1"/>
            </p:cNvSpPr>
            <p:nvPr/>
          </p:nvSpPr>
          <p:spPr bwMode="auto">
            <a:xfrm rot="5400000">
              <a:off x="3230" y="897"/>
              <a:ext cx="340" cy="340"/>
            </a:xfrm>
            <a:prstGeom prst="ellipse">
              <a:avLst/>
            </a:prstGeom>
            <a:noFill/>
            <a:ln w="317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 name="Oval 14"/>
            <p:cNvSpPr>
              <a:spLocks noChangeArrowheads="1"/>
            </p:cNvSpPr>
            <p:nvPr/>
          </p:nvSpPr>
          <p:spPr bwMode="auto">
            <a:xfrm rot="5400000">
              <a:off x="4060" y="1021"/>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 name="Oval 15"/>
            <p:cNvSpPr>
              <a:spLocks noChangeArrowheads="1"/>
            </p:cNvSpPr>
            <p:nvPr/>
          </p:nvSpPr>
          <p:spPr bwMode="auto">
            <a:xfrm rot="5400000">
              <a:off x="2689" y="1021"/>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 name="Line 16"/>
            <p:cNvSpPr>
              <a:spLocks noChangeShapeType="1"/>
            </p:cNvSpPr>
            <p:nvPr/>
          </p:nvSpPr>
          <p:spPr bwMode="auto">
            <a:xfrm rot="5400000">
              <a:off x="2994" y="819"/>
              <a:ext cx="0" cy="47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 name="Line 17"/>
            <p:cNvSpPr>
              <a:spLocks noChangeShapeType="1"/>
            </p:cNvSpPr>
            <p:nvPr/>
          </p:nvSpPr>
          <p:spPr bwMode="auto">
            <a:xfrm>
              <a:off x="3396" y="907"/>
              <a:ext cx="0" cy="3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8" name="Rectangle 1115"/>
          <p:cNvSpPr>
            <a:spLocks noChangeArrowheads="1"/>
          </p:cNvSpPr>
          <p:nvPr/>
        </p:nvSpPr>
        <p:spPr bwMode="auto">
          <a:xfrm>
            <a:off x="261805" y="5956355"/>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dirty="0">
                <a:ea typeface="隶书" panose="02010509060101010101" pitchFamily="49" charset="-122"/>
              </a:rPr>
              <a:t>电源</a:t>
            </a:r>
            <a:r>
              <a:rPr lang="en-US" altLang="zh-CN" dirty="0">
                <a:ea typeface="隶书" panose="02010509060101010101" pitchFamily="49" charset="-122"/>
              </a:rPr>
              <a:t>Source : Supply electric energy</a:t>
            </a:r>
          </a:p>
        </p:txBody>
      </p:sp>
      <p:sp>
        <p:nvSpPr>
          <p:cNvPr id="39" name="object 32"/>
          <p:cNvSpPr txBox="1"/>
          <p:nvPr/>
        </p:nvSpPr>
        <p:spPr>
          <a:xfrm>
            <a:off x="323528" y="871599"/>
            <a:ext cx="8358914" cy="541177"/>
          </a:xfrm>
          <a:prstGeom prst="rect">
            <a:avLst/>
          </a:prstGeom>
        </p:spPr>
        <p:txBody>
          <a:bodyPr vert="horz" wrap="square" lIns="0" tIns="0" rIns="0" bIns="0" rtlCol="0">
            <a:noAutofit/>
          </a:bodyPr>
          <a:lstStyle/>
          <a:p>
            <a:pPr marL="8071">
              <a:lnSpc>
                <a:spcPts val="2170"/>
              </a:lnSpc>
            </a:pPr>
            <a:r>
              <a:rPr sz="3600" baseline="2314" dirty="0" err="1">
                <a:solidFill>
                  <a:srgbClr val="0E6EC5"/>
                </a:solidFill>
                <a:latin typeface="隶书" panose="02010509060101010101" pitchFamily="49" charset="-122"/>
                <a:ea typeface="隶书" panose="02010509060101010101" pitchFamily="49" charset="-122"/>
                <a:cs typeface="Adobe 黑体 Std R"/>
              </a:rPr>
              <a:t>电路建模</a:t>
            </a:r>
            <a:r>
              <a:rPr sz="2800" dirty="0">
                <a:latin typeface="隶书" panose="02010509060101010101" pitchFamily="49" charset="-122"/>
                <a:ea typeface="隶书" panose="02010509060101010101" pitchFamily="49" charset="-122"/>
                <a:cs typeface="Adobe 黑体 Std R"/>
              </a:rPr>
              <a:t>—</a:t>
            </a:r>
            <a:r>
              <a:rPr sz="2800" dirty="0" err="1">
                <a:latin typeface="隶书" panose="02010509060101010101" pitchFamily="49" charset="-122"/>
                <a:ea typeface="隶书" panose="02010509060101010101" pitchFamily="49" charset="-122"/>
                <a:cs typeface="Adobe 黑体 Std R"/>
              </a:rPr>
              <a:t>将实际电路中的电</a:t>
            </a:r>
            <a:r>
              <a:rPr sz="2800" spc="-10" dirty="0" err="1">
                <a:latin typeface="隶书" panose="02010509060101010101" pitchFamily="49" charset="-122"/>
                <a:ea typeface="隶书" panose="02010509060101010101" pitchFamily="49" charset="-122"/>
                <a:cs typeface="Adobe 黑体 Std R"/>
              </a:rPr>
              <a:t>器</a:t>
            </a:r>
            <a:r>
              <a:rPr sz="2800" dirty="0" err="1">
                <a:latin typeface="隶书" panose="02010509060101010101" pitchFamily="49" charset="-122"/>
                <a:ea typeface="隶书" panose="02010509060101010101" pitchFamily="49" charset="-122"/>
                <a:cs typeface="Adobe 黑体 Std R"/>
              </a:rPr>
              <a:t>件，</a:t>
            </a:r>
            <a:r>
              <a:rPr sz="2800" spc="-10" dirty="0" err="1">
                <a:latin typeface="隶书" panose="02010509060101010101" pitchFamily="49" charset="-122"/>
                <a:ea typeface="隶书" panose="02010509060101010101" pitchFamily="49" charset="-122"/>
                <a:cs typeface="Adobe 黑体 Std R"/>
              </a:rPr>
              <a:t>用</a:t>
            </a:r>
            <a:r>
              <a:rPr sz="2800" dirty="0" err="1">
                <a:latin typeface="隶书" panose="02010509060101010101" pitchFamily="49" charset="-122"/>
                <a:ea typeface="隶书" panose="02010509060101010101" pitchFamily="49" charset="-122"/>
                <a:cs typeface="Adobe 黑体 Std R"/>
              </a:rPr>
              <a:t>对应</a:t>
            </a:r>
            <a:r>
              <a:rPr sz="2800" spc="-10" dirty="0" err="1">
                <a:latin typeface="隶书" panose="02010509060101010101" pitchFamily="49" charset="-122"/>
                <a:ea typeface="隶书" panose="02010509060101010101" pitchFamily="49" charset="-122"/>
                <a:cs typeface="Adobe 黑体 Std R"/>
              </a:rPr>
              <a:t>的</a:t>
            </a:r>
            <a:r>
              <a:rPr sz="2800" dirty="0" err="1">
                <a:latin typeface="隶书" panose="02010509060101010101" pitchFamily="49" charset="-122"/>
                <a:ea typeface="隶书" panose="02010509060101010101" pitchFamily="49" charset="-122"/>
                <a:cs typeface="Adobe 黑体 Std R"/>
              </a:rPr>
              <a:t>电路</a:t>
            </a:r>
            <a:r>
              <a:rPr sz="2800" spc="-10" dirty="0" err="1">
                <a:latin typeface="隶书" panose="02010509060101010101" pitchFamily="49" charset="-122"/>
                <a:ea typeface="隶书" panose="02010509060101010101" pitchFamily="49" charset="-122"/>
                <a:cs typeface="Adobe 黑体 Std R"/>
              </a:rPr>
              <a:t>模</a:t>
            </a:r>
            <a:r>
              <a:rPr sz="2800" dirty="0" err="1">
                <a:latin typeface="隶书" panose="02010509060101010101" pitchFamily="49" charset="-122"/>
                <a:ea typeface="隶书" panose="02010509060101010101" pitchFamily="49" charset="-122"/>
                <a:cs typeface="Adobe 黑体 Std R"/>
              </a:rPr>
              <a:t>型表示</a:t>
            </a:r>
            <a:r>
              <a:rPr lang="zh-CN" altLang="en-US" sz="2800" dirty="0">
                <a:latin typeface="隶书" panose="02010509060101010101" pitchFamily="49" charset="-122"/>
                <a:ea typeface="隶书" panose="02010509060101010101" pitchFamily="49" charset="-122"/>
                <a:cs typeface="Adobe 黑体 Std R"/>
              </a:rPr>
              <a:t>的过程</a:t>
            </a:r>
            <a:endParaRPr sz="2800" dirty="0">
              <a:latin typeface="隶书" panose="02010509060101010101" pitchFamily="49" charset="-122"/>
              <a:ea typeface="隶书" panose="02010509060101010101" pitchFamily="49" charset="-122"/>
              <a:cs typeface="Adobe 黑体 Std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7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06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069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06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par>
                                <p:cTn id="32" presetID="22" presetClass="entr" presetSubtype="8"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38" grpId="0"/>
      <p:bldP spid="39"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FF3300"/>
      </a:folHlink>
    </a:clrScheme>
    <a:fontScheme name="默认设计模板">
      <a:majorFont>
        <a:latin typeface="Times New Roman"/>
        <a:ea typeface="华文隶书"/>
        <a:cs typeface=""/>
      </a:majorFont>
      <a:minorFont>
        <a:latin typeface="Times New Roman"/>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1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1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10807</TotalTime>
  <Words>5416</Words>
  <Application>Microsoft Office PowerPoint</Application>
  <PresentationFormat>全屏显示(4:3)</PresentationFormat>
  <Paragraphs>1138</Paragraphs>
  <Slides>72</Slides>
  <Notes>33</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8</vt:i4>
      </vt:variant>
      <vt:variant>
        <vt:lpstr>幻灯片标题</vt:lpstr>
      </vt:variant>
      <vt:variant>
        <vt:i4>72</vt:i4>
      </vt:variant>
    </vt:vector>
  </HeadingPairs>
  <TitlesOfParts>
    <vt:vector size="103" baseType="lpstr">
      <vt:lpstr>Adobe 黑体 Std R</vt:lpstr>
      <vt:lpstr>CommonBullets</vt:lpstr>
      <vt:lpstr>Monotype Sorts</vt:lpstr>
      <vt:lpstr>方正姚体</vt:lpstr>
      <vt:lpstr>仿宋_GB2312</vt:lpstr>
      <vt:lpstr>黑体</vt:lpstr>
      <vt:lpstr>华文楷体</vt:lpstr>
      <vt:lpstr>华文隶书</vt:lpstr>
      <vt:lpstr>华文宋体</vt:lpstr>
      <vt:lpstr>华文中宋</vt:lpstr>
      <vt:lpstr>楷体_GB2312</vt:lpstr>
      <vt:lpstr>隶书</vt:lpstr>
      <vt:lpstr>宋体</vt:lpstr>
      <vt:lpstr>幼圆</vt:lpstr>
      <vt:lpstr>-윤고딕120</vt:lpstr>
      <vt:lpstr>Arial</vt:lpstr>
      <vt:lpstr>Cambria Math</vt:lpstr>
      <vt:lpstr>MT Extra</vt:lpstr>
      <vt:lpstr>Symbol</vt:lpstr>
      <vt:lpstr>Times New Roman</vt:lpstr>
      <vt:lpstr>Wingdings</vt:lpstr>
      <vt:lpstr>Wingdings 2</vt:lpstr>
      <vt:lpstr>默认设计模板</vt:lpstr>
      <vt:lpstr>Equation</vt:lpstr>
      <vt:lpstr>Visio</vt:lpstr>
      <vt:lpstr>公式</vt:lpstr>
      <vt:lpstr>Flash 文档</vt:lpstr>
      <vt:lpstr>VISIO</vt:lpstr>
      <vt:lpstr>Equation.3</vt:lpstr>
      <vt:lpstr>Bitmap Image</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电路元件  Circuit Elements　　定义理想元件</vt:lpstr>
      <vt:lpstr>PowerPoint 演示文稿</vt:lpstr>
      <vt:lpstr>PowerPoint 演示文稿</vt:lpstr>
      <vt:lpstr>集中参数Lumped Circuits和分布参数电路Distributed Circuits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例4 求Uac</vt:lpstr>
      <vt:lpstr>PowerPoint 演示文稿</vt:lpstr>
      <vt:lpstr>PowerPoint 演示文稿</vt:lpstr>
      <vt:lpstr>4. 功率守恒（conservation of power）</vt:lpstr>
      <vt:lpstr>例5. The power of each circuit ?</vt:lpstr>
      <vt:lpstr>1.3 电路元件 Circuit Elements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2.受控电源 Dependent Source (active elements)</vt:lpstr>
      <vt:lpstr>PowerPoint 演示文稿</vt:lpstr>
      <vt:lpstr>PowerPoint 演示文稿</vt:lpstr>
      <vt:lpstr>PowerPoint 演示文稿</vt:lpstr>
      <vt:lpstr>例7.计算线性受控源的功率。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本章学习重点、难点及注意事项</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基本变量</dc:title>
  <dc:creator>qryan</dc:creator>
  <cp:lastModifiedBy>admin</cp:lastModifiedBy>
  <cp:revision>565</cp:revision>
  <cp:lastPrinted>2004-03-17T08:18:10Z</cp:lastPrinted>
  <dcterms:created xsi:type="dcterms:W3CDTF">2001-01-13T02:14:45Z</dcterms:created>
  <dcterms:modified xsi:type="dcterms:W3CDTF">2021-03-03T04:01:24Z</dcterms:modified>
</cp:coreProperties>
</file>