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7"/>
  </p:notesMasterIdLst>
  <p:sldIdLst>
    <p:sldId id="788" r:id="rId2"/>
    <p:sldId id="324" r:id="rId3"/>
    <p:sldId id="789" r:id="rId4"/>
    <p:sldId id="790" r:id="rId5"/>
    <p:sldId id="791" r:id="rId6"/>
    <p:sldId id="794" r:id="rId7"/>
    <p:sldId id="793" r:id="rId8"/>
    <p:sldId id="725" r:id="rId9"/>
    <p:sldId id="796" r:id="rId10"/>
    <p:sldId id="795" r:id="rId11"/>
    <p:sldId id="797" r:id="rId12"/>
    <p:sldId id="727" r:id="rId13"/>
    <p:sldId id="730" r:id="rId14"/>
    <p:sldId id="766" r:id="rId15"/>
    <p:sldId id="76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0000"/>
    <a:srgbClr val="990099"/>
    <a:srgbClr val="3494BA"/>
    <a:srgbClr val="E3F2AC"/>
    <a:srgbClr val="DCFCA2"/>
    <a:srgbClr val="FFFF99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0394" autoAdjust="0"/>
  </p:normalViewPr>
  <p:slideViewPr>
    <p:cSldViewPr>
      <p:cViewPr varScale="1">
        <p:scale>
          <a:sx n="68" d="100"/>
          <a:sy n="68" d="100"/>
        </p:scale>
        <p:origin x="-1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7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4DA817-CFED-4EDB-8DF1-0B77DE0B3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85B7-CAFA-436E-ACAC-4E3C55206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99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70FE-A60E-42D5-ABFB-BD53154B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348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78370-0A23-4B8B-A292-3875D3B0E576}" type="datetimeFigureOut">
              <a:rPr lang="zh-CN" altLang="en-US"/>
              <a:pPr>
                <a:defRPr/>
              </a:pPr>
              <a:t>14/4/20</a:t>
            </a:fld>
            <a:endParaRPr lang="zh-CN" altLang="en-US"/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ECD07-BB26-46AB-9DF3-82E20F04E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B62F-AED3-48F1-94E4-AAD620B8E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768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8943-16D7-4B24-B08F-8FA6D669E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0152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4505-F307-48BE-BAFA-0164F898A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043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4ACE-17DB-46FC-8202-FAF2DF0B5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A22D-08F5-4861-9EAB-A6D0A1349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220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CA69-E625-4CCF-BDA4-E12B4046B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29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9B2-0A1B-4B10-ABF1-15E5FA35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328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AAEF-5A6B-4AF2-A8DB-EC945E6B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09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B2572DF-BA4C-468D-A031-794E46648D4B}" type="datetime1">
              <a:rPr lang="zh-CN" altLang="en-US"/>
              <a:pPr>
                <a:defRPr/>
              </a:pPr>
              <a:t>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23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24.w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25.wmf"/><Relationship Id="rId17" Type="http://schemas.openxmlformats.org/officeDocument/2006/relationships/image" Target="../media/image2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31.w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195" y="112468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537" y="524966"/>
            <a:ext cx="7407275" cy="744436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2125" y="1534319"/>
            <a:ext cx="761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不相容（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互斥）：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不能同时发生，记为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∩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</a:t>
            </a:r>
            <a:endParaRPr kumimoji="1"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2"/>
              <a:sym typeface="Symbol" panose="05050102010706020507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4310" y="2189163"/>
            <a:ext cx="3467100" cy="2079625"/>
            <a:chOff x="3390" y="3318"/>
            <a:chExt cx="2184" cy="131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90" y="3318"/>
              <a:ext cx="2184" cy="13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684" y="3624"/>
              <a:ext cx="798" cy="8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734" y="3624"/>
              <a:ext cx="630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9276" y="4676773"/>
            <a:ext cx="8447088" cy="1570036"/>
            <a:chOff x="345" y="3390"/>
            <a:chExt cx="5321" cy="989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45" y="3390"/>
              <a:ext cx="532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6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．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互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逆：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互不相容，且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必有一个发生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∩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B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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，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∪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B=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记       或         。</a:t>
              </a:r>
            </a:p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</a:t>
              </a:r>
              <a:endPara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964002"/>
                </p:ext>
              </p:extLst>
            </p:nvPr>
          </p:nvGraphicFramePr>
          <p:xfrm>
            <a:off x="1543" y="3754"/>
            <a:ext cx="5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29" name="公式" r:id="rId4" imgW="419040" imgH="190440" progId="Equation.3">
                    <p:embed/>
                  </p:oleObj>
                </mc:Choice>
                <mc:Fallback>
                  <p:oleObj name="公式" r:id="rId4" imgW="419040" imgH="190440" progId="Equation.3">
                    <p:embed/>
                    <p:pic>
                      <p:nvPicPr>
                        <p:cNvPr id="4700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3754"/>
                          <a:ext cx="5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021040"/>
                </p:ext>
              </p:extLst>
            </p:nvPr>
          </p:nvGraphicFramePr>
          <p:xfrm>
            <a:off x="2244" y="3752"/>
            <a:ext cx="5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0" name="公式" r:id="rId6" imgW="419040" imgH="190440" progId="Equation.3">
                    <p:embed/>
                  </p:oleObj>
                </mc:Choice>
                <mc:Fallback>
                  <p:oleObj name="公式" r:id="rId6" imgW="419040" imgH="190440" progId="Equation.3">
                    <p:embed/>
                    <p:pic>
                      <p:nvPicPr>
                        <p:cNvPr id="4700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3752"/>
                          <a:ext cx="5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810125" y="2191293"/>
            <a:ext cx="3467100" cy="2081213"/>
            <a:chOff x="1559" y="336"/>
            <a:chExt cx="2184" cy="1311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59" y="336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</a:t>
              </a: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95" y="586"/>
              <a:ext cx="924" cy="9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2904" y="567"/>
            <a:ext cx="60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1" name="公式" r:id="rId8" imgW="419040" imgH="190440" progId="Equation.3">
                    <p:embed/>
                  </p:oleObj>
                </mc:Choice>
                <mc:Fallback>
                  <p:oleObj name="公式" r:id="rId8" imgW="419040" imgH="190440" progId="Equation.3">
                    <p:embed/>
                    <p:pic>
                      <p:nvPicPr>
                        <p:cNvPr id="4700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567"/>
                          <a:ext cx="60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2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76590"/>
            <a:ext cx="7407275" cy="731110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39440" y="1251497"/>
            <a:ext cx="6048375" cy="461963"/>
            <a:chOff x="288" y="528"/>
            <a:chExt cx="3810" cy="291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88" y="528"/>
              <a:ext cx="38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差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发生但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不发生，记为</a:t>
              </a: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48791"/>
                </p:ext>
              </p:extLst>
            </p:nvPr>
          </p:nvGraphicFramePr>
          <p:xfrm>
            <a:off x="3090" y="545"/>
            <a:ext cx="10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7" name="公式" r:id="rId4" imgW="749160" imgH="190440" progId="Equation.3">
                    <p:embed/>
                  </p:oleObj>
                </mc:Choice>
                <mc:Fallback>
                  <p:oleObj name="公式" r:id="rId4" imgW="749160" imgH="190440" progId="Equation.3">
                    <p:embed/>
                    <p:pic>
                      <p:nvPicPr>
                        <p:cNvPr id="4720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545"/>
                          <a:ext cx="10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7530" y="2060810"/>
            <a:ext cx="3360738" cy="1914525"/>
            <a:chOff x="672" y="850"/>
            <a:chExt cx="2213" cy="131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72" y="850"/>
              <a:ext cx="2213" cy="13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宋体" panose="02010600030101010101" pitchFamily="2" charset="-122"/>
                </a:rPr>
                <a:t>Ω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27" y="1100"/>
              <a:ext cx="1107" cy="99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689596" y="2204830"/>
            <a:ext cx="1487488" cy="138588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</a:t>
            </a:r>
            <a:r>
              <a:rPr lang="en-US" altLang="zh-CN" sz="3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2079996" y="2966830"/>
            <a:ext cx="608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一</a:t>
            </a:r>
            <a:r>
              <a:rPr lang="en-US" altLang="zh-CN" sz="2600" b="1" i="1">
                <a:latin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539440" y="4541388"/>
                <a:ext cx="726325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8. 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对称差：</a:t>
                </a:r>
                <a14:m>
                  <m:oMath xmlns=""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△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=(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)∪(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40" y="4541388"/>
                <a:ext cx="7263255" cy="461963"/>
              </a:xfrm>
              <a:prstGeom prst="rect">
                <a:avLst/>
              </a:prstGeom>
              <a:blipFill>
                <a:blip r:embed="rId6"/>
                <a:stretch>
                  <a:fillRect l="-1258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utoUpdateAnimBg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438153"/>
          <p:cNvSpPr>
            <a:spLocks noGrp="1" noChangeArrowheads="1"/>
          </p:cNvSpPr>
          <p:nvPr>
            <p:ph type="title"/>
          </p:nvPr>
        </p:nvSpPr>
        <p:spPr>
          <a:xfrm>
            <a:off x="485775" y="478234"/>
            <a:ext cx="7911306" cy="79046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1.2.2 </a:t>
            </a:r>
            <a:r>
              <a:rPr lang="zh-CN" altLang="en-US" dirty="0" smtClean="0"/>
              <a:t>事</a:t>
            </a:r>
            <a:r>
              <a:rPr lang="zh-CN" altLang="en-US" dirty="0" smtClean="0">
                <a:solidFill>
                  <a:srgbClr val="3494BA"/>
                </a:solidFill>
              </a:rPr>
              <a:t>件的</a:t>
            </a:r>
            <a:r>
              <a:rPr lang="zh-CN" altLang="en-US" dirty="0" smtClean="0"/>
              <a:t>运算性质</a:t>
            </a:r>
            <a:endParaRPr lang="zh-CN" altLang="en-US" b="1" u="sng" dirty="0" smtClean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29699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40BF0764-6E27-4338-9A4B-9AC17076468A}" type="slidenum">
              <a:rPr lang="ko-KR" altLang="en-US" sz="1400" smtClean="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ko-KR" altLang="en-US" sz="1400" smtClean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23410" y="1556744"/>
            <a:ext cx="23471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交换律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3410" y="2066332"/>
            <a:ext cx="23045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结合律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3410" y="2599733"/>
            <a:ext cx="209069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分配律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23410" y="3090268"/>
            <a:ext cx="24123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对偶律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(De Morgan)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1" y="1584867"/>
            <a:ext cx="1893715" cy="402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63" y="1580227"/>
            <a:ext cx="1845796" cy="4455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90" y="2097201"/>
            <a:ext cx="3424868" cy="439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6" y="2091624"/>
            <a:ext cx="2131686" cy="411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30" y="2646531"/>
            <a:ext cx="3119759" cy="389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68" y="2674943"/>
            <a:ext cx="3484663" cy="4000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98" y="3125275"/>
            <a:ext cx="1993476" cy="47526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35" y="3155405"/>
            <a:ext cx="1857564" cy="4428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35" y="3693608"/>
            <a:ext cx="2029608" cy="106312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55" y="3779954"/>
            <a:ext cx="1942206" cy="9767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218" name="标题 2441217"/>
          <p:cNvSpPr>
            <a:spLocks noGrp="1" noChangeArrowheads="1"/>
          </p:cNvSpPr>
          <p:nvPr>
            <p:ph type="title"/>
          </p:nvPr>
        </p:nvSpPr>
        <p:spPr>
          <a:xfrm>
            <a:off x="467430" y="442912"/>
            <a:ext cx="8209845" cy="700087"/>
          </a:xfrm>
        </p:spPr>
        <p:txBody>
          <a:bodyPr/>
          <a:lstStyle/>
          <a:p>
            <a:pPr algn="just" eaLnBrk="1" hangingPunct="1"/>
            <a:r>
              <a:rPr lang="zh-CN" altLang="en-US" sz="2800" b="1" dirty="0" smtClean="0">
                <a:solidFill>
                  <a:srgbClr val="3494BA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设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A,B,C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为三个事件</a:t>
            </a:r>
            <a:r>
              <a:rPr lang="en-US" altLang="zh-CN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用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A,B,C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表示如下事件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441233" name="内容占位符 2441232"/>
          <p:cNvGraphicFramePr>
            <a:graphicFrameLocks noGrp="1"/>
          </p:cNvGraphicFramePr>
          <p:nvPr>
            <p:ph idx="1"/>
          </p:nvPr>
        </p:nvGraphicFramePr>
        <p:xfrm>
          <a:off x="1258888" y="5084763"/>
          <a:ext cx="865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r:id="rId3" imgW="393871" imgH="241405" progId="Equation.DSMT4">
                  <p:embed/>
                </p:oleObj>
              </mc:Choice>
              <mc:Fallback>
                <p:oleObj r:id="rId3" imgW="393871" imgH="241405" progId="Equation.DSMT4">
                  <p:embed/>
                  <p:pic>
                    <p:nvPicPr>
                      <p:cNvPr id="0" name="内容占位符 244123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8651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D3D95310-B266-417A-9770-4791D8BE4D92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2441219" name="矩形 2441218"/>
          <p:cNvSpPr>
            <a:spLocks noChangeArrowheads="1"/>
          </p:cNvSpPr>
          <p:nvPr/>
        </p:nvSpPr>
        <p:spPr bwMode="auto">
          <a:xfrm>
            <a:off x="238125" y="1143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发生而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都不发生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都发生而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所有这三个事件同时发生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这三个事件恰好发生一个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这三个事件恰好发生二个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这三个事件至少发生一个</a:t>
            </a:r>
          </a:p>
        </p:txBody>
      </p:sp>
      <p:graphicFrame>
        <p:nvGraphicFramePr>
          <p:cNvPr id="2441220" name="对象 2441219"/>
          <p:cNvGraphicFramePr>
            <a:graphicFrameLocks/>
          </p:cNvGraphicFramePr>
          <p:nvPr/>
        </p:nvGraphicFramePr>
        <p:xfrm>
          <a:off x="6143625" y="1143000"/>
          <a:ext cx="8969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r:id="rId5" imgW="393529" imgH="215806" progId="Equation.3">
                  <p:embed/>
                </p:oleObj>
              </mc:Choice>
              <mc:Fallback>
                <p:oleObj r:id="rId5" imgW="393529" imgH="215806" progId="Equation.3">
                  <p:embed/>
                  <p:pic>
                    <p:nvPicPr>
                      <p:cNvPr id="0" name="对象 2441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143000"/>
                        <a:ext cx="8969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矩形 2441220"/>
          <p:cNvSpPr>
            <a:spLocks noChangeArrowheads="1"/>
          </p:cNvSpPr>
          <p:nvPr/>
        </p:nvSpPr>
        <p:spPr bwMode="auto">
          <a:xfrm>
            <a:off x="4090988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2" name="对象 2441221"/>
          <p:cNvGraphicFramePr>
            <a:graphicFrameLocks/>
          </p:cNvGraphicFramePr>
          <p:nvPr/>
        </p:nvGraphicFramePr>
        <p:xfrm>
          <a:off x="6142038" y="1676400"/>
          <a:ext cx="898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r:id="rId7" imgW="380835" imgH="215806" progId="Equation.3">
                  <p:embed/>
                </p:oleObj>
              </mc:Choice>
              <mc:Fallback>
                <p:oleObj r:id="rId7" imgW="380835" imgH="215806" progId="Equation.3">
                  <p:embed/>
                  <p:pic>
                    <p:nvPicPr>
                      <p:cNvPr id="0" name="对象 24412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1676400"/>
                        <a:ext cx="898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矩形 2441222"/>
          <p:cNvSpPr>
            <a:spLocks noChangeArrowheads="1"/>
          </p:cNvSpPr>
          <p:nvPr/>
        </p:nvSpPr>
        <p:spPr bwMode="auto">
          <a:xfrm>
            <a:off x="409098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4" name="对象 2441223"/>
          <p:cNvGraphicFramePr>
            <a:graphicFrameLocks/>
          </p:cNvGraphicFramePr>
          <p:nvPr/>
        </p:nvGraphicFramePr>
        <p:xfrm>
          <a:off x="6142038" y="2286000"/>
          <a:ext cx="8985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r:id="rId9" imgW="380835" imgH="177723" progId="Equation.3">
                  <p:embed/>
                </p:oleObj>
              </mc:Choice>
              <mc:Fallback>
                <p:oleObj r:id="rId9" imgW="380835" imgH="177723" progId="Equation.3">
                  <p:embed/>
                  <p:pic>
                    <p:nvPicPr>
                      <p:cNvPr id="0" name="对象 2441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286000"/>
                        <a:ext cx="8985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矩形 2441224"/>
          <p:cNvSpPr>
            <a:spLocks noChangeArrowheads="1"/>
          </p:cNvSpPr>
          <p:nvPr/>
        </p:nvSpPr>
        <p:spPr bwMode="auto">
          <a:xfrm>
            <a:off x="3633788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6" name="对象 2441225"/>
          <p:cNvGraphicFramePr>
            <a:graphicFrameLocks/>
          </p:cNvGraphicFramePr>
          <p:nvPr/>
        </p:nvGraphicFramePr>
        <p:xfrm>
          <a:off x="6119813" y="2743200"/>
          <a:ext cx="2773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r:id="rId11" imgW="1319654" imgH="215713" progId="Equation.3">
                  <p:embed/>
                </p:oleObj>
              </mc:Choice>
              <mc:Fallback>
                <p:oleObj r:id="rId11" imgW="1319654" imgH="215713" progId="Equation.3">
                  <p:embed/>
                  <p:pic>
                    <p:nvPicPr>
                      <p:cNvPr id="0" name="对象 24412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743200"/>
                        <a:ext cx="2773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矩形 2441226"/>
          <p:cNvSpPr>
            <a:spLocks noChangeArrowheads="1"/>
          </p:cNvSpPr>
          <p:nvPr/>
        </p:nvSpPr>
        <p:spPr bwMode="auto">
          <a:xfrm>
            <a:off x="363855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8" name="对象 2441227"/>
          <p:cNvGraphicFramePr>
            <a:graphicFrameLocks/>
          </p:cNvGraphicFramePr>
          <p:nvPr/>
        </p:nvGraphicFramePr>
        <p:xfrm>
          <a:off x="6105525" y="3200400"/>
          <a:ext cx="28019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r:id="rId13" imgW="1319654" imgH="215713" progId="Equation.3">
                  <p:embed/>
                </p:oleObj>
              </mc:Choice>
              <mc:Fallback>
                <p:oleObj r:id="rId13" imgW="1319654" imgH="215713" progId="Equation.3">
                  <p:embed/>
                  <p:pic>
                    <p:nvPicPr>
                      <p:cNvPr id="0" name="对象 24412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200400"/>
                        <a:ext cx="28019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1231" name="矩形 2441230"/>
          <p:cNvSpPr>
            <a:spLocks noChangeArrowheads="1"/>
          </p:cNvSpPr>
          <p:nvPr/>
        </p:nvSpPr>
        <p:spPr bwMode="auto">
          <a:xfrm>
            <a:off x="228600" y="4267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2441232" name="对象 2441231"/>
          <p:cNvGraphicFramePr>
            <a:graphicFrameLocks/>
          </p:cNvGraphicFramePr>
          <p:nvPr/>
        </p:nvGraphicFramePr>
        <p:xfrm>
          <a:off x="1042988" y="4365625"/>
          <a:ext cx="7089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r:id="rId15" imgW="3208922" imgH="215619" progId="Equation.3">
                  <p:embed/>
                </p:oleObj>
              </mc:Choice>
              <mc:Fallback>
                <p:oleObj r:id="rId15" imgW="3208922" imgH="215619" progId="Equation.3">
                  <p:embed/>
                  <p:pic>
                    <p:nvPicPr>
                      <p:cNvPr id="0" name="对象 24412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7089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1235" name="矩形 2441234"/>
          <p:cNvSpPr>
            <a:spLocks noChangeArrowheads="1"/>
          </p:cNvSpPr>
          <p:nvPr/>
        </p:nvSpPr>
        <p:spPr bwMode="auto">
          <a:xfrm>
            <a:off x="250825" y="50704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05525" y="3749675"/>
                <a:ext cx="15360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3749675"/>
                <a:ext cx="15360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18" grpId="0"/>
      <p:bldP spid="2441219" grpId="0" build="p"/>
      <p:bldP spid="2441231" grpId="0"/>
      <p:bldP spid="24412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856" name="文本框 2510855"/>
          <p:cNvSpPr txBox="1">
            <a:spLocks noChangeArrowheads="1"/>
          </p:cNvSpPr>
          <p:nvPr/>
        </p:nvSpPr>
        <p:spPr bwMode="auto">
          <a:xfrm>
            <a:off x="5214938" y="3422650"/>
            <a:ext cx="2179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33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3277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A7A0F9F-1208-4717-BB99-C7B8BFB71BB6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32772" name="文本占位符 251084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247775"/>
            <a:ext cx="8207375" cy="774700"/>
          </a:xfrm>
        </p:spPr>
        <p:txBody>
          <a:bodyPr/>
          <a:lstStyle/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.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设</a:t>
            </a:r>
            <a:r>
              <a:rPr lang="en-US" altLang="zh-CN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为任意两事件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下列成立的是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(   )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sz="2800" b="1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b="1" dirty="0" smtClean="0"/>
          </a:p>
        </p:txBody>
      </p:sp>
      <p:graphicFrame>
        <p:nvGraphicFramePr>
          <p:cNvPr id="32773" name="内容占位符 25108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9490729"/>
              </p:ext>
            </p:extLst>
          </p:nvPr>
        </p:nvGraphicFramePr>
        <p:xfrm>
          <a:off x="1323002" y="1954213"/>
          <a:ext cx="6956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r:id="rId3" imgW="3517900" imgH="558800" progId="Equation.3">
                  <p:embed/>
                </p:oleObj>
              </mc:Choice>
              <mc:Fallback>
                <p:oleObj r:id="rId3" imgW="3517900" imgH="558800" progId="Equation.3">
                  <p:embed/>
                  <p:pic>
                    <p:nvPicPr>
                      <p:cNvPr id="0" name="内容占位符 251085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002" y="1954213"/>
                        <a:ext cx="69564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矩形 2510851"/>
          <p:cNvSpPr>
            <a:spLocks noChangeArrowheads="1"/>
          </p:cNvSpPr>
          <p:nvPr/>
        </p:nvSpPr>
        <p:spPr bwMode="auto">
          <a:xfrm>
            <a:off x="611450" y="404580"/>
            <a:ext cx="8827825" cy="73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3F3B91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solidFill>
                  <a:srgbClr val="3F3B91"/>
                </a:solidFill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solidFill>
                  <a:srgbClr val="3F3B91"/>
                </a:solidFill>
                <a:latin typeface="-윤명조240"/>
                <a:ea typeface="-윤명조240"/>
                <a:cs typeface="-윤명조240"/>
              </a:rPr>
              <a:t>选择题</a:t>
            </a:r>
          </a:p>
        </p:txBody>
      </p:sp>
      <p:sp>
        <p:nvSpPr>
          <p:cNvPr id="32775" name="文本框 2510852"/>
          <p:cNvSpPr txBox="1">
            <a:spLocks noChangeArrowheads="1"/>
          </p:cNvSpPr>
          <p:nvPr/>
        </p:nvSpPr>
        <p:spPr bwMode="auto">
          <a:xfrm>
            <a:off x="0" y="3386138"/>
            <a:ext cx="7705725" cy="235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若事件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互不相容，则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  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互</a:t>
            </a:r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逆     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互斥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独立   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不相关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文本框 2510853"/>
          <p:cNvSpPr txBox="1">
            <a:spLocks noChangeArrowheads="1"/>
          </p:cNvSpPr>
          <p:nvPr/>
        </p:nvSpPr>
        <p:spPr bwMode="auto">
          <a:xfrm>
            <a:off x="158364" y="798513"/>
            <a:ext cx="797311" cy="428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r>
              <a:rPr lang="en-US" altLang="zh-CN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4000" b="1" dirty="0">
              <a:solidFill>
                <a:srgbClr val="99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10855" name="文本框 2510854"/>
          <p:cNvSpPr txBox="1">
            <a:spLocks noChangeArrowheads="1"/>
          </p:cNvSpPr>
          <p:nvPr/>
        </p:nvSpPr>
        <p:spPr bwMode="auto">
          <a:xfrm>
            <a:off x="6516270" y="1143000"/>
            <a:ext cx="158422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C </a:t>
            </a:r>
            <a:endParaRPr lang="en-US" altLang="zh-CN" sz="3200" b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6" grpId="0"/>
      <p:bldP spid="25108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0137B20-EBAB-44E7-A36A-DEA506DF8430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33795" name="标题 2511873"/>
          <p:cNvSpPr>
            <a:spLocks noGrp="1" noChangeArrowheads="1"/>
          </p:cNvSpPr>
          <p:nvPr>
            <p:ph type="title" idx="4294967295"/>
          </p:nvPr>
        </p:nvSpPr>
        <p:spPr>
          <a:xfrm>
            <a:off x="755470" y="527050"/>
            <a:ext cx="8388530" cy="61595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填空题</a:t>
            </a:r>
          </a:p>
        </p:txBody>
      </p:sp>
      <p:graphicFrame>
        <p:nvGraphicFramePr>
          <p:cNvPr id="33796" name="对象 2511877"/>
          <p:cNvGraphicFramePr>
            <a:graphicFrameLocks/>
          </p:cNvGraphicFramePr>
          <p:nvPr/>
        </p:nvGraphicFramePr>
        <p:xfrm>
          <a:off x="963613" y="1354138"/>
          <a:ext cx="63992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r:id="rId3" imgW="3375270" imgH="304536" progId="Equation.3">
                  <p:embed/>
                </p:oleObj>
              </mc:Choice>
              <mc:Fallback>
                <p:oleObj r:id="rId3" imgW="3375270" imgH="304536" progId="Equation.3">
                  <p:embed/>
                  <p:pic>
                    <p:nvPicPr>
                      <p:cNvPr id="0" name="对象 25118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354138"/>
                        <a:ext cx="63992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2511880"/>
          <p:cNvSpPr txBox="1">
            <a:spLocks noChangeArrowheads="1"/>
          </p:cNvSpPr>
          <p:nvPr/>
        </p:nvSpPr>
        <p:spPr bwMode="auto">
          <a:xfrm>
            <a:off x="101214" y="942975"/>
            <a:ext cx="797311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None/>
            </a:pP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r>
              <a:rPr lang="en-US" altLang="zh-CN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4000" b="1" dirty="0">
              <a:solidFill>
                <a:srgbClr val="99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11884" name="文本框 2511883"/>
          <p:cNvSpPr txBox="1">
            <a:spLocks noChangeArrowheads="1"/>
          </p:cNvSpPr>
          <p:nvPr/>
        </p:nvSpPr>
        <p:spPr bwMode="auto">
          <a:xfrm>
            <a:off x="1357313" y="1341438"/>
            <a:ext cx="1327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3799" name="文本框 2511884"/>
          <p:cNvSpPr txBox="1">
            <a:spLocks noChangeArrowheads="1"/>
          </p:cNvSpPr>
          <p:nvPr/>
        </p:nvSpPr>
        <p:spPr bwMode="auto">
          <a:xfrm>
            <a:off x="0" y="27225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事件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中至少有两个发生</a:t>
            </a:r>
          </a:p>
        </p:txBody>
      </p:sp>
      <p:sp>
        <p:nvSpPr>
          <p:cNvPr id="33800" name="直接连接符 2511885"/>
          <p:cNvSpPr>
            <a:spLocks noChangeShapeType="1"/>
          </p:cNvSpPr>
          <p:nvPr/>
        </p:nvSpPr>
        <p:spPr bwMode="auto">
          <a:xfrm flipV="1">
            <a:off x="6388100" y="3186113"/>
            <a:ext cx="2151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文本框 2511886"/>
          <p:cNvSpPr txBox="1">
            <a:spLocks noChangeArrowheads="1"/>
          </p:cNvSpPr>
          <p:nvPr/>
        </p:nvSpPr>
        <p:spPr bwMode="auto">
          <a:xfrm>
            <a:off x="34925" y="40084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事件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中不多于一个发生</a:t>
            </a:r>
          </a:p>
        </p:txBody>
      </p:sp>
      <p:sp>
        <p:nvSpPr>
          <p:cNvPr id="33802" name="直接连接符 2511887"/>
          <p:cNvSpPr>
            <a:spLocks noChangeShapeType="1"/>
          </p:cNvSpPr>
          <p:nvPr/>
        </p:nvSpPr>
        <p:spPr bwMode="auto">
          <a:xfrm flipV="1">
            <a:off x="6640513" y="4421188"/>
            <a:ext cx="2193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11889" name="对象 2511888"/>
          <p:cNvGraphicFramePr>
            <a:graphicFrameLocks/>
          </p:cNvGraphicFramePr>
          <p:nvPr/>
        </p:nvGraphicFramePr>
        <p:xfrm>
          <a:off x="6351588" y="2744788"/>
          <a:ext cx="2590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r:id="rId5" imgW="1612200" imgH="253890" progId="Equation.3">
                  <p:embed/>
                </p:oleObj>
              </mc:Choice>
              <mc:Fallback>
                <p:oleObj r:id="rId5" imgW="1612200" imgH="253890" progId="Equation.3">
                  <p:embed/>
                  <p:pic>
                    <p:nvPicPr>
                      <p:cNvPr id="0" name="对象 251188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744788"/>
                        <a:ext cx="2590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0" name="对象 2511889"/>
          <p:cNvGraphicFramePr>
            <a:graphicFrameLocks/>
          </p:cNvGraphicFramePr>
          <p:nvPr/>
        </p:nvGraphicFramePr>
        <p:xfrm>
          <a:off x="5999163" y="4833938"/>
          <a:ext cx="2071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r:id="rId7" imgW="1218671" imgH="253890" progId="Equation.3">
                  <p:embed/>
                </p:oleObj>
              </mc:Choice>
              <mc:Fallback>
                <p:oleObj r:id="rId7" imgW="1218671" imgH="253890" progId="Equation.3">
                  <p:embed/>
                  <p:pic>
                    <p:nvPicPr>
                      <p:cNvPr id="0" name="对象 251188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4833938"/>
                        <a:ext cx="20716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1" name="对象 2511890"/>
          <p:cNvGraphicFramePr>
            <a:graphicFrameLocks/>
          </p:cNvGraphicFramePr>
          <p:nvPr/>
        </p:nvGraphicFramePr>
        <p:xfrm>
          <a:off x="1303338" y="5457825"/>
          <a:ext cx="26733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r:id="rId9" imgW="1664422" imgH="279521" progId="Equation.3">
                  <p:embed/>
                </p:oleObj>
              </mc:Choice>
              <mc:Fallback>
                <p:oleObj r:id="rId9" imgW="1664422" imgH="279521" progId="Equation.3">
                  <p:embed/>
                  <p:pic>
                    <p:nvPicPr>
                      <p:cNvPr id="0" name="对象 251189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457825"/>
                        <a:ext cx="26733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2" name="对象 2511891"/>
          <p:cNvGraphicFramePr>
            <a:graphicFrameLocks/>
          </p:cNvGraphicFramePr>
          <p:nvPr/>
        </p:nvGraphicFramePr>
        <p:xfrm>
          <a:off x="1136650" y="4811713"/>
          <a:ext cx="4508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r:id="rId11" imgW="2806700" imgH="279400" progId="Equation.3">
                  <p:embed/>
                </p:oleObj>
              </mc:Choice>
              <mc:Fallback>
                <p:oleObj r:id="rId11" imgW="2806700" imgH="279400" progId="Equation.3">
                  <p:embed/>
                  <p:pic>
                    <p:nvPicPr>
                      <p:cNvPr id="0" name="对象 251189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811713"/>
                        <a:ext cx="4508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3" name="对象 2511892"/>
          <p:cNvGraphicFramePr>
            <a:graphicFrameLocks/>
          </p:cNvGraphicFramePr>
          <p:nvPr/>
        </p:nvGraphicFramePr>
        <p:xfrm>
          <a:off x="2098675" y="3375025"/>
          <a:ext cx="4467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r:id="rId13" imgW="2781300" imgH="279400" progId="Equation.3">
                  <p:embed/>
                </p:oleObj>
              </mc:Choice>
              <mc:Fallback>
                <p:oleObj r:id="rId13" imgW="2781300" imgH="279400" progId="Equation.3">
                  <p:embed/>
                  <p:pic>
                    <p:nvPicPr>
                      <p:cNvPr id="0" name="对象 251189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375025"/>
                        <a:ext cx="44672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11899"/>
          <p:cNvGrpSpPr>
            <a:grpSpLocks/>
          </p:cNvGrpSpPr>
          <p:nvPr/>
        </p:nvGrpSpPr>
        <p:grpSpPr bwMode="auto">
          <a:xfrm>
            <a:off x="2484438" y="3284538"/>
            <a:ext cx="876300" cy="579437"/>
            <a:chOff x="3796" y="3736"/>
            <a:chExt cx="552" cy="365"/>
          </a:xfrm>
        </p:grpSpPr>
        <p:sp>
          <p:nvSpPr>
            <p:cNvPr id="33815" name="矩形 2511900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6" name="文本框 2511901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3" name="组合 2511902"/>
          <p:cNvGrpSpPr>
            <a:grpSpLocks/>
          </p:cNvGrpSpPr>
          <p:nvPr/>
        </p:nvGrpSpPr>
        <p:grpSpPr bwMode="auto">
          <a:xfrm>
            <a:off x="4816475" y="3298825"/>
            <a:ext cx="876300" cy="579438"/>
            <a:chOff x="3796" y="3736"/>
            <a:chExt cx="552" cy="365"/>
          </a:xfrm>
        </p:grpSpPr>
        <p:sp>
          <p:nvSpPr>
            <p:cNvPr id="33813" name="矩形 2511903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4" name="文本框 2511904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4" name="组合 2511905"/>
          <p:cNvGrpSpPr>
            <a:grpSpLocks/>
          </p:cNvGrpSpPr>
          <p:nvPr/>
        </p:nvGrpSpPr>
        <p:grpSpPr bwMode="auto">
          <a:xfrm>
            <a:off x="3635375" y="3298825"/>
            <a:ext cx="876300" cy="579438"/>
            <a:chOff x="3796" y="3736"/>
            <a:chExt cx="552" cy="365"/>
          </a:xfrm>
        </p:grpSpPr>
        <p:sp>
          <p:nvSpPr>
            <p:cNvPr id="33811" name="矩形 2511906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2" name="文本框 2511907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1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1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1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474788" y="620713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3494BA"/>
                </a:solidFill>
              </a:rPr>
              <a:t>第一章  随机事件与概率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1.1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随机试验与随机事件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1.2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随机事件的关系、运算及性质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1.3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事件的概率及其计算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1.4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条件概率事件独立性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		</a:t>
            </a:r>
          </a:p>
        </p:txBody>
      </p:sp>
      <p:sp>
        <p:nvSpPr>
          <p:cNvPr id="225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fld id="{611274B3-3DE6-4B53-8DCF-78476E809965}" type="slidenum">
              <a:rPr lang="ko-KR" altLang="en-US" sz="140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None/>
              </a:pPr>
              <a:t>2</a:t>
            </a:fld>
            <a:endParaRPr lang="ko-KR" altLang="en-US" sz="1400" dirty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  <p:pic>
        <p:nvPicPr>
          <p:cNvPr id="22547" name="ShockwaveFlash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808538"/>
            <a:ext cx="13382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1.1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随机试验与随机事件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692620"/>
            <a:ext cx="7407275" cy="720100"/>
          </a:xfrm>
        </p:spPr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随机试验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400" y="1844780"/>
            <a:ext cx="8641200" cy="381653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随机试验（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）：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1.(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确定性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试验之前知道试验的一切可能结果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2.(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不确定性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每次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试验之前无法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确定此次试验的结果；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可在相同条件下重复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进行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     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548600"/>
            <a:ext cx="7407275" cy="731109"/>
          </a:xfrm>
        </p:spPr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随机试验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430" y="1772770"/>
            <a:ext cx="8281150" cy="42485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随机事件：随机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的可能结果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,……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：不可能再分解的事件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复合</a:t>
            </a:r>
            <a:r>
              <a:rPr kumimoji="1" lang="zh-CN" altLang="en-US" sz="2400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：若干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基本事件组成的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事件。</a:t>
            </a:r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样本空间：随机试验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产生的所有可能的基本事件的集合，记为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必然事件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必定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发生的事件，记为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en-US" altLang="zh-CN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不可能事件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：不可能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发生的事件，记为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。</a:t>
            </a:r>
            <a:endParaRPr kumimoji="1"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1400" y="836640"/>
            <a:ext cx="8497179" cy="5187350"/>
          </a:xfrm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掷一只骰子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Ω={1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6}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={1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5}~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出现奇数点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={5,6}~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点数超过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抛两枚硬币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6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正正，正反，反正，反反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正反，反正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~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恰出现一个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正面</a:t>
            </a:r>
            <a:endParaRPr kumimoji="1"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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 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出现三个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正面</a:t>
            </a:r>
            <a:endParaRPr kumimoji="1" lang="en-US" altLang="zh-CN" sz="26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E</a:t>
            </a:r>
            <a:r>
              <a:rPr kumimoji="1"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电脑无故障运行时间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Ω={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≥0}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500}~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合格品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&lt; 50}~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废品</a:t>
            </a:r>
          </a:p>
          <a:p>
            <a:pPr>
              <a:buClrTx/>
              <a:buSzTx/>
              <a:buNone/>
            </a:pPr>
            <a:endParaRPr kumimoji="1" lang="zh-CN" altLang="en-US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随机事件的关系、运算及其性质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61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104" name="标题 2435103"/>
          <p:cNvSpPr>
            <a:spLocks noGrp="1" noChangeArrowheads="1"/>
          </p:cNvSpPr>
          <p:nvPr>
            <p:ph type="title"/>
          </p:nvPr>
        </p:nvSpPr>
        <p:spPr>
          <a:xfrm>
            <a:off x="433085" y="470925"/>
            <a:ext cx="7590590" cy="612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F8412E8-62F5-4388-A420-4CF70840B584}" type="slidenum">
              <a:rPr lang="ko-KR" altLang="en-US" sz="1400" smtClean="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ko-KR" altLang="en-US" sz="1400" smtClean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  <p:grpSp>
        <p:nvGrpSpPr>
          <p:cNvPr id="2" name="组合 2435117"/>
          <p:cNvGrpSpPr>
            <a:grpSpLocks/>
          </p:cNvGrpSpPr>
          <p:nvPr/>
        </p:nvGrpSpPr>
        <p:grpSpPr bwMode="auto">
          <a:xfrm>
            <a:off x="-417447" y="1284276"/>
            <a:ext cx="9069388" cy="530224"/>
            <a:chOff x="-234" y="675"/>
            <a:chExt cx="5713" cy="334"/>
          </a:xfrm>
        </p:grpSpPr>
        <p:sp>
          <p:nvSpPr>
            <p:cNvPr id="27666" name="矩形 2435106"/>
            <p:cNvSpPr>
              <a:spLocks noChangeArrowheads="1"/>
            </p:cNvSpPr>
            <p:nvPr/>
          </p:nvSpPr>
          <p:spPr bwMode="auto">
            <a:xfrm>
              <a:off x="365" y="717"/>
              <a:ext cx="5101" cy="292"/>
            </a:xfrm>
            <a:prstGeom prst="rect">
              <a:avLst/>
            </a:prstGeom>
            <a:solidFill>
              <a:srgbClr val="DCFCA2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7" name="矩形 2435104"/>
            <p:cNvSpPr>
              <a:spLocks noChangeArrowheads="1"/>
            </p:cNvSpPr>
            <p:nvPr/>
          </p:nvSpPr>
          <p:spPr bwMode="auto">
            <a:xfrm>
              <a:off x="-234" y="675"/>
              <a:ext cx="57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称</a:t>
              </a:r>
              <a:r>
                <a:rPr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事件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发生</a:t>
              </a: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当且仅当试验的结果是子集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中的元素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3084" y="2174887"/>
            <a:ext cx="784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包含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发生则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必然发生，记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Unicode MS" pitchFamily="34" charset="-122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383697" y="2784751"/>
            <a:ext cx="3467100" cy="2079625"/>
            <a:chOff x="729" y="2542"/>
            <a:chExt cx="2184" cy="1310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729" y="2542"/>
              <a:ext cx="2184" cy="1310"/>
              <a:chOff x="3844" y="3655"/>
              <a:chExt cx="5460" cy="3276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844" y="3655"/>
                <a:ext cx="5460" cy="327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                       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Ω</a:t>
                </a:r>
                <a:endPara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4737" y="4248"/>
                <a:ext cx="2625" cy="2496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5997" y="4560"/>
                <a:ext cx="1155" cy="12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aphicFrame>
          <p:nvGraphicFramePr>
            <p:cNvPr id="24" name="Object 10"/>
            <p:cNvGraphicFramePr>
              <a:graphicFrameLocks noChangeAspect="1"/>
            </p:cNvGraphicFramePr>
            <p:nvPr/>
          </p:nvGraphicFramePr>
          <p:xfrm>
            <a:off x="2659" y="3571"/>
            <a:ext cx="22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1" name="文档" r:id="rId4" imgW="5274360" imgH="396360" progId="Word.Document.8">
                    <p:embed/>
                  </p:oleObj>
                </mc:Choice>
                <mc:Fallback>
                  <p:oleObj name="文档" r:id="rId4" imgW="5274360" imgH="396360" progId="Word.Document.8">
                    <p:embed/>
                    <p:pic>
                      <p:nvPicPr>
                        <p:cNvPr id="4690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3571"/>
                          <a:ext cx="22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501919" y="5297057"/>
            <a:ext cx="7521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等价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Unicode MS" pitchFamily="34" charset="-122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599" y="531540"/>
            <a:ext cx="7407275" cy="530382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71500" y="1321136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并）：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至少有一个发生，记为：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647700" y="2193925"/>
            <a:ext cx="3467100" cy="2081212"/>
            <a:chOff x="336" y="1089"/>
            <a:chExt cx="2184" cy="1311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36" y="1089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31" y="1215"/>
              <a:ext cx="966" cy="99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260" y="1151"/>
              <a:ext cx="1050" cy="100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802925" y="1304034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积（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交）：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同时发生，记为：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∩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endParaRPr kumimoji="1"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4802925" y="2230754"/>
            <a:ext cx="3467100" cy="2081213"/>
            <a:chOff x="3048" y="1104"/>
            <a:chExt cx="2184" cy="1311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048" y="1104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360" y="1305"/>
              <a:ext cx="966" cy="99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3840" y="1296"/>
              <a:ext cx="1056" cy="864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936" y="158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       B</a:t>
              </a:r>
            </a:p>
          </p:txBody>
        </p:sp>
      </p:grpSp>
      <p:grpSp>
        <p:nvGrpSpPr>
          <p:cNvPr id="40" name="Group 16"/>
          <p:cNvGrpSpPr>
            <a:grpSpLocks/>
          </p:cNvGrpSpPr>
          <p:nvPr/>
        </p:nvGrpSpPr>
        <p:grpSpPr bwMode="auto">
          <a:xfrm>
            <a:off x="251184" y="4475019"/>
            <a:ext cx="8690234" cy="1558478"/>
            <a:chOff x="100" y="2933"/>
            <a:chExt cx="5543" cy="969"/>
          </a:xfrm>
        </p:grpSpPr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00" y="293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推广：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816" y="3099"/>
              <a:ext cx="282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,…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中</a:t>
              </a:r>
              <a:r>
                <a:rPr kumimoji="1"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至少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有一个发生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816" y="3634"/>
              <a:ext cx="206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,…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同时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发生</a:t>
              </a:r>
            </a:p>
          </p:txBody>
        </p:sp>
      </p:grpSp>
      <p:pic>
        <p:nvPicPr>
          <p:cNvPr id="5" name="图片 4" descr="QQ20200414-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64" y="4681430"/>
            <a:ext cx="3192916" cy="619830"/>
          </a:xfrm>
          <a:prstGeom prst="rect">
            <a:avLst/>
          </a:prstGeom>
        </p:spPr>
      </p:pic>
      <p:pic>
        <p:nvPicPr>
          <p:cNvPr id="7" name="图片 6" descr="2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3" y="5394660"/>
            <a:ext cx="3051047" cy="8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9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33" grpId="0" build="p" autoUpdateAnimBg="0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2822</TotalTime>
  <Pages>0</Pages>
  <Words>661</Words>
  <Characters>0</Characters>
  <Application>Microsoft Macintosh PowerPoint</Application>
  <PresentationFormat>全屏显示(4:3)</PresentationFormat>
  <Lines>0</Lines>
  <Paragraphs>181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Basis</vt:lpstr>
      <vt:lpstr>文档</vt:lpstr>
      <vt:lpstr>公式</vt:lpstr>
      <vt:lpstr>Equation.DSMT4</vt:lpstr>
      <vt:lpstr>Equation.3</vt:lpstr>
      <vt:lpstr>概率论与数理统计  第一章 随机事件与概率</vt:lpstr>
      <vt:lpstr>第一章  随机事件与概率</vt:lpstr>
      <vt:lpstr>第一章  随机事件与概率</vt:lpstr>
      <vt:lpstr>1.1.1 随机试验</vt:lpstr>
      <vt:lpstr>1.1.1 随机试验</vt:lpstr>
      <vt:lpstr>PowerPoint 演示文稿</vt:lpstr>
      <vt:lpstr>第一章  随机事件与概率</vt:lpstr>
      <vt:lpstr>1.2.1 事件的关系及其运算</vt:lpstr>
      <vt:lpstr>1.2.1 事件的关系及其运算</vt:lpstr>
      <vt:lpstr>1.2.1 事件的关系及其运算</vt:lpstr>
      <vt:lpstr>1.2.1 事件的关系及其运算</vt:lpstr>
      <vt:lpstr>1.2.2 事件的运算性质</vt:lpstr>
      <vt:lpstr>例 设A,B,C为三个事件,用A,B,C表示如下事件。</vt:lpstr>
      <vt:lpstr>PowerPoint 演示文稿</vt:lpstr>
      <vt:lpstr>二. 填空题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cp:keywords/>
  <dc:description/>
  <cp:lastModifiedBy>haixia liu</cp:lastModifiedBy>
  <cp:revision>6079</cp:revision>
  <dcterms:created xsi:type="dcterms:W3CDTF">2003-07-06T11:35:33Z</dcterms:created>
  <dcterms:modified xsi:type="dcterms:W3CDTF">2020-04-14T09:34:04Z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