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png" ContentType="image/pn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av" ContentType="audio/x-wav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notesSlides/notesSlide2.xml" ContentType="application/vnd.openxmlformats-officedocument.presentationml.notesSlide+xml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4" r:id="rId1"/>
  </p:sldMasterIdLst>
  <p:notesMasterIdLst>
    <p:notesMasterId r:id="rId24"/>
  </p:notesMasterIdLst>
  <p:sldIdLst>
    <p:sldId id="803" r:id="rId2"/>
    <p:sldId id="324" r:id="rId3"/>
    <p:sldId id="805" r:id="rId4"/>
    <p:sldId id="789" r:id="rId5"/>
    <p:sldId id="806" r:id="rId6"/>
    <p:sldId id="804" r:id="rId7"/>
    <p:sldId id="807" r:id="rId8"/>
    <p:sldId id="808" r:id="rId9"/>
    <p:sldId id="809" r:id="rId10"/>
    <p:sldId id="810" r:id="rId11"/>
    <p:sldId id="811" r:id="rId12"/>
    <p:sldId id="812" r:id="rId13"/>
    <p:sldId id="813" r:id="rId14"/>
    <p:sldId id="814" r:id="rId15"/>
    <p:sldId id="815" r:id="rId16"/>
    <p:sldId id="816" r:id="rId17"/>
    <p:sldId id="817" r:id="rId18"/>
    <p:sldId id="818" r:id="rId19"/>
    <p:sldId id="819" r:id="rId20"/>
    <p:sldId id="820" r:id="rId21"/>
    <p:sldId id="821" r:id="rId22"/>
    <p:sldId id="82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3B99"/>
    <a:srgbClr val="D75DCE"/>
    <a:srgbClr val="003399"/>
    <a:srgbClr val="3366FF"/>
    <a:srgbClr val="000099"/>
    <a:srgbClr val="3494BA"/>
    <a:srgbClr val="FF0000"/>
    <a:srgbClr val="E3F2AC"/>
    <a:srgbClr val="DCFCA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71" autoAdjust="0"/>
    <p:restoredTop sz="90394" autoAdjust="0"/>
  </p:normalViewPr>
  <p:slideViewPr>
    <p:cSldViewPr>
      <p:cViewPr varScale="1">
        <p:scale>
          <a:sx n="58" d="100"/>
          <a:sy n="58" d="100"/>
        </p:scale>
        <p:origin x="-96" y="-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3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4" Type="http://schemas.openxmlformats.org/officeDocument/2006/relationships/image" Target="../media/image64.wmf"/><Relationship Id="rId5" Type="http://schemas.openxmlformats.org/officeDocument/2006/relationships/image" Target="../media/image65.wmf"/><Relationship Id="rId1" Type="http://schemas.openxmlformats.org/officeDocument/2006/relationships/image" Target="../media/image61.wmf"/><Relationship Id="rId2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74.wmf"/><Relationship Id="rId20" Type="http://schemas.openxmlformats.org/officeDocument/2006/relationships/image" Target="../media/image85.wmf"/><Relationship Id="rId21" Type="http://schemas.openxmlformats.org/officeDocument/2006/relationships/image" Target="../media/image86.wmf"/><Relationship Id="rId10" Type="http://schemas.openxmlformats.org/officeDocument/2006/relationships/image" Target="../media/image75.wmf"/><Relationship Id="rId11" Type="http://schemas.openxmlformats.org/officeDocument/2006/relationships/image" Target="../media/image76.wmf"/><Relationship Id="rId12" Type="http://schemas.openxmlformats.org/officeDocument/2006/relationships/image" Target="../media/image77.wmf"/><Relationship Id="rId13" Type="http://schemas.openxmlformats.org/officeDocument/2006/relationships/image" Target="../media/image78.wmf"/><Relationship Id="rId14" Type="http://schemas.openxmlformats.org/officeDocument/2006/relationships/image" Target="../media/image79.wmf"/><Relationship Id="rId15" Type="http://schemas.openxmlformats.org/officeDocument/2006/relationships/image" Target="../media/image80.wmf"/><Relationship Id="rId16" Type="http://schemas.openxmlformats.org/officeDocument/2006/relationships/image" Target="../media/image81.wmf"/><Relationship Id="rId17" Type="http://schemas.openxmlformats.org/officeDocument/2006/relationships/image" Target="../media/image82.wmf"/><Relationship Id="rId18" Type="http://schemas.openxmlformats.org/officeDocument/2006/relationships/image" Target="../media/image83.wmf"/><Relationship Id="rId19" Type="http://schemas.openxmlformats.org/officeDocument/2006/relationships/image" Target="../media/image84.wmf"/><Relationship Id="rId1" Type="http://schemas.openxmlformats.org/officeDocument/2006/relationships/image" Target="../media/image66.wmf"/><Relationship Id="rId2" Type="http://schemas.openxmlformats.org/officeDocument/2006/relationships/image" Target="../media/image67.wmf"/><Relationship Id="rId3" Type="http://schemas.openxmlformats.org/officeDocument/2006/relationships/image" Target="../media/image68.wmf"/><Relationship Id="rId4" Type="http://schemas.openxmlformats.org/officeDocument/2006/relationships/image" Target="../media/image69.wmf"/><Relationship Id="rId5" Type="http://schemas.openxmlformats.org/officeDocument/2006/relationships/image" Target="../media/image70.wmf"/><Relationship Id="rId6" Type="http://schemas.openxmlformats.org/officeDocument/2006/relationships/image" Target="../media/image71.wmf"/><Relationship Id="rId7" Type="http://schemas.openxmlformats.org/officeDocument/2006/relationships/image" Target="../media/image72.wmf"/><Relationship Id="rId8" Type="http://schemas.openxmlformats.org/officeDocument/2006/relationships/image" Target="../media/image7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Relationship Id="rId2" Type="http://schemas.openxmlformats.org/officeDocument/2006/relationships/image" Target="../media/image88.wmf"/><Relationship Id="rId3" Type="http://schemas.openxmlformats.org/officeDocument/2006/relationships/image" Target="../media/image8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4" Type="http://schemas.openxmlformats.org/officeDocument/2006/relationships/image" Target="../media/image93.wmf"/><Relationship Id="rId5" Type="http://schemas.openxmlformats.org/officeDocument/2006/relationships/image" Target="../media/image94.wmf"/><Relationship Id="rId1" Type="http://schemas.openxmlformats.org/officeDocument/2006/relationships/image" Target="../media/image90.emf"/><Relationship Id="rId2" Type="http://schemas.openxmlformats.org/officeDocument/2006/relationships/image" Target="../media/image9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4" Type="http://schemas.openxmlformats.org/officeDocument/2006/relationships/image" Target="../media/image96.wmf"/><Relationship Id="rId5" Type="http://schemas.openxmlformats.org/officeDocument/2006/relationships/image" Target="../media/image97.wmf"/><Relationship Id="rId1" Type="http://schemas.openxmlformats.org/officeDocument/2006/relationships/image" Target="../media/image95.emf"/><Relationship Id="rId2" Type="http://schemas.openxmlformats.org/officeDocument/2006/relationships/image" Target="../media/image9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4" Type="http://schemas.openxmlformats.org/officeDocument/2006/relationships/image" Target="../media/image101.wmf"/><Relationship Id="rId1" Type="http://schemas.openxmlformats.org/officeDocument/2006/relationships/image" Target="../media/image98.emf"/><Relationship Id="rId2" Type="http://schemas.openxmlformats.org/officeDocument/2006/relationships/image" Target="../media/image9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6" Type="http://schemas.openxmlformats.org/officeDocument/2006/relationships/image" Target="../media/image10.wmf"/><Relationship Id="rId7" Type="http://schemas.openxmlformats.org/officeDocument/2006/relationships/image" Target="../media/image11.wmf"/><Relationship Id="rId8" Type="http://schemas.openxmlformats.org/officeDocument/2006/relationships/image" Target="../media/image12.wmf"/><Relationship Id="rId9" Type="http://schemas.openxmlformats.org/officeDocument/2006/relationships/image" Target="../media/image13.wmf"/><Relationship Id="rId10" Type="http://schemas.openxmlformats.org/officeDocument/2006/relationships/image" Target="../media/image14.wmf"/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5" Type="http://schemas.openxmlformats.org/officeDocument/2006/relationships/image" Target="../media/image19.wmf"/><Relationship Id="rId6" Type="http://schemas.openxmlformats.org/officeDocument/2006/relationships/image" Target="../media/image20.wmf"/><Relationship Id="rId1" Type="http://schemas.openxmlformats.org/officeDocument/2006/relationships/image" Target="../media/image15.wmf"/><Relationship Id="rId2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1" Type="http://schemas.openxmlformats.org/officeDocument/2006/relationships/image" Target="../media/image33.wmf"/><Relationship Id="rId12" Type="http://schemas.openxmlformats.org/officeDocument/2006/relationships/image" Target="../media/image34.wmf"/><Relationship Id="rId13" Type="http://schemas.openxmlformats.org/officeDocument/2006/relationships/image" Target="../media/image35.wmf"/><Relationship Id="rId14" Type="http://schemas.openxmlformats.org/officeDocument/2006/relationships/image" Target="../media/image36.wmf"/><Relationship Id="rId15" Type="http://schemas.openxmlformats.org/officeDocument/2006/relationships/image" Target="../media/image37.wmf"/><Relationship Id="rId16" Type="http://schemas.openxmlformats.org/officeDocument/2006/relationships/image" Target="../media/image38.wmf"/><Relationship Id="rId1" Type="http://schemas.openxmlformats.org/officeDocument/2006/relationships/image" Target="../media/image23.wmf"/><Relationship Id="rId2" Type="http://schemas.openxmlformats.org/officeDocument/2006/relationships/image" Target="../media/image24.wmf"/><Relationship Id="rId3" Type="http://schemas.openxmlformats.org/officeDocument/2006/relationships/image" Target="../media/image25.wmf"/><Relationship Id="rId4" Type="http://schemas.openxmlformats.org/officeDocument/2006/relationships/image" Target="../media/image26.emf"/><Relationship Id="rId5" Type="http://schemas.openxmlformats.org/officeDocument/2006/relationships/image" Target="../media/image27.wmf"/><Relationship Id="rId6" Type="http://schemas.openxmlformats.org/officeDocument/2006/relationships/image" Target="../media/image28.wmf"/><Relationship Id="rId7" Type="http://schemas.openxmlformats.org/officeDocument/2006/relationships/image" Target="../media/image29.wmf"/><Relationship Id="rId8" Type="http://schemas.openxmlformats.org/officeDocument/2006/relationships/image" Target="../media/image30.wmf"/><Relationship Id="rId9" Type="http://schemas.openxmlformats.org/officeDocument/2006/relationships/image" Target="../media/image31.wmf"/><Relationship Id="rId10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4" Type="http://schemas.openxmlformats.org/officeDocument/2006/relationships/image" Target="../media/image42.wmf"/><Relationship Id="rId5" Type="http://schemas.openxmlformats.org/officeDocument/2006/relationships/image" Target="../media/image43.wmf"/><Relationship Id="rId1" Type="http://schemas.openxmlformats.org/officeDocument/2006/relationships/image" Target="../media/image39.wmf"/><Relationship Id="rId2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11" Type="http://schemas.openxmlformats.org/officeDocument/2006/relationships/image" Target="../media/image54.wmf"/><Relationship Id="rId12" Type="http://schemas.openxmlformats.org/officeDocument/2006/relationships/image" Target="../media/image55.wmf"/><Relationship Id="rId13" Type="http://schemas.openxmlformats.org/officeDocument/2006/relationships/image" Target="../media/image56.wmf"/><Relationship Id="rId14" Type="http://schemas.openxmlformats.org/officeDocument/2006/relationships/image" Target="../media/image57.wmf"/><Relationship Id="rId15" Type="http://schemas.openxmlformats.org/officeDocument/2006/relationships/image" Target="../media/image58.wmf"/><Relationship Id="rId16" Type="http://schemas.openxmlformats.org/officeDocument/2006/relationships/image" Target="../media/image59.wmf"/><Relationship Id="rId17" Type="http://schemas.openxmlformats.org/officeDocument/2006/relationships/image" Target="../media/image60.wmf"/><Relationship Id="rId1" Type="http://schemas.openxmlformats.org/officeDocument/2006/relationships/image" Target="../media/image44.wmf"/><Relationship Id="rId2" Type="http://schemas.openxmlformats.org/officeDocument/2006/relationships/image" Target="../media/image45.wmf"/><Relationship Id="rId3" Type="http://schemas.openxmlformats.org/officeDocument/2006/relationships/image" Target="../media/image46.wmf"/><Relationship Id="rId4" Type="http://schemas.openxmlformats.org/officeDocument/2006/relationships/image" Target="../media/image47.wmf"/><Relationship Id="rId5" Type="http://schemas.openxmlformats.org/officeDocument/2006/relationships/image" Target="../media/image48.wmf"/><Relationship Id="rId6" Type="http://schemas.openxmlformats.org/officeDocument/2006/relationships/image" Target="../media/image49.wmf"/><Relationship Id="rId7" Type="http://schemas.openxmlformats.org/officeDocument/2006/relationships/image" Target="../media/image50.wmf"/><Relationship Id="rId8" Type="http://schemas.openxmlformats.org/officeDocument/2006/relationships/image" Target="../media/image51.wmf"/><Relationship Id="rId9" Type="http://schemas.openxmlformats.org/officeDocument/2006/relationships/image" Target="../media/image52.wmf"/><Relationship Id="rId10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眉占位符 1372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19" name="日期占位符 13721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0" name="幻灯片图像占位符 13721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文本占位符 13722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7222" name="页脚占位符 13722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23" name="灯片编号占位符 1372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E54236C-803D-4D62-AC12-82501B2FBA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61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6AD6BE82-F746-48C3-BB91-548A901F4962}" type="slidenum">
              <a:rPr lang="zh-CN" altLang="en-US" smtClean="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buFontTx/>
                <a:buNone/>
              </a:p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83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54236C-803D-4D62-AC12-82501B2FBA45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29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766419E-1A81-45FD-8440-C789C68B1CB8}" type="datetime1">
              <a:rPr lang="zh-CN" altLang="en-US" smtClean="0">
                <a:solidFill>
                  <a:srgbClr val="92278F"/>
                </a:solidFill>
              </a:rPr>
              <a:t>29/5/20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5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2C97D0-0713-42E9-A562-CC3CAF06D2E6}" type="datetime1">
              <a:rPr lang="zh-CN" altLang="en-US" smtClean="0">
                <a:solidFill>
                  <a:srgbClr val="92278F"/>
                </a:solidFill>
              </a:rPr>
              <a:t>29/5/20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5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8AA0AA-106C-41E9-B8EE-A4E20E813CAF}" type="datetime1">
              <a:rPr lang="zh-CN" altLang="en-US" smtClean="0">
                <a:solidFill>
                  <a:srgbClr val="92278F"/>
                </a:solidFill>
              </a:rPr>
              <a:t>29/5/20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0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3FDEA3-947A-4DC7-959E-D7352149D2C4}" type="datetime1">
              <a:rPr lang="zh-CN" altLang="en-US" smtClean="0">
                <a:solidFill>
                  <a:srgbClr val="92278F"/>
                </a:solidFill>
              </a:rPr>
              <a:t>29/5/20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5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21C2B-E06B-4D86-97E7-46CCCFC37EC9}" type="datetime1">
              <a:rPr lang="zh-CN" altLang="en-US" smtClean="0">
                <a:solidFill>
                  <a:srgbClr val="92278F"/>
                </a:solidFill>
              </a:rPr>
              <a:t>29/5/20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A8220-F9EB-4685-8726-5A2387B7E574}" type="datetime1">
              <a:rPr lang="zh-CN" altLang="en-US" smtClean="0">
                <a:solidFill>
                  <a:srgbClr val="92278F"/>
                </a:solidFill>
              </a:rPr>
              <a:t>29/5/20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1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003068-C9FC-4DDB-AC3C-E704FDC58EF9}" type="datetime1">
              <a:rPr lang="zh-CN" altLang="en-US" smtClean="0">
                <a:solidFill>
                  <a:srgbClr val="92278F"/>
                </a:solidFill>
              </a:rPr>
              <a:t>29/5/20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6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510FB4-2C76-4DAB-9E17-41B8C6AACDBB}" type="datetime1">
              <a:rPr lang="zh-CN" altLang="en-US" smtClean="0">
                <a:solidFill>
                  <a:srgbClr val="92278F"/>
                </a:solidFill>
              </a:rPr>
              <a:t>29/5/20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1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0C080-8CED-454E-B037-52F0C2FE4F0D}" type="datetime1">
              <a:rPr lang="zh-CN" altLang="en-US" smtClean="0">
                <a:solidFill>
                  <a:srgbClr val="92278F"/>
                </a:solidFill>
              </a:rPr>
              <a:t>29/5/20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63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E58FB5-91C2-472A-99CB-933D30D7B64F}" type="datetime1">
              <a:rPr lang="zh-CN" altLang="en-US" smtClean="0">
                <a:solidFill>
                  <a:srgbClr val="92278F"/>
                </a:solidFill>
              </a:rPr>
              <a:t>29/5/20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2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FEF506-440A-40C2-9B2F-01E71A0CC46A}" type="datetime1">
              <a:rPr lang="zh-CN" altLang="en-US" smtClean="0">
                <a:solidFill>
                  <a:srgbClr val="92278F"/>
                </a:solidFill>
              </a:rPr>
              <a:t>29/5/20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3E055363-29F2-48E8-881D-48E628017EB5}" type="datetime1">
              <a:rPr lang="zh-CN" altLang="en-US" smtClean="0"/>
              <a:t>29/5/20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74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wmf"/><Relationship Id="rId20" Type="http://schemas.openxmlformats.org/officeDocument/2006/relationships/oleObject" Target="../embeddings/oleObject14.bin"/><Relationship Id="rId21" Type="http://schemas.openxmlformats.org/officeDocument/2006/relationships/image" Target="../media/image13.wmf"/><Relationship Id="rId22" Type="http://schemas.openxmlformats.org/officeDocument/2006/relationships/oleObject" Target="../embeddings/oleObject15.bin"/><Relationship Id="rId23" Type="http://schemas.openxmlformats.org/officeDocument/2006/relationships/image" Target="../media/image14.wmf"/><Relationship Id="rId10" Type="http://schemas.openxmlformats.org/officeDocument/2006/relationships/oleObject" Target="../embeddings/oleObject9.bin"/><Relationship Id="rId11" Type="http://schemas.openxmlformats.org/officeDocument/2006/relationships/image" Target="../media/image8.wmf"/><Relationship Id="rId12" Type="http://schemas.openxmlformats.org/officeDocument/2006/relationships/oleObject" Target="../embeddings/oleObject10.bin"/><Relationship Id="rId13" Type="http://schemas.openxmlformats.org/officeDocument/2006/relationships/image" Target="../media/image9.wmf"/><Relationship Id="rId14" Type="http://schemas.openxmlformats.org/officeDocument/2006/relationships/oleObject" Target="../embeddings/oleObject11.bin"/><Relationship Id="rId15" Type="http://schemas.openxmlformats.org/officeDocument/2006/relationships/image" Target="../media/image10.wmf"/><Relationship Id="rId16" Type="http://schemas.openxmlformats.org/officeDocument/2006/relationships/oleObject" Target="../embeddings/oleObject12.bin"/><Relationship Id="rId17" Type="http://schemas.openxmlformats.org/officeDocument/2006/relationships/image" Target="../media/image11.wmf"/><Relationship Id="rId18" Type="http://schemas.openxmlformats.org/officeDocument/2006/relationships/oleObject" Target="../embeddings/oleObject13.bin"/><Relationship Id="rId19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4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wmf"/><Relationship Id="rId12" Type="http://schemas.openxmlformats.org/officeDocument/2006/relationships/oleObject" Target="../embeddings/oleObject20.bin"/><Relationship Id="rId13" Type="http://schemas.openxmlformats.org/officeDocument/2006/relationships/image" Target="../media/image19.wmf"/><Relationship Id="rId14" Type="http://schemas.openxmlformats.org/officeDocument/2006/relationships/oleObject" Target="../embeddings/oleObject21.bin"/><Relationship Id="rId15" Type="http://schemas.openxmlformats.org/officeDocument/2006/relationships/image" Target="../media/image2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5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17.wmf"/><Relationship Id="rId10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2.wav"/></Relationships>
</file>

<file path=ppt/slides/_rels/slide14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1.wmf"/><Relationship Id="rId21" Type="http://schemas.openxmlformats.org/officeDocument/2006/relationships/oleObject" Target="../embeddings/oleObject32.bin"/><Relationship Id="rId22" Type="http://schemas.openxmlformats.org/officeDocument/2006/relationships/image" Target="../media/image32.wmf"/><Relationship Id="rId23" Type="http://schemas.openxmlformats.org/officeDocument/2006/relationships/oleObject" Target="../embeddings/oleObject33.bin"/><Relationship Id="rId24" Type="http://schemas.openxmlformats.org/officeDocument/2006/relationships/image" Target="../media/image33.wmf"/><Relationship Id="rId25" Type="http://schemas.openxmlformats.org/officeDocument/2006/relationships/oleObject" Target="../embeddings/oleObject34.bin"/><Relationship Id="rId26" Type="http://schemas.openxmlformats.org/officeDocument/2006/relationships/image" Target="../media/image34.wmf"/><Relationship Id="rId27" Type="http://schemas.openxmlformats.org/officeDocument/2006/relationships/oleObject" Target="../embeddings/oleObject35.bin"/><Relationship Id="rId28" Type="http://schemas.openxmlformats.org/officeDocument/2006/relationships/image" Target="../media/image35.wmf"/><Relationship Id="rId29" Type="http://schemas.openxmlformats.org/officeDocument/2006/relationships/oleObject" Target="../embeddings/oleObject36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3.bin"/><Relationship Id="rId4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30" Type="http://schemas.openxmlformats.org/officeDocument/2006/relationships/image" Target="../media/image36.wmf"/><Relationship Id="rId31" Type="http://schemas.openxmlformats.org/officeDocument/2006/relationships/oleObject" Target="../embeddings/oleObject37.bin"/><Relationship Id="rId32" Type="http://schemas.openxmlformats.org/officeDocument/2006/relationships/image" Target="../media/image37.wmf"/><Relationship Id="rId9" Type="http://schemas.openxmlformats.org/officeDocument/2006/relationships/oleObject" Target="../embeddings/oleObject26.bin"/><Relationship Id="rId6" Type="http://schemas.openxmlformats.org/officeDocument/2006/relationships/image" Target="../media/image24.w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25.wmf"/><Relationship Id="rId33" Type="http://schemas.openxmlformats.org/officeDocument/2006/relationships/oleObject" Target="../embeddings/oleObject38.bin"/><Relationship Id="rId34" Type="http://schemas.openxmlformats.org/officeDocument/2006/relationships/image" Target="../media/image38.wmf"/><Relationship Id="rId10" Type="http://schemas.openxmlformats.org/officeDocument/2006/relationships/image" Target="../media/image26.emf"/><Relationship Id="rId11" Type="http://schemas.openxmlformats.org/officeDocument/2006/relationships/oleObject" Target="../embeddings/oleObject27.bin"/><Relationship Id="rId12" Type="http://schemas.openxmlformats.org/officeDocument/2006/relationships/image" Target="../media/image27.wmf"/><Relationship Id="rId13" Type="http://schemas.openxmlformats.org/officeDocument/2006/relationships/oleObject" Target="../embeddings/oleObject28.bin"/><Relationship Id="rId14" Type="http://schemas.openxmlformats.org/officeDocument/2006/relationships/image" Target="../media/image28.wmf"/><Relationship Id="rId15" Type="http://schemas.openxmlformats.org/officeDocument/2006/relationships/oleObject" Target="../embeddings/oleObject29.bin"/><Relationship Id="rId16" Type="http://schemas.openxmlformats.org/officeDocument/2006/relationships/image" Target="../media/image29.wmf"/><Relationship Id="rId17" Type="http://schemas.openxmlformats.org/officeDocument/2006/relationships/oleObject" Target="../embeddings/oleObject30.bin"/><Relationship Id="rId18" Type="http://schemas.openxmlformats.org/officeDocument/2006/relationships/image" Target="../media/image30.wmf"/><Relationship Id="rId19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3.bin"/><Relationship Id="rId12" Type="http://schemas.openxmlformats.org/officeDocument/2006/relationships/image" Target="../media/image43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9.bin"/><Relationship Id="rId4" Type="http://schemas.openxmlformats.org/officeDocument/2006/relationships/image" Target="../media/image39.wmf"/><Relationship Id="rId5" Type="http://schemas.openxmlformats.org/officeDocument/2006/relationships/oleObject" Target="../embeddings/oleObject40.bin"/><Relationship Id="rId6" Type="http://schemas.openxmlformats.org/officeDocument/2006/relationships/image" Target="../media/image40.wmf"/><Relationship Id="rId7" Type="http://schemas.openxmlformats.org/officeDocument/2006/relationships/oleObject" Target="../embeddings/oleObject41.bin"/><Relationship Id="rId8" Type="http://schemas.openxmlformats.org/officeDocument/2006/relationships/image" Target="../media/image41.wmf"/><Relationship Id="rId9" Type="http://schemas.openxmlformats.org/officeDocument/2006/relationships/oleObject" Target="../embeddings/oleObject42.bin"/><Relationship Id="rId10" Type="http://schemas.openxmlformats.org/officeDocument/2006/relationships/image" Target="../media/image42.wmf"/></Relationships>
</file>

<file path=ppt/slides/_rels/slide16.xml.rels><?xml version="1.0" encoding="UTF-8" standalone="yes"?>
<Relationships xmlns="http://schemas.openxmlformats.org/package/2006/relationships"><Relationship Id="rId20" Type="http://schemas.openxmlformats.org/officeDocument/2006/relationships/image" Target="../media/image52.wmf"/><Relationship Id="rId21" Type="http://schemas.openxmlformats.org/officeDocument/2006/relationships/oleObject" Target="../embeddings/oleObject53.bin"/><Relationship Id="rId22" Type="http://schemas.openxmlformats.org/officeDocument/2006/relationships/image" Target="../media/image53.wmf"/><Relationship Id="rId23" Type="http://schemas.openxmlformats.org/officeDocument/2006/relationships/oleObject" Target="../embeddings/oleObject54.bin"/><Relationship Id="rId24" Type="http://schemas.openxmlformats.org/officeDocument/2006/relationships/image" Target="../media/image54.wmf"/><Relationship Id="rId25" Type="http://schemas.openxmlformats.org/officeDocument/2006/relationships/oleObject" Target="../embeddings/oleObject55.bin"/><Relationship Id="rId26" Type="http://schemas.openxmlformats.org/officeDocument/2006/relationships/image" Target="../media/image55.wmf"/><Relationship Id="rId27" Type="http://schemas.openxmlformats.org/officeDocument/2006/relationships/oleObject" Target="../embeddings/oleObject56.bin"/><Relationship Id="rId28" Type="http://schemas.openxmlformats.org/officeDocument/2006/relationships/image" Target="../media/image56.wmf"/><Relationship Id="rId29" Type="http://schemas.openxmlformats.org/officeDocument/2006/relationships/oleObject" Target="../embeddings/oleObject57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4.bin"/><Relationship Id="rId4" Type="http://schemas.openxmlformats.org/officeDocument/2006/relationships/image" Target="../media/image44.wmf"/><Relationship Id="rId5" Type="http://schemas.openxmlformats.org/officeDocument/2006/relationships/oleObject" Target="../embeddings/oleObject45.bin"/><Relationship Id="rId30" Type="http://schemas.openxmlformats.org/officeDocument/2006/relationships/image" Target="../media/image57.wmf"/><Relationship Id="rId31" Type="http://schemas.openxmlformats.org/officeDocument/2006/relationships/oleObject" Target="../embeddings/oleObject58.bin"/><Relationship Id="rId32" Type="http://schemas.openxmlformats.org/officeDocument/2006/relationships/image" Target="../media/image58.wmf"/><Relationship Id="rId9" Type="http://schemas.openxmlformats.org/officeDocument/2006/relationships/oleObject" Target="../embeddings/oleObject47.bin"/><Relationship Id="rId6" Type="http://schemas.openxmlformats.org/officeDocument/2006/relationships/image" Target="../media/image45.wmf"/><Relationship Id="rId7" Type="http://schemas.openxmlformats.org/officeDocument/2006/relationships/oleObject" Target="../embeddings/oleObject46.bin"/><Relationship Id="rId8" Type="http://schemas.openxmlformats.org/officeDocument/2006/relationships/image" Target="../media/image46.wmf"/><Relationship Id="rId33" Type="http://schemas.openxmlformats.org/officeDocument/2006/relationships/oleObject" Target="../embeddings/oleObject59.bin"/><Relationship Id="rId34" Type="http://schemas.openxmlformats.org/officeDocument/2006/relationships/image" Target="../media/image59.wmf"/><Relationship Id="rId35" Type="http://schemas.openxmlformats.org/officeDocument/2006/relationships/oleObject" Target="../embeddings/oleObject60.bin"/><Relationship Id="rId36" Type="http://schemas.openxmlformats.org/officeDocument/2006/relationships/image" Target="../media/image60.wmf"/><Relationship Id="rId10" Type="http://schemas.openxmlformats.org/officeDocument/2006/relationships/image" Target="../media/image47.wmf"/><Relationship Id="rId11" Type="http://schemas.openxmlformats.org/officeDocument/2006/relationships/oleObject" Target="../embeddings/oleObject48.bin"/><Relationship Id="rId12" Type="http://schemas.openxmlformats.org/officeDocument/2006/relationships/image" Target="../media/image48.wmf"/><Relationship Id="rId13" Type="http://schemas.openxmlformats.org/officeDocument/2006/relationships/oleObject" Target="../embeddings/oleObject49.bin"/><Relationship Id="rId14" Type="http://schemas.openxmlformats.org/officeDocument/2006/relationships/image" Target="../media/image49.wmf"/><Relationship Id="rId15" Type="http://schemas.openxmlformats.org/officeDocument/2006/relationships/oleObject" Target="../embeddings/oleObject50.bin"/><Relationship Id="rId16" Type="http://schemas.openxmlformats.org/officeDocument/2006/relationships/image" Target="../media/image50.wmf"/><Relationship Id="rId17" Type="http://schemas.openxmlformats.org/officeDocument/2006/relationships/oleObject" Target="../embeddings/oleObject51.bin"/><Relationship Id="rId18" Type="http://schemas.openxmlformats.org/officeDocument/2006/relationships/image" Target="../media/image51.wmf"/><Relationship Id="rId19" Type="http://schemas.openxmlformats.org/officeDocument/2006/relationships/oleObject" Target="../embeddings/oleObject52.bin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5.bin"/><Relationship Id="rId12" Type="http://schemas.openxmlformats.org/officeDocument/2006/relationships/image" Target="../media/image6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1.bin"/><Relationship Id="rId4" Type="http://schemas.openxmlformats.org/officeDocument/2006/relationships/image" Target="../media/image61.wmf"/><Relationship Id="rId5" Type="http://schemas.openxmlformats.org/officeDocument/2006/relationships/oleObject" Target="../embeddings/oleObject62.bin"/><Relationship Id="rId6" Type="http://schemas.openxmlformats.org/officeDocument/2006/relationships/image" Target="../media/image62.wmf"/><Relationship Id="rId7" Type="http://schemas.openxmlformats.org/officeDocument/2006/relationships/oleObject" Target="../embeddings/oleObject63.bin"/><Relationship Id="rId8" Type="http://schemas.openxmlformats.org/officeDocument/2006/relationships/image" Target="../media/image63.wmf"/><Relationship Id="rId9" Type="http://schemas.openxmlformats.org/officeDocument/2006/relationships/oleObject" Target="../embeddings/oleObject64.bin"/><Relationship Id="rId10" Type="http://schemas.openxmlformats.org/officeDocument/2006/relationships/image" Target="../media/image64.wmf"/></Relationships>
</file>

<file path=ppt/slides/_rels/slide18.xml.rels><?xml version="1.0" encoding="UTF-8" standalone="yes"?>
<Relationships xmlns="http://schemas.openxmlformats.org/package/2006/relationships"><Relationship Id="rId46" Type="http://schemas.openxmlformats.org/officeDocument/2006/relationships/image" Target="../media/image86.wmf"/><Relationship Id="rId20" Type="http://schemas.openxmlformats.org/officeDocument/2006/relationships/image" Target="../media/image74.wmf"/><Relationship Id="rId21" Type="http://schemas.openxmlformats.org/officeDocument/2006/relationships/oleObject" Target="../embeddings/oleObject75.bin"/><Relationship Id="rId22" Type="http://schemas.openxmlformats.org/officeDocument/2006/relationships/image" Target="../media/image75.wmf"/><Relationship Id="rId23" Type="http://schemas.openxmlformats.org/officeDocument/2006/relationships/oleObject" Target="../embeddings/oleObject76.bin"/><Relationship Id="rId24" Type="http://schemas.openxmlformats.org/officeDocument/2006/relationships/image" Target="../media/image76.wmf"/><Relationship Id="rId25" Type="http://schemas.openxmlformats.org/officeDocument/2006/relationships/oleObject" Target="../embeddings/oleObject77.bin"/><Relationship Id="rId26" Type="http://schemas.openxmlformats.org/officeDocument/2006/relationships/image" Target="../media/image77.wmf"/><Relationship Id="rId27" Type="http://schemas.openxmlformats.org/officeDocument/2006/relationships/oleObject" Target="../embeddings/oleObject78.bin"/><Relationship Id="rId28" Type="http://schemas.openxmlformats.org/officeDocument/2006/relationships/image" Target="../media/image78.wmf"/><Relationship Id="rId29" Type="http://schemas.openxmlformats.org/officeDocument/2006/relationships/oleObject" Target="../embeddings/oleObject79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6.bin"/><Relationship Id="rId4" Type="http://schemas.openxmlformats.org/officeDocument/2006/relationships/image" Target="../media/image66.wmf"/><Relationship Id="rId5" Type="http://schemas.openxmlformats.org/officeDocument/2006/relationships/oleObject" Target="../embeddings/oleObject67.bin"/><Relationship Id="rId30" Type="http://schemas.openxmlformats.org/officeDocument/2006/relationships/oleObject" Target="../embeddings/oleObject80.bin"/><Relationship Id="rId31" Type="http://schemas.openxmlformats.org/officeDocument/2006/relationships/oleObject" Target="../embeddings/oleObject81.bin"/><Relationship Id="rId32" Type="http://schemas.openxmlformats.org/officeDocument/2006/relationships/image" Target="../media/image79.wmf"/><Relationship Id="rId9" Type="http://schemas.openxmlformats.org/officeDocument/2006/relationships/oleObject" Target="../embeddings/oleObject69.bin"/><Relationship Id="rId6" Type="http://schemas.openxmlformats.org/officeDocument/2006/relationships/image" Target="../media/image67.wmf"/><Relationship Id="rId7" Type="http://schemas.openxmlformats.org/officeDocument/2006/relationships/oleObject" Target="../embeddings/oleObject68.bin"/><Relationship Id="rId8" Type="http://schemas.openxmlformats.org/officeDocument/2006/relationships/image" Target="../media/image68.wmf"/><Relationship Id="rId33" Type="http://schemas.openxmlformats.org/officeDocument/2006/relationships/oleObject" Target="../embeddings/oleObject82.bin"/><Relationship Id="rId34" Type="http://schemas.openxmlformats.org/officeDocument/2006/relationships/image" Target="../media/image80.wmf"/><Relationship Id="rId35" Type="http://schemas.openxmlformats.org/officeDocument/2006/relationships/oleObject" Target="../embeddings/oleObject83.bin"/><Relationship Id="rId36" Type="http://schemas.openxmlformats.org/officeDocument/2006/relationships/image" Target="../media/image81.wmf"/><Relationship Id="rId10" Type="http://schemas.openxmlformats.org/officeDocument/2006/relationships/image" Target="../media/image69.wmf"/><Relationship Id="rId11" Type="http://schemas.openxmlformats.org/officeDocument/2006/relationships/oleObject" Target="../embeddings/oleObject70.bin"/><Relationship Id="rId12" Type="http://schemas.openxmlformats.org/officeDocument/2006/relationships/image" Target="../media/image70.wmf"/><Relationship Id="rId13" Type="http://schemas.openxmlformats.org/officeDocument/2006/relationships/oleObject" Target="../embeddings/oleObject71.bin"/><Relationship Id="rId14" Type="http://schemas.openxmlformats.org/officeDocument/2006/relationships/image" Target="../media/image71.wmf"/><Relationship Id="rId15" Type="http://schemas.openxmlformats.org/officeDocument/2006/relationships/oleObject" Target="../embeddings/oleObject72.bin"/><Relationship Id="rId16" Type="http://schemas.openxmlformats.org/officeDocument/2006/relationships/image" Target="../media/image72.wmf"/><Relationship Id="rId17" Type="http://schemas.openxmlformats.org/officeDocument/2006/relationships/oleObject" Target="../embeddings/oleObject73.bin"/><Relationship Id="rId18" Type="http://schemas.openxmlformats.org/officeDocument/2006/relationships/image" Target="../media/image73.wmf"/><Relationship Id="rId19" Type="http://schemas.openxmlformats.org/officeDocument/2006/relationships/oleObject" Target="../embeddings/oleObject74.bin"/><Relationship Id="rId37" Type="http://schemas.openxmlformats.org/officeDocument/2006/relationships/oleObject" Target="../embeddings/oleObject84.bin"/><Relationship Id="rId38" Type="http://schemas.openxmlformats.org/officeDocument/2006/relationships/image" Target="../media/image82.wmf"/><Relationship Id="rId39" Type="http://schemas.openxmlformats.org/officeDocument/2006/relationships/oleObject" Target="../embeddings/oleObject85.bin"/><Relationship Id="rId40" Type="http://schemas.openxmlformats.org/officeDocument/2006/relationships/image" Target="../media/image83.wmf"/><Relationship Id="rId41" Type="http://schemas.openxmlformats.org/officeDocument/2006/relationships/oleObject" Target="../embeddings/oleObject86.bin"/><Relationship Id="rId42" Type="http://schemas.openxmlformats.org/officeDocument/2006/relationships/image" Target="../media/image84.wmf"/><Relationship Id="rId43" Type="http://schemas.openxmlformats.org/officeDocument/2006/relationships/oleObject" Target="../embeddings/oleObject87.bin"/><Relationship Id="rId44" Type="http://schemas.openxmlformats.org/officeDocument/2006/relationships/image" Target="../media/image85.wmf"/><Relationship Id="rId45" Type="http://schemas.openxmlformats.org/officeDocument/2006/relationships/oleObject" Target="../embeddings/oleObject8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89.bin"/><Relationship Id="rId5" Type="http://schemas.openxmlformats.org/officeDocument/2006/relationships/image" Target="../media/image87.wmf"/><Relationship Id="rId6" Type="http://schemas.openxmlformats.org/officeDocument/2006/relationships/oleObject" Target="../embeddings/oleObject90.bin"/><Relationship Id="rId7" Type="http://schemas.openxmlformats.org/officeDocument/2006/relationships/image" Target="../media/image88.wmf"/><Relationship Id="rId8" Type="http://schemas.openxmlformats.org/officeDocument/2006/relationships/oleObject" Target="../embeddings/oleObject91.bin"/><Relationship Id="rId9" Type="http://schemas.openxmlformats.org/officeDocument/2006/relationships/image" Target="../media/image89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96.bin"/><Relationship Id="rId12" Type="http://schemas.openxmlformats.org/officeDocument/2006/relationships/image" Target="../media/image94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2.bin"/><Relationship Id="rId4" Type="http://schemas.openxmlformats.org/officeDocument/2006/relationships/image" Target="../media/image90.emf"/><Relationship Id="rId5" Type="http://schemas.openxmlformats.org/officeDocument/2006/relationships/oleObject" Target="../embeddings/oleObject93.bin"/><Relationship Id="rId6" Type="http://schemas.openxmlformats.org/officeDocument/2006/relationships/image" Target="../media/image91.wmf"/><Relationship Id="rId7" Type="http://schemas.openxmlformats.org/officeDocument/2006/relationships/oleObject" Target="../embeddings/oleObject94.bin"/><Relationship Id="rId8" Type="http://schemas.openxmlformats.org/officeDocument/2006/relationships/image" Target="../media/image92.wmf"/><Relationship Id="rId9" Type="http://schemas.openxmlformats.org/officeDocument/2006/relationships/oleObject" Target="../embeddings/oleObject95.bin"/><Relationship Id="rId10" Type="http://schemas.openxmlformats.org/officeDocument/2006/relationships/image" Target="../media/image93.wmf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1.bin"/><Relationship Id="rId12" Type="http://schemas.openxmlformats.org/officeDocument/2006/relationships/image" Target="../media/image97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7.bin"/><Relationship Id="rId4" Type="http://schemas.openxmlformats.org/officeDocument/2006/relationships/image" Target="../media/image95.emf"/><Relationship Id="rId5" Type="http://schemas.openxmlformats.org/officeDocument/2006/relationships/oleObject" Target="../embeddings/oleObject98.bin"/><Relationship Id="rId6" Type="http://schemas.openxmlformats.org/officeDocument/2006/relationships/image" Target="../media/image91.wmf"/><Relationship Id="rId7" Type="http://schemas.openxmlformats.org/officeDocument/2006/relationships/oleObject" Target="../embeddings/oleObject99.bin"/><Relationship Id="rId8" Type="http://schemas.openxmlformats.org/officeDocument/2006/relationships/image" Target="../media/image92.wmf"/><Relationship Id="rId9" Type="http://schemas.openxmlformats.org/officeDocument/2006/relationships/oleObject" Target="../embeddings/oleObject100.bin"/><Relationship Id="rId10" Type="http://schemas.openxmlformats.org/officeDocument/2006/relationships/image" Target="../media/image9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4" Type="http://schemas.openxmlformats.org/officeDocument/2006/relationships/image" Target="../media/image98.emf"/><Relationship Id="rId5" Type="http://schemas.openxmlformats.org/officeDocument/2006/relationships/oleObject" Target="../embeddings/oleObject103.bin"/><Relationship Id="rId6" Type="http://schemas.openxmlformats.org/officeDocument/2006/relationships/image" Target="../media/image99.wmf"/><Relationship Id="rId7" Type="http://schemas.openxmlformats.org/officeDocument/2006/relationships/oleObject" Target="../embeddings/oleObject104.bin"/><Relationship Id="rId8" Type="http://schemas.openxmlformats.org/officeDocument/2006/relationships/image" Target="../media/image100.wmf"/><Relationship Id="rId9" Type="http://schemas.openxmlformats.org/officeDocument/2006/relationships/oleObject" Target="../embeddings/oleObject105.bin"/><Relationship Id="rId10" Type="http://schemas.openxmlformats.org/officeDocument/2006/relationships/image" Target="../media/image101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6108" y="1124680"/>
            <a:ext cx="7207974" cy="25923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概率论与数理统计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第四章 数字特征</a:t>
            </a:r>
            <a:endParaRPr lang="zh-CN" altLang="en-US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0484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15181D-DED6-46D9-9026-647C962E9D1D}" type="slidenum">
              <a:rPr lang="en-US" altLang="zh-CN" sz="1000" smtClean="0">
                <a:solidFill>
                  <a:srgbClr val="FE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5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420" y="26056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4.1.2 </a:t>
            </a:r>
            <a:r>
              <a:rPr lang="zh-CN" altLang="en-US" sz="3600" dirty="0"/>
              <a:t>连续</a:t>
            </a:r>
            <a:r>
              <a:rPr lang="zh-CN" altLang="en-US" sz="3600" dirty="0" smtClean="0"/>
              <a:t>型随机变量的数学期望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91970" y="6246961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7" name="Rectangle 9"/>
          <p:cNvSpPr txBox="1">
            <a:spLocks noChangeArrowheads="1"/>
          </p:cNvSpPr>
          <p:nvPr/>
        </p:nvSpPr>
        <p:spPr bwMode="auto">
          <a:xfrm>
            <a:off x="133269" y="945506"/>
            <a:ext cx="990600" cy="53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定义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endParaRPr lang="en-US" altLang="zh-CN" sz="2400" b="1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013812" y="854086"/>
            <a:ext cx="56557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设连续型随机变量</a:t>
            </a:r>
            <a:r>
              <a:rPr kumimoji="1" lang="en-US" altLang="zh-CN" sz="2400" i="1" dirty="0" smtClean="0">
                <a:latin typeface="华文中宋" pitchFamily="2" charset="-122"/>
                <a:ea typeface="华文中宋" pitchFamily="2" charset="-122"/>
              </a:rPr>
              <a:t>X</a:t>
            </a:r>
            <a:r>
              <a:rPr kumimoji="1" lang="en-US" altLang="zh-CN" sz="1400" i="1" dirty="0" smtClean="0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的密度函数为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华文中宋" pitchFamily="2" charset="-122"/>
              </a:rPr>
              <a:t>f</a:t>
            </a:r>
            <a:r>
              <a:rPr kumimoji="1" lang="en-US" altLang="zh-CN" sz="2800" dirty="0"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华文中宋" pitchFamily="2" charset="-122"/>
              </a:rPr>
              <a:t>,</a:t>
            </a: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若</a:t>
            </a:r>
            <a:endParaRPr kumimoji="1"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249699"/>
              </p:ext>
            </p:extLst>
          </p:nvPr>
        </p:nvGraphicFramePr>
        <p:xfrm>
          <a:off x="6631028" y="800577"/>
          <a:ext cx="15240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3" name="公式" r:id="rId4" imgW="799920" imgH="330120" progId="Equation.3">
                  <p:embed/>
                </p:oleObj>
              </mc:Choice>
              <mc:Fallback>
                <p:oleObj name="公式" r:id="rId4" imgW="7999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1028" y="800577"/>
                        <a:ext cx="15240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238044" y="1593535"/>
            <a:ext cx="177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则称 </a:t>
            </a:r>
            <a:r>
              <a:rPr kumimoji="1" lang="zh-CN" altLang="en-US" sz="2400" i="1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  <a:ea typeface="华文中宋" pitchFamily="2" charset="-122"/>
              </a:rPr>
              <a:t>E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1200" i="1">
                <a:solidFill>
                  <a:srgbClr val="0000CC"/>
                </a:solidFill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华文中宋" pitchFamily="2" charset="-122"/>
              </a:rPr>
              <a:t>)=</a:t>
            </a:r>
          </a:p>
        </p:txBody>
      </p:sp>
      <p:graphicFrame>
        <p:nvGraphicFramePr>
          <p:cNvPr id="2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096965"/>
              </p:ext>
            </p:extLst>
          </p:nvPr>
        </p:nvGraphicFramePr>
        <p:xfrm>
          <a:off x="2014456" y="1491935"/>
          <a:ext cx="5826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4" name="公式" r:id="rId6" imgW="304560" imgH="330120" progId="Equation.3">
                  <p:embed/>
                </p:oleObj>
              </mc:Choice>
              <mc:Fallback>
                <p:oleObj name="公式" r:id="rId6" imgW="3045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456" y="1491935"/>
                        <a:ext cx="5826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3825794" y="1593535"/>
            <a:ext cx="341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为</a:t>
            </a:r>
            <a:r>
              <a:rPr kumimoji="1" lang="en-US" altLang="zh-CN" sz="2400" i="1">
                <a:latin typeface="华文中宋" pitchFamily="2" charset="-122"/>
                <a:ea typeface="华文中宋" pitchFamily="2" charset="-122"/>
              </a:rPr>
              <a:t>X</a:t>
            </a:r>
            <a:r>
              <a:rPr kumimoji="1" lang="en-US" altLang="zh-CN" sz="1400" i="1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的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数学期望</a:t>
            </a:r>
            <a:r>
              <a:rPr kumimoji="1" lang="en-US" altLang="zh-CN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(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均值</a:t>
            </a:r>
            <a:r>
              <a:rPr kumimoji="1" lang="en-US" altLang="zh-CN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)</a:t>
            </a: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。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2525631" y="1534797"/>
            <a:ext cx="34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2828844" y="1534797"/>
            <a:ext cx="101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CC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)d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8045450" y="117155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收敛，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65895" y="2199779"/>
            <a:ext cx="58384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 sz="2400" b="1" dirty="0" smtClean="0">
                <a:latin typeface="华文中宋" pitchFamily="2" charset="-122"/>
                <a:ea typeface="华文中宋" pitchFamily="2" charset="-122"/>
              </a:rPr>
              <a:t>4</a:t>
            </a:r>
            <a:r>
              <a:rPr kumimoji="1" lang="en-US" altLang="zh-CN" sz="2400" dirty="0" smtClean="0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设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X~E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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，求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（平均寿命）。</a:t>
            </a:r>
          </a:p>
        </p:txBody>
      </p:sp>
      <p:graphicFrame>
        <p:nvGraphicFramePr>
          <p:cNvPr id="2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327678"/>
              </p:ext>
            </p:extLst>
          </p:nvPr>
        </p:nvGraphicFramePr>
        <p:xfrm>
          <a:off x="1167582" y="2786211"/>
          <a:ext cx="240982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5" name="公式" r:id="rId8" imgW="1231560" imgH="330120" progId="Equation.3">
                  <p:embed/>
                </p:oleObj>
              </mc:Choice>
              <mc:Fallback>
                <p:oleObj name="公式" r:id="rId8" imgW="12315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582" y="2786211"/>
                        <a:ext cx="240982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405582" y="288304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2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693567"/>
              </p:ext>
            </p:extLst>
          </p:nvPr>
        </p:nvGraphicFramePr>
        <p:xfrm>
          <a:off x="3682182" y="2740173"/>
          <a:ext cx="265747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6" name="公式" r:id="rId10" imgW="1358640" imgH="380880" progId="Equation.3">
                  <p:embed/>
                </p:oleObj>
              </mc:Choice>
              <mc:Fallback>
                <p:oleObj name="公式" r:id="rId10" imgW="13586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182" y="2740173"/>
                        <a:ext cx="2657475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080251"/>
              </p:ext>
            </p:extLst>
          </p:nvPr>
        </p:nvGraphicFramePr>
        <p:xfrm>
          <a:off x="6425382" y="2768748"/>
          <a:ext cx="46513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7" name="公式" r:id="rId12" imgW="279360" imgH="393480" progId="Equation.3">
                  <p:embed/>
                </p:oleObj>
              </mc:Choice>
              <mc:Fallback>
                <p:oleObj name="公式" r:id="rId12" imgW="279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5382" y="2768748"/>
                        <a:ext cx="46513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365895" y="3580313"/>
            <a:ext cx="43075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5</a:t>
            </a:r>
            <a:r>
              <a:rPr kumimoji="1" lang="en-US" altLang="zh-CN" sz="24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设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X 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~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N 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2400" i="1" dirty="0">
                <a:latin typeface="Symbol" panose="05050102010706020507" pitchFamily="18" charset="2"/>
                <a:ea typeface="华文中宋" pitchFamily="2" charset="-122"/>
              </a:rPr>
              <a:t>m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, </a:t>
            </a:r>
            <a:r>
              <a:rPr kumimoji="1" lang="en-US" altLang="zh-CN" sz="2400" i="1" dirty="0">
                <a:latin typeface="Symbol" panose="05050102010706020507" pitchFamily="18" charset="2"/>
                <a:ea typeface="华文中宋" pitchFamily="2" charset="-122"/>
              </a:rPr>
              <a:t>s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华文中宋" pitchFamily="2" charset="-12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，求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。</a:t>
            </a: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405582" y="4259411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159706"/>
              </p:ext>
            </p:extLst>
          </p:nvPr>
        </p:nvGraphicFramePr>
        <p:xfrm>
          <a:off x="1102495" y="4053036"/>
          <a:ext cx="317658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8" name="公式" r:id="rId14" imgW="1701720" imgH="482400" progId="Equation.3">
                  <p:embed/>
                </p:oleObj>
              </mc:Choice>
              <mc:Fallback>
                <p:oleObj name="公式" r:id="rId14" imgW="1701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2495" y="4053036"/>
                        <a:ext cx="3176587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712718"/>
              </p:ext>
            </p:extLst>
          </p:nvPr>
        </p:nvGraphicFramePr>
        <p:xfrm>
          <a:off x="4355282" y="4183211"/>
          <a:ext cx="7747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9" name="公式" r:id="rId16" imgW="469800" imgH="304560" progId="Equation.3">
                  <p:embed/>
                </p:oleObj>
              </mc:Choice>
              <mc:Fallback>
                <p:oleObj name="公式" r:id="rId16" imgW="4698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282" y="4183211"/>
                        <a:ext cx="7747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620995"/>
              </p:ext>
            </p:extLst>
          </p:nvPr>
        </p:nvGraphicFramePr>
        <p:xfrm>
          <a:off x="5269682" y="4067323"/>
          <a:ext cx="19939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0" name="公式" r:id="rId18" imgW="1079280" imgH="469800" progId="Equation.3">
                  <p:embed/>
                </p:oleObj>
              </mc:Choice>
              <mc:Fallback>
                <p:oleObj name="公式" r:id="rId18" imgW="10792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9682" y="4067323"/>
                        <a:ext cx="199390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186150"/>
              </p:ext>
            </p:extLst>
          </p:nvPr>
        </p:nvGraphicFramePr>
        <p:xfrm>
          <a:off x="1788295" y="5083323"/>
          <a:ext cx="195897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1" name="公式" r:id="rId20" imgW="1079280" imgH="469800" progId="Equation.3">
                  <p:embed/>
                </p:oleObj>
              </mc:Choice>
              <mc:Fallback>
                <p:oleObj name="公式" r:id="rId20" imgW="10792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8295" y="5083323"/>
                        <a:ext cx="1958975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434235"/>
              </p:ext>
            </p:extLst>
          </p:nvPr>
        </p:nvGraphicFramePr>
        <p:xfrm>
          <a:off x="3780607" y="5084911"/>
          <a:ext cx="21637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2" name="公式" r:id="rId22" imgW="1168200" imgH="469800" progId="Equation.3">
                  <p:embed/>
                </p:oleObj>
              </mc:Choice>
              <mc:Fallback>
                <p:oleObj name="公式" r:id="rId22" imgW="11682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0607" y="5084911"/>
                        <a:ext cx="2163763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5958657" y="5323036"/>
            <a:ext cx="53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GB" altLang="zh-CN" sz="2400" i="1" dirty="0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endParaRPr kumimoji="1" lang="en-US" altLang="zh-CN" sz="2400" i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596082" y="6018361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华文中宋" pitchFamily="2" charset="-122"/>
              </a:rPr>
              <a:t>一般</a:t>
            </a:r>
            <a:endParaRPr kumimoji="1" lang="zh-CN" altLang="en-US" sz="240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40" name="Text Box 26"/>
          <p:cNvSpPr txBox="1">
            <a:spLocks noChangeArrowheads="1"/>
          </p:cNvSpPr>
          <p:nvPr/>
        </p:nvSpPr>
        <p:spPr bwMode="auto">
          <a:xfrm>
            <a:off x="1402532" y="6016129"/>
            <a:ext cx="46682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</a:rPr>
              <a:t>f </a:t>
            </a:r>
            <a:r>
              <a:rPr kumimoji="1" lang="en-US" altLang="zh-CN" sz="24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2400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华文中宋" pitchFamily="2" charset="-122"/>
              </a:rPr>
              <a:t>m </a:t>
            </a:r>
            <a:r>
              <a:rPr kumimoji="1" lang="en-US" altLang="zh-CN" sz="2400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</a:rPr>
              <a:t>+ x</a:t>
            </a:r>
            <a:r>
              <a:rPr kumimoji="1" lang="en-US" altLang="zh-CN" sz="24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kumimoji="1" lang="en-US" altLang="zh-CN" sz="2400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</a:rPr>
              <a:t> = f </a:t>
            </a:r>
            <a:r>
              <a:rPr kumimoji="1" lang="en-US" altLang="zh-CN" sz="24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2400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华文中宋" pitchFamily="2" charset="-122"/>
              </a:rPr>
              <a:t>m - </a:t>
            </a:r>
            <a:r>
              <a:rPr kumimoji="1" lang="en-US" altLang="zh-CN" sz="2400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4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kumimoji="1" lang="en-US" altLang="zh-CN" sz="2400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kumimoji="1" lang="en-US" altLang="zh-CN" sz="24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⇒</a:t>
            </a:r>
            <a:r>
              <a:rPr kumimoji="1" lang="en-US" altLang="zh-CN" sz="24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  </a:t>
            </a:r>
            <a:r>
              <a:rPr kumimoji="1" lang="en-US" altLang="zh-CN" sz="2400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</a:rPr>
              <a:t>E </a:t>
            </a:r>
            <a:r>
              <a:rPr kumimoji="1" lang="en-US" altLang="zh-CN" sz="24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2400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4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</a:rPr>
              <a:t>) = </a:t>
            </a:r>
            <a:r>
              <a:rPr kumimoji="1" lang="en-US" altLang="zh-CN" sz="2400" i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华文中宋" pitchFamily="2" charset="-122"/>
              </a:rPr>
              <a:t>m</a:t>
            </a: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。</a:t>
            </a:r>
            <a:endParaRPr kumimoji="1"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90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27000"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75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autoUpdateAnimBg="0"/>
      <p:bldP spid="28" grpId="0" build="p" autoUpdateAnimBg="0"/>
      <p:bldP spid="31" grpId="0"/>
      <p:bldP spid="32" grpId="0" build="p" autoUpdateAnimBg="0"/>
      <p:bldP spid="38" grpId="0"/>
      <p:bldP spid="39" grpId="0" build="p" autoUpdateAnimBg="0"/>
      <p:bldP spid="40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420" y="26056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4.1.2 </a:t>
            </a:r>
            <a:r>
              <a:rPr lang="zh-CN" altLang="en-US" sz="3600" dirty="0"/>
              <a:t>连续</a:t>
            </a:r>
            <a:r>
              <a:rPr lang="zh-CN" altLang="en-US" sz="3600" dirty="0" smtClean="0"/>
              <a:t>型随机变量的数学期望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91970" y="6246961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588753" y="981805"/>
            <a:ext cx="714375" cy="107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Blip>
                <a:blip r:embed="rId3"/>
              </a:buBlip>
            </a:pPr>
            <a:r>
              <a:rPr lang="en-US" altLang="zh-CN" sz="2400" b="1" i="1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i="1" smtClean="0"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</a:p>
        </p:txBody>
      </p:sp>
      <p:graphicFrame>
        <p:nvGraphicFramePr>
          <p:cNvPr id="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105566"/>
              </p:ext>
            </p:extLst>
          </p:nvPr>
        </p:nvGraphicFramePr>
        <p:xfrm>
          <a:off x="1374565" y="1124680"/>
          <a:ext cx="6594475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7" name="Equation" r:id="rId4" imgW="3593880" imgH="634680" progId="Equation.DSMT4">
                  <p:embed/>
                </p:oleObj>
              </mc:Choice>
              <mc:Fallback>
                <p:oleObj name="Equation" r:id="rId4" imgW="359388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565" y="1124680"/>
                        <a:ext cx="6594475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249403"/>
              </p:ext>
            </p:extLst>
          </p:nvPr>
        </p:nvGraphicFramePr>
        <p:xfrm>
          <a:off x="1302687" y="2552700"/>
          <a:ext cx="218916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8" name="公式" r:id="rId6" imgW="1104900" imgH="330200" progId="Equation.3">
                  <p:embed/>
                </p:oleObj>
              </mc:Choice>
              <mc:Fallback>
                <p:oleObj name="公式" r:id="rId6" imgW="11049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2687" y="2552700"/>
                        <a:ext cx="218916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503855"/>
              </p:ext>
            </p:extLst>
          </p:nvPr>
        </p:nvGraphicFramePr>
        <p:xfrm>
          <a:off x="3517690" y="2481993"/>
          <a:ext cx="2506663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9" name="Equation" r:id="rId8" imgW="1231560" imgH="419040" progId="Equation.DSMT4">
                  <p:embed/>
                </p:oleObj>
              </mc:Choice>
              <mc:Fallback>
                <p:oleObj name="Equation" r:id="rId8" imgW="1231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690" y="2481993"/>
                        <a:ext cx="2506663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349784"/>
              </p:ext>
            </p:extLst>
          </p:nvPr>
        </p:nvGraphicFramePr>
        <p:xfrm>
          <a:off x="1374565" y="3339243"/>
          <a:ext cx="212407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0" name="Equation" r:id="rId10" imgW="1028520" imgH="419040" progId="Equation.DSMT4">
                  <p:embed/>
                </p:oleObj>
              </mc:Choice>
              <mc:Fallback>
                <p:oleObj name="Equation" r:id="rId10" imgW="1028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565" y="3339243"/>
                        <a:ext cx="212407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906532"/>
              </p:ext>
            </p:extLst>
          </p:nvPr>
        </p:nvGraphicFramePr>
        <p:xfrm>
          <a:off x="3589128" y="3339243"/>
          <a:ext cx="2640012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1" name="Equation" r:id="rId12" imgW="1257120" imgH="393480" progId="Equation.DSMT4">
                  <p:embed/>
                </p:oleObj>
              </mc:Choice>
              <mc:Fallback>
                <p:oleObj name="Equation" r:id="rId12" imgW="1257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128" y="3339243"/>
                        <a:ext cx="2640012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505759"/>
              </p:ext>
            </p:extLst>
          </p:nvPr>
        </p:nvGraphicFramePr>
        <p:xfrm>
          <a:off x="2231815" y="4482243"/>
          <a:ext cx="365918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2" name="Equation" r:id="rId14" imgW="1993680" imgH="203040" progId="Equation.DSMT4">
                  <p:embed/>
                </p:oleObj>
              </mc:Choice>
              <mc:Fallback>
                <p:oleObj name="Equation" r:id="rId14" imgW="1993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815" y="4482243"/>
                        <a:ext cx="3659188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459448" y="44442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6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420" y="26056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4.1.2 </a:t>
            </a:r>
            <a:r>
              <a:rPr lang="zh-CN" altLang="en-US" sz="3600" dirty="0"/>
              <a:t>连续</a:t>
            </a:r>
            <a:r>
              <a:rPr lang="zh-CN" altLang="en-US" sz="3600" dirty="0" smtClean="0"/>
              <a:t>型随机变量的数学期望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91970" y="6246961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57230" y="1268700"/>
            <a:ext cx="45127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rgbClr val="9C3B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常见连续型随机变量的</a:t>
            </a:r>
            <a:r>
              <a:rPr kumimoji="1" lang="zh-CN" altLang="en-US" sz="2800" b="1" dirty="0">
                <a:solidFill>
                  <a:srgbClr val="9C3B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期望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13091" y="2562354"/>
            <a:ext cx="31935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X~E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600" b="1" dirty="0">
                <a:solidFill>
                  <a:srgbClr val="FF33CC"/>
                </a:solidFill>
                <a:latin typeface="Times New Roman" panose="02020603050405020304" pitchFamily="18" charset="0"/>
              </a:rPr>
              <a:t>1/</a:t>
            </a:r>
            <a:r>
              <a:rPr kumimoji="1" lang="en-US" altLang="zh-CN" sz="2600" b="1" i="1" dirty="0">
                <a:solidFill>
                  <a:srgbClr val="FF33CC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600" b="1" i="1" dirty="0">
                <a:solidFill>
                  <a:schemeClr val="tx1"/>
                </a:solidFill>
                <a:latin typeface="Symbol" panose="05050102010706020507" pitchFamily="18" charset="2"/>
              </a:rPr>
              <a:t> </a:t>
            </a:r>
            <a:r>
              <a:rPr kumimoji="1" lang="en-US" altLang="zh-CN" sz="2600" b="1" dirty="0">
                <a:solidFill>
                  <a:schemeClr val="tx1"/>
                </a:solidFill>
                <a:latin typeface="Symbol" panose="05050102010706020507" pitchFamily="18" charset="2"/>
              </a:rPr>
              <a:t>.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06381" y="1986092"/>
            <a:ext cx="39244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X~U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[</a:t>
            </a:r>
            <a:r>
              <a:rPr kumimoji="1" lang="en-US" altLang="zh-CN" sz="26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a,b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]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600" b="1" dirty="0">
                <a:solidFill>
                  <a:srgbClr val="FF33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 err="1">
                <a:solidFill>
                  <a:srgbClr val="FF33CC"/>
                </a:solidFill>
                <a:latin typeface="Times New Roman" panose="02020603050405020304" pitchFamily="18" charset="0"/>
              </a:rPr>
              <a:t>a+b</a:t>
            </a:r>
            <a:r>
              <a:rPr kumimoji="1" lang="en-US" altLang="zh-CN" sz="2600" b="1" dirty="0">
                <a:solidFill>
                  <a:srgbClr val="FF33CC"/>
                </a:solidFill>
                <a:latin typeface="Times New Roman" panose="02020603050405020304" pitchFamily="18" charset="0"/>
              </a:rPr>
              <a:t>)/2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85464" y="3800677"/>
            <a:ext cx="557075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服从柯西分布</a:t>
            </a:r>
            <a:r>
              <a:rPr kumimoji="1"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，概率密度函数为</a:t>
            </a:r>
            <a:endParaRPr kumimoji="1" lang="zh-CN" altLang="en-US" sz="2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50426" y="3138617"/>
            <a:ext cx="351570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~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</a:t>
            </a:r>
            <a:r>
              <a:rPr kumimoji="1" lang="en-US" altLang="zh-CN" sz="2600" b="1" baseline="30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600" b="1" i="1" dirty="0">
                <a:solidFill>
                  <a:srgbClr val="FF33CC"/>
                </a:solidFill>
                <a:latin typeface="Symbol" panose="05050102010706020507" pitchFamily="18" charset="2"/>
              </a:rPr>
              <a:t>m 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756056"/>
              </p:ext>
            </p:extLst>
          </p:nvPr>
        </p:nvGraphicFramePr>
        <p:xfrm>
          <a:off x="6010585" y="3710065"/>
          <a:ext cx="25939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1" name="公式" r:id="rId3" imgW="1498600" imgH="444500" progId="Equation.3">
                  <p:embed/>
                </p:oleObj>
              </mc:Choice>
              <mc:Fallback>
                <p:oleObj name="公式" r:id="rId3" imgW="1498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585" y="3710065"/>
                        <a:ext cx="259397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1076355" y="4452260"/>
            <a:ext cx="2330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则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不存在</a:t>
            </a:r>
            <a:r>
              <a:rPr kumimoji="1" lang="zh-CN" altLang="en-US" sz="2600" b="1" i="1" dirty="0">
                <a:solidFill>
                  <a:schemeClr val="tx1"/>
                </a:solidFill>
                <a:latin typeface="Symbol" panose="05050102010706020507" pitchFamily="18" charset="2"/>
              </a:rPr>
              <a:t> 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096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25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25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4" grpId="0" build="p" autoUpdateAnimBg="0"/>
      <p:bldP spid="15" grpId="0" build="p" autoUpdateAnimBg="0"/>
      <p:bldP spid="16" grpId="0" build="p" autoUpdateAnimBg="0"/>
      <p:bldP spid="1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420" y="26056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4.1.3 </a:t>
            </a:r>
            <a:r>
              <a:rPr lang="zh-CN" altLang="en-US" sz="3600" dirty="0" smtClean="0"/>
              <a:t>随机变量函数的数学期望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91970" y="6246961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80520" y="3365787"/>
            <a:ext cx="7148409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Lucida Sans Unicode" panose="020B0602030504020204" pitchFamily="34" charset="0"/>
              </a:rPr>
              <a:t>                                     </a:t>
            </a:r>
            <a:r>
              <a:rPr lang="zh-CN" altLang="en-US" sz="2800" b="1" dirty="0">
                <a:solidFill>
                  <a:schemeClr val="tx1"/>
                </a:solidFill>
                <a:latin typeface="Lucida Sans Unicode" panose="020B0602030504020204" pitchFamily="34" charset="0"/>
              </a:rPr>
              <a:t>令</a:t>
            </a:r>
            <a:r>
              <a:rPr lang="en-US" altLang="zh-CN" sz="2800" b="1" i="1" dirty="0">
                <a:solidFill>
                  <a:srgbClr val="9C3B99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rgbClr val="9C3B99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rgbClr val="9C3B99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9C3B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9C3B99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9C3B99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其</a:t>
            </a:r>
          </a:p>
          <a:p>
            <a:pPr lvl="1" eaLnBrk="1" hangingPunct="1"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中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R.V.,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也为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R.V..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115520" y="1268700"/>
            <a:ext cx="3995737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为一通常函数，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42382" y="1363950"/>
            <a:ext cx="7438553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Lucida Sans Unicode" panose="020B0602030504020204" pitchFamily="34" charset="0"/>
              </a:rPr>
              <a:t>                                     </a:t>
            </a:r>
            <a:r>
              <a:rPr lang="zh-CN" altLang="en-US" sz="2800" b="1" dirty="0">
                <a:solidFill>
                  <a:schemeClr val="tx1"/>
                </a:solidFill>
                <a:latin typeface="Lucida Sans Unicode" panose="020B0602030504020204" pitchFamily="34" charset="0"/>
              </a:rPr>
              <a:t>令</a:t>
            </a:r>
            <a:r>
              <a:rPr lang="en-US" altLang="zh-CN" sz="2800" b="1" i="1" dirty="0">
                <a:solidFill>
                  <a:srgbClr val="9C3B99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9C3B99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rgbClr val="9C3B99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9C3B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9C3B99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9C3B99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</a:p>
          <a:p>
            <a:pPr lvl="1" eaLnBrk="1" hangingPunct="1"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R.V.,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也为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R.V..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80482" y="2492662"/>
            <a:ext cx="7235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>
                <a:solidFill>
                  <a:srgbClr val="FD0119"/>
                </a:solidFill>
                <a:latin typeface="Lucida Sans Unicode" panose="020B0602030504020204" pitchFamily="34" charset="0"/>
              </a:rPr>
              <a:t>问题</a:t>
            </a:r>
            <a:r>
              <a:rPr lang="zh-CN" altLang="en-US" sz="2800" b="1">
                <a:solidFill>
                  <a:schemeClr val="tx1"/>
                </a:solidFill>
                <a:latin typeface="Lucida Sans Unicode" panose="020B0602030504020204" pitchFamily="34" charset="0"/>
              </a:rPr>
              <a:t>：已知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chemeClr val="tx1"/>
                </a:solidFill>
                <a:latin typeface="Lucida Sans Unicode" panose="020B0602030504020204" pitchFamily="34" charset="0"/>
              </a:rPr>
              <a:t>的分布，如何求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的期望？</a:t>
            </a: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1115520" y="3256250"/>
            <a:ext cx="4716462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x,y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为一通常函数，</a:t>
            </a: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324945" y="4494500"/>
            <a:ext cx="7523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>
                <a:solidFill>
                  <a:srgbClr val="FD0119"/>
                </a:solidFill>
                <a:latin typeface="Lucida Sans Unicode" panose="020B0602030504020204" pitchFamily="34" charset="0"/>
              </a:rPr>
              <a:t>问题</a:t>
            </a:r>
            <a:r>
              <a:rPr lang="zh-CN" altLang="en-US" sz="2800" b="1">
                <a:solidFill>
                  <a:schemeClr val="tx1"/>
                </a:solidFill>
                <a:latin typeface="Lucida Sans Unicode" panose="020B0602030504020204" pitchFamily="34" charset="0"/>
              </a:rPr>
              <a:t>：已知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>
                <a:solidFill>
                  <a:schemeClr val="tx1"/>
                </a:solidFill>
                <a:latin typeface="Lucida Sans Unicode" panose="020B0602030504020204" pitchFamily="34" charset="0"/>
              </a:rPr>
              <a:t>的分布，如何求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的期望？</a:t>
            </a:r>
          </a:p>
        </p:txBody>
      </p:sp>
    </p:spTree>
    <p:extLst>
      <p:ext uri="{BB962C8B-B14F-4D97-AF65-F5344CB8AC3E}">
        <p14:creationId xmlns:p14="http://schemas.microsoft.com/office/powerpoint/2010/main" val="318487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 build="p" autoUpdateAnimBg="0"/>
      <p:bldP spid="20" grpId="0"/>
      <p:bldP spid="21" grpId="0"/>
      <p:bldP spid="22" grpId="0" build="p" autoUpdateAnimBg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42200" y="246272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4.1.3 </a:t>
            </a:r>
            <a:r>
              <a:rPr lang="zh-CN" altLang="en-US" sz="3600" dirty="0" smtClean="0"/>
              <a:t>随机变量函数的数学期望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91970" y="6246961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509588" y="4286329"/>
            <a:ext cx="7192962" cy="519113"/>
            <a:chOff x="470" y="2514"/>
            <a:chExt cx="4531" cy="327"/>
          </a:xfrm>
        </p:grpSpPr>
        <p:graphicFrame>
          <p:nvGraphicFramePr>
            <p:cNvPr id="12" name="Object 25"/>
            <p:cNvGraphicFramePr>
              <a:graphicFrameLocks noChangeAspect="1"/>
            </p:cNvGraphicFramePr>
            <p:nvPr/>
          </p:nvGraphicFramePr>
          <p:xfrm>
            <a:off x="2925" y="2514"/>
            <a:ext cx="2076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5" name="Equation" r:id="rId3" imgW="1523880" imgH="241200" progId="Equation.DSMT4">
                    <p:embed/>
                  </p:oleObj>
                </mc:Choice>
                <mc:Fallback>
                  <p:oleObj name="Equation" r:id="rId3" imgW="1523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2514"/>
                          <a:ext cx="2076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470" y="2514"/>
              <a:ext cx="25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(1)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若</a:t>
              </a:r>
              <a:r>
                <a:rPr kumimoji="1" lang="en-US" altLang="zh-CN" sz="24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D.R.V. 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X,Y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的分布列为</a:t>
              </a:r>
              <a:endPara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4" name="Object 18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29045639"/>
              </p:ext>
            </p:extLst>
          </p:nvPr>
        </p:nvGraphicFramePr>
        <p:xfrm>
          <a:off x="4392613" y="1938417"/>
          <a:ext cx="25209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6" name="Equation" r:id="rId5" imgW="1282680" imgH="342720" progId="Equation.DSMT4">
                  <p:embed/>
                </p:oleObj>
              </mc:Choice>
              <mc:Fallback>
                <p:oleObj name="Equation" r:id="rId5" imgW="1282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1938417"/>
                        <a:ext cx="252095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172382"/>
              </p:ext>
            </p:extLst>
          </p:nvPr>
        </p:nvGraphicFramePr>
        <p:xfrm>
          <a:off x="5618163" y="4861004"/>
          <a:ext cx="22383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7" name="Equation" r:id="rId7" imgW="1193760" imgH="203040" progId="Equation.DSMT4">
                  <p:embed/>
                </p:oleObj>
              </mc:Choice>
              <mc:Fallback>
                <p:oleObj name="Equation" r:id="rId7" imgW="1193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3" y="4861004"/>
                        <a:ext cx="223837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0" y="846217"/>
            <a:ext cx="5799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 1.</a:t>
            </a:r>
            <a:r>
              <a:rPr kumimoji="1" lang="zh-CN" altLang="en-US" sz="2800" b="1">
                <a:solidFill>
                  <a:srgbClr val="001E1D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 i="1">
                <a:solidFill>
                  <a:srgbClr val="001E1D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>
                <a:solidFill>
                  <a:srgbClr val="001E1D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rgbClr val="001E1D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rgbClr val="001E1D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rgbClr val="001E1D"/>
                </a:solidFill>
                <a:latin typeface="Times New Roman" panose="02020603050405020304" pitchFamily="18" charset="0"/>
              </a:rPr>
              <a:t>为函数，</a:t>
            </a:r>
            <a:r>
              <a:rPr kumimoji="1" lang="en-US" altLang="zh-CN" sz="2800" b="1" i="1">
                <a:solidFill>
                  <a:srgbClr val="001E1D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>
                <a:solidFill>
                  <a:srgbClr val="001E1D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>
                <a:solidFill>
                  <a:srgbClr val="001E1D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>
                <a:solidFill>
                  <a:srgbClr val="001E1D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rgbClr val="001E1D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rgbClr val="001E1D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rgbClr val="001E1D"/>
                </a:solidFill>
                <a:latin typeface="Times New Roman" panose="02020603050405020304" pitchFamily="18" charset="0"/>
              </a:rPr>
              <a:t>是</a:t>
            </a:r>
            <a:r>
              <a:rPr kumimoji="1" lang="en-US" altLang="zh-CN" sz="2800" b="1">
                <a:solidFill>
                  <a:srgbClr val="001E1D"/>
                </a:solidFill>
                <a:latin typeface="Times New Roman" panose="02020603050405020304" pitchFamily="18" charset="0"/>
              </a:rPr>
              <a:t>R.V.</a:t>
            </a:r>
            <a:r>
              <a:rPr kumimoji="1" lang="zh-CN" altLang="en-US" sz="2800" b="1">
                <a:solidFill>
                  <a:srgbClr val="001E1D"/>
                </a:solidFill>
                <a:latin typeface="Times New Roman" panose="02020603050405020304" pitchFamily="18" charset="0"/>
              </a:rPr>
              <a:t>，</a:t>
            </a:r>
          </a:p>
        </p:txBody>
      </p:sp>
      <p:grpSp>
        <p:nvGrpSpPr>
          <p:cNvPr id="17" name="Group 33"/>
          <p:cNvGrpSpPr>
            <a:grpSpLocks/>
          </p:cNvGrpSpPr>
          <p:nvPr/>
        </p:nvGrpSpPr>
        <p:grpSpPr bwMode="auto">
          <a:xfrm>
            <a:off x="288925" y="1405016"/>
            <a:ext cx="7161213" cy="546099"/>
            <a:chOff x="531" y="699"/>
            <a:chExt cx="4511" cy="344"/>
          </a:xfrm>
        </p:grpSpPr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531" y="699"/>
              <a:ext cx="245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1)</a:t>
              </a:r>
              <a:r>
                <a:rPr kumimoji="1" lang="en-US" altLang="zh-CN" sz="260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若</a:t>
              </a:r>
              <a:r>
                <a:rPr kumimoji="1" lang="en-US" altLang="zh-CN" sz="2600" b="1">
                  <a:solidFill>
                    <a:srgbClr val="9966FF"/>
                  </a:solidFill>
                  <a:latin typeface="Times New Roman" panose="02020603050405020304" pitchFamily="18" charset="0"/>
                </a:rPr>
                <a:t>D.R.V.</a:t>
              </a:r>
              <a:r>
                <a:rPr kumimoji="1" lang="en-US" altLang="zh-CN" sz="26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6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的分布列为</a:t>
              </a:r>
              <a:endParaRPr kumimoji="1" lang="zh-CN" altLang="en-US" sz="2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3945582"/>
                </p:ext>
              </p:extLst>
            </p:nvPr>
          </p:nvGraphicFramePr>
          <p:xfrm>
            <a:off x="2916" y="705"/>
            <a:ext cx="212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8" name="公式" r:id="rId9" imgW="1600200" imgH="254000" progId="Equation.3">
                    <p:embed/>
                  </p:oleObj>
                </mc:Choice>
                <mc:Fallback>
                  <p:oleObj name="公式" r:id="rId9" imgW="16002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6" y="705"/>
                          <a:ext cx="2126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504109"/>
              </p:ext>
            </p:extLst>
          </p:nvPr>
        </p:nvGraphicFramePr>
        <p:xfrm>
          <a:off x="1081088" y="1909842"/>
          <a:ext cx="322421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9" name="Equation" r:id="rId11" imgW="1688760" imgH="342720" progId="Equation.DSMT4">
                  <p:embed/>
                </p:oleObj>
              </mc:Choice>
              <mc:Fallback>
                <p:oleObj name="Equation" r:id="rId11" imgW="16887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1909842"/>
                        <a:ext cx="322421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578092"/>
              </p:ext>
            </p:extLst>
          </p:nvPr>
        </p:nvGraphicFramePr>
        <p:xfrm>
          <a:off x="1095375" y="3149679"/>
          <a:ext cx="36036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0" name="Equation" r:id="rId13" imgW="190440" imgH="152280" progId="Equation.DSMT4">
                  <p:embed/>
                </p:oleObj>
              </mc:Choice>
              <mc:Fallback>
                <p:oleObj name="Equation" r:id="rId13" imgW="19044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3149679"/>
                        <a:ext cx="360363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814656"/>
              </p:ext>
            </p:extLst>
          </p:nvPr>
        </p:nvGraphicFramePr>
        <p:xfrm>
          <a:off x="1455738" y="3105229"/>
          <a:ext cx="1408112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1" name="Equation" r:id="rId15" imgW="711000" imgH="203040" progId="Equation.DSMT4">
                  <p:embed/>
                </p:oleObj>
              </mc:Choice>
              <mc:Fallback>
                <p:oleObj name="Equation" r:id="rId15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3105229"/>
                        <a:ext cx="1408112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389911"/>
              </p:ext>
            </p:extLst>
          </p:nvPr>
        </p:nvGraphicFramePr>
        <p:xfrm>
          <a:off x="2792413" y="2989342"/>
          <a:ext cx="5635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2" name="Equation" r:id="rId17" imgW="342720" imgH="330120" progId="Equation.DSMT4">
                  <p:embed/>
                </p:oleObj>
              </mc:Choice>
              <mc:Fallback>
                <p:oleObj name="Equation" r:id="rId17" imgW="3427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2989342"/>
                        <a:ext cx="56356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815960"/>
              </p:ext>
            </p:extLst>
          </p:nvPr>
        </p:nvGraphicFramePr>
        <p:xfrm>
          <a:off x="3184525" y="3119517"/>
          <a:ext cx="6604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3" name="Equation" r:id="rId19" imgW="342720" imgH="203040" progId="Equation.DSMT4">
                  <p:embed/>
                </p:oleObj>
              </mc:Choice>
              <mc:Fallback>
                <p:oleObj name="Equation" r:id="rId19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3119517"/>
                        <a:ext cx="6604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396952"/>
              </p:ext>
            </p:extLst>
          </p:nvPr>
        </p:nvGraphicFramePr>
        <p:xfrm>
          <a:off x="3695700" y="3105229"/>
          <a:ext cx="11588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4" name="Equation" r:id="rId21" imgW="558720" imgH="203040" progId="Equation.DSMT4">
                  <p:embed/>
                </p:oleObj>
              </mc:Choice>
              <mc:Fallback>
                <p:oleObj name="Equation" r:id="rId21" imgW="558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3105229"/>
                        <a:ext cx="11588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49"/>
          <p:cNvGrpSpPr>
            <a:grpSpLocks/>
          </p:cNvGrpSpPr>
          <p:nvPr/>
        </p:nvGrpSpPr>
        <p:grpSpPr bwMode="auto">
          <a:xfrm>
            <a:off x="358775" y="2470229"/>
            <a:ext cx="4984750" cy="488950"/>
            <a:chOff x="520" y="1334"/>
            <a:chExt cx="3140" cy="308"/>
          </a:xfrm>
        </p:grpSpPr>
        <p:graphicFrame>
          <p:nvGraphicFramePr>
            <p:cNvPr id="32" name="Object 12"/>
            <p:cNvGraphicFramePr>
              <a:graphicFrameLocks noChangeAspect="1"/>
            </p:cNvGraphicFramePr>
            <p:nvPr/>
          </p:nvGraphicFramePr>
          <p:xfrm>
            <a:off x="3075" y="1352"/>
            <a:ext cx="58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95" name="Equation" r:id="rId23" imgW="469800" imgH="228600" progId="Equation.DSMT4">
                    <p:embed/>
                  </p:oleObj>
                </mc:Choice>
                <mc:Fallback>
                  <p:oleObj name="Equation" r:id="rId23" imgW="469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5" y="1352"/>
                          <a:ext cx="585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520" y="1334"/>
              <a:ext cx="267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(2)</a:t>
              </a:r>
              <a:r>
                <a:rPr kumimoji="1" lang="en-US" altLang="zh-CN" sz="260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若</a:t>
              </a:r>
              <a:r>
                <a:rPr kumimoji="1" lang="en-US" altLang="zh-CN" sz="2600" b="1">
                  <a:solidFill>
                    <a:srgbClr val="9966FF"/>
                  </a:solidFill>
                  <a:latin typeface="Times New Roman" panose="02020603050405020304" pitchFamily="18" charset="0"/>
                </a:rPr>
                <a:t>C.R.V. </a:t>
              </a:r>
              <a:r>
                <a:rPr kumimoji="1" lang="en-US" altLang="zh-CN" sz="26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的分布密度为</a:t>
              </a:r>
              <a:endParaRPr kumimoji="1" lang="zh-CN" altLang="en-US" sz="2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4" name="Text Box 24"/>
          <p:cNvSpPr txBox="1">
            <a:spLocks noChangeArrowheads="1"/>
          </p:cNvSpPr>
          <p:nvPr/>
        </p:nvSpPr>
        <p:spPr bwMode="auto">
          <a:xfrm>
            <a:off x="288925" y="3710067"/>
            <a:ext cx="59563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>
                <a:solidFill>
                  <a:schemeClr val="folHlink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 sz="2600" b="1">
                <a:solidFill>
                  <a:srgbClr val="001E1D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600" b="1" i="1">
                <a:solidFill>
                  <a:srgbClr val="001E1D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2600" b="1">
                <a:solidFill>
                  <a:srgbClr val="001E1D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>
                <a:solidFill>
                  <a:srgbClr val="001E1D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>
                <a:solidFill>
                  <a:srgbClr val="001E1D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600" b="1" i="1">
                <a:solidFill>
                  <a:srgbClr val="001E1D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600" b="1">
                <a:solidFill>
                  <a:srgbClr val="001E1D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>
                <a:solidFill>
                  <a:srgbClr val="001E1D"/>
                </a:solidFill>
                <a:latin typeface="Times New Roman" panose="02020603050405020304" pitchFamily="18" charset="0"/>
              </a:rPr>
              <a:t>为函数，</a:t>
            </a:r>
            <a:r>
              <a:rPr kumimoji="1" lang="en-US" altLang="zh-CN" sz="2600" b="1" i="1">
                <a:solidFill>
                  <a:srgbClr val="001E1D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600" b="1">
                <a:solidFill>
                  <a:srgbClr val="001E1D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600" b="1" i="1">
                <a:solidFill>
                  <a:srgbClr val="001E1D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2600" b="1">
                <a:solidFill>
                  <a:srgbClr val="001E1D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>
                <a:solidFill>
                  <a:srgbClr val="001E1D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600" b="1">
                <a:solidFill>
                  <a:srgbClr val="001E1D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>
                <a:solidFill>
                  <a:srgbClr val="001E1D"/>
                </a:solidFill>
                <a:latin typeface="Times New Roman" panose="02020603050405020304" pitchFamily="18" charset="0"/>
              </a:rPr>
              <a:t>是</a:t>
            </a:r>
            <a:r>
              <a:rPr kumimoji="1" lang="en-US" altLang="zh-CN" sz="2600" b="1">
                <a:solidFill>
                  <a:srgbClr val="001E1D"/>
                </a:solidFill>
                <a:latin typeface="Times New Roman" panose="02020603050405020304" pitchFamily="18" charset="0"/>
              </a:rPr>
              <a:t>R.V.</a:t>
            </a:r>
            <a:r>
              <a:rPr kumimoji="1" lang="zh-CN" altLang="en-US" sz="2600" b="1">
                <a:solidFill>
                  <a:srgbClr val="001E1D"/>
                </a:solidFill>
                <a:latin typeface="Times New Roman" panose="02020603050405020304" pitchFamily="18" charset="0"/>
              </a:rPr>
              <a:t>，</a:t>
            </a:r>
          </a:p>
        </p:txBody>
      </p:sp>
      <p:graphicFrame>
        <p:nvGraphicFramePr>
          <p:cNvPr id="3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94931"/>
              </p:ext>
            </p:extLst>
          </p:nvPr>
        </p:nvGraphicFramePr>
        <p:xfrm>
          <a:off x="936625" y="4789567"/>
          <a:ext cx="43211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6" name="Equation" r:id="rId25" imgW="2209680" imgH="355320" progId="Equation.DSMT4">
                  <p:embed/>
                </p:oleObj>
              </mc:Choice>
              <mc:Fallback>
                <p:oleObj name="Equation" r:id="rId25" imgW="22096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4789567"/>
                        <a:ext cx="432117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009546"/>
              </p:ext>
            </p:extLst>
          </p:nvPr>
        </p:nvGraphicFramePr>
        <p:xfrm>
          <a:off x="865188" y="5942092"/>
          <a:ext cx="53276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7" name="Equation" r:id="rId27" imgW="2806560" imgH="330120" progId="Equation.DSMT4">
                  <p:embed/>
                </p:oleObj>
              </mc:Choice>
              <mc:Fallback>
                <p:oleObj name="Equation" r:id="rId27" imgW="28065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5942092"/>
                        <a:ext cx="53276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484188" y="5437267"/>
            <a:ext cx="5349875" cy="457200"/>
            <a:chOff x="290" y="3294"/>
            <a:chExt cx="3370" cy="288"/>
          </a:xfrm>
        </p:grpSpPr>
        <p:graphicFrame>
          <p:nvGraphicFramePr>
            <p:cNvPr id="38" name="Object 28"/>
            <p:cNvGraphicFramePr>
              <a:graphicFrameLocks noChangeAspect="1"/>
            </p:cNvGraphicFramePr>
            <p:nvPr/>
          </p:nvGraphicFramePr>
          <p:xfrm>
            <a:off x="2938" y="3312"/>
            <a:ext cx="72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98" name="Equation" r:id="rId29" imgW="558720" imgH="203040" progId="Equation.DSMT4">
                    <p:embed/>
                  </p:oleObj>
                </mc:Choice>
                <mc:Fallback>
                  <p:oleObj name="Equation" r:id="rId29" imgW="558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8" y="3312"/>
                          <a:ext cx="72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290" y="3294"/>
              <a:ext cx="27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(2)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若</a:t>
              </a:r>
              <a:r>
                <a:rPr kumimoji="1" lang="en-US" altLang="zh-CN" sz="24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C.R.V. 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X,Y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的分布密度为</a:t>
              </a:r>
              <a:endPara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0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656790"/>
              </p:ext>
            </p:extLst>
          </p:nvPr>
        </p:nvGraphicFramePr>
        <p:xfrm>
          <a:off x="6192838" y="6072267"/>
          <a:ext cx="194468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9" name="Equation" r:id="rId31" imgW="1193760" imgH="203040" progId="Equation.DSMT4">
                  <p:embed/>
                </p:oleObj>
              </mc:Choice>
              <mc:Fallback>
                <p:oleObj name="Equation" r:id="rId31" imgW="1193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6072267"/>
                        <a:ext cx="194468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365234"/>
              </p:ext>
            </p:extLst>
          </p:nvPr>
        </p:nvGraphicFramePr>
        <p:xfrm>
          <a:off x="4968875" y="3063954"/>
          <a:ext cx="25923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0" name="Equation" r:id="rId33" imgW="1193760" imgH="203040" progId="Equation.DSMT4">
                  <p:embed/>
                </p:oleObj>
              </mc:Choice>
              <mc:Fallback>
                <p:oleObj name="Equation" r:id="rId33" imgW="1193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5" y="3063954"/>
                        <a:ext cx="259238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Line 48"/>
          <p:cNvSpPr>
            <a:spLocks noChangeShapeType="1"/>
          </p:cNvSpPr>
          <p:nvPr/>
        </p:nvSpPr>
        <p:spPr bwMode="auto">
          <a:xfrm>
            <a:off x="73025" y="3637042"/>
            <a:ext cx="7956550" cy="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Dot"/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2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4" grpId="0" build="p" autoUpdateAnimBg="0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42200" y="246272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4.1.3 </a:t>
            </a:r>
            <a:r>
              <a:rPr lang="zh-CN" altLang="en-US" sz="3600" dirty="0" smtClean="0"/>
              <a:t>随机变量函数的数学期望</a:t>
            </a:r>
            <a:endParaRPr lang="zh-CN" alt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590381" y="370965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230019" y="2188825"/>
            <a:ext cx="3897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</a:rPr>
              <a:t>例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R.V.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chemeClr val="tx2"/>
                </a:solidFill>
              </a:rPr>
              <a:t>的分布列为</a:t>
            </a:r>
          </a:p>
        </p:txBody>
      </p:sp>
      <p:graphicFrame>
        <p:nvGraphicFramePr>
          <p:cNvPr id="4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96545"/>
              </p:ext>
            </p:extLst>
          </p:nvPr>
        </p:nvGraphicFramePr>
        <p:xfrm>
          <a:off x="2952581" y="3590588"/>
          <a:ext cx="54149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9" name="Equation" r:id="rId3" imgW="2641320" imgH="406080" progId="Equation.DSMT4">
                  <p:embed/>
                </p:oleObj>
              </mc:Choice>
              <mc:Fallback>
                <p:oleObj name="Equation" r:id="rId3" imgW="2641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581" y="3590588"/>
                        <a:ext cx="541496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90"/>
          <p:cNvSpPr txBox="1">
            <a:spLocks noChangeArrowheads="1"/>
          </p:cNvSpPr>
          <p:nvPr/>
        </p:nvSpPr>
        <p:spPr bwMode="auto">
          <a:xfrm>
            <a:off x="230019" y="2787313"/>
            <a:ext cx="3184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</a:rPr>
              <a:t>求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E(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+1), E(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36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).</a:t>
            </a:r>
          </a:p>
        </p:txBody>
      </p:sp>
      <p:grpSp>
        <p:nvGrpSpPr>
          <p:cNvPr id="47" name="Group 93"/>
          <p:cNvGrpSpPr>
            <a:grpSpLocks/>
          </p:cNvGrpSpPr>
          <p:nvPr/>
        </p:nvGrpSpPr>
        <p:grpSpPr bwMode="auto">
          <a:xfrm>
            <a:off x="3686006" y="1988800"/>
            <a:ext cx="3455988" cy="950913"/>
            <a:chOff x="2608" y="155"/>
            <a:chExt cx="2177" cy="599"/>
          </a:xfrm>
        </p:grpSpPr>
        <p:sp>
          <p:nvSpPr>
            <p:cNvPr id="48" name="Text Box 87"/>
            <p:cNvSpPr txBox="1">
              <a:spLocks noChangeArrowheads="1"/>
            </p:cNvSpPr>
            <p:nvPr/>
          </p:nvSpPr>
          <p:spPr bwMode="auto">
            <a:xfrm>
              <a:off x="2653" y="155"/>
              <a:ext cx="19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800" i="1">
                  <a:latin typeface="Times New Roman" panose="02020603050405020304" pitchFamily="18" charset="0"/>
                </a:rPr>
                <a:t>    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-1      0       1</a:t>
              </a:r>
            </a:p>
          </p:txBody>
        </p:sp>
        <p:sp>
          <p:nvSpPr>
            <p:cNvPr id="49" name="Text Box 88"/>
            <p:cNvSpPr txBox="1">
              <a:spLocks noChangeArrowheads="1"/>
            </p:cNvSpPr>
            <p:nvPr/>
          </p:nvSpPr>
          <p:spPr bwMode="auto">
            <a:xfrm>
              <a:off x="2608" y="427"/>
              <a:ext cx="21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 P</a:t>
              </a:r>
              <a:r>
                <a:rPr lang="en-US" altLang="zh-CN" sz="2800" i="1">
                  <a:latin typeface="Times New Roman" panose="02020603050405020304" pitchFamily="18" charset="0"/>
                </a:rPr>
                <a:t>    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1/3    1/6    1/2</a:t>
              </a:r>
            </a:p>
          </p:txBody>
        </p:sp>
        <p:sp>
          <p:nvSpPr>
            <p:cNvPr id="50" name="Line 86"/>
            <p:cNvSpPr>
              <a:spLocks noChangeShapeType="1"/>
            </p:cNvSpPr>
            <p:nvPr/>
          </p:nvSpPr>
          <p:spPr bwMode="auto">
            <a:xfrm>
              <a:off x="3243" y="210"/>
              <a:ext cx="0" cy="4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SG"/>
            </a:p>
          </p:txBody>
        </p:sp>
        <p:sp>
          <p:nvSpPr>
            <p:cNvPr id="51" name="Line 92"/>
            <p:cNvSpPr>
              <a:spLocks noChangeShapeType="1"/>
            </p:cNvSpPr>
            <p:nvPr/>
          </p:nvSpPr>
          <p:spPr bwMode="auto">
            <a:xfrm>
              <a:off x="2971" y="463"/>
              <a:ext cx="18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SG"/>
            </a:p>
          </p:txBody>
        </p:sp>
      </p:grpSp>
      <p:graphicFrame>
        <p:nvGraphicFramePr>
          <p:cNvPr id="52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271428"/>
              </p:ext>
            </p:extLst>
          </p:nvPr>
        </p:nvGraphicFramePr>
        <p:xfrm>
          <a:off x="1366669" y="3803313"/>
          <a:ext cx="15541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0" name="Equation" r:id="rId5" imgW="609480" imgH="203040" progId="Equation.DSMT4">
                  <p:embed/>
                </p:oleObj>
              </mc:Choice>
              <mc:Fallback>
                <p:oleObj name="Equation" r:id="rId5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669" y="3803313"/>
                        <a:ext cx="15541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957992"/>
              </p:ext>
            </p:extLst>
          </p:nvPr>
        </p:nvGraphicFramePr>
        <p:xfrm>
          <a:off x="2317581" y="4576425"/>
          <a:ext cx="388937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1" name="Equation" r:id="rId7" imgW="2019240" imgH="406080" progId="Equation.DSMT4">
                  <p:embed/>
                </p:oleObj>
              </mc:Choice>
              <mc:Fallback>
                <p:oleObj name="Equation" r:id="rId7" imgW="2019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581" y="4576425"/>
                        <a:ext cx="388937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697122"/>
              </p:ext>
            </p:extLst>
          </p:nvPr>
        </p:nvGraphicFramePr>
        <p:xfrm>
          <a:off x="1238081" y="4739938"/>
          <a:ext cx="10795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2" name="Equation" r:id="rId9" imgW="482400" imgH="228600" progId="Equation.DSMT4">
                  <p:embed/>
                </p:oleObj>
              </mc:Choice>
              <mc:Fallback>
                <p:oleObj name="Equation" r:id="rId9" imgW="482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081" y="4739938"/>
                        <a:ext cx="10795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477464"/>
              </p:ext>
            </p:extLst>
          </p:nvPr>
        </p:nvGraphicFramePr>
        <p:xfrm>
          <a:off x="4503568" y="882313"/>
          <a:ext cx="34067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3" name="Equation" r:id="rId11" imgW="1485720" imgH="342720" progId="Equation.DSMT4">
                  <p:embed/>
                </p:oleObj>
              </mc:Choice>
              <mc:Fallback>
                <p:oleObj name="Equation" r:id="rId11" imgW="14857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568" y="882313"/>
                        <a:ext cx="3406775" cy="781050"/>
                      </a:xfrm>
                      <a:prstGeom prst="rect">
                        <a:avLst/>
                      </a:prstGeom>
                      <a:solidFill>
                        <a:srgbClr val="F9F9A5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15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9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16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535250" y="279073"/>
            <a:ext cx="7772400" cy="2630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solidFill>
                  <a:srgbClr val="0066FF"/>
                </a:solidFill>
                <a:latin typeface="Times New Roman" panose="02020603050405020304" pitchFamily="18" charset="0"/>
              </a:rPr>
              <a:t>例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某种商品每周的需求量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X~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U[10,30]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，而经销商进货数量为区间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[10,30]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中的某一整数，经销商每销售一单位商品可获利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500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元，若供大于求则削价处理，每处理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单位商品亏损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100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元；若供不应求，则可从外部调剂供应，此时每销售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单位商品仅获利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300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元，为使商店所获利润的期望值不少于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9280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元，试确定最少进货量。</a:t>
            </a: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1260818" y="2912582"/>
            <a:ext cx="3706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设进货量为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，则利润额为</a:t>
            </a:r>
          </a:p>
        </p:txBody>
      </p:sp>
      <p:graphicFrame>
        <p:nvGraphicFramePr>
          <p:cNvPr id="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653595"/>
              </p:ext>
            </p:extLst>
          </p:nvPr>
        </p:nvGraphicFramePr>
        <p:xfrm>
          <a:off x="541681" y="3476144"/>
          <a:ext cx="136842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0" name="Equation" r:id="rId3" imgW="698400" imgH="469800" progId="Equation.DSMT4">
                  <p:embed/>
                </p:oleObj>
              </mc:Choice>
              <mc:Fallback>
                <p:oleObj name="Equation" r:id="rId3" imgW="6984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81" y="3476144"/>
                        <a:ext cx="136842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836231"/>
              </p:ext>
            </p:extLst>
          </p:nvPr>
        </p:nvGraphicFramePr>
        <p:xfrm>
          <a:off x="6458293" y="3525357"/>
          <a:ext cx="1427163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1" name="Equation" r:id="rId5" imgW="711000" imgH="177480" progId="Equation.DSMT4">
                  <p:embed/>
                </p:oleObj>
              </mc:Choice>
              <mc:Fallback>
                <p:oleObj name="Equation" r:id="rId5" imgW="7110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8293" y="3525357"/>
                        <a:ext cx="1427163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840366"/>
              </p:ext>
            </p:extLst>
          </p:nvPr>
        </p:nvGraphicFramePr>
        <p:xfrm>
          <a:off x="6509093" y="3979382"/>
          <a:ext cx="1452563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2" name="Equation" r:id="rId7" imgW="723600" imgH="177480" progId="Equation.DSMT4">
                  <p:embed/>
                </p:oleObj>
              </mc:Choice>
              <mc:Fallback>
                <p:oleObj name="Equation" r:id="rId7" imgW="7236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9093" y="3979382"/>
                        <a:ext cx="1452563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936430"/>
              </p:ext>
            </p:extLst>
          </p:nvPr>
        </p:nvGraphicFramePr>
        <p:xfrm>
          <a:off x="1662456" y="3498369"/>
          <a:ext cx="8890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3" name="公式" r:id="rId9" imgW="406080" imgH="177480" progId="Equation.3">
                  <p:embed/>
                </p:oleObj>
              </mc:Choice>
              <mc:Fallback>
                <p:oleObj name="公式" r:id="rId9" imgW="4060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456" y="3498369"/>
                        <a:ext cx="8890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569675"/>
              </p:ext>
            </p:extLst>
          </p:nvPr>
        </p:nvGraphicFramePr>
        <p:xfrm>
          <a:off x="4170706" y="3498369"/>
          <a:ext cx="19875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4" name="公式" r:id="rId11" imgW="952200" imgH="177480" progId="Equation.3">
                  <p:embed/>
                </p:oleObj>
              </mc:Choice>
              <mc:Fallback>
                <p:oleObj name="公式" r:id="rId11" imgW="952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706" y="3498369"/>
                        <a:ext cx="198755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142727"/>
              </p:ext>
            </p:extLst>
          </p:nvPr>
        </p:nvGraphicFramePr>
        <p:xfrm>
          <a:off x="2424456" y="3522182"/>
          <a:ext cx="17827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5" name="公式" r:id="rId13" imgW="888840" imgH="203040" progId="Equation.3">
                  <p:embed/>
                </p:oleObj>
              </mc:Choice>
              <mc:Fallback>
                <p:oleObj name="公式" r:id="rId13" imgW="888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456" y="3522182"/>
                        <a:ext cx="178276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605880"/>
              </p:ext>
            </p:extLst>
          </p:nvPr>
        </p:nvGraphicFramePr>
        <p:xfrm>
          <a:off x="1662456" y="4057169"/>
          <a:ext cx="709612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6" name="公式" r:id="rId15" imgW="355320" imgH="177480" progId="Equation.3">
                  <p:embed/>
                </p:oleObj>
              </mc:Choice>
              <mc:Fallback>
                <p:oleObj name="公式" r:id="rId15" imgW="355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456" y="4057169"/>
                        <a:ext cx="709612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988850"/>
              </p:ext>
            </p:extLst>
          </p:nvPr>
        </p:nvGraphicFramePr>
        <p:xfrm>
          <a:off x="4119906" y="4055582"/>
          <a:ext cx="196215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7" name="公式" r:id="rId17" imgW="977760" imgH="177480" progId="Equation.3">
                  <p:embed/>
                </p:oleObj>
              </mc:Choice>
              <mc:Fallback>
                <p:oleObj name="公式" r:id="rId17" imgW="9777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906" y="4055582"/>
                        <a:ext cx="196215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945871"/>
              </p:ext>
            </p:extLst>
          </p:nvPr>
        </p:nvGraphicFramePr>
        <p:xfrm>
          <a:off x="2367306" y="4055582"/>
          <a:ext cx="18097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8" name="公式" r:id="rId19" imgW="901440" imgH="203040" progId="Equation.3">
                  <p:embed/>
                </p:oleObj>
              </mc:Choice>
              <mc:Fallback>
                <p:oleObj name="公式" r:id="rId19" imgW="901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7306" y="4055582"/>
                        <a:ext cx="180975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936833"/>
              </p:ext>
            </p:extLst>
          </p:nvPr>
        </p:nvGraphicFramePr>
        <p:xfrm>
          <a:off x="3591268" y="4396894"/>
          <a:ext cx="23510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9" name="Equation" r:id="rId21" imgW="1320480" imgH="406080" progId="Equation.DSMT4">
                  <p:embed/>
                </p:oleObj>
              </mc:Choice>
              <mc:Fallback>
                <p:oleObj name="Equation" r:id="rId21" imgW="1320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1268" y="4396894"/>
                        <a:ext cx="235108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628713"/>
              </p:ext>
            </p:extLst>
          </p:nvPr>
        </p:nvGraphicFramePr>
        <p:xfrm>
          <a:off x="613118" y="5060469"/>
          <a:ext cx="29083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0" name="公式" r:id="rId23" imgW="1498320" imgH="393480" progId="Equation.3">
                  <p:embed/>
                </p:oleObj>
              </mc:Choice>
              <mc:Fallback>
                <p:oleObj name="公式" r:id="rId23" imgW="1498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118" y="5060469"/>
                        <a:ext cx="29083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71504"/>
              </p:ext>
            </p:extLst>
          </p:nvPr>
        </p:nvGraphicFramePr>
        <p:xfrm>
          <a:off x="613118" y="5924069"/>
          <a:ext cx="29273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1" name="公式" r:id="rId25" imgW="1473120" imgH="203040" progId="Equation.3">
                  <p:embed/>
                </p:oleObj>
              </mc:Choice>
              <mc:Fallback>
                <p:oleObj name="公式" r:id="rId25" imgW="1473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118" y="5924069"/>
                        <a:ext cx="29273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898461"/>
              </p:ext>
            </p:extLst>
          </p:nvPr>
        </p:nvGraphicFramePr>
        <p:xfrm>
          <a:off x="4502493" y="5781194"/>
          <a:ext cx="191928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2" name="公式" r:id="rId27" imgW="1028520" imgH="393480" progId="Equation.3">
                  <p:embed/>
                </p:oleObj>
              </mc:Choice>
              <mc:Fallback>
                <p:oleObj name="公式" r:id="rId27" imgW="1028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493" y="5781194"/>
                        <a:ext cx="1919288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966837"/>
              </p:ext>
            </p:extLst>
          </p:nvPr>
        </p:nvGraphicFramePr>
        <p:xfrm>
          <a:off x="3507131" y="5074757"/>
          <a:ext cx="2982912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3" name="公式" r:id="rId29" imgW="1536480" imgH="393480" progId="Equation.3">
                  <p:embed/>
                </p:oleObj>
              </mc:Choice>
              <mc:Fallback>
                <p:oleObj name="公式" r:id="rId29" imgW="1536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7131" y="5074757"/>
                        <a:ext cx="2982912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455059"/>
              </p:ext>
            </p:extLst>
          </p:nvPr>
        </p:nvGraphicFramePr>
        <p:xfrm>
          <a:off x="3565868" y="5997094"/>
          <a:ext cx="9334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4" name="公式" r:id="rId31" imgW="469800" imgH="177480" progId="Equation.3">
                  <p:embed/>
                </p:oleObj>
              </mc:Choice>
              <mc:Fallback>
                <p:oleObj name="公式" r:id="rId31" imgW="469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868" y="5997094"/>
                        <a:ext cx="9334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389139"/>
              </p:ext>
            </p:extLst>
          </p:nvPr>
        </p:nvGraphicFramePr>
        <p:xfrm>
          <a:off x="6445593" y="5895494"/>
          <a:ext cx="14176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5" name="公式" r:id="rId33" imgW="596880" imgH="177480" progId="Equation.3">
                  <p:embed/>
                </p:oleObj>
              </mc:Choice>
              <mc:Fallback>
                <p:oleObj name="公式" r:id="rId33" imgW="596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593" y="5895494"/>
                        <a:ext cx="141763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52"/>
          <p:cNvSpPr>
            <a:spLocks noChangeArrowheads="1"/>
          </p:cNvSpPr>
          <p:nvPr/>
        </p:nvSpPr>
        <p:spPr bwMode="auto">
          <a:xfrm>
            <a:off x="684556" y="2912582"/>
            <a:ext cx="795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66FF"/>
                </a:solidFill>
                <a:latin typeface="Times New Roman" panose="02020603050405020304" pitchFamily="18" charset="0"/>
              </a:rPr>
              <a:t>解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pSp>
        <p:nvGrpSpPr>
          <p:cNvPr id="25" name="Group 56"/>
          <p:cNvGrpSpPr>
            <a:grpSpLocks/>
          </p:cNvGrpSpPr>
          <p:nvPr/>
        </p:nvGrpSpPr>
        <p:grpSpPr bwMode="auto">
          <a:xfrm>
            <a:off x="541681" y="4471507"/>
            <a:ext cx="3024187" cy="569912"/>
            <a:chOff x="703" y="2787"/>
            <a:chExt cx="1905" cy="359"/>
          </a:xfrm>
        </p:grpSpPr>
        <p:sp>
          <p:nvSpPr>
            <p:cNvPr id="26" name="Rectangle 55"/>
            <p:cNvSpPr>
              <a:spLocks noChangeArrowheads="1"/>
            </p:cNvSpPr>
            <p:nvPr/>
          </p:nvSpPr>
          <p:spPr bwMode="auto">
            <a:xfrm>
              <a:off x="703" y="2804"/>
              <a:ext cx="1905" cy="318"/>
            </a:xfrm>
            <a:prstGeom prst="rect">
              <a:avLst/>
            </a:prstGeom>
            <a:solidFill>
              <a:srgbClr val="F6FCA2"/>
            </a:solidFill>
            <a:ln w="19050" algn="ctr">
              <a:solidFill>
                <a:srgbClr val="F6FCA2"/>
              </a:solidFill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7" name="Object 53"/>
            <p:cNvGraphicFramePr>
              <a:graphicFrameLocks noChangeAspect="1"/>
            </p:cNvGraphicFramePr>
            <p:nvPr/>
          </p:nvGraphicFramePr>
          <p:xfrm>
            <a:off x="703" y="2787"/>
            <a:ext cx="1905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86" name="Equation" r:id="rId35" imgW="1752480" imgH="330120" progId="Equation.DSMT4">
                    <p:embed/>
                  </p:oleObj>
                </mc:Choice>
                <mc:Fallback>
                  <p:oleObj name="Equation" r:id="rId35" imgW="175248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787"/>
                          <a:ext cx="1905" cy="359"/>
                        </a:xfrm>
                        <a:prstGeom prst="rect">
                          <a:avLst/>
                        </a:prstGeom>
                        <a:solidFill>
                          <a:srgbClr val="FF99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9472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24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17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2698" y="609600"/>
            <a:ext cx="3706812" cy="5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tabLst>
                <a:tab pos="1347788" algn="l"/>
              </a:tabLst>
            </a:pPr>
            <a:r>
              <a:rPr lang="zh-CN" altLang="en-US" sz="2800" b="1" smtClean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53254"/>
              </p:ext>
            </p:extLst>
          </p:nvPr>
        </p:nvGraphicFramePr>
        <p:xfrm>
          <a:off x="1034498" y="609600"/>
          <a:ext cx="59626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7" name="Equation" r:id="rId3" imgW="2641320" imgH="253800" progId="Equation.DSMT4">
                  <p:embed/>
                </p:oleObj>
              </mc:Choice>
              <mc:Fallback>
                <p:oleObj name="Equation" r:id="rId3" imgW="2641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498" y="609600"/>
                        <a:ext cx="596265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086480"/>
              </p:ext>
            </p:extLst>
          </p:nvPr>
        </p:nvGraphicFramePr>
        <p:xfrm>
          <a:off x="902735" y="2505075"/>
          <a:ext cx="56038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8" name="Equation" r:id="rId5" imgW="2793960" imgH="406080" progId="Equation.DSMT4">
                  <p:embed/>
                </p:oleObj>
              </mc:Choice>
              <mc:Fallback>
                <p:oleObj name="Equation" r:id="rId5" imgW="2793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735" y="2505075"/>
                        <a:ext cx="560387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41263"/>
              </p:ext>
            </p:extLst>
          </p:nvPr>
        </p:nvGraphicFramePr>
        <p:xfrm>
          <a:off x="580473" y="3619500"/>
          <a:ext cx="8050212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9" name="Equation" r:id="rId7" imgW="4101840" imgH="1218960" progId="Equation.DSMT4">
                  <p:embed/>
                </p:oleObj>
              </mc:Choice>
              <mc:Fallback>
                <p:oleObj name="Equation" r:id="rId7" imgW="410184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473" y="3619500"/>
                        <a:ext cx="8050212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1310723" y="1257300"/>
            <a:ext cx="4260850" cy="1358900"/>
            <a:chOff x="1149" y="708"/>
            <a:chExt cx="2684" cy="856"/>
          </a:xfrm>
        </p:grpSpPr>
        <p:graphicFrame>
          <p:nvGraphicFramePr>
            <p:cNvPr id="10" name="Object 4"/>
            <p:cNvGraphicFramePr>
              <a:graphicFrameLocks noChangeAspect="1"/>
            </p:cNvGraphicFramePr>
            <p:nvPr/>
          </p:nvGraphicFramePr>
          <p:xfrm>
            <a:off x="1149" y="708"/>
            <a:ext cx="2684" cy="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40" name="Equation" r:id="rId9" imgW="2070000" imgH="660240" progId="Equation.DSMT4">
                    <p:embed/>
                  </p:oleObj>
                </mc:Choice>
                <mc:Fallback>
                  <p:oleObj name="Equation" r:id="rId9" imgW="2070000" imgH="660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9" y="708"/>
                          <a:ext cx="2684" cy="8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1610" y="935"/>
              <a:ext cx="19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SG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2064" y="754"/>
              <a:ext cx="0" cy="7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SG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755" y="708"/>
              <a:ext cx="226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SG"/>
            </a:p>
          </p:txBody>
        </p:sp>
      </p:grpSp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175655"/>
              </p:ext>
            </p:extLst>
          </p:nvPr>
        </p:nvGraphicFramePr>
        <p:xfrm>
          <a:off x="4563510" y="3419475"/>
          <a:ext cx="3887788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1" name="Equation" r:id="rId11" imgW="1993680" imgH="355320" progId="Equation.DSMT4">
                  <p:embed/>
                </p:oleObj>
              </mc:Choice>
              <mc:Fallback>
                <p:oleObj name="Equation" r:id="rId11" imgW="19936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3510" y="3419475"/>
                        <a:ext cx="3887788" cy="693738"/>
                      </a:xfrm>
                      <a:prstGeom prst="rect">
                        <a:avLst/>
                      </a:prstGeom>
                      <a:solidFill>
                        <a:srgbClr val="F9F9A5"/>
                      </a:solidFill>
                      <a:ln w="28575" cmpd="sng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175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18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66896" y="381585"/>
            <a:ext cx="7631112" cy="121264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例 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在区域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上服从均匀分布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是由        </a:t>
            </a:r>
            <a:r>
              <a:rPr kumimoji="1" lang="en-US" altLang="zh-CN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endParaRPr kumimoji="1" lang="en-US" altLang="zh-CN" sz="2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=0,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=0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围成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求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),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),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),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XY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).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86838"/>
              </p:ext>
            </p:extLst>
          </p:nvPr>
        </p:nvGraphicFramePr>
        <p:xfrm>
          <a:off x="6297783" y="290992"/>
          <a:ext cx="129698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21" name="Equation" r:id="rId3" imgW="622080" imgH="406080" progId="Equation.DSMT4">
                  <p:embed/>
                </p:oleObj>
              </mc:Choice>
              <mc:Fallback>
                <p:oleObj name="Equation" r:id="rId3" imgW="622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783" y="290992"/>
                        <a:ext cx="1296988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371666"/>
              </p:ext>
            </p:extLst>
          </p:nvPr>
        </p:nvGraphicFramePr>
        <p:xfrm>
          <a:off x="1439240" y="1834042"/>
          <a:ext cx="52101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22" name="Equation" r:id="rId5" imgW="2743200" imgH="469800" progId="Equation.DSMT4">
                  <p:embed/>
                </p:oleObj>
              </mc:Choice>
              <mc:Fallback>
                <p:oleObj name="Equation" r:id="rId5" imgW="27432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240" y="1834042"/>
                        <a:ext cx="521017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83615" y="2021367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6658940" y="1762604"/>
            <a:ext cx="2032000" cy="2787650"/>
            <a:chOff x="4240" y="1316"/>
            <a:chExt cx="1280" cy="1756"/>
          </a:xfrm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355" y="1678"/>
              <a:ext cx="661" cy="1154"/>
            </a:xfrm>
            <a:prstGeom prst="rtTriangl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5328" y="283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1400" b="1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4355" y="1316"/>
              <a:ext cx="0" cy="14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5040" y="2880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400" b="1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4320" y="2880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1400" b="1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240" y="1584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4427" y="1344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1400" b="1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4320" y="2832"/>
              <a:ext cx="12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aphicFrame>
          <p:nvGraphicFramePr>
            <p:cNvPr id="19" name="Object 15"/>
            <p:cNvGraphicFramePr>
              <a:graphicFrameLocks noChangeAspect="1"/>
            </p:cNvGraphicFramePr>
            <p:nvPr/>
          </p:nvGraphicFramePr>
          <p:xfrm>
            <a:off x="4632" y="1871"/>
            <a:ext cx="648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23" name="公式" r:id="rId7" imgW="571320" imgH="393480" progId="Equation.3">
                    <p:embed/>
                  </p:oleObj>
                </mc:Choice>
                <mc:Fallback>
                  <p:oleObj name="公式" r:id="rId7" imgW="57132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2" y="1871"/>
                          <a:ext cx="648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650873"/>
              </p:ext>
            </p:extLst>
          </p:nvPr>
        </p:nvGraphicFramePr>
        <p:xfrm>
          <a:off x="799477" y="2770667"/>
          <a:ext cx="57150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24" name="公式" r:id="rId9" imgW="3492360" imgH="533160" progId="Equation.3">
                  <p:embed/>
                </p:oleObj>
              </mc:Choice>
              <mc:Fallback>
                <p:oleObj name="公式" r:id="rId9" imgW="34923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477" y="2770667"/>
                        <a:ext cx="57150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007399"/>
              </p:ext>
            </p:extLst>
          </p:nvPr>
        </p:nvGraphicFramePr>
        <p:xfrm>
          <a:off x="826465" y="3562829"/>
          <a:ext cx="4811712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25" name="Equation" r:id="rId11" imgW="2755800" imgH="406080" progId="Equation.DSMT4">
                  <p:embed/>
                </p:oleObj>
              </mc:Choice>
              <mc:Fallback>
                <p:oleObj name="Equation" r:id="rId11" imgW="2755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465" y="3562829"/>
                        <a:ext cx="4811712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585901"/>
              </p:ext>
            </p:extLst>
          </p:nvPr>
        </p:nvGraphicFramePr>
        <p:xfrm>
          <a:off x="2529852" y="4358167"/>
          <a:ext cx="14478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26" name="公式" r:id="rId13" imgW="825480" imgH="330120" progId="Equation.3">
                  <p:embed/>
                </p:oleObj>
              </mc:Choice>
              <mc:Fallback>
                <p:oleObj name="公式" r:id="rId13" imgW="8254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9852" y="4358167"/>
                        <a:ext cx="14478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825887"/>
              </p:ext>
            </p:extLst>
          </p:nvPr>
        </p:nvGraphicFramePr>
        <p:xfrm>
          <a:off x="929652" y="4324829"/>
          <a:ext cx="15240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27" name="公式" r:id="rId15" imgW="787320" imgH="330120" progId="Equation.3">
                  <p:embed/>
                </p:oleObj>
              </mc:Choice>
              <mc:Fallback>
                <p:oleObj name="公式" r:id="rId15" imgW="7873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52" y="4324829"/>
                        <a:ext cx="15240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701542"/>
              </p:ext>
            </p:extLst>
          </p:nvPr>
        </p:nvGraphicFramePr>
        <p:xfrm>
          <a:off x="3977652" y="4464529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28" name="公式" r:id="rId17" imgW="203040" imgH="203040" progId="Equation.3">
                  <p:embed/>
                </p:oleObj>
              </mc:Choice>
              <mc:Fallback>
                <p:oleObj name="公式" r:id="rId17" imgW="203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652" y="4464529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492594"/>
              </p:ext>
            </p:extLst>
          </p:nvPr>
        </p:nvGraphicFramePr>
        <p:xfrm>
          <a:off x="1615452" y="5010629"/>
          <a:ext cx="26670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29" name="公式" r:id="rId19" imgW="1320480" imgH="330120" progId="Equation.3">
                  <p:embed/>
                </p:oleObj>
              </mc:Choice>
              <mc:Fallback>
                <p:oleObj name="公式" r:id="rId19" imgW="13204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5452" y="5010629"/>
                        <a:ext cx="26670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667679"/>
              </p:ext>
            </p:extLst>
          </p:nvPr>
        </p:nvGraphicFramePr>
        <p:xfrm>
          <a:off x="4269752" y="4909029"/>
          <a:ext cx="1917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30" name="公式" r:id="rId21" imgW="927000" imgH="380880" progId="Equation.3">
                  <p:embed/>
                </p:oleObj>
              </mc:Choice>
              <mc:Fallback>
                <p:oleObj name="公式" r:id="rId21" imgW="9270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9752" y="4909029"/>
                        <a:ext cx="1917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84710"/>
              </p:ext>
            </p:extLst>
          </p:nvPr>
        </p:nvGraphicFramePr>
        <p:xfrm>
          <a:off x="6173165" y="5010629"/>
          <a:ext cx="471487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31" name="公式" r:id="rId23" imgW="266400" imgH="393480" progId="Equation.3">
                  <p:embed/>
                </p:oleObj>
              </mc:Choice>
              <mc:Fallback>
                <p:oleObj name="公式" r:id="rId23" imgW="266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165" y="5010629"/>
                        <a:ext cx="471487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753440" y="2684942"/>
            <a:ext cx="6019800" cy="3124200"/>
            <a:chOff x="1296" y="1440"/>
            <a:chExt cx="3792" cy="1968"/>
          </a:xfrm>
        </p:grpSpPr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1296" y="1440"/>
              <a:ext cx="3792" cy="1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" name="Object 26"/>
            <p:cNvGraphicFramePr>
              <a:graphicFrameLocks noChangeAspect="1"/>
            </p:cNvGraphicFramePr>
            <p:nvPr/>
          </p:nvGraphicFramePr>
          <p:xfrm>
            <a:off x="1392" y="1488"/>
            <a:ext cx="1995" cy="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32" name="公式" r:id="rId25" imgW="1612800" imgH="393480" progId="Equation.3">
                    <p:embed/>
                  </p:oleObj>
                </mc:Choice>
                <mc:Fallback>
                  <p:oleObj name="公式" r:id="rId25" imgW="1612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488"/>
                          <a:ext cx="1995" cy="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27"/>
            <p:cNvGraphicFramePr>
              <a:graphicFrameLocks noChangeAspect="1"/>
            </p:cNvGraphicFramePr>
            <p:nvPr/>
          </p:nvGraphicFramePr>
          <p:xfrm>
            <a:off x="1392" y="2028"/>
            <a:ext cx="2116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33" name="公式" r:id="rId27" imgW="1663560" imgH="330120" progId="Equation.3">
                    <p:embed/>
                  </p:oleObj>
                </mc:Choice>
                <mc:Fallback>
                  <p:oleObj name="公式" r:id="rId27" imgW="166356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028"/>
                          <a:ext cx="2116" cy="42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28"/>
            <p:cNvGraphicFramePr>
              <a:graphicFrameLocks noChangeAspect="1"/>
            </p:cNvGraphicFramePr>
            <p:nvPr/>
          </p:nvGraphicFramePr>
          <p:xfrm>
            <a:off x="3496" y="2000"/>
            <a:ext cx="120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34" name="公式" r:id="rId29" imgW="927000" imgH="380880" progId="Equation.3">
                    <p:embed/>
                  </p:oleObj>
                </mc:Choice>
                <mc:Fallback>
                  <p:oleObj name="公式" r:id="rId29" imgW="92700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6" y="2000"/>
                          <a:ext cx="1208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29"/>
            <p:cNvGraphicFramePr>
              <a:graphicFrameLocks noChangeAspect="1"/>
            </p:cNvGraphicFramePr>
            <p:nvPr/>
          </p:nvGraphicFramePr>
          <p:xfrm>
            <a:off x="4695" y="2064"/>
            <a:ext cx="297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35" name="公式" r:id="rId30" imgW="266400" imgH="393480" progId="Equation.3">
                    <p:embed/>
                  </p:oleObj>
                </mc:Choice>
                <mc:Fallback>
                  <p:oleObj name="公式" r:id="rId30" imgW="2664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5" y="2064"/>
                          <a:ext cx="297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896156"/>
              </p:ext>
            </p:extLst>
          </p:nvPr>
        </p:nvGraphicFramePr>
        <p:xfrm>
          <a:off x="1329702" y="4813779"/>
          <a:ext cx="24511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36" name="Equation" r:id="rId31" imgW="1346040" imgH="380880" progId="Equation.DSMT4">
                  <p:embed/>
                </p:oleObj>
              </mc:Choice>
              <mc:Fallback>
                <p:oleObj name="Equation" r:id="rId31" imgW="1346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9702" y="4813779"/>
                        <a:ext cx="24511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752869"/>
              </p:ext>
            </p:extLst>
          </p:nvPr>
        </p:nvGraphicFramePr>
        <p:xfrm>
          <a:off x="3741115" y="4813779"/>
          <a:ext cx="356552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37" name="Equation" r:id="rId33" imgW="1955520" imgH="380880" progId="Equation.DSMT4">
                  <p:embed/>
                </p:oleObj>
              </mc:Choice>
              <mc:Fallback>
                <p:oleObj name="Equation" r:id="rId33" imgW="19555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115" y="4813779"/>
                        <a:ext cx="3565525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255981"/>
              </p:ext>
            </p:extLst>
          </p:nvPr>
        </p:nvGraphicFramePr>
        <p:xfrm>
          <a:off x="3418852" y="5507517"/>
          <a:ext cx="19526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38" name="Equation" r:id="rId35" imgW="1066680" imgH="380880" progId="Equation.DSMT4">
                  <p:embed/>
                </p:oleObj>
              </mc:Choice>
              <mc:Fallback>
                <p:oleObj name="Equation" r:id="rId35" imgW="1066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8852" y="5507517"/>
                        <a:ext cx="19526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854982"/>
              </p:ext>
            </p:extLst>
          </p:nvPr>
        </p:nvGraphicFramePr>
        <p:xfrm>
          <a:off x="5361952" y="5559904"/>
          <a:ext cx="239553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39" name="公式" r:id="rId37" imgW="1307880" imgH="393480" progId="Equation.3">
                  <p:embed/>
                </p:oleObj>
              </mc:Choice>
              <mc:Fallback>
                <p:oleObj name="公式" r:id="rId37" imgW="1307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1952" y="5559904"/>
                        <a:ext cx="2395538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621240"/>
              </p:ext>
            </p:extLst>
          </p:nvPr>
        </p:nvGraphicFramePr>
        <p:xfrm>
          <a:off x="7695577" y="5550379"/>
          <a:ext cx="8794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40" name="公式" r:id="rId39" imgW="482400" imgH="393480" progId="Equation.3">
                  <p:embed/>
                </p:oleObj>
              </mc:Choice>
              <mc:Fallback>
                <p:oleObj name="公式" r:id="rId39" imgW="482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5577" y="5550379"/>
                        <a:ext cx="87947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256921"/>
              </p:ext>
            </p:extLst>
          </p:nvPr>
        </p:nvGraphicFramePr>
        <p:xfrm>
          <a:off x="7352677" y="4829654"/>
          <a:ext cx="12731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41" name="公式" r:id="rId41" imgW="698400" imgH="393480" progId="Equation.3">
                  <p:embed/>
                </p:oleObj>
              </mc:Choice>
              <mc:Fallback>
                <p:oleObj name="公式" r:id="rId41" imgW="698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2677" y="4829654"/>
                        <a:ext cx="12731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407990"/>
              </p:ext>
            </p:extLst>
          </p:nvPr>
        </p:nvGraphicFramePr>
        <p:xfrm>
          <a:off x="878852" y="4294667"/>
          <a:ext cx="41957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42" name="Equation" r:id="rId43" imgW="2463480" imgH="330120" progId="Equation.DSMT4">
                  <p:embed/>
                </p:oleObj>
              </mc:Choice>
              <mc:Fallback>
                <p:oleObj name="Equation" r:id="rId43" imgW="2463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852" y="4294667"/>
                        <a:ext cx="4195763" cy="561975"/>
                      </a:xfrm>
                      <a:prstGeom prst="rect">
                        <a:avLst/>
                      </a:prstGeom>
                      <a:solidFill>
                        <a:srgbClr val="DCFCA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951253"/>
              </p:ext>
            </p:extLst>
          </p:nvPr>
        </p:nvGraphicFramePr>
        <p:xfrm>
          <a:off x="283540" y="5623404"/>
          <a:ext cx="32067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43" name="Equation" r:id="rId45" imgW="1993680" imgH="330120" progId="Equation.DSMT4">
                  <p:embed/>
                </p:oleObj>
              </mc:Choice>
              <mc:Fallback>
                <p:oleObj name="Equation" r:id="rId45" imgW="1993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40" y="5623404"/>
                        <a:ext cx="3206750" cy="5302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946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42200" y="246272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4.1.3 </a:t>
            </a:r>
            <a:r>
              <a:rPr lang="zh-CN" altLang="en-US" sz="3600" dirty="0" smtClean="0"/>
              <a:t>数学期望的性质</a:t>
            </a:r>
            <a:endParaRPr lang="zh-CN" altLang="en-US" sz="3600" dirty="0"/>
          </a:p>
        </p:txBody>
      </p:sp>
      <p:sp>
        <p:nvSpPr>
          <p:cNvPr id="39" name="Line 2"/>
          <p:cNvSpPr>
            <a:spLocks noChangeShapeType="1"/>
          </p:cNvSpPr>
          <p:nvPr/>
        </p:nvSpPr>
        <p:spPr bwMode="auto">
          <a:xfrm>
            <a:off x="629927" y="1570195"/>
            <a:ext cx="777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539440" y="1052670"/>
            <a:ext cx="3473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1 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c,   c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为常数。</a:t>
            </a: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1230002" y="4767420"/>
            <a:ext cx="3917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solidFill>
                  <a:schemeClr val="tx1"/>
                </a:solidFill>
              </a:rPr>
              <a:t>≥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 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 b="1">
                <a:solidFill>
                  <a:schemeClr val="tx1"/>
                </a:solidFill>
              </a:rPr>
              <a:t>≥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);</a:t>
            </a:r>
            <a:endParaRPr kumimoji="1" lang="en-US" altLang="zh-CN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755340" y="2262345"/>
            <a:ext cx="987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一般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5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144636"/>
              </p:ext>
            </p:extLst>
          </p:nvPr>
        </p:nvGraphicFramePr>
        <p:xfrm>
          <a:off x="1834840" y="2290920"/>
          <a:ext cx="34559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7" name="Equation" r:id="rId4" imgW="1650960" imgH="342720" progId="Equation.DSMT4">
                  <p:embed/>
                </p:oleObj>
              </mc:Choice>
              <mc:Fallback>
                <p:oleObj name="Equation" r:id="rId4" imgW="16509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840" y="2290920"/>
                        <a:ext cx="345598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8"/>
          <p:cNvSpPr txBox="1">
            <a:spLocks noChangeArrowheads="1"/>
          </p:cNvSpPr>
          <p:nvPr/>
        </p:nvSpPr>
        <p:spPr bwMode="auto">
          <a:xfrm>
            <a:off x="617227" y="2908457"/>
            <a:ext cx="2154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>
                <a:solidFill>
                  <a:srgbClr val="FF33CC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>
                <a:solidFill>
                  <a:srgbClr val="FF33CC"/>
                </a:solidFill>
                <a:latin typeface="Times New Roman" panose="02020603050405020304" pitchFamily="18" charset="0"/>
              </a:rPr>
              <a:t>与</a:t>
            </a:r>
            <a:r>
              <a:rPr kumimoji="1" lang="en-US" altLang="zh-CN" sz="2800" b="1" i="1">
                <a:solidFill>
                  <a:srgbClr val="FF33CC"/>
                </a:solidFill>
                <a:latin typeface="Times New Roman" panose="02020603050405020304" pitchFamily="18" charset="0"/>
              </a:rPr>
              <a:t>Y </a:t>
            </a:r>
            <a:r>
              <a:rPr kumimoji="1" lang="zh-CN" altLang="en-US" sz="2800" b="1">
                <a:solidFill>
                  <a:srgbClr val="FF33CC"/>
                </a:solidFill>
                <a:latin typeface="Times New Roman" panose="02020603050405020304" pitchFamily="18" charset="0"/>
              </a:rPr>
              <a:t>独立</a:t>
            </a: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607702" y="5445282"/>
            <a:ext cx="4467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5 </a:t>
            </a:r>
            <a:r>
              <a:rPr kumimoji="1" lang="en-US" altLang="zh-CN" sz="2800" b="1" dirty="0">
                <a:solidFill>
                  <a:srgbClr val="9C3B99"/>
                </a:solidFill>
                <a:latin typeface="Times New Roman" panose="02020603050405020304" pitchFamily="18" charset="0"/>
              </a:rPr>
              <a:t>Cauchy-Schwarz</a:t>
            </a:r>
            <a:r>
              <a:rPr kumimoji="1" lang="zh-CN" altLang="en-US" sz="2800" b="1" dirty="0">
                <a:solidFill>
                  <a:srgbClr val="9C3B99"/>
                </a:solidFill>
                <a:latin typeface="Times New Roman" panose="02020603050405020304" pitchFamily="18" charset="0"/>
              </a:rPr>
              <a:t>不等式</a:t>
            </a:r>
            <a:r>
              <a:rPr kumimoji="1" lang="zh-CN" altLang="en-US" sz="2800" dirty="0">
                <a:solidFill>
                  <a:srgbClr val="9C3B99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5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088120"/>
              </p:ext>
            </p:extLst>
          </p:nvPr>
        </p:nvGraphicFramePr>
        <p:xfrm>
          <a:off x="4801877" y="5473857"/>
          <a:ext cx="34559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8" name="Equation" r:id="rId6" imgW="1587240" imgH="228600" progId="Equation.DSMT4">
                  <p:embed/>
                </p:oleObj>
              </mc:Choice>
              <mc:Fallback>
                <p:oleObj name="Equation" r:id="rId6" imgW="1587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1877" y="5473857"/>
                        <a:ext cx="345598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447118"/>
              </p:ext>
            </p:extLst>
          </p:nvPr>
        </p:nvGraphicFramePr>
        <p:xfrm>
          <a:off x="2698440" y="2937032"/>
          <a:ext cx="3673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9" name="Equation" r:id="rId8" imgW="1587240" imgH="203040" progId="Equation.DSMT4">
                  <p:embed/>
                </p:oleObj>
              </mc:Choice>
              <mc:Fallback>
                <p:oleObj name="Equation" r:id="rId8" imgW="1587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440" y="2937032"/>
                        <a:ext cx="36734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 Box 24"/>
          <p:cNvSpPr txBox="1">
            <a:spLocks noChangeArrowheads="1"/>
          </p:cNvSpPr>
          <p:nvPr/>
        </p:nvSpPr>
        <p:spPr bwMode="auto">
          <a:xfrm>
            <a:off x="556902" y="1627345"/>
            <a:ext cx="74279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600" b="1" dirty="0">
                <a:solidFill>
                  <a:srgbClr val="9C3B99"/>
                </a:solidFill>
                <a:latin typeface="Times New Roman" panose="02020603050405020304" pitchFamily="18" charset="0"/>
              </a:rPr>
              <a:t>线性性：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对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 dirty="0" err="1">
                <a:sym typeface="UniversalMath1 BT" pitchFamily="18" charset="2"/>
              </a:rPr>
              <a:t>∈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aX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bY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aE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)+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2" name="Rectangle 25"/>
          <p:cNvSpPr>
            <a:spLocks noChangeArrowheads="1"/>
          </p:cNvSpPr>
          <p:nvPr/>
        </p:nvSpPr>
        <p:spPr bwMode="auto">
          <a:xfrm>
            <a:off x="610877" y="3500595"/>
            <a:ext cx="1152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一般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63" name="Text Box 26"/>
          <p:cNvSpPr txBox="1">
            <a:spLocks noChangeArrowheads="1"/>
          </p:cNvSpPr>
          <p:nvPr/>
        </p:nvSpPr>
        <p:spPr bwMode="auto">
          <a:xfrm>
            <a:off x="756309" y="4146241"/>
            <a:ext cx="41985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solidFill>
                  <a:srgbClr val="9C3B99"/>
                </a:solidFill>
                <a:latin typeface="Times New Roman" panose="02020603050405020304" pitchFamily="18" charset="0"/>
              </a:rPr>
              <a:t>单调性：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≥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, </a:t>
            </a:r>
            <a:r>
              <a:rPr kumimoji="1" lang="zh-CN" altLang="en-US" sz="2800" b="1" dirty="0">
                <a:solidFill>
                  <a:schemeClr val="tx1"/>
                </a:solidFill>
              </a:rPr>
              <a:t>则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EX 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≥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0.</a:t>
            </a:r>
          </a:p>
        </p:txBody>
      </p:sp>
      <p:sp>
        <p:nvSpPr>
          <p:cNvPr id="64" name="Text Box 27"/>
          <p:cNvSpPr txBox="1">
            <a:spLocks noChangeArrowheads="1"/>
          </p:cNvSpPr>
          <p:nvPr/>
        </p:nvSpPr>
        <p:spPr bwMode="auto">
          <a:xfrm>
            <a:off x="4989202" y="4781707"/>
            <a:ext cx="2022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|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|</a:t>
            </a:r>
            <a:r>
              <a:rPr kumimoji="1" lang="en-US" altLang="zh-CN" sz="2400" b="1">
                <a:solidFill>
                  <a:schemeClr val="tx1"/>
                </a:solidFill>
              </a:rPr>
              <a:t>≥|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EX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|.</a:t>
            </a:r>
            <a:endParaRPr kumimoji="1" lang="en-US" altLang="zh-CN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" name="Text Box 28"/>
          <p:cNvSpPr txBox="1">
            <a:spLocks noChangeArrowheads="1"/>
          </p:cNvSpPr>
          <p:nvPr/>
        </p:nvSpPr>
        <p:spPr bwMode="auto">
          <a:xfrm>
            <a:off x="1547502" y="3472020"/>
            <a:ext cx="6334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4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独立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 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 …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),</a:t>
            </a:r>
          </a:p>
        </p:txBody>
      </p:sp>
      <p:sp>
        <p:nvSpPr>
          <p:cNvPr id="66" name="Rectangle 29"/>
          <p:cNvSpPr>
            <a:spLocks noChangeArrowheads="1"/>
          </p:cNvSpPr>
          <p:nvPr/>
        </p:nvSpPr>
        <p:spPr bwMode="auto">
          <a:xfrm>
            <a:off x="382277" y="4738845"/>
            <a:ext cx="1152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故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19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02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75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75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75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75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75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 autoUpdateAnimBg="0"/>
      <p:bldP spid="41" grpId="0" build="p" autoUpdateAnimBg="0"/>
      <p:bldP spid="42" grpId="0" build="p" autoUpdateAnimBg="0"/>
      <p:bldP spid="57" grpId="0" build="p" autoUpdateAnimBg="0"/>
      <p:bldP spid="58" grpId="0" build="p" autoUpdateAnimBg="0"/>
      <p:bldP spid="61" grpId="0" build="p" autoUpdateAnimBg="0"/>
      <p:bldP spid="62" grpId="0" build="p" autoUpdateAnimBg="0"/>
      <p:bldP spid="63" grpId="0" build="p" autoUpdateAnimBg="0"/>
      <p:bldP spid="64" grpId="0" build="p" autoUpdateAnimBg="0"/>
      <p:bldP spid="65" grpId="0" build="p" autoUpdateAnimBg="0"/>
      <p:bldP spid="6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标题 487425"/>
          <p:cNvSpPr>
            <a:spLocks noGrp="1" noChangeArrowheads="1"/>
          </p:cNvSpPr>
          <p:nvPr>
            <p:ph type="title"/>
          </p:nvPr>
        </p:nvSpPr>
        <p:spPr>
          <a:xfrm>
            <a:off x="971501" y="645284"/>
            <a:ext cx="6842125" cy="6381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/>
              <a:t>第四章     数字特征</a:t>
            </a:r>
            <a:endParaRPr lang="zh-CN" altLang="en-US" b="1" dirty="0"/>
          </a:p>
        </p:txBody>
      </p:sp>
      <p:sp>
        <p:nvSpPr>
          <p:cNvPr id="487427" name="文本占位符 487426"/>
          <p:cNvSpPr>
            <a:spLocks noGrp="1" noChangeArrowheads="1"/>
          </p:cNvSpPr>
          <p:nvPr>
            <p:ph idx="1"/>
          </p:nvPr>
        </p:nvSpPr>
        <p:spPr>
          <a:xfrm>
            <a:off x="971501" y="2060575"/>
            <a:ext cx="7583538" cy="2747963"/>
          </a:xfrm>
        </p:spPr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</a:rPr>
              <a:t>.1 </a:t>
            </a: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</a:rPr>
              <a:t>随机变量的数学期望</a:t>
            </a:r>
            <a:endParaRPr lang="en-US" altLang="zh-CN" sz="28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</a:rPr>
              <a:t>4.2 </a:t>
            </a: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</a:rPr>
              <a:t>随机变量的方差</a:t>
            </a:r>
            <a:endParaRPr lang="en-US" altLang="zh-CN" sz="28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</a:rPr>
              <a:t>4.3 </a:t>
            </a: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</a:rPr>
              <a:t>随机变量的矩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</a:rPr>
              <a:t>4.4 </a:t>
            </a: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</a:rPr>
              <a:t>协方差和相关系数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/>
              <a:t>		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pic>
        <p:nvPicPr>
          <p:cNvPr id="22581" name="ShockwaveFlash2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4808538"/>
            <a:ext cx="1338263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strips dir="r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4874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6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6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6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6" grpId="0"/>
      <p:bldP spid="4874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42200" y="246272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4.1.3 </a:t>
            </a:r>
            <a:r>
              <a:rPr lang="zh-CN" altLang="en-US" sz="3600" dirty="0" smtClean="0"/>
              <a:t>数学期望的性质</a:t>
            </a:r>
            <a:endParaRPr lang="zh-CN" alt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563563" y="1182688"/>
            <a:ext cx="39512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000" b="1">
                <a:solidFill>
                  <a:srgbClr val="3366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3000" b="1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</a:rPr>
              <a:t>X~B</a:t>
            </a:r>
            <a:r>
              <a:rPr kumimoji="1" lang="en-US" altLang="zh-CN" sz="30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30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30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3000" b="1">
                <a:solidFill>
                  <a:schemeClr val="tx1"/>
                </a:solidFill>
                <a:latin typeface="Times New Roman" panose="02020603050405020304" pitchFamily="18" charset="0"/>
              </a:rPr>
              <a:t>，求</a:t>
            </a:r>
            <a:r>
              <a:rPr kumimoji="1"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30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000" b="1">
                <a:solidFill>
                  <a:schemeClr val="tx1"/>
                </a:solidFill>
                <a:latin typeface="Times New Roman" panose="02020603050405020304" pitchFamily="18" charset="0"/>
              </a:rPr>
              <a:t>).</a:t>
            </a:r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649097"/>
              </p:ext>
            </p:extLst>
          </p:nvPr>
        </p:nvGraphicFramePr>
        <p:xfrm>
          <a:off x="6183313" y="2578100"/>
          <a:ext cx="17462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4" name="公式" r:id="rId3" imgW="812800" imgH="190500" progId="Equation.3">
                  <p:embed/>
                </p:oleObj>
              </mc:Choice>
              <mc:Fallback>
                <p:oleObj name="公式" r:id="rId3" imgW="8128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313" y="2578100"/>
                        <a:ext cx="17462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/>
        </p:nvGraphicFramePr>
        <p:xfrm>
          <a:off x="1331913" y="4318000"/>
          <a:ext cx="198596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5" name="Equation" r:id="rId5" imgW="888840" imgH="431640" progId="Equation.DSMT4">
                  <p:embed/>
                </p:oleObj>
              </mc:Choice>
              <mc:Fallback>
                <p:oleObj name="Equation" r:id="rId5" imgW="888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318000"/>
                        <a:ext cx="1985962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/>
        </p:nvGraphicFramePr>
        <p:xfrm>
          <a:off x="3433763" y="4340225"/>
          <a:ext cx="24495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6" name="Equation" r:id="rId7" imgW="1155600" imgH="431640" progId="Equation.DSMT4">
                  <p:embed/>
                </p:oleObj>
              </mc:Choice>
              <mc:Fallback>
                <p:oleObj name="Equation" r:id="rId7" imgW="1155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4340225"/>
                        <a:ext cx="24495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635000" y="253365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24" name="Object 11"/>
          <p:cNvGraphicFramePr>
            <a:graphicFrameLocks noChangeAspect="1"/>
          </p:cNvGraphicFramePr>
          <p:nvPr/>
        </p:nvGraphicFramePr>
        <p:xfrm>
          <a:off x="5881688" y="4292600"/>
          <a:ext cx="172878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7" name="Equation" r:id="rId9" imgW="812520" imgH="431640" progId="Equation.DSMT4">
                  <p:embed/>
                </p:oleObj>
              </mc:Choice>
              <mc:Fallback>
                <p:oleObj name="Equation" r:id="rId9" imgW="812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688" y="4292600"/>
                        <a:ext cx="1728787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827088" y="3716338"/>
            <a:ext cx="4484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/>
              <a:t>则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</a:rPr>
              <a:t>~(0,1)</a:t>
            </a:r>
            <a:r>
              <a:rPr lang="zh-CN" altLang="en-US" sz="2800" b="1"/>
              <a:t>分布，</a:t>
            </a:r>
            <a:r>
              <a:rPr lang="en-US" altLang="zh-CN" sz="2800" b="1" i="1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</a:rPr>
              <a:t>)=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26" name="Object 13"/>
          <p:cNvGraphicFramePr>
            <a:graphicFrameLocks noGrp="1" noChangeAspect="1"/>
          </p:cNvGraphicFramePr>
          <p:nvPr>
            <p:ph/>
          </p:nvPr>
        </p:nvGraphicFramePr>
        <p:xfrm>
          <a:off x="1331913" y="2349500"/>
          <a:ext cx="4608512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8" name="公式" r:id="rId11" imgW="2590560" imgH="583920" progId="Equation.3">
                  <p:embed/>
                </p:oleObj>
              </mc:Choice>
              <mc:Fallback>
                <p:oleObj name="公式" r:id="rId11" imgW="25905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349500"/>
                        <a:ext cx="4608512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973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  <p:bldP spid="23" grpId="0" build="p" autoUpdateAnimBg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42200" y="246272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4.1.3 </a:t>
            </a:r>
            <a:r>
              <a:rPr lang="zh-CN" altLang="en-US" sz="3600" dirty="0" smtClean="0"/>
              <a:t>数学期望的性质</a:t>
            </a:r>
            <a:endParaRPr lang="zh-CN" alt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00075" y="1182688"/>
            <a:ext cx="47640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000" b="1">
                <a:solidFill>
                  <a:srgbClr val="3366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3000" b="1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</a:rPr>
              <a:t>X~</a:t>
            </a:r>
            <a:r>
              <a:rPr kumimoji="1" lang="zh-CN" altLang="en-US" sz="3000" b="1">
                <a:solidFill>
                  <a:schemeClr val="tx1"/>
                </a:solidFill>
                <a:latin typeface="Times New Roman" panose="02020603050405020304" pitchFamily="18" charset="0"/>
              </a:rPr>
              <a:t>超几何分布，求</a:t>
            </a:r>
            <a:r>
              <a:rPr kumimoji="1"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30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000" b="1">
                <a:solidFill>
                  <a:schemeClr val="tx1"/>
                </a:solidFill>
                <a:latin typeface="Times New Roman" panose="02020603050405020304" pitchFamily="18" charset="0"/>
              </a:rPr>
              <a:t>).</a:t>
            </a: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123850"/>
              </p:ext>
            </p:extLst>
          </p:nvPr>
        </p:nvGraphicFramePr>
        <p:xfrm>
          <a:off x="6183313" y="2578100"/>
          <a:ext cx="17462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8" name="公式" r:id="rId3" imgW="812800" imgH="190500" progId="Equation.3">
                  <p:embed/>
                </p:oleObj>
              </mc:Choice>
              <mc:Fallback>
                <p:oleObj name="公式" r:id="rId3" imgW="8128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313" y="2578100"/>
                        <a:ext cx="17462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827088" y="4221163"/>
          <a:ext cx="1985962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9" name="Equation" r:id="rId5" imgW="888840" imgH="431640" progId="Equation.DSMT4">
                  <p:embed/>
                </p:oleObj>
              </mc:Choice>
              <mc:Fallback>
                <p:oleObj name="Equation" r:id="rId5" imgW="888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21163"/>
                        <a:ext cx="1985962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2928938" y="4243388"/>
          <a:ext cx="24495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0" name="Equation" r:id="rId7" imgW="1155600" imgH="431640" progId="Equation.DSMT4">
                  <p:embed/>
                </p:oleObj>
              </mc:Choice>
              <mc:Fallback>
                <p:oleObj name="Equation" r:id="rId7" imgW="1155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4243388"/>
                        <a:ext cx="24495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35000" y="253365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5362575" y="4235450"/>
          <a:ext cx="21875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1" name="Equation" r:id="rId9" imgW="1028520" imgH="431640" progId="Equation.DSMT4">
                  <p:embed/>
                </p:oleObj>
              </mc:Choice>
              <mc:Fallback>
                <p:oleObj name="Equation" r:id="rId9" imgW="1028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4235450"/>
                        <a:ext cx="21875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250825" y="3500438"/>
            <a:ext cx="3275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/>
              <a:t>则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</a:rPr>
              <a:t>=1)</a:t>
            </a:r>
            <a:r>
              <a:rPr lang="en-US" altLang="zh-CN" sz="2800" b="1" i="1">
                <a:latin typeface="Times New Roman" panose="02020603050405020304" pitchFamily="18" charset="0"/>
              </a:rPr>
              <a:t>=M/N,  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8" name="Object 9"/>
          <p:cNvGraphicFramePr>
            <a:graphicFrameLocks noGrp="1" noChangeAspect="1"/>
          </p:cNvGraphicFramePr>
          <p:nvPr>
            <p:ph/>
          </p:nvPr>
        </p:nvGraphicFramePr>
        <p:xfrm>
          <a:off x="1476375" y="2276475"/>
          <a:ext cx="4105275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2" name="Equation" r:id="rId11" imgW="1739880" imgH="482400" progId="Equation.DSMT4">
                  <p:embed/>
                </p:oleObj>
              </mc:Choice>
              <mc:Fallback>
                <p:oleObj name="Equation" r:id="rId11" imgW="1739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276475"/>
                        <a:ext cx="4105275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3060700" y="3500438"/>
            <a:ext cx="2379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</a:rPr>
              <a:t>)=</a:t>
            </a:r>
            <a:r>
              <a:rPr lang="en-US" altLang="zh-CN" sz="2800" b="1" i="1">
                <a:latin typeface="Times New Roman" panose="02020603050405020304" pitchFamily="18" charset="0"/>
              </a:rPr>
              <a:t>M/N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89250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7" grpId="0" build="p" autoUpdateAnimBg="0"/>
      <p:bldP spid="27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42200" y="246272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4.1.3 </a:t>
            </a:r>
            <a:r>
              <a:rPr lang="zh-CN" altLang="en-US" sz="3600" dirty="0" smtClean="0"/>
              <a:t>数学期望的性质</a:t>
            </a:r>
            <a:endParaRPr lang="zh-CN" alt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22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19" name="Text Box 54"/>
          <p:cNvSpPr txBox="1">
            <a:spLocks noChangeArrowheads="1"/>
          </p:cNvSpPr>
          <p:nvPr/>
        </p:nvSpPr>
        <p:spPr bwMode="auto">
          <a:xfrm>
            <a:off x="395420" y="908650"/>
            <a:ext cx="8096250" cy="14589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66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流水作业线上生产的每一个产品不合格的概率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kumimoji="1" lang="zh-CN" altLang="en-US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，当生产出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个不合格产品时即停工检修一次，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求两次检修之间产品总数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的期望。</a:t>
            </a:r>
          </a:p>
        </p:txBody>
      </p:sp>
      <p:sp>
        <p:nvSpPr>
          <p:cNvPr id="20" name="Text Box 56"/>
          <p:cNvSpPr txBox="1">
            <a:spLocks noChangeArrowheads="1"/>
          </p:cNvSpPr>
          <p:nvPr/>
        </p:nvSpPr>
        <p:spPr bwMode="auto">
          <a:xfrm>
            <a:off x="1187583" y="2877150"/>
            <a:ext cx="71294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记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为第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>
                <a:solidFill>
                  <a:schemeClr val="tx1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个次品出现后开始，到第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个次品生产为止，生产产品的数目，</a:t>
            </a:r>
          </a:p>
        </p:txBody>
      </p:sp>
      <p:graphicFrame>
        <p:nvGraphicFramePr>
          <p:cNvPr id="21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516935"/>
              </p:ext>
            </p:extLst>
          </p:nvPr>
        </p:nvGraphicFramePr>
        <p:xfrm>
          <a:off x="5881688" y="3443288"/>
          <a:ext cx="17462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3" name="公式" r:id="rId3" imgW="812800" imgH="190500" progId="Equation.3">
                  <p:embed/>
                </p:oleObj>
              </mc:Choice>
              <mc:Fallback>
                <p:oleObj name="公式" r:id="rId3" imgW="8128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688" y="3443288"/>
                        <a:ext cx="174625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856813"/>
              </p:ext>
            </p:extLst>
          </p:nvPr>
        </p:nvGraphicFramePr>
        <p:xfrm>
          <a:off x="1260608" y="4624987"/>
          <a:ext cx="198596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4" name="Equation" r:id="rId5" imgW="888840" imgH="431640" progId="Equation.DSMT4">
                  <p:embed/>
                </p:oleObj>
              </mc:Choice>
              <mc:Fallback>
                <p:oleObj name="Equation" r:id="rId5" imgW="888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608" y="4624987"/>
                        <a:ext cx="1985962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051626"/>
              </p:ext>
            </p:extLst>
          </p:nvPr>
        </p:nvGraphicFramePr>
        <p:xfrm>
          <a:off x="3362458" y="4647212"/>
          <a:ext cx="24495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5" name="Equation" r:id="rId7" imgW="1155600" imgH="431640" progId="Equation.DSMT4">
                  <p:embed/>
                </p:oleObj>
              </mc:Choice>
              <mc:Fallback>
                <p:oleObj name="Equation" r:id="rId7" imgW="1155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458" y="4647212"/>
                        <a:ext cx="24495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61"/>
          <p:cNvSpPr>
            <a:spLocks noChangeArrowheads="1"/>
          </p:cNvSpPr>
          <p:nvPr/>
        </p:nvSpPr>
        <p:spPr bwMode="auto">
          <a:xfrm>
            <a:off x="563695" y="2840637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25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924607"/>
              </p:ext>
            </p:extLst>
          </p:nvPr>
        </p:nvGraphicFramePr>
        <p:xfrm>
          <a:off x="5823083" y="4599587"/>
          <a:ext cx="17018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6" name="Equation" r:id="rId9" imgW="799920" imgH="431640" progId="Equation.DSMT4">
                  <p:embed/>
                </p:oleObj>
              </mc:Choice>
              <mc:Fallback>
                <p:oleObj name="Equation" r:id="rId9" imgW="799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3083" y="4599587"/>
                        <a:ext cx="17018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66"/>
          <p:cNvSpPr txBox="1">
            <a:spLocks noChangeArrowheads="1"/>
          </p:cNvSpPr>
          <p:nvPr/>
        </p:nvSpPr>
        <p:spPr bwMode="auto">
          <a:xfrm>
            <a:off x="755783" y="4023325"/>
            <a:ext cx="4792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/>
              <a:t>则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</a:rPr>
              <a:t>~</a:t>
            </a:r>
            <a:r>
              <a:rPr lang="zh-CN" altLang="en-US" sz="2800" b="1"/>
              <a:t>几何分布，</a:t>
            </a:r>
            <a:r>
              <a:rPr lang="en-US" altLang="zh-CN" sz="2800" b="1" i="1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</a:rPr>
              <a:t>)=1/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33177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build="p" autoUpdateAnimBg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标题 487425"/>
          <p:cNvSpPr>
            <a:spLocks noGrp="1" noChangeArrowheads="1"/>
          </p:cNvSpPr>
          <p:nvPr>
            <p:ph type="title"/>
          </p:nvPr>
        </p:nvSpPr>
        <p:spPr>
          <a:xfrm>
            <a:off x="971501" y="645284"/>
            <a:ext cx="6842125" cy="6381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/>
              <a:t>第四章     数字特征</a:t>
            </a:r>
            <a:endParaRPr lang="zh-CN" altLang="en-US" b="1" dirty="0"/>
          </a:p>
        </p:txBody>
      </p:sp>
      <p:sp>
        <p:nvSpPr>
          <p:cNvPr id="487427" name="文本占位符 487426"/>
          <p:cNvSpPr>
            <a:spLocks noGrp="1" noChangeArrowheads="1"/>
          </p:cNvSpPr>
          <p:nvPr>
            <p:ph idx="1"/>
          </p:nvPr>
        </p:nvSpPr>
        <p:spPr>
          <a:xfrm>
            <a:off x="971501" y="2060575"/>
            <a:ext cx="7583538" cy="2747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zh-CN" altLang="en-US" sz="3200" dirty="0"/>
              <a:t> 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kumimoji="1" lang="en-US" altLang="zh-CN" sz="3200" i="1" dirty="0" smtClean="0">
                <a:solidFill>
                  <a:srgbClr val="080808"/>
                </a:solidFill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zh-CN" altLang="en-US" sz="3200" dirty="0">
                <a:solidFill>
                  <a:srgbClr val="080808"/>
                </a:solidFill>
                <a:latin typeface="华文中宋" pitchFamily="2" charset="-122"/>
                <a:ea typeface="华文中宋" pitchFamily="2" charset="-122"/>
              </a:rPr>
              <a:t>的概率分布</a:t>
            </a:r>
            <a:r>
              <a:rPr kumimoji="1" lang="en-US" altLang="zh-CN" sz="3200" i="1" dirty="0">
                <a:solidFill>
                  <a:srgbClr val="080808"/>
                </a:solidFill>
                <a:latin typeface="Times New Roman" panose="02020603050405020304" pitchFamily="18" charset="0"/>
                <a:ea typeface="华文中宋" pitchFamily="2" charset="-122"/>
              </a:rPr>
              <a:t>F</a:t>
            </a:r>
            <a:r>
              <a:rPr kumimoji="1" lang="en-US" altLang="zh-CN" sz="32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3200" i="1" dirty="0">
                <a:solidFill>
                  <a:srgbClr val="080808"/>
                </a:solidFill>
                <a:latin typeface="Times New Roman" panose="02020603050405020304" pitchFamily="18" charset="0"/>
                <a:ea typeface="华文中宋" pitchFamily="2" charset="-122"/>
              </a:rPr>
              <a:t>x </a:t>
            </a:r>
            <a:r>
              <a:rPr kumimoji="1" lang="en-US" altLang="zh-CN" sz="32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kumimoji="1" lang="zh-CN" altLang="en-US" sz="3200" dirty="0">
                <a:solidFill>
                  <a:srgbClr val="080808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kumimoji="1" lang="zh-CN" altLang="en-US" sz="3200" dirty="0" smtClean="0">
                <a:solidFill>
                  <a:srgbClr val="080808"/>
                </a:solidFill>
                <a:latin typeface="华文中宋" pitchFamily="2" charset="-122"/>
                <a:ea typeface="华文中宋" pitchFamily="2" charset="-122"/>
              </a:rPr>
              <a:t>精确</a:t>
            </a:r>
            <a:endParaRPr kumimoji="1" lang="en-US" altLang="zh-CN" sz="3200" dirty="0" smtClean="0">
              <a:solidFill>
                <a:srgbClr val="080808"/>
              </a:solidFill>
              <a:latin typeface="华文中宋" pitchFamily="2" charset="-122"/>
              <a:ea typeface="华文中宋" pitchFamily="2" charset="-122"/>
            </a:endParaRPr>
          </a:p>
          <a:p>
            <a:pPr marL="34290" indent="0">
              <a:buNone/>
            </a:pPr>
            <a:endParaRPr kumimoji="1" lang="en-US" altLang="zh-CN" sz="3200" dirty="0" smtClean="0">
              <a:solidFill>
                <a:srgbClr val="080808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kumimoji="1" lang="zh-CN" altLang="en-US" sz="3200" dirty="0" smtClean="0">
                <a:solidFill>
                  <a:srgbClr val="080808"/>
                </a:solidFill>
                <a:latin typeface="华文中宋" pitchFamily="2" charset="-122"/>
                <a:ea typeface="华文中宋" pitchFamily="2" charset="-122"/>
              </a:rPr>
              <a:t> 数字特征表示某些方面的信息。</a:t>
            </a:r>
            <a:endParaRPr kumimoji="1" lang="zh-CN" altLang="en-US" sz="3200" dirty="0">
              <a:solidFill>
                <a:srgbClr val="080808"/>
              </a:solidFill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q"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88133"/>
      </p:ext>
    </p:extLst>
  </p:cSld>
  <p:clrMapOvr>
    <a:masterClrMapping/>
  </p:clrMapOvr>
  <p:transition xmlns:p14="http://schemas.microsoft.com/office/powerpoint/2010/main" spd="med">
    <p:strips dir="r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30" y="1173575"/>
            <a:ext cx="8209140" cy="2687485"/>
          </a:xfrm>
        </p:spPr>
        <p:txBody>
          <a:bodyPr/>
          <a:lstStyle/>
          <a:p>
            <a:r>
              <a:rPr lang="zh-CN" altLang="en-US" sz="5400" b="1" dirty="0" smtClean="0"/>
              <a:t>第四章  数字特征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4.1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随机变量的数学期望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33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430" y="40458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4</a:t>
            </a:r>
            <a:r>
              <a:rPr lang="en-US" altLang="zh-CN" sz="3600" dirty="0" smtClean="0"/>
              <a:t>.1.1 </a:t>
            </a:r>
            <a:r>
              <a:rPr lang="zh-CN" altLang="en-US" sz="3600" dirty="0" smtClean="0"/>
              <a:t>离散型随机变量的数学期望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9" name="Text Box 206"/>
          <p:cNvSpPr txBox="1">
            <a:spLocks noChangeArrowheads="1"/>
          </p:cNvSpPr>
          <p:nvPr/>
        </p:nvSpPr>
        <p:spPr bwMode="auto">
          <a:xfrm>
            <a:off x="509035" y="1617895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33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引例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407560" y="1627569"/>
            <a:ext cx="6227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 smtClean="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zh-CN" altLang="en-US" sz="2400" dirty="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设三个连队（各一百人）的射击成绩如下：</a:t>
            </a:r>
          </a:p>
        </p:txBody>
      </p:sp>
      <p:grpSp>
        <p:nvGrpSpPr>
          <p:cNvPr id="18" name="Group 8"/>
          <p:cNvGrpSpPr>
            <a:grpSpLocks/>
          </p:cNvGrpSpPr>
          <p:nvPr/>
        </p:nvGrpSpPr>
        <p:grpSpPr bwMode="auto">
          <a:xfrm>
            <a:off x="553485" y="2113195"/>
            <a:ext cx="7467600" cy="2743200"/>
            <a:chOff x="576" y="2112"/>
            <a:chExt cx="4704" cy="1728"/>
          </a:xfrm>
        </p:grpSpPr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1920" y="2496"/>
              <a:ext cx="48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576" y="2544"/>
              <a:ext cx="47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1488" y="2112"/>
              <a:ext cx="0" cy="17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652" y="225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华文中宋" panose="02010600040101010101" pitchFamily="2" charset="-122"/>
                </a:rPr>
                <a:t>连队</a:t>
              </a: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624" y="2160"/>
              <a:ext cx="864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1036" y="211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华文中宋" panose="02010600040101010101" pitchFamily="2" charset="-122"/>
                </a:rPr>
                <a:t>环数</a:t>
              </a:r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796" y="264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80808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一连</a:t>
              </a:r>
            </a:p>
          </p:txBody>
        </p:sp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768" y="297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华文中宋" panose="02010600040101010101" pitchFamily="2" charset="-122"/>
                </a:rPr>
                <a:t>二连</a:t>
              </a:r>
            </a:p>
          </p:txBody>
        </p:sp>
        <p:sp>
          <p:nvSpPr>
            <p:cNvPr id="27" name="Text Box 17"/>
            <p:cNvSpPr txBox="1">
              <a:spLocks noChangeArrowheads="1"/>
            </p:cNvSpPr>
            <p:nvPr/>
          </p:nvSpPr>
          <p:spPr bwMode="auto">
            <a:xfrm>
              <a:off x="768" y="3408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华文中宋" panose="02010600040101010101" pitchFamily="2" charset="-122"/>
                </a:rPr>
                <a:t>三连</a:t>
              </a:r>
            </a:p>
          </p:txBody>
        </p: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1536" y="2160"/>
              <a:ext cx="1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</a:rPr>
                <a:t>⑩ ⑨ ⑧ ⑦</a:t>
              </a:r>
              <a:endPara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071135" y="2981558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65    25    8     2</a:t>
            </a: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2071135" y="3560995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75    10    8     7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2071135" y="4205520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65    20   10    5</a:t>
            </a: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>
            <a:off x="4280935" y="2189395"/>
            <a:ext cx="0" cy="2743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5484260" y="222749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平均环数</a:t>
            </a:r>
          </a:p>
        </p:txBody>
      </p:sp>
      <p:graphicFrame>
        <p:nvGraphicFramePr>
          <p:cNvPr id="3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409832"/>
              </p:ext>
            </p:extLst>
          </p:nvPr>
        </p:nvGraphicFramePr>
        <p:xfrm>
          <a:off x="4280935" y="3484795"/>
          <a:ext cx="40132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name="公式" r:id="rId3" imgW="2641320" imgH="393480" progId="Equation.3">
                  <p:embed/>
                </p:oleObj>
              </mc:Choice>
              <mc:Fallback>
                <p:oleObj name="公式" r:id="rId3" imgW="2641320" imgH="393480" progId="Equation.3">
                  <p:embed/>
                  <p:pic>
                    <p:nvPicPr>
                      <p:cNvPr id="60520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935" y="3484795"/>
                        <a:ext cx="40132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4617485" y="2978383"/>
            <a:ext cx="299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80808"/>
                </a:solidFill>
                <a:latin typeface="Times New Roman" panose="02020603050405020304" pitchFamily="18" charset="0"/>
              </a:rPr>
              <a:t>[10</a:t>
            </a:r>
            <a:r>
              <a:rPr kumimoji="1" lang="en-US" altLang="zh-CN" sz="1600">
                <a:solidFill>
                  <a:srgbClr val="080808"/>
                </a:solidFill>
                <a:latin typeface="Times New Roman" panose="02020603050405020304" pitchFamily="18" charset="0"/>
              </a:rPr>
              <a:t>×</a:t>
            </a:r>
            <a:r>
              <a:rPr kumimoji="1" lang="en-US" altLang="zh-CN" sz="2000">
                <a:solidFill>
                  <a:srgbClr val="080808"/>
                </a:solidFill>
                <a:latin typeface="Times New Roman" panose="02020603050405020304" pitchFamily="18" charset="0"/>
              </a:rPr>
              <a:t>65+9</a:t>
            </a:r>
            <a:r>
              <a:rPr kumimoji="1" lang="en-US" altLang="zh-CN" sz="1600">
                <a:solidFill>
                  <a:srgbClr val="080808"/>
                </a:solidFill>
                <a:latin typeface="Times New Roman" panose="02020603050405020304" pitchFamily="18" charset="0"/>
              </a:rPr>
              <a:t>×</a:t>
            </a:r>
            <a:r>
              <a:rPr kumimoji="1" lang="en-US" altLang="zh-CN" sz="2000">
                <a:solidFill>
                  <a:srgbClr val="080808"/>
                </a:solidFill>
                <a:latin typeface="Times New Roman" panose="02020603050405020304" pitchFamily="18" charset="0"/>
              </a:rPr>
              <a:t>25+8</a:t>
            </a:r>
            <a:r>
              <a:rPr kumimoji="1" lang="en-US" altLang="zh-CN" sz="1600">
                <a:solidFill>
                  <a:srgbClr val="080808"/>
                </a:solidFill>
                <a:latin typeface="Times New Roman" panose="02020603050405020304" pitchFamily="18" charset="0"/>
              </a:rPr>
              <a:t>×</a:t>
            </a:r>
            <a:r>
              <a:rPr kumimoji="1" lang="en-US" altLang="zh-CN" sz="2000">
                <a:solidFill>
                  <a:srgbClr val="080808"/>
                </a:solidFill>
                <a:latin typeface="Times New Roman" panose="02020603050405020304" pitchFamily="18" charset="0"/>
              </a:rPr>
              <a:t>8+7</a:t>
            </a:r>
            <a:r>
              <a:rPr kumimoji="1" lang="en-US" altLang="zh-CN" sz="1600">
                <a:solidFill>
                  <a:srgbClr val="080808"/>
                </a:solidFill>
                <a:latin typeface="Times New Roman" panose="02020603050405020304" pitchFamily="18" charset="0"/>
              </a:rPr>
              <a:t>×</a:t>
            </a:r>
            <a:r>
              <a:rPr kumimoji="1" lang="en-US" altLang="zh-CN" sz="2000">
                <a:solidFill>
                  <a:srgbClr val="080808"/>
                </a:solidFill>
                <a:latin typeface="Times New Roman" panose="02020603050405020304" pitchFamily="18" charset="0"/>
              </a:rPr>
              <a:t>2]</a:t>
            </a:r>
          </a:p>
        </p:txBody>
      </p:sp>
      <p:grpSp>
        <p:nvGrpSpPr>
          <p:cNvPr id="36" name="Group 26"/>
          <p:cNvGrpSpPr>
            <a:grpSpLocks/>
          </p:cNvGrpSpPr>
          <p:nvPr/>
        </p:nvGrpSpPr>
        <p:grpSpPr bwMode="auto">
          <a:xfrm>
            <a:off x="4276173" y="2837095"/>
            <a:ext cx="527050" cy="641350"/>
            <a:chOff x="3593" y="3716"/>
            <a:chExt cx="332" cy="404"/>
          </a:xfrm>
        </p:grpSpPr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3593" y="3716"/>
              <a:ext cx="3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080808"/>
                  </a:solidFill>
                  <a:latin typeface="Times New Roman" panose="02020603050405020304" pitchFamily="18" charset="0"/>
                </a:rPr>
                <a:t>  1</a:t>
              </a:r>
            </a:p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080808"/>
                  </a:solidFill>
                  <a:latin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38" name="Line 28"/>
            <p:cNvSpPr>
              <a:spLocks noChangeShapeType="1"/>
            </p:cNvSpPr>
            <p:nvPr/>
          </p:nvSpPr>
          <p:spPr bwMode="auto">
            <a:xfrm>
              <a:off x="3635" y="392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7473398" y="2981558"/>
            <a:ext cx="835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80808"/>
                </a:solidFill>
                <a:latin typeface="Times New Roman" panose="02020603050405020304" pitchFamily="18" charset="0"/>
              </a:rPr>
              <a:t>= 9.53</a:t>
            </a:r>
          </a:p>
        </p:txBody>
      </p:sp>
      <p:sp>
        <p:nvSpPr>
          <p:cNvPr id="40" name="Rectangle 30"/>
          <p:cNvSpPr>
            <a:spLocks noChangeArrowheads="1"/>
          </p:cNvSpPr>
          <p:nvPr/>
        </p:nvSpPr>
        <p:spPr bwMode="auto">
          <a:xfrm>
            <a:off x="4220610" y="4240445"/>
            <a:ext cx="429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66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sz="1600">
                <a:solidFill>
                  <a:srgbClr val="080808"/>
                </a:solidFill>
                <a:latin typeface="Times New Roman" panose="02020603050405020304" pitchFamily="18" charset="0"/>
              </a:rPr>
              <a:t>×</a:t>
            </a:r>
            <a:r>
              <a:rPr kumimoji="1" lang="en-US" altLang="zh-CN" sz="2000" b="1">
                <a:solidFill>
                  <a:srgbClr val="0066FF"/>
                </a:solidFill>
                <a:latin typeface="Times New Roman" panose="02020603050405020304" pitchFamily="18" charset="0"/>
              </a:rPr>
              <a:t>0.65</a:t>
            </a:r>
            <a:r>
              <a:rPr kumimoji="1" lang="en-US" altLang="zh-CN" sz="2000">
                <a:solidFill>
                  <a:srgbClr val="080808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000" b="1">
                <a:solidFill>
                  <a:srgbClr val="FF0066"/>
                </a:solidFill>
                <a:latin typeface="Times New Roman" panose="02020603050405020304" pitchFamily="18" charset="0"/>
              </a:rPr>
              <a:t>9</a:t>
            </a:r>
            <a:r>
              <a:rPr kumimoji="1" lang="en-US" altLang="zh-CN" sz="1600">
                <a:solidFill>
                  <a:srgbClr val="080808"/>
                </a:solidFill>
                <a:latin typeface="Times New Roman" panose="02020603050405020304" pitchFamily="18" charset="0"/>
              </a:rPr>
              <a:t>×</a:t>
            </a:r>
            <a:r>
              <a:rPr kumimoji="1" lang="en-US" altLang="zh-CN" sz="2000" b="1">
                <a:solidFill>
                  <a:srgbClr val="0066FF"/>
                </a:solidFill>
                <a:latin typeface="Times New Roman" panose="02020603050405020304" pitchFamily="18" charset="0"/>
              </a:rPr>
              <a:t>0.2</a:t>
            </a:r>
            <a:r>
              <a:rPr kumimoji="1" lang="en-US" altLang="zh-CN" sz="2000">
                <a:solidFill>
                  <a:srgbClr val="080808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000" b="1">
                <a:solidFill>
                  <a:srgbClr val="FF0066"/>
                </a:solidFill>
                <a:latin typeface="Times New Roman" panose="02020603050405020304" pitchFamily="18" charset="0"/>
              </a:rPr>
              <a:t>8</a:t>
            </a:r>
            <a:r>
              <a:rPr kumimoji="1" lang="en-US" altLang="zh-CN" sz="1600">
                <a:solidFill>
                  <a:srgbClr val="080808"/>
                </a:solidFill>
                <a:latin typeface="Times New Roman" panose="02020603050405020304" pitchFamily="18" charset="0"/>
              </a:rPr>
              <a:t>×</a:t>
            </a:r>
            <a:r>
              <a:rPr kumimoji="1" lang="en-US" altLang="zh-CN" sz="2000" b="1">
                <a:solidFill>
                  <a:srgbClr val="0066FF"/>
                </a:solidFill>
                <a:latin typeface="Times New Roman" panose="02020603050405020304" pitchFamily="18" charset="0"/>
              </a:rPr>
              <a:t>0.1</a:t>
            </a:r>
            <a:r>
              <a:rPr kumimoji="1" lang="en-US" altLang="zh-CN" sz="2000">
                <a:solidFill>
                  <a:srgbClr val="080808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000" b="1">
                <a:solidFill>
                  <a:srgbClr val="FF0066"/>
                </a:solidFill>
                <a:latin typeface="Times New Roman" panose="02020603050405020304" pitchFamily="18" charset="0"/>
              </a:rPr>
              <a:t>7</a:t>
            </a:r>
            <a:r>
              <a:rPr kumimoji="1" lang="en-US" altLang="zh-CN" sz="1600">
                <a:solidFill>
                  <a:srgbClr val="080808"/>
                </a:solidFill>
                <a:latin typeface="Times New Roman" panose="02020603050405020304" pitchFamily="18" charset="0"/>
              </a:rPr>
              <a:t>×</a:t>
            </a:r>
            <a:r>
              <a:rPr kumimoji="1" lang="en-US" altLang="zh-CN" sz="2000" b="1">
                <a:solidFill>
                  <a:srgbClr val="0066FF"/>
                </a:solidFill>
                <a:latin typeface="Times New Roman" panose="02020603050405020304" pitchFamily="18" charset="0"/>
              </a:rPr>
              <a:t>0.05</a:t>
            </a:r>
            <a:r>
              <a:rPr kumimoji="1" lang="en-US" altLang="zh-CN" sz="2000">
                <a:solidFill>
                  <a:srgbClr val="080808"/>
                </a:solidFill>
                <a:latin typeface="Times New Roman" panose="02020603050405020304" pitchFamily="18" charset="0"/>
              </a:rPr>
              <a:t> = 9.45</a:t>
            </a:r>
          </a:p>
        </p:txBody>
      </p:sp>
      <p:grpSp>
        <p:nvGrpSpPr>
          <p:cNvPr id="41" name="Group 31"/>
          <p:cNvGrpSpPr>
            <a:grpSpLocks/>
          </p:cNvGrpSpPr>
          <p:nvPr/>
        </p:nvGrpSpPr>
        <p:grpSpPr bwMode="auto">
          <a:xfrm>
            <a:off x="4747660" y="4349983"/>
            <a:ext cx="3057525" cy="215900"/>
            <a:chOff x="3222" y="3702"/>
            <a:chExt cx="1926" cy="136"/>
          </a:xfrm>
        </p:grpSpPr>
        <p:sp>
          <p:nvSpPr>
            <p:cNvPr id="42" name="Rectangle 32"/>
            <p:cNvSpPr>
              <a:spLocks noChangeArrowheads="1"/>
            </p:cNvSpPr>
            <p:nvPr/>
          </p:nvSpPr>
          <p:spPr bwMode="auto">
            <a:xfrm>
              <a:off x="3222" y="3702"/>
              <a:ext cx="317" cy="136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33"/>
            <p:cNvSpPr>
              <a:spLocks noChangeArrowheads="1"/>
            </p:cNvSpPr>
            <p:nvPr/>
          </p:nvSpPr>
          <p:spPr bwMode="auto">
            <a:xfrm>
              <a:off x="3803" y="3702"/>
              <a:ext cx="227" cy="136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34"/>
            <p:cNvSpPr>
              <a:spLocks noChangeArrowheads="1"/>
            </p:cNvSpPr>
            <p:nvPr/>
          </p:nvSpPr>
          <p:spPr bwMode="auto">
            <a:xfrm>
              <a:off x="4302" y="3702"/>
              <a:ext cx="226" cy="136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35"/>
            <p:cNvSpPr>
              <a:spLocks noChangeArrowheads="1"/>
            </p:cNvSpPr>
            <p:nvPr/>
          </p:nvSpPr>
          <p:spPr bwMode="auto">
            <a:xfrm>
              <a:off x="4785" y="3702"/>
              <a:ext cx="363" cy="136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" name="Group 36"/>
          <p:cNvGrpSpPr>
            <a:grpSpLocks/>
          </p:cNvGrpSpPr>
          <p:nvPr/>
        </p:nvGrpSpPr>
        <p:grpSpPr bwMode="auto">
          <a:xfrm>
            <a:off x="4276173" y="4349983"/>
            <a:ext cx="3057525" cy="215900"/>
            <a:chOff x="3222" y="3702"/>
            <a:chExt cx="1926" cy="136"/>
          </a:xfrm>
        </p:grpSpPr>
        <p:sp>
          <p:nvSpPr>
            <p:cNvPr id="47" name="Rectangle 37"/>
            <p:cNvSpPr>
              <a:spLocks noChangeArrowheads="1"/>
            </p:cNvSpPr>
            <p:nvPr/>
          </p:nvSpPr>
          <p:spPr bwMode="auto">
            <a:xfrm>
              <a:off x="3222" y="3702"/>
              <a:ext cx="317" cy="136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38"/>
            <p:cNvSpPr>
              <a:spLocks noChangeArrowheads="1"/>
            </p:cNvSpPr>
            <p:nvPr/>
          </p:nvSpPr>
          <p:spPr bwMode="auto">
            <a:xfrm>
              <a:off x="3803" y="3702"/>
              <a:ext cx="227" cy="136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39"/>
            <p:cNvSpPr>
              <a:spLocks noChangeArrowheads="1"/>
            </p:cNvSpPr>
            <p:nvPr/>
          </p:nvSpPr>
          <p:spPr bwMode="auto">
            <a:xfrm>
              <a:off x="4302" y="3702"/>
              <a:ext cx="226" cy="136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Rectangle 40"/>
            <p:cNvSpPr>
              <a:spLocks noChangeArrowheads="1"/>
            </p:cNvSpPr>
            <p:nvPr/>
          </p:nvSpPr>
          <p:spPr bwMode="auto">
            <a:xfrm>
              <a:off x="4785" y="3702"/>
              <a:ext cx="363" cy="136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4338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29" grpId="0" build="p" autoUpdateAnimBg="0"/>
      <p:bldP spid="30" grpId="0" build="p" autoUpdateAnimBg="0"/>
      <p:bldP spid="31" grpId="0" build="p" autoUpdateAnimBg="0"/>
      <p:bldP spid="33" grpId="0" build="p" autoUpdateAnimBg="0"/>
      <p:bldP spid="35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430" y="40458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4</a:t>
            </a:r>
            <a:r>
              <a:rPr lang="en-US" altLang="zh-CN" sz="3600" dirty="0" smtClean="0"/>
              <a:t>.1.1 </a:t>
            </a:r>
            <a:r>
              <a:rPr lang="zh-CN" altLang="en-US" sz="3600" dirty="0" smtClean="0"/>
              <a:t>离散型随机变量的数学期望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pSp>
        <p:nvGrpSpPr>
          <p:cNvPr id="17" name="Group 2"/>
          <p:cNvGrpSpPr>
            <a:grpSpLocks/>
          </p:cNvGrpSpPr>
          <p:nvPr/>
        </p:nvGrpSpPr>
        <p:grpSpPr bwMode="auto">
          <a:xfrm>
            <a:off x="1057342" y="3386850"/>
            <a:ext cx="6934200" cy="2438400"/>
            <a:chOff x="-3216" y="2496"/>
            <a:chExt cx="4368" cy="1536"/>
          </a:xfrm>
        </p:grpSpPr>
        <p:sp>
          <p:nvSpPr>
            <p:cNvPr id="18" name="AutoShape 3"/>
            <p:cNvSpPr>
              <a:spLocks noChangeArrowheads="1"/>
            </p:cNvSpPr>
            <p:nvPr/>
          </p:nvSpPr>
          <p:spPr bwMode="auto">
            <a:xfrm>
              <a:off x="-3216" y="2496"/>
              <a:ext cx="4368" cy="1536"/>
            </a:xfrm>
            <a:prstGeom prst="wedgeRectCallout">
              <a:avLst>
                <a:gd name="adj1" fmla="val -23968"/>
                <a:gd name="adj2" fmla="val -101106"/>
              </a:avLst>
            </a:prstGeom>
            <a:solidFill>
              <a:srgbClr val="00FFFF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-3147" y="2581"/>
              <a:ext cx="36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华文中宋" pitchFamily="2" charset="-122"/>
                </a:rPr>
                <a:t>注：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华文中宋" pitchFamily="2" charset="-122"/>
                </a:rPr>
                <a:t>非绝对收敛级数的和与求和顺序</a:t>
              </a:r>
              <a:r>
                <a:rPr kumimoji="1" lang="zh-CN" altLang="en-US" sz="2400" dirty="0" smtClean="0">
                  <a:latin typeface="Times New Roman" panose="02020603050405020304" pitchFamily="18" charset="0"/>
                  <a:ea typeface="华文中宋" pitchFamily="2" charset="-122"/>
                </a:rPr>
                <a:t>有关</a:t>
              </a:r>
              <a:endParaRPr kumimoji="1" lang="zh-CN" altLang="en-US" sz="2400" dirty="0">
                <a:latin typeface="Times New Roman" panose="02020603050405020304" pitchFamily="18" charset="0"/>
                <a:ea typeface="华文中宋" pitchFamily="2" charset="-122"/>
              </a:endParaRPr>
            </a:p>
          </p:txBody>
        </p:sp>
      </p:grp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467430" y="1144565"/>
            <a:ext cx="1066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定义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endParaRPr lang="en-US" altLang="zh-CN" sz="24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309205" y="1142333"/>
            <a:ext cx="7717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设离散型随机变量</a:t>
            </a:r>
            <a:r>
              <a:rPr kumimoji="1" lang="en-US" altLang="zh-CN" sz="2400" i="1" dirty="0" smtClean="0">
                <a:latin typeface="华文中宋" pitchFamily="2" charset="-122"/>
                <a:ea typeface="华文中宋" pitchFamily="2" charset="-122"/>
              </a:rPr>
              <a:t>X</a:t>
            </a:r>
            <a:r>
              <a:rPr kumimoji="1" lang="en-US" altLang="zh-CN" sz="1000" i="1" dirty="0" smtClean="0">
                <a:latin typeface="华文中宋" pitchFamily="2" charset="-122"/>
                <a:ea typeface="华文中宋" pitchFamily="2" charset="-122"/>
              </a:rPr>
              <a:t>  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的</a:t>
            </a: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分布列为 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P(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X 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华文中宋" pitchFamily="2" charset="-122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) 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p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华文中宋" pitchFamily="2" charset="-122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itchFamily="2" charset="-122"/>
              </a:rPr>
              <a:t>，</a:t>
            </a:r>
            <a:r>
              <a:rPr kumimoji="1" lang="en-US" altLang="zh-CN" sz="2000" i="1" dirty="0" err="1">
                <a:latin typeface="Times New Roman" panose="02020603050405020304" pitchFamily="18" charset="0"/>
                <a:ea typeface="华文中宋" pitchFamily="2" charset="-122"/>
              </a:rPr>
              <a:t>i</a:t>
            </a:r>
            <a:r>
              <a:rPr kumimoji="1" lang="en-US" altLang="zh-CN" sz="2000" dirty="0">
                <a:latin typeface="Times New Roman" panose="02020603050405020304" pitchFamily="18" charset="0"/>
                <a:ea typeface="华文中宋" pitchFamily="2" charset="-122"/>
              </a:rPr>
              <a:t>=1,2,…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，</a:t>
            </a: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590235" y="1982765"/>
            <a:ext cx="777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474348" y="1647802"/>
            <a:ext cx="1304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80808"/>
                </a:solidFill>
                <a:latin typeface="Times New Roman" panose="02020603050405020304" pitchFamily="18" charset="0"/>
                <a:ea typeface="华文中宋" pitchFamily="2" charset="-122"/>
              </a:rPr>
              <a:t>若  </a:t>
            </a:r>
            <a:r>
              <a:rPr kumimoji="1" lang="en-US" altLang="zh-CN" sz="2800">
                <a:solidFill>
                  <a:srgbClr val="080808"/>
                </a:solidFill>
                <a:latin typeface="Symbol" panose="05050102010706020507" pitchFamily="18" charset="2"/>
                <a:ea typeface="华文中宋" pitchFamily="2" charset="-122"/>
              </a:rPr>
              <a:t>S</a:t>
            </a:r>
            <a:r>
              <a:rPr kumimoji="1" lang="en-US" altLang="zh-CN" sz="2400" i="1">
                <a:solidFill>
                  <a:srgbClr val="080808"/>
                </a:solidFill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400" i="1" baseline="-25000">
                <a:solidFill>
                  <a:srgbClr val="080808"/>
                </a:solidFill>
                <a:latin typeface="Times New Roman" panose="02020603050405020304" pitchFamily="18" charset="0"/>
                <a:ea typeface="华文中宋" pitchFamily="2" charset="-122"/>
              </a:rPr>
              <a:t>i </a:t>
            </a:r>
            <a:r>
              <a:rPr kumimoji="1" lang="en-US" altLang="zh-CN" sz="2400" i="1">
                <a:solidFill>
                  <a:srgbClr val="080808"/>
                </a:solidFill>
                <a:latin typeface="Times New Roman" panose="02020603050405020304" pitchFamily="18" charset="0"/>
                <a:ea typeface="华文中宋" pitchFamily="2" charset="-122"/>
              </a:rPr>
              <a:t>p</a:t>
            </a:r>
            <a:r>
              <a:rPr kumimoji="1" lang="en-US" altLang="zh-CN" sz="2400" i="1" baseline="-25000">
                <a:solidFill>
                  <a:srgbClr val="080808"/>
                </a:solidFill>
                <a:latin typeface="Times New Roman" panose="02020603050405020304" pitchFamily="18" charset="0"/>
                <a:ea typeface="华文中宋" pitchFamily="2" charset="-122"/>
              </a:rPr>
              <a:t>i</a:t>
            </a:r>
            <a:endParaRPr kumimoji="1" lang="en-US" altLang="zh-CN" sz="240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822260" y="179226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1723710" y="1677965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itchFamily="2" charset="-122"/>
              </a:rPr>
              <a:t>绝对收敛，则称</a:t>
            </a: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5909948" y="1698602"/>
            <a:ext cx="2601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为</a:t>
            </a:r>
            <a:r>
              <a:rPr kumimoji="1" lang="en-US" altLang="zh-CN" sz="2400" i="1">
                <a:latin typeface="华文中宋" pitchFamily="2" charset="-122"/>
                <a:ea typeface="华文中宋" pitchFamily="2" charset="-122"/>
              </a:rPr>
              <a:t>X</a:t>
            </a:r>
            <a:r>
              <a:rPr kumimoji="1" lang="en-US" altLang="zh-CN" sz="1600" i="1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的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数学期望</a:t>
            </a: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，</a:t>
            </a:r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490223" y="2274865"/>
            <a:ext cx="2601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简称为</a:t>
            </a:r>
            <a:r>
              <a:rPr kumimoji="1" lang="en-US" altLang="zh-CN" sz="2400" i="1">
                <a:latin typeface="华文中宋" pitchFamily="2" charset="-122"/>
                <a:ea typeface="华文中宋" pitchFamily="2" charset="-122"/>
              </a:rPr>
              <a:t>X</a:t>
            </a:r>
            <a:r>
              <a:rPr kumimoji="1" lang="en-US" altLang="zh-CN" sz="1600" i="1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的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均值</a:t>
            </a: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。</a:t>
            </a: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1050610" y="1962127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80808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4027173" y="1650977"/>
            <a:ext cx="1887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3399"/>
                </a:solidFill>
                <a:latin typeface="Times New Roman" panose="02020603050405020304" pitchFamily="18" charset="0"/>
              </a:rPr>
              <a:t>E(</a:t>
            </a:r>
            <a:r>
              <a:rPr kumimoji="1" lang="en-US" altLang="zh-CN" sz="2400" b="1" i="1">
                <a:solidFill>
                  <a:srgbClr val="003399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rgbClr val="003399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 b="1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</a:rPr>
              <a:t>= </a:t>
            </a:r>
            <a:r>
              <a:rPr kumimoji="1" lang="en-US" altLang="zh-CN" sz="2800">
                <a:solidFill>
                  <a:srgbClr val="080808"/>
                </a:solidFill>
                <a:latin typeface="Symbol" panose="05050102010706020507" pitchFamily="18" charset="2"/>
                <a:ea typeface="华文中宋" pitchFamily="2" charset="-122"/>
              </a:rPr>
              <a:t>S </a:t>
            </a:r>
            <a:r>
              <a:rPr kumimoji="1" lang="en-US" altLang="zh-CN" sz="2400" b="1" i="1">
                <a:solidFill>
                  <a:srgbClr val="FF0066"/>
                </a:solidFill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4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华文中宋" pitchFamily="2" charset="-122"/>
              </a:rPr>
              <a:t>i </a:t>
            </a:r>
            <a:r>
              <a:rPr kumimoji="1" lang="en-US" altLang="zh-CN" sz="2400" b="1" i="1">
                <a:solidFill>
                  <a:srgbClr val="0066FF"/>
                </a:solidFill>
                <a:latin typeface="Times New Roman" panose="02020603050405020304" pitchFamily="18" charset="0"/>
                <a:ea typeface="华文中宋" pitchFamily="2" charset="-122"/>
              </a:rPr>
              <a:t>p</a:t>
            </a:r>
            <a:r>
              <a:rPr kumimoji="1" lang="en-US" altLang="zh-CN" sz="2400" b="1" i="1" baseline="-25000">
                <a:solidFill>
                  <a:srgbClr val="0066FF"/>
                </a:solidFill>
                <a:latin typeface="Times New Roman" panose="02020603050405020304" pitchFamily="18" charset="0"/>
                <a:ea typeface="华文中宋" pitchFamily="2" charset="-122"/>
              </a:rPr>
              <a:t>i</a:t>
            </a: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5055873" y="1941490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80808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" name="矩形 1"/>
          <p:cNvSpPr/>
          <p:nvPr/>
        </p:nvSpPr>
        <p:spPr>
          <a:xfrm>
            <a:off x="1301742" y="4201644"/>
            <a:ext cx="65341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kumimoji="1" lang="zh-CN" altLang="en-US" sz="2400" dirty="0" smtClean="0">
                <a:latin typeface="Times New Roman" panose="02020603050405020304" pitchFamily="18" charset="0"/>
                <a:ea typeface="华文中宋" pitchFamily="2" charset="-122"/>
              </a:rPr>
              <a:t>从直观上来讲，该条件是合理的。因为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400" i="1" baseline="-25000" dirty="0" smtClean="0">
                <a:latin typeface="Times New Roman" panose="02020603050405020304" pitchFamily="18" charset="0"/>
                <a:ea typeface="华文中宋" pitchFamily="2" charset="-122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itchFamily="2" charset="-122"/>
              </a:rPr>
              <a:t>的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华文中宋" pitchFamily="2" charset="-122"/>
              </a:rPr>
              <a:t>顺序</a:t>
            </a:r>
            <a:endParaRPr kumimoji="1" lang="en-US" altLang="zh-CN" sz="2400" dirty="0" smtClean="0">
              <a:latin typeface="Times New Roman" panose="02020603050405020304" pitchFamily="18" charset="0"/>
              <a:ea typeface="华文中宋" pitchFamily="2" charset="-122"/>
            </a:endParaRPr>
          </a:p>
          <a:p>
            <a:pPr algn="just"/>
            <a:r>
              <a:rPr kumimoji="1" lang="zh-CN" altLang="en-US" sz="2400" dirty="0" smtClean="0">
                <a:latin typeface="Times New Roman" panose="02020603050405020304" pitchFamily="18" charset="0"/>
                <a:ea typeface="华文中宋" pitchFamily="2" charset="-122"/>
              </a:rPr>
              <a:t>对随机变量并不是本质的，因而在数学期望的</a:t>
            </a:r>
            <a:endParaRPr kumimoji="1" lang="en-US" altLang="zh-CN" sz="2400" dirty="0" smtClean="0">
              <a:latin typeface="Times New Roman" panose="02020603050405020304" pitchFamily="18" charset="0"/>
              <a:ea typeface="华文中宋" pitchFamily="2" charset="-122"/>
            </a:endParaRPr>
          </a:p>
          <a:p>
            <a:pPr algn="just"/>
            <a:r>
              <a:rPr kumimoji="1" lang="zh-CN" altLang="en-US" sz="2400" dirty="0" smtClean="0">
                <a:latin typeface="Times New Roman" panose="02020603050405020304" pitchFamily="18" charset="0"/>
                <a:ea typeface="华文中宋" pitchFamily="2" charset="-122"/>
              </a:rPr>
              <a:t>定义中应允许任意改变次序而不影响值。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022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75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utoUpdateAnimBg="0"/>
      <p:bldP spid="25" grpId="0" build="p" autoUpdateAnimBg="0"/>
      <p:bldP spid="27" grpId="0" build="p" autoUpdateAnimBg="0"/>
      <p:bldP spid="28" grpId="0" build="p" autoUpdateAnimBg="0"/>
      <p:bldP spid="29" grpId="0" build="p" autoUpdateAnimBg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420" y="26056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4</a:t>
            </a:r>
            <a:r>
              <a:rPr lang="en-US" altLang="zh-CN" sz="3600" dirty="0" smtClean="0"/>
              <a:t>.1.1 </a:t>
            </a:r>
            <a:r>
              <a:rPr lang="zh-CN" altLang="en-US" sz="3600" dirty="0" smtClean="0"/>
              <a:t>离散型随机变量的数学期望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945918" y="2830592"/>
            <a:ext cx="411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 sz="2400" dirty="0" smtClean="0">
                <a:latin typeface="华文中宋" pitchFamily="2" charset="-122"/>
                <a:ea typeface="华文中宋" pitchFamily="2" charset="-122"/>
              </a:rPr>
              <a:t>  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设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X ~ B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(1,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p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，求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。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963381" y="3516392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949093" y="4430792"/>
            <a:ext cx="3821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 sz="2400" dirty="0" smtClean="0">
                <a:latin typeface="华文中宋" pitchFamily="2" charset="-122"/>
                <a:ea typeface="华文中宋" pitchFamily="2" charset="-122"/>
              </a:rPr>
              <a:t>  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设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X ~ P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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，求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。</a:t>
            </a: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942743" y="5268992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920420"/>
              </p:ext>
            </p:extLst>
          </p:nvPr>
        </p:nvGraphicFramePr>
        <p:xfrm>
          <a:off x="1607906" y="5170567"/>
          <a:ext cx="246538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1" name="公式" r:id="rId3" imgW="1269720" imgH="444240" progId="Equation.3">
                  <p:embed/>
                </p:oleObj>
              </mc:Choice>
              <mc:Fallback>
                <p:oleObj name="公式" r:id="rId3" imgW="12697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906" y="5170567"/>
                        <a:ext cx="2465387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045573"/>
              </p:ext>
            </p:extLst>
          </p:nvPr>
        </p:nvGraphicFramePr>
        <p:xfrm>
          <a:off x="4066943" y="5170567"/>
          <a:ext cx="21177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2" name="公式" r:id="rId5" imgW="1091880" imgH="444240" progId="Equation.3">
                  <p:embed/>
                </p:oleObj>
              </mc:Choice>
              <mc:Fallback>
                <p:oleObj name="公式" r:id="rId5" imgW="1091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943" y="5170567"/>
                        <a:ext cx="21177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1674581" y="3533854"/>
            <a:ext cx="100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=</a:t>
            </a:r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2611206" y="3533854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1×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3401781" y="3527504"/>
            <a:ext cx="163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+ 0×(1</a:t>
            </a:r>
            <a:r>
              <a:rPr kumimoji="1" lang="en-US" altLang="zh-CN" sz="2400">
                <a:solidFill>
                  <a:srgbClr val="000000"/>
                </a:solidFill>
                <a:latin typeface="Symbol" panose="05050102010706020507" pitchFamily="18" charset="2"/>
              </a:rPr>
              <a:t>-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4978168" y="3533854"/>
            <a:ext cx="58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6116406" y="5357892"/>
            <a:ext cx="598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357180" y="969562"/>
            <a:ext cx="1066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定义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endParaRPr lang="en-US" altLang="zh-CN" sz="24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>
            <a:off x="1198955" y="967330"/>
            <a:ext cx="7717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设离散型随机变量</a:t>
            </a:r>
            <a:r>
              <a:rPr kumimoji="1" lang="en-US" altLang="zh-CN" sz="2400" i="1" dirty="0" smtClean="0">
                <a:latin typeface="华文中宋" pitchFamily="2" charset="-122"/>
                <a:ea typeface="华文中宋" pitchFamily="2" charset="-122"/>
              </a:rPr>
              <a:t>X</a:t>
            </a:r>
            <a:r>
              <a:rPr kumimoji="1" lang="en-US" altLang="zh-CN" sz="1000" i="1" dirty="0" smtClean="0">
                <a:latin typeface="华文中宋" pitchFamily="2" charset="-122"/>
                <a:ea typeface="华文中宋" pitchFamily="2" charset="-122"/>
              </a:rPr>
              <a:t>  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的</a:t>
            </a: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分布列为 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P(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X 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华文中宋" pitchFamily="2" charset="-122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) 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p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华文中宋" pitchFamily="2" charset="-122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itchFamily="2" charset="-122"/>
              </a:rPr>
              <a:t>，</a:t>
            </a:r>
            <a:r>
              <a:rPr kumimoji="1" lang="en-US" altLang="zh-CN" sz="2000" i="1" dirty="0" err="1">
                <a:latin typeface="Times New Roman" panose="02020603050405020304" pitchFamily="18" charset="0"/>
                <a:ea typeface="华文中宋" pitchFamily="2" charset="-122"/>
              </a:rPr>
              <a:t>i</a:t>
            </a:r>
            <a:r>
              <a:rPr kumimoji="1" lang="en-US" altLang="zh-CN" sz="2000" dirty="0">
                <a:latin typeface="Times New Roman" panose="02020603050405020304" pitchFamily="18" charset="0"/>
                <a:ea typeface="华文中宋" pitchFamily="2" charset="-122"/>
              </a:rPr>
              <a:t>=1,2,…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，</a:t>
            </a:r>
          </a:p>
        </p:txBody>
      </p:sp>
      <p:sp>
        <p:nvSpPr>
          <p:cNvPr id="57" name="Line 9"/>
          <p:cNvSpPr>
            <a:spLocks noChangeShapeType="1"/>
          </p:cNvSpPr>
          <p:nvPr/>
        </p:nvSpPr>
        <p:spPr bwMode="auto">
          <a:xfrm>
            <a:off x="479985" y="1807762"/>
            <a:ext cx="777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58" name="Text Box 10"/>
          <p:cNvSpPr txBox="1">
            <a:spLocks noChangeArrowheads="1"/>
          </p:cNvSpPr>
          <p:nvPr/>
        </p:nvSpPr>
        <p:spPr bwMode="auto">
          <a:xfrm>
            <a:off x="364098" y="1472799"/>
            <a:ext cx="1304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80808"/>
                </a:solidFill>
                <a:latin typeface="Times New Roman" panose="02020603050405020304" pitchFamily="18" charset="0"/>
                <a:ea typeface="华文中宋" pitchFamily="2" charset="-122"/>
              </a:rPr>
              <a:t>若  </a:t>
            </a:r>
            <a:r>
              <a:rPr kumimoji="1" lang="en-US" altLang="zh-CN" sz="2800">
                <a:solidFill>
                  <a:srgbClr val="080808"/>
                </a:solidFill>
                <a:latin typeface="Symbol" panose="05050102010706020507" pitchFamily="18" charset="2"/>
                <a:ea typeface="华文中宋" pitchFamily="2" charset="-122"/>
              </a:rPr>
              <a:t>S</a:t>
            </a:r>
            <a:r>
              <a:rPr kumimoji="1" lang="en-US" altLang="zh-CN" sz="2400" i="1">
                <a:solidFill>
                  <a:srgbClr val="080808"/>
                </a:solidFill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400" i="1" baseline="-25000">
                <a:solidFill>
                  <a:srgbClr val="080808"/>
                </a:solidFill>
                <a:latin typeface="Times New Roman" panose="02020603050405020304" pitchFamily="18" charset="0"/>
                <a:ea typeface="华文中宋" pitchFamily="2" charset="-122"/>
              </a:rPr>
              <a:t>i </a:t>
            </a:r>
            <a:r>
              <a:rPr kumimoji="1" lang="en-US" altLang="zh-CN" sz="2400" i="1">
                <a:solidFill>
                  <a:srgbClr val="080808"/>
                </a:solidFill>
                <a:latin typeface="Times New Roman" panose="02020603050405020304" pitchFamily="18" charset="0"/>
                <a:ea typeface="华文中宋" pitchFamily="2" charset="-122"/>
              </a:rPr>
              <a:t>p</a:t>
            </a:r>
            <a:r>
              <a:rPr kumimoji="1" lang="en-US" altLang="zh-CN" sz="2400" i="1" baseline="-25000">
                <a:solidFill>
                  <a:srgbClr val="080808"/>
                </a:solidFill>
                <a:latin typeface="Times New Roman" panose="02020603050405020304" pitchFamily="18" charset="0"/>
                <a:ea typeface="华文中宋" pitchFamily="2" charset="-122"/>
              </a:rPr>
              <a:t>i</a:t>
            </a:r>
            <a:endParaRPr kumimoji="1" lang="en-US" altLang="zh-CN" sz="240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2712010" y="1617262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" name="Text Box 12"/>
          <p:cNvSpPr txBox="1">
            <a:spLocks noChangeArrowheads="1"/>
          </p:cNvSpPr>
          <p:nvPr/>
        </p:nvSpPr>
        <p:spPr bwMode="auto">
          <a:xfrm>
            <a:off x="1613460" y="1502962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itchFamily="2" charset="-122"/>
              </a:rPr>
              <a:t>绝对收敛，则称</a:t>
            </a:r>
          </a:p>
        </p:txBody>
      </p:sp>
      <p:sp>
        <p:nvSpPr>
          <p:cNvPr id="61" name="Text Box 13"/>
          <p:cNvSpPr txBox="1">
            <a:spLocks noChangeArrowheads="1"/>
          </p:cNvSpPr>
          <p:nvPr/>
        </p:nvSpPr>
        <p:spPr bwMode="auto">
          <a:xfrm>
            <a:off x="5799698" y="1523599"/>
            <a:ext cx="2601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为</a:t>
            </a:r>
            <a:r>
              <a:rPr kumimoji="1" lang="en-US" altLang="zh-CN" sz="2400" i="1">
                <a:latin typeface="华文中宋" pitchFamily="2" charset="-122"/>
                <a:ea typeface="华文中宋" pitchFamily="2" charset="-122"/>
              </a:rPr>
              <a:t>X</a:t>
            </a:r>
            <a:r>
              <a:rPr kumimoji="1" lang="en-US" altLang="zh-CN" sz="1600" i="1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的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数学期望</a:t>
            </a: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，</a:t>
            </a:r>
          </a:p>
        </p:txBody>
      </p:sp>
      <p:sp>
        <p:nvSpPr>
          <p:cNvPr id="62" name="Text Box 14"/>
          <p:cNvSpPr txBox="1">
            <a:spLocks noChangeArrowheads="1"/>
          </p:cNvSpPr>
          <p:nvPr/>
        </p:nvSpPr>
        <p:spPr bwMode="auto">
          <a:xfrm>
            <a:off x="379973" y="2099862"/>
            <a:ext cx="2601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简称为</a:t>
            </a:r>
            <a:r>
              <a:rPr kumimoji="1" lang="en-US" altLang="zh-CN" sz="2400" i="1" dirty="0">
                <a:latin typeface="华文中宋" pitchFamily="2" charset="-122"/>
                <a:ea typeface="华文中宋" pitchFamily="2" charset="-122"/>
              </a:rPr>
              <a:t>X</a:t>
            </a:r>
            <a:r>
              <a:rPr kumimoji="1" lang="en-US" altLang="zh-CN" sz="1600" i="1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的</a:t>
            </a:r>
            <a:r>
              <a:rPr kumimoji="1" lang="zh-CN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均值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。</a:t>
            </a:r>
          </a:p>
        </p:txBody>
      </p:sp>
      <p:sp>
        <p:nvSpPr>
          <p:cNvPr id="63" name="Text Box 15"/>
          <p:cNvSpPr txBox="1">
            <a:spLocks noChangeArrowheads="1"/>
          </p:cNvSpPr>
          <p:nvPr/>
        </p:nvSpPr>
        <p:spPr bwMode="auto">
          <a:xfrm>
            <a:off x="940360" y="1787124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80808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64" name="Text Box 16"/>
          <p:cNvSpPr txBox="1">
            <a:spLocks noChangeArrowheads="1"/>
          </p:cNvSpPr>
          <p:nvPr/>
        </p:nvSpPr>
        <p:spPr bwMode="auto">
          <a:xfrm>
            <a:off x="3916923" y="1475974"/>
            <a:ext cx="1887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3399"/>
                </a:solidFill>
                <a:latin typeface="Times New Roman" panose="02020603050405020304" pitchFamily="18" charset="0"/>
              </a:rPr>
              <a:t>E(</a:t>
            </a:r>
            <a:r>
              <a:rPr kumimoji="1" lang="en-US" altLang="zh-CN" sz="2400" b="1" i="1">
                <a:solidFill>
                  <a:srgbClr val="003399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rgbClr val="003399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 b="1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</a:rPr>
              <a:t>= </a:t>
            </a:r>
            <a:r>
              <a:rPr kumimoji="1" lang="en-US" altLang="zh-CN" sz="2800">
                <a:solidFill>
                  <a:srgbClr val="080808"/>
                </a:solidFill>
                <a:latin typeface="Symbol" panose="05050102010706020507" pitchFamily="18" charset="2"/>
                <a:ea typeface="华文中宋" pitchFamily="2" charset="-122"/>
              </a:rPr>
              <a:t>S </a:t>
            </a:r>
            <a:r>
              <a:rPr kumimoji="1" lang="en-US" altLang="zh-CN" sz="2400" b="1" i="1">
                <a:solidFill>
                  <a:srgbClr val="FF0066"/>
                </a:solidFill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4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华文中宋" pitchFamily="2" charset="-122"/>
              </a:rPr>
              <a:t>i </a:t>
            </a:r>
            <a:r>
              <a:rPr kumimoji="1" lang="en-US" altLang="zh-CN" sz="2400" b="1" i="1">
                <a:solidFill>
                  <a:srgbClr val="0066FF"/>
                </a:solidFill>
                <a:latin typeface="Times New Roman" panose="02020603050405020304" pitchFamily="18" charset="0"/>
                <a:ea typeface="华文中宋" pitchFamily="2" charset="-122"/>
              </a:rPr>
              <a:t>p</a:t>
            </a:r>
            <a:r>
              <a:rPr kumimoji="1" lang="en-US" altLang="zh-CN" sz="2400" b="1" i="1" baseline="-25000">
                <a:solidFill>
                  <a:srgbClr val="0066FF"/>
                </a:solidFill>
                <a:latin typeface="Times New Roman" panose="02020603050405020304" pitchFamily="18" charset="0"/>
                <a:ea typeface="华文中宋" pitchFamily="2" charset="-122"/>
              </a:rPr>
              <a:t>i</a:t>
            </a:r>
          </a:p>
        </p:txBody>
      </p:sp>
      <p:sp>
        <p:nvSpPr>
          <p:cNvPr id="65" name="Text Box 17"/>
          <p:cNvSpPr txBox="1">
            <a:spLocks noChangeArrowheads="1"/>
          </p:cNvSpPr>
          <p:nvPr/>
        </p:nvSpPr>
        <p:spPr bwMode="auto">
          <a:xfrm>
            <a:off x="4945623" y="1766487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80808"/>
                </a:solidFill>
                <a:latin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8937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 autoUpdateAnimBg="0"/>
      <p:bldP spid="34" grpId="0" build="p" autoUpdateAnimBg="0"/>
      <p:bldP spid="35" grpId="0" build="p" autoUpdateAnimBg="0"/>
      <p:bldP spid="36" grpId="0" build="p" autoUpdateAnimBg="0"/>
      <p:bldP spid="39" grpId="0"/>
      <p:bldP spid="40" grpId="0"/>
      <p:bldP spid="41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420" y="26056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4</a:t>
            </a:r>
            <a:r>
              <a:rPr lang="en-US" altLang="zh-CN" sz="3600" dirty="0" smtClean="0"/>
              <a:t>.1.1 </a:t>
            </a:r>
            <a:r>
              <a:rPr lang="zh-CN" altLang="en-US" sz="3600" dirty="0" smtClean="0"/>
              <a:t>离散型随机变量的数学期望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409646" y="1262625"/>
            <a:ext cx="506352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3000" b="1" dirty="0" smtClean="0">
                <a:solidFill>
                  <a:srgbClr val="9C3B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常见离散型随机变量的</a:t>
            </a:r>
            <a:r>
              <a:rPr kumimoji="1" lang="zh-CN" altLang="en-US" sz="3000" b="1" dirty="0">
                <a:solidFill>
                  <a:srgbClr val="9C3B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期望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161253" y="2139329"/>
            <a:ext cx="30492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X~B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(1,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EX=p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1190619" y="3450604"/>
            <a:ext cx="28857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X~P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 dirty="0">
                <a:solidFill>
                  <a:srgbClr val="FF33CC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800" b="1" i="1" dirty="0">
                <a:solidFill>
                  <a:schemeClr val="tx1"/>
                </a:solidFill>
                <a:latin typeface="Symbol" panose="05050102010706020507" pitchFamily="18" charset="2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latin typeface="Symbol" panose="05050102010706020507" pitchFamily="18" charset="2"/>
              </a:rPr>
              <a:t>.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176059" y="2787029"/>
            <a:ext cx="32704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X~B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EX=</a:t>
            </a:r>
            <a:r>
              <a:rPr kumimoji="1" lang="en-US" altLang="zh-CN" sz="2800" b="1" i="1" dirty="0">
                <a:solidFill>
                  <a:srgbClr val="FF33CC"/>
                </a:solidFill>
                <a:latin typeface="Times New Roman" panose="02020603050405020304" pitchFamily="18" charset="0"/>
              </a:rPr>
              <a:t>np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1227359" y="4819029"/>
            <a:ext cx="38234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~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几何分布，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EX=</a:t>
            </a:r>
            <a:r>
              <a:rPr kumimoji="1"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i="1" dirty="0">
                <a:solidFill>
                  <a:srgbClr val="FF33CC"/>
                </a:solidFill>
                <a:latin typeface="Times New Roman" panose="02020603050405020304" pitchFamily="18" charset="0"/>
              </a:rPr>
              <a:t>/p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1214853" y="4171329"/>
            <a:ext cx="46041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~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超几何分布，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EX=</a:t>
            </a:r>
            <a:r>
              <a:rPr kumimoji="1" lang="en-US" altLang="zh-CN" sz="2800" b="1" i="1" dirty="0" err="1">
                <a:solidFill>
                  <a:srgbClr val="FF33CC"/>
                </a:solidFill>
                <a:latin typeface="Times New Roman" panose="02020603050405020304" pitchFamily="18" charset="0"/>
              </a:rPr>
              <a:t>nM</a:t>
            </a:r>
            <a:r>
              <a:rPr kumimoji="1" lang="en-US" altLang="zh-CN" sz="2800" b="1" i="1" dirty="0">
                <a:solidFill>
                  <a:srgbClr val="FF33CC"/>
                </a:solidFill>
                <a:latin typeface="Times New Roman" panose="02020603050405020304" pitchFamily="18" charset="0"/>
              </a:rPr>
              <a:t>/N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378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25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25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25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uild="p" autoUpdateAnimBg="0"/>
      <p:bldP spid="28" grpId="0" build="p" autoUpdateAnimBg="0"/>
      <p:bldP spid="29" grpId="0" build="p" autoUpdateAnimBg="0"/>
      <p:bldP spid="30" grpId="0" build="p" autoUpdateAnimBg="0"/>
      <p:bldP spid="3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420" y="26056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4.1.2 </a:t>
            </a:r>
            <a:r>
              <a:rPr lang="zh-CN" altLang="en-US" sz="3600" dirty="0"/>
              <a:t>连续</a:t>
            </a:r>
            <a:r>
              <a:rPr lang="zh-CN" altLang="en-US" sz="3600" dirty="0" smtClean="0"/>
              <a:t>型随机变量的数学期望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2499734" y="2621587"/>
            <a:ext cx="4267200" cy="2819400"/>
            <a:chOff x="2592" y="1824"/>
            <a:chExt cx="2688" cy="1776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 rot="-10800000">
              <a:off x="2592" y="1824"/>
              <a:ext cx="2688" cy="1776"/>
            </a:xfrm>
            <a:prstGeom prst="verticalScroll">
              <a:avLst>
                <a:gd name="adj" fmla="val 14130"/>
              </a:avLst>
            </a:prstGeom>
            <a:solidFill>
              <a:srgbClr val="CCFFFF"/>
            </a:solidFill>
            <a:ln w="9525">
              <a:solidFill>
                <a:srgbClr val="33CC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2976" y="3024"/>
              <a:ext cx="18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3024" y="2248"/>
              <a:ext cx="1728" cy="776"/>
            </a:xfrm>
            <a:custGeom>
              <a:avLst/>
              <a:gdLst>
                <a:gd name="T0" fmla="*/ 0 w 1728"/>
                <a:gd name="T1" fmla="*/ 728 h 776"/>
                <a:gd name="T2" fmla="*/ 144 w 1728"/>
                <a:gd name="T3" fmla="*/ 632 h 776"/>
                <a:gd name="T4" fmla="*/ 240 w 1728"/>
                <a:gd name="T5" fmla="*/ 488 h 776"/>
                <a:gd name="T6" fmla="*/ 336 w 1728"/>
                <a:gd name="T7" fmla="*/ 248 h 776"/>
                <a:gd name="T8" fmla="*/ 480 w 1728"/>
                <a:gd name="T9" fmla="*/ 56 h 776"/>
                <a:gd name="T10" fmla="*/ 576 w 1728"/>
                <a:gd name="T11" fmla="*/ 8 h 776"/>
                <a:gd name="T12" fmla="*/ 672 w 1728"/>
                <a:gd name="T13" fmla="*/ 8 h 776"/>
                <a:gd name="T14" fmla="*/ 768 w 1728"/>
                <a:gd name="T15" fmla="*/ 56 h 776"/>
                <a:gd name="T16" fmla="*/ 912 w 1728"/>
                <a:gd name="T17" fmla="*/ 248 h 776"/>
                <a:gd name="T18" fmla="*/ 1008 w 1728"/>
                <a:gd name="T19" fmla="*/ 440 h 776"/>
                <a:gd name="T20" fmla="*/ 1104 w 1728"/>
                <a:gd name="T21" fmla="*/ 536 h 776"/>
                <a:gd name="T22" fmla="*/ 1200 w 1728"/>
                <a:gd name="T23" fmla="*/ 584 h 776"/>
                <a:gd name="T24" fmla="*/ 1296 w 1728"/>
                <a:gd name="T25" fmla="*/ 632 h 776"/>
                <a:gd name="T26" fmla="*/ 1392 w 1728"/>
                <a:gd name="T27" fmla="*/ 680 h 776"/>
                <a:gd name="T28" fmla="*/ 1536 w 1728"/>
                <a:gd name="T29" fmla="*/ 728 h 776"/>
                <a:gd name="T30" fmla="*/ 1728 w 1728"/>
                <a:gd name="T31" fmla="*/ 776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8" h="776">
                  <a:moveTo>
                    <a:pt x="0" y="728"/>
                  </a:moveTo>
                  <a:cubicBezTo>
                    <a:pt x="52" y="700"/>
                    <a:pt x="104" y="672"/>
                    <a:pt x="144" y="632"/>
                  </a:cubicBezTo>
                  <a:cubicBezTo>
                    <a:pt x="184" y="592"/>
                    <a:pt x="208" y="552"/>
                    <a:pt x="240" y="488"/>
                  </a:cubicBezTo>
                  <a:cubicBezTo>
                    <a:pt x="272" y="424"/>
                    <a:pt x="296" y="320"/>
                    <a:pt x="336" y="248"/>
                  </a:cubicBezTo>
                  <a:cubicBezTo>
                    <a:pt x="376" y="176"/>
                    <a:pt x="440" y="96"/>
                    <a:pt x="480" y="56"/>
                  </a:cubicBezTo>
                  <a:cubicBezTo>
                    <a:pt x="520" y="16"/>
                    <a:pt x="544" y="16"/>
                    <a:pt x="576" y="8"/>
                  </a:cubicBezTo>
                  <a:cubicBezTo>
                    <a:pt x="608" y="0"/>
                    <a:pt x="640" y="0"/>
                    <a:pt x="672" y="8"/>
                  </a:cubicBezTo>
                  <a:cubicBezTo>
                    <a:pt x="704" y="16"/>
                    <a:pt x="728" y="16"/>
                    <a:pt x="768" y="56"/>
                  </a:cubicBezTo>
                  <a:cubicBezTo>
                    <a:pt x="808" y="96"/>
                    <a:pt x="872" y="184"/>
                    <a:pt x="912" y="248"/>
                  </a:cubicBezTo>
                  <a:cubicBezTo>
                    <a:pt x="952" y="312"/>
                    <a:pt x="976" y="392"/>
                    <a:pt x="1008" y="440"/>
                  </a:cubicBezTo>
                  <a:cubicBezTo>
                    <a:pt x="1040" y="488"/>
                    <a:pt x="1072" y="512"/>
                    <a:pt x="1104" y="536"/>
                  </a:cubicBezTo>
                  <a:cubicBezTo>
                    <a:pt x="1136" y="560"/>
                    <a:pt x="1168" y="568"/>
                    <a:pt x="1200" y="584"/>
                  </a:cubicBezTo>
                  <a:cubicBezTo>
                    <a:pt x="1232" y="600"/>
                    <a:pt x="1264" y="616"/>
                    <a:pt x="1296" y="632"/>
                  </a:cubicBezTo>
                  <a:cubicBezTo>
                    <a:pt x="1328" y="648"/>
                    <a:pt x="1352" y="664"/>
                    <a:pt x="1392" y="680"/>
                  </a:cubicBezTo>
                  <a:cubicBezTo>
                    <a:pt x="1432" y="696"/>
                    <a:pt x="1480" y="712"/>
                    <a:pt x="1536" y="728"/>
                  </a:cubicBezTo>
                  <a:cubicBezTo>
                    <a:pt x="1592" y="744"/>
                    <a:pt x="1696" y="768"/>
                    <a:pt x="1728" y="77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3636" y="1920"/>
              <a:ext cx="4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1200" i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648" y="2256"/>
              <a:ext cx="96" cy="76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3571" y="3048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dx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7" name="Rectangle 9"/>
          <p:cNvSpPr txBox="1">
            <a:spLocks noChangeArrowheads="1"/>
          </p:cNvSpPr>
          <p:nvPr/>
        </p:nvSpPr>
        <p:spPr bwMode="auto">
          <a:xfrm>
            <a:off x="152514" y="1109932"/>
            <a:ext cx="990600" cy="53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定义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endParaRPr lang="en-US" altLang="zh-CN" sz="2400" b="1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033057" y="1052330"/>
            <a:ext cx="56557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设连续型随机变量</a:t>
            </a:r>
            <a:r>
              <a:rPr kumimoji="1" lang="en-US" altLang="zh-CN" sz="2400" i="1" dirty="0" smtClean="0">
                <a:latin typeface="华文中宋" pitchFamily="2" charset="-122"/>
                <a:ea typeface="华文中宋" pitchFamily="2" charset="-122"/>
              </a:rPr>
              <a:t>X</a:t>
            </a:r>
            <a:r>
              <a:rPr kumimoji="1" lang="en-US" altLang="zh-CN" sz="1400" i="1" dirty="0" smtClean="0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的密度函数为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华文中宋" pitchFamily="2" charset="-122"/>
              </a:rPr>
              <a:t>f</a:t>
            </a:r>
            <a:r>
              <a:rPr kumimoji="1" lang="en-US" altLang="zh-CN" sz="2800" dirty="0"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华文中宋" pitchFamily="2" charset="-122"/>
              </a:rPr>
              <a:t>,</a:t>
            </a: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若</a:t>
            </a:r>
            <a:endParaRPr kumimoji="1"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126855"/>
              </p:ext>
            </p:extLst>
          </p:nvPr>
        </p:nvGraphicFramePr>
        <p:xfrm>
          <a:off x="6650273" y="998821"/>
          <a:ext cx="15240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9" name="公式" r:id="rId3" imgW="799920" imgH="330120" progId="Equation.3">
                  <p:embed/>
                </p:oleObj>
              </mc:Choice>
              <mc:Fallback>
                <p:oleObj name="公式" r:id="rId3" imgW="7999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273" y="998821"/>
                        <a:ext cx="15240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257289" y="1791779"/>
            <a:ext cx="177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则称 </a:t>
            </a:r>
            <a:r>
              <a:rPr kumimoji="1" lang="zh-CN" altLang="en-US" sz="2400" i="1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  <a:ea typeface="华文中宋" pitchFamily="2" charset="-122"/>
              </a:rPr>
              <a:t>E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1200" i="1">
                <a:solidFill>
                  <a:srgbClr val="0000CC"/>
                </a:solidFill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华文中宋" pitchFamily="2" charset="-122"/>
              </a:rPr>
              <a:t>)=</a:t>
            </a:r>
          </a:p>
        </p:txBody>
      </p:sp>
      <p:graphicFrame>
        <p:nvGraphicFramePr>
          <p:cNvPr id="2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84259"/>
              </p:ext>
            </p:extLst>
          </p:nvPr>
        </p:nvGraphicFramePr>
        <p:xfrm>
          <a:off x="2033701" y="1690179"/>
          <a:ext cx="5826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0" name="公式" r:id="rId5" imgW="304560" imgH="330120" progId="Equation.3">
                  <p:embed/>
                </p:oleObj>
              </mc:Choice>
              <mc:Fallback>
                <p:oleObj name="公式" r:id="rId5" imgW="3045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701" y="1690179"/>
                        <a:ext cx="5826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3845039" y="1791779"/>
            <a:ext cx="341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为</a:t>
            </a:r>
            <a:r>
              <a:rPr kumimoji="1" lang="en-US" altLang="zh-CN" sz="2400" i="1">
                <a:latin typeface="华文中宋" pitchFamily="2" charset="-122"/>
                <a:ea typeface="华文中宋" pitchFamily="2" charset="-122"/>
              </a:rPr>
              <a:t>X</a:t>
            </a:r>
            <a:r>
              <a:rPr kumimoji="1" lang="en-US" altLang="zh-CN" sz="1400" i="1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的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数学期望</a:t>
            </a:r>
            <a:r>
              <a:rPr kumimoji="1" lang="en-US" altLang="zh-CN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(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均值</a:t>
            </a:r>
            <a:r>
              <a:rPr kumimoji="1" lang="en-US" altLang="zh-CN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)</a:t>
            </a:r>
            <a:r>
              <a:rPr kumimoji="1" lang="zh-CN" altLang="en-US" sz="2400">
                <a:latin typeface="华文中宋" pitchFamily="2" charset="-122"/>
                <a:ea typeface="华文中宋" pitchFamily="2" charset="-122"/>
              </a:rPr>
              <a:t>。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2544876" y="1733041"/>
            <a:ext cx="34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2848089" y="1733041"/>
            <a:ext cx="101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CC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)d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8048860" y="138758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收敛，</a:t>
            </a:r>
          </a:p>
        </p:txBody>
      </p:sp>
    </p:spTree>
    <p:extLst>
      <p:ext uri="{BB962C8B-B14F-4D97-AF65-F5344CB8AC3E}">
        <p14:creationId xmlns:p14="http://schemas.microsoft.com/office/powerpoint/2010/main" val="329916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75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20" grpId="0" build="p" autoUpdateAnimBg="0"/>
      <p:bldP spid="22" grpId="0" build="p" autoUpdateAnimBg="0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7299</TotalTime>
  <Pages>0</Pages>
  <Words>1248</Words>
  <Characters>0</Characters>
  <Application>Microsoft Macintosh PowerPoint</Application>
  <PresentationFormat>全屏显示(4:3)</PresentationFormat>
  <Lines>0</Lines>
  <Paragraphs>191</Paragraphs>
  <Slides>22</Slides>
  <Notes>2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Basis</vt:lpstr>
      <vt:lpstr>公式</vt:lpstr>
      <vt:lpstr>Equation</vt:lpstr>
      <vt:lpstr>Microsoft 公式</vt:lpstr>
      <vt:lpstr>概率论与数理统计  第四章 数字特征</vt:lpstr>
      <vt:lpstr>第四章     数字特征</vt:lpstr>
      <vt:lpstr>第四章     数字特征</vt:lpstr>
      <vt:lpstr>第四章  数字特征</vt:lpstr>
      <vt:lpstr>4.1.1 离散型随机变量的数学期望</vt:lpstr>
      <vt:lpstr>4.1.1 离散型随机变量的数学期望</vt:lpstr>
      <vt:lpstr>4.1.1 离散型随机变量的数学期望</vt:lpstr>
      <vt:lpstr>4.1.1 离散型随机变量的数学期望</vt:lpstr>
      <vt:lpstr>4.1.2 连续型随机变量的数学期望</vt:lpstr>
      <vt:lpstr>4.1.2 连续型随机变量的数学期望</vt:lpstr>
      <vt:lpstr>4.1.2 连续型随机变量的数学期望</vt:lpstr>
      <vt:lpstr>4.1.2 连续型随机变量的数学期望</vt:lpstr>
      <vt:lpstr>4.1.3 随机变量函数的数学期望</vt:lpstr>
      <vt:lpstr>4.1.3 随机变量函数的数学期望</vt:lpstr>
      <vt:lpstr>4.1.3 随机变量函数的数学期望</vt:lpstr>
      <vt:lpstr>PowerPoint 演示文稿</vt:lpstr>
      <vt:lpstr>PowerPoint 演示文稿</vt:lpstr>
      <vt:lpstr>PowerPoint 演示文稿</vt:lpstr>
      <vt:lpstr>4.1.3 数学期望的性质</vt:lpstr>
      <vt:lpstr>4.1.3 数学期望的性质</vt:lpstr>
      <vt:lpstr>4.1.3 数学期望的性质</vt:lpstr>
      <vt:lpstr>4.1.3 数学期望的性质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subject/>
  <dc:creator>JH</dc:creator>
  <cp:keywords/>
  <dc:description/>
  <cp:lastModifiedBy>haixia liu</cp:lastModifiedBy>
  <cp:revision>6135</cp:revision>
  <dcterms:created xsi:type="dcterms:W3CDTF">2003-07-06T11:35:33Z</dcterms:created>
  <dcterms:modified xsi:type="dcterms:W3CDTF">2020-05-29T03:09:41Z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