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x-wav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704" r:id="rId3"/>
  </p:sldMasterIdLst>
  <p:notesMasterIdLst>
    <p:notesMasterId r:id="rId27"/>
  </p:notesMasterIdLst>
  <p:handoutMasterIdLst>
    <p:handoutMasterId r:id="rId28"/>
  </p:handoutMasterIdLst>
  <p:sldIdLst>
    <p:sldId id="278" r:id="rId4"/>
    <p:sldId id="279" r:id="rId5"/>
    <p:sldId id="280" r:id="rId6"/>
    <p:sldId id="257" r:id="rId7"/>
    <p:sldId id="281" r:id="rId8"/>
    <p:sldId id="260" r:id="rId9"/>
    <p:sldId id="283" r:id="rId10"/>
    <p:sldId id="261" r:id="rId11"/>
    <p:sldId id="284" r:id="rId12"/>
    <p:sldId id="263" r:id="rId13"/>
    <p:sldId id="264" r:id="rId14"/>
    <p:sldId id="265" r:id="rId15"/>
    <p:sldId id="266" r:id="rId16"/>
    <p:sldId id="267" r:id="rId17"/>
    <p:sldId id="268" r:id="rId18"/>
    <p:sldId id="286" r:id="rId19"/>
    <p:sldId id="269" r:id="rId20"/>
    <p:sldId id="270" r:id="rId21"/>
    <p:sldId id="288" r:id="rId22"/>
    <p:sldId id="285" r:id="rId23"/>
    <p:sldId id="287" r:id="rId24"/>
    <p:sldId id="27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7CBAD3"/>
    <a:srgbClr val="54849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Relationship Id="rId3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Relationship Id="rId3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4" Type="http://schemas.openxmlformats.org/officeDocument/2006/relationships/image" Target="../media/image60.wmf"/><Relationship Id="rId5" Type="http://schemas.openxmlformats.org/officeDocument/2006/relationships/image" Target="../media/image61.wmf"/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4" Type="http://schemas.openxmlformats.org/officeDocument/2006/relationships/image" Target="../media/image65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4" Type="http://schemas.openxmlformats.org/officeDocument/2006/relationships/image" Target="../media/image74.wmf"/><Relationship Id="rId5" Type="http://schemas.openxmlformats.org/officeDocument/2006/relationships/image" Target="../media/image75.wmf"/><Relationship Id="rId6" Type="http://schemas.openxmlformats.org/officeDocument/2006/relationships/image" Target="../media/image76.emf"/><Relationship Id="rId7" Type="http://schemas.openxmlformats.org/officeDocument/2006/relationships/image" Target="../media/image77.emf"/><Relationship Id="rId1" Type="http://schemas.openxmlformats.org/officeDocument/2006/relationships/image" Target="../media/image71.emf"/><Relationship Id="rId2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4" Type="http://schemas.openxmlformats.org/officeDocument/2006/relationships/image" Target="../media/image81.wmf"/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82.emf"/><Relationship Id="rId3" Type="http://schemas.openxmlformats.org/officeDocument/2006/relationships/image" Target="../media/image8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4" Type="http://schemas.openxmlformats.org/officeDocument/2006/relationships/image" Target="../media/image87.wmf"/><Relationship Id="rId5" Type="http://schemas.openxmlformats.org/officeDocument/2006/relationships/image" Target="../media/image88.wmf"/><Relationship Id="rId6" Type="http://schemas.openxmlformats.org/officeDocument/2006/relationships/image" Target="../media/image89.wmf"/><Relationship Id="rId1" Type="http://schemas.openxmlformats.org/officeDocument/2006/relationships/image" Target="../media/image84.wmf"/><Relationship Id="rId2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4" Type="http://schemas.openxmlformats.org/officeDocument/2006/relationships/image" Target="../media/image93.wmf"/><Relationship Id="rId5" Type="http://schemas.openxmlformats.org/officeDocument/2006/relationships/image" Target="../media/image94.wmf"/><Relationship Id="rId6" Type="http://schemas.openxmlformats.org/officeDocument/2006/relationships/image" Target="../media/image95.png"/><Relationship Id="rId7" Type="http://schemas.openxmlformats.org/officeDocument/2006/relationships/image" Target="../media/image96.wmf"/><Relationship Id="rId1" Type="http://schemas.openxmlformats.org/officeDocument/2006/relationships/image" Target="../media/image90.wmf"/><Relationship Id="rId2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0.emf"/><Relationship Id="rId1" Type="http://schemas.openxmlformats.org/officeDocument/2006/relationships/image" Target="../media/image97.emf"/><Relationship Id="rId2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5.wmf"/><Relationship Id="rId2" Type="http://schemas.openxmlformats.org/officeDocument/2006/relationships/image" Target="../media/image7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4" Type="http://schemas.openxmlformats.org/officeDocument/2006/relationships/image" Target="../media/image104.wmf"/><Relationship Id="rId5" Type="http://schemas.openxmlformats.org/officeDocument/2006/relationships/image" Target="../media/image105.wmf"/><Relationship Id="rId6" Type="http://schemas.openxmlformats.org/officeDocument/2006/relationships/image" Target="../media/image106.wmf"/><Relationship Id="rId7" Type="http://schemas.openxmlformats.org/officeDocument/2006/relationships/image" Target="../media/image107.wmf"/><Relationship Id="rId8" Type="http://schemas.openxmlformats.org/officeDocument/2006/relationships/image" Target="../media/image108.wmf"/><Relationship Id="rId9" Type="http://schemas.openxmlformats.org/officeDocument/2006/relationships/image" Target="../media/image109.wmf"/><Relationship Id="rId10" Type="http://schemas.openxmlformats.org/officeDocument/2006/relationships/image" Target="../media/image110.wmf"/><Relationship Id="rId1" Type="http://schemas.openxmlformats.org/officeDocument/2006/relationships/image" Target="../media/image101.wmf"/><Relationship Id="rId2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10.w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8" Type="http://schemas.openxmlformats.org/officeDocument/2006/relationships/image" Target="../media/image26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image" Target="../media/image41.wmf"/><Relationship Id="rId9" Type="http://schemas.openxmlformats.org/officeDocument/2006/relationships/image" Target="../media/image42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6" Type="http://schemas.openxmlformats.org/officeDocument/2006/relationships/image" Target="../media/image48.wmf"/><Relationship Id="rId7" Type="http://schemas.openxmlformats.org/officeDocument/2006/relationships/image" Target="../media/image49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0CED-997C-4B9A-AFA2-7FD714C0C32F}" type="datetimeFigureOut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9E29-2F99-4E31-BB77-6BC03D39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DC77-1845-46A1-A68D-EA5F214EF402}" type="datetimeFigureOut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718B7-662B-4308-A54C-E07CC6939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91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3C5B09BA-F5AA-4B17-A3D1-E6536B74AB5D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24893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299" name="文本占位符 24893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C</a:t>
            </a:r>
            <a:r>
              <a:rPr lang="zh-CN" altLang="en-US" smtClean="0"/>
              <a:t>的概率太小了</a:t>
            </a:r>
          </a:p>
        </p:txBody>
      </p:sp>
    </p:spTree>
    <p:extLst>
      <p:ext uri="{BB962C8B-B14F-4D97-AF65-F5344CB8AC3E}">
        <p14:creationId xmlns:p14="http://schemas.microsoft.com/office/powerpoint/2010/main" val="569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25374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7" name="文本占位符 253747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C</a:t>
            </a:r>
            <a:r>
              <a:rPr lang="zh-CN" altLang="en-US" smtClean="0"/>
              <a:t>的概率太小了</a:t>
            </a:r>
          </a:p>
        </p:txBody>
      </p:sp>
    </p:spTree>
    <p:extLst>
      <p:ext uri="{BB962C8B-B14F-4D97-AF65-F5344CB8AC3E}">
        <p14:creationId xmlns:p14="http://schemas.microsoft.com/office/powerpoint/2010/main" val="8124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3815-197B-4772-8E22-FD6FF6FF2E4D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6B50-408F-4DAA-975C-F737FE9B7020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F37-4BEB-4450-8F8B-3EB1C39308D5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A774A8-D8D8-420D-90D7-87694D10113A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F2308-71F9-4F4A-A05F-CDC1804199CC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6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21BB0-BC27-4359-9276-9E7EE82408C9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FDAD66-F735-4D0F-9138-C370EE0239B4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7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542DC-15DC-4114-87C9-B2DA2F63CFA6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8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6E522-B01A-4D2B-82D4-AF17EA329D5D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30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D8506-5243-4687-AC34-4A87FFFD692C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5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F5380-4BC8-4ED6-8C14-10CB450AC635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3FE-F421-44A3-A0C9-13D876FBB675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3DAA9-D1D7-4591-86B7-C1C118A12F13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3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33A06-3CC2-453A-9A55-D17CEBD154BE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09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805F5-DCAE-4556-91AA-B5CB775EDADA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50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8043C5-F95A-4863-B1FA-D1EE0AA6A60C}" type="datetime1">
              <a:rPr lang="zh-CN" altLang="en-US" smtClean="0"/>
              <a:t>21/4/20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44EDDB-9ED5-46D4-90D2-1AB99849C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720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AC2B-0CF1-40F1-89AA-619397A78DF0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A9CB-7D46-4449-9895-279579DB60BE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70B6-F9BB-4D4A-A560-D29F635AB5B5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BE94-1DB6-471A-920A-F4F712DAD87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94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04AF2-F019-4D34-8C35-338C71D0EE7C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024-D556-40D7-8404-91B960E0F022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4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D8ED-D5AB-4632-9157-2A78E31CA892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F7B7-E489-43CE-BECE-DFFA9A386FEF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71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05EE0-AFB0-4B06-9148-0D8028AFC1D9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8706-A5BC-4E5A-8FA1-4889028435F3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07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C3B0-3C4C-40A1-AE21-AC7A13BBD9DD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2CD3-7D95-4E93-9095-02DC3D0AE822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AAA-0FD0-42C4-B950-5063F9AC6AAB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4A83D-4898-4DF5-B7C6-3851B96F4299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CF34-890C-43DE-91B9-F9988EBCDE1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9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3ED7-7142-4C11-818C-EE164DF41AB8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A5EE-F4BA-4310-B729-59A01792C2D6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08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7829-C441-482D-B323-CA805C878260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2472-33C7-4343-92BF-99173DB8021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53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1D0B2-C386-48D1-B3F3-75353A1F7AA8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05B6-8574-431B-AE22-2117D041BD4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07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B5FF-D177-4D7A-B29B-9289D65CAD07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73B0-3A5F-4AE3-9896-047FFE9F4665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4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F3791-C45C-49A4-A69D-6D161454FD67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8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9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D033-5EF7-457B-9549-44E49095AAB3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27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82944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8EA1-0E3D-4BB0-933D-C35051C05A4E}" type="datetime1">
              <a:rPr lang="zh-CN" altLang="en-US" smtClean="0">
                <a:solidFill>
                  <a:srgbClr val="3494BA"/>
                </a:solidFill>
              </a:rPr>
              <a:t>21/4/20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6" name="页脚占位符 82944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7" name="灯片编号占位符 8294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3D29-C3A2-4A3C-B572-36FC832CE6F1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D068-1D77-4262-9638-DB884440372F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0232-A836-460A-BE9F-1FC6ACA718C7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8242-70E5-4B66-BC7E-B53A9842C35B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4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8734-561B-4138-B88C-E5712CDF626A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6C6D-4E71-4626-8797-CF60BC9895FC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1A4-DE49-41AE-8984-8DCB70D53EEA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4AA8-6460-4468-911D-CB289F6E1747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9BF7E55-0E8B-4110-BB58-7913975FAAD9}" type="datetime1">
              <a:rPr lang="zh-CN" altLang="en-US" smtClean="0"/>
              <a:t>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398C2D-BD6B-46F6-B837-17B32EFBD0D2}" type="datetime1">
              <a:rPr lang="zh-CN" altLang="en-US" smtClean="0">
                <a:solidFill>
                  <a:srgbClr val="3494BA"/>
                </a:solidFill>
                <a:latin typeface="Arial" panose="020B0604020202020204" pitchFamily="34" charset="0"/>
              </a:rPr>
              <a:t>21/4/20</a:t>
            </a:fld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3C5E37C-569C-4C2E-927A-CF502ED21F7C}" type="slidenum">
              <a:rPr lang="zh-CN" altLang="en-US">
                <a:solidFill>
                  <a:srgbClr val="3494BA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20" Type="http://schemas.openxmlformats.org/officeDocument/2006/relationships/oleObject" Target="../embeddings/oleObject42.bin"/><Relationship Id="rId21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13" Type="http://schemas.openxmlformats.org/officeDocument/2006/relationships/image" Target="../media/image38.wmf"/><Relationship Id="rId14" Type="http://schemas.openxmlformats.org/officeDocument/2006/relationships/oleObject" Target="../embeddings/oleObject39.bin"/><Relationship Id="rId15" Type="http://schemas.openxmlformats.org/officeDocument/2006/relationships/image" Target="../media/image39.wmf"/><Relationship Id="rId16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19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5.wmf"/><Relationship Id="rId8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48.wmf"/><Relationship Id="rId15" Type="http://schemas.openxmlformats.org/officeDocument/2006/relationships/oleObject" Target="../embeddings/oleObject49.bin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audio" Target="../media/audio2.wav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1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w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8.w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9.wmf"/><Relationship Id="rId10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14" Type="http://schemas.openxmlformats.org/officeDocument/2006/relationships/image" Target="../media/image67.wmf"/><Relationship Id="rId15" Type="http://schemas.openxmlformats.org/officeDocument/2006/relationships/image" Target="../media/image68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5.xml"/><Relationship Id="rId3" Type="http://schemas.openxmlformats.org/officeDocument/2006/relationships/oleObject" Target="../embeddings/oleObject61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3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w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75.wmf"/><Relationship Id="rId14" Type="http://schemas.openxmlformats.org/officeDocument/2006/relationships/oleObject" Target="../embeddings/oleObject72.bin"/><Relationship Id="rId15" Type="http://schemas.openxmlformats.org/officeDocument/2006/relationships/image" Target="../media/image76.emf"/><Relationship Id="rId16" Type="http://schemas.openxmlformats.org/officeDocument/2006/relationships/oleObject" Target="../embeddings/oleObject73.bin"/><Relationship Id="rId17" Type="http://schemas.openxmlformats.org/officeDocument/2006/relationships/image" Target="../media/image7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5.xml"/><Relationship Id="rId3" Type="http://schemas.openxmlformats.org/officeDocument/2006/relationships/oleObject" Target="../embeddings/oleObject67.bin"/><Relationship Id="rId4" Type="http://schemas.openxmlformats.org/officeDocument/2006/relationships/image" Target="../media/image71.emf"/><Relationship Id="rId5" Type="http://schemas.openxmlformats.org/officeDocument/2006/relationships/image" Target="../media/image68.png"/><Relationship Id="rId6" Type="http://schemas.openxmlformats.org/officeDocument/2006/relationships/oleObject" Target="../embeddings/oleObject68.bin"/><Relationship Id="rId7" Type="http://schemas.openxmlformats.org/officeDocument/2006/relationships/image" Target="../media/image72.w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73.wmf"/><Relationship Id="rId10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9.w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80.w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8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6" Type="http://schemas.openxmlformats.org/officeDocument/2006/relationships/image" Target="../media/image82.emf"/><Relationship Id="rId7" Type="http://schemas.openxmlformats.org/officeDocument/2006/relationships/oleObject" Target="../embeddings/oleObject80.bin"/><Relationship Id="rId8" Type="http://schemas.openxmlformats.org/officeDocument/2006/relationships/image" Target="../media/image8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13" Type="http://schemas.openxmlformats.org/officeDocument/2006/relationships/oleObject" Target="../embeddings/oleObject86.bin"/><Relationship Id="rId14" Type="http://schemas.openxmlformats.org/officeDocument/2006/relationships/image" Target="../media/image8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8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86.wmf"/><Relationship Id="rId9" Type="http://schemas.openxmlformats.org/officeDocument/2006/relationships/oleObject" Target="../embeddings/oleObject84.bin"/><Relationship Id="rId10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3.wmf"/><Relationship Id="rId12" Type="http://schemas.openxmlformats.org/officeDocument/2006/relationships/oleObject" Target="../embeddings/oleObject91.bin"/><Relationship Id="rId13" Type="http://schemas.openxmlformats.org/officeDocument/2006/relationships/oleObject" Target="../embeddings/oleObject92.bin"/><Relationship Id="rId14" Type="http://schemas.openxmlformats.org/officeDocument/2006/relationships/image" Target="../media/image94.wmf"/><Relationship Id="rId15" Type="http://schemas.openxmlformats.org/officeDocument/2006/relationships/oleObject" Target="../embeddings/oleObject93.bin"/><Relationship Id="rId16" Type="http://schemas.openxmlformats.org/officeDocument/2006/relationships/image" Target="../media/image95.png"/><Relationship Id="rId17" Type="http://schemas.openxmlformats.org/officeDocument/2006/relationships/oleObject" Target="../embeddings/oleObject94.bin"/><Relationship Id="rId18" Type="http://schemas.openxmlformats.org/officeDocument/2006/relationships/image" Target="../media/image9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8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87.bin"/><Relationship Id="rId5" Type="http://schemas.openxmlformats.org/officeDocument/2006/relationships/image" Target="../media/image90.wmf"/><Relationship Id="rId6" Type="http://schemas.openxmlformats.org/officeDocument/2006/relationships/oleObject" Target="../embeddings/oleObject88.bin"/><Relationship Id="rId7" Type="http://schemas.openxmlformats.org/officeDocument/2006/relationships/image" Target="../media/image91.wmf"/><Relationship Id="rId8" Type="http://schemas.openxmlformats.org/officeDocument/2006/relationships/oleObject" Target="../embeddings/oleObject89.bin"/><Relationship Id="rId9" Type="http://schemas.openxmlformats.org/officeDocument/2006/relationships/image" Target="../media/image92.wmf"/><Relationship Id="rId10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4" Type="http://schemas.openxmlformats.org/officeDocument/2006/relationships/image" Target="../media/image97.emf"/><Relationship Id="rId5" Type="http://schemas.openxmlformats.org/officeDocument/2006/relationships/oleObject" Target="../embeddings/oleObject96.bin"/><Relationship Id="rId6" Type="http://schemas.openxmlformats.org/officeDocument/2006/relationships/image" Target="../media/image98.emf"/><Relationship Id="rId7" Type="http://schemas.openxmlformats.org/officeDocument/2006/relationships/oleObject" Target="../embeddings/oleObject97.bin"/><Relationship Id="rId8" Type="http://schemas.openxmlformats.org/officeDocument/2006/relationships/image" Target="../media/image99.emf"/><Relationship Id="rId9" Type="http://schemas.openxmlformats.org/officeDocument/2006/relationships/oleObject" Target="../embeddings/oleObject98.bin"/><Relationship Id="rId10" Type="http://schemas.openxmlformats.org/officeDocument/2006/relationships/image" Target="../media/image10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20" Type="http://schemas.openxmlformats.org/officeDocument/2006/relationships/image" Target="../media/image109.wmf"/><Relationship Id="rId21" Type="http://schemas.openxmlformats.org/officeDocument/2006/relationships/oleObject" Target="../embeddings/oleObject108.bin"/><Relationship Id="rId22" Type="http://schemas.openxmlformats.org/officeDocument/2006/relationships/image" Target="../media/image110.wmf"/><Relationship Id="rId10" Type="http://schemas.openxmlformats.org/officeDocument/2006/relationships/image" Target="../media/image104.wmf"/><Relationship Id="rId11" Type="http://schemas.openxmlformats.org/officeDocument/2006/relationships/oleObject" Target="../embeddings/oleObject103.bin"/><Relationship Id="rId12" Type="http://schemas.openxmlformats.org/officeDocument/2006/relationships/image" Target="../media/image105.wmf"/><Relationship Id="rId13" Type="http://schemas.openxmlformats.org/officeDocument/2006/relationships/oleObject" Target="../embeddings/oleObject104.bin"/><Relationship Id="rId14" Type="http://schemas.openxmlformats.org/officeDocument/2006/relationships/image" Target="../media/image106.wmf"/><Relationship Id="rId15" Type="http://schemas.openxmlformats.org/officeDocument/2006/relationships/oleObject" Target="../embeddings/oleObject105.bin"/><Relationship Id="rId16" Type="http://schemas.openxmlformats.org/officeDocument/2006/relationships/image" Target="../media/image107.wmf"/><Relationship Id="rId17" Type="http://schemas.openxmlformats.org/officeDocument/2006/relationships/oleObject" Target="../embeddings/oleObject106.bin"/><Relationship Id="rId18" Type="http://schemas.openxmlformats.org/officeDocument/2006/relationships/image" Target="../media/image108.wmf"/><Relationship Id="rId19" Type="http://schemas.openxmlformats.org/officeDocument/2006/relationships/oleObject" Target="../embeddings/oleObject10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7.xml"/><Relationship Id="rId3" Type="http://schemas.openxmlformats.org/officeDocument/2006/relationships/oleObject" Target="../embeddings/oleObject99.bin"/><Relationship Id="rId4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102.wmf"/><Relationship Id="rId7" Type="http://schemas.openxmlformats.org/officeDocument/2006/relationships/oleObject" Target="../embeddings/oleObject101.bin"/><Relationship Id="rId8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23.w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24.w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25.wmf"/><Relationship Id="rId18" Type="http://schemas.openxmlformats.org/officeDocument/2006/relationships/oleObject" Target="../embeddings/oleObject26.bin"/><Relationship Id="rId19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5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4" Type="http://schemas.openxmlformats.org/officeDocument/2006/relationships/image" Target="../media/image32.wmf"/><Relationship Id="rId15" Type="http://schemas.openxmlformats.org/officeDocument/2006/relationships/oleObject" Target="../embeddings/oleObject33.bin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5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1843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E7C8BAF-E344-4844-9752-5F0E1F9FC009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73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30" name="矩形 2471970"/>
          <p:cNvSpPr>
            <a:spLocks noChangeArrowheads="1"/>
          </p:cNvSpPr>
          <p:nvPr/>
        </p:nvSpPr>
        <p:spPr bwMode="auto">
          <a:xfrm>
            <a:off x="544750" y="929105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全概率</a:t>
            </a: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公式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" name="矩形 2481154"/>
          <p:cNvSpPr>
            <a:spLocks noChangeArrowheads="1"/>
          </p:cNvSpPr>
          <p:nvPr/>
        </p:nvSpPr>
        <p:spPr bwMode="auto">
          <a:xfrm>
            <a:off x="562212" y="1604383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划分的概念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232637" y="1690108"/>
            <a:ext cx="2743200" cy="1981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5385037" y="2185408"/>
            <a:ext cx="1943100" cy="1189038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直接连接符 33"/>
          <p:cNvSpPr>
            <a:spLocks noChangeShapeType="1"/>
          </p:cNvSpPr>
          <p:nvPr/>
        </p:nvSpPr>
        <p:spPr bwMode="auto">
          <a:xfrm>
            <a:off x="57279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直接连接符 34"/>
          <p:cNvSpPr>
            <a:spLocks noChangeShapeType="1"/>
          </p:cNvSpPr>
          <p:nvPr/>
        </p:nvSpPr>
        <p:spPr bwMode="auto">
          <a:xfrm>
            <a:off x="62994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直接连接符 35"/>
          <p:cNvSpPr>
            <a:spLocks noChangeShapeType="1"/>
          </p:cNvSpPr>
          <p:nvPr/>
        </p:nvSpPr>
        <p:spPr bwMode="auto">
          <a:xfrm>
            <a:off x="73281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537605"/>
              </p:ext>
            </p:extLst>
          </p:nvPr>
        </p:nvGraphicFramePr>
        <p:xfrm>
          <a:off x="678100" y="2731508"/>
          <a:ext cx="27574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r:id="rId4" imgW="1816417" imgH="279717" progId="Equation.3">
                  <p:embed/>
                </p:oleObj>
              </mc:Choice>
              <mc:Fallback>
                <p:oleObj r:id="rId4" imgW="1816417" imgH="279717" progId="Equation.3">
                  <p:embed/>
                  <p:pic>
                    <p:nvPicPr>
                      <p:cNvPr id="2481166" name="对象 24811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00" y="2731508"/>
                        <a:ext cx="27574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453387"/>
              </p:ext>
            </p:extLst>
          </p:nvPr>
        </p:nvGraphicFramePr>
        <p:xfrm>
          <a:off x="700325" y="3180771"/>
          <a:ext cx="19081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r:id="rId6" imgW="1244377" imgH="431930" progId="Equation.3">
                  <p:embed/>
                </p:oleObj>
              </mc:Choice>
              <mc:Fallback>
                <p:oleObj r:id="rId6" imgW="1244377" imgH="431930" progId="Equation.3">
                  <p:embed/>
                  <p:pic>
                    <p:nvPicPr>
                      <p:cNvPr id="2481167" name="对象 248116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25" y="3180771"/>
                        <a:ext cx="19081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544750" y="4082471"/>
            <a:ext cx="281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全概率公式</a:t>
            </a:r>
          </a:p>
        </p:txBody>
      </p:sp>
      <p:graphicFrame>
        <p:nvGraphicFramePr>
          <p:cNvPr id="40" name="对象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332787"/>
              </p:ext>
            </p:extLst>
          </p:nvPr>
        </p:nvGraphicFramePr>
        <p:xfrm>
          <a:off x="2965687" y="3947533"/>
          <a:ext cx="36274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r:id="rId8" imgW="2018741" imgH="431930" progId="Equation.3">
                  <p:embed/>
                </p:oleObj>
              </mc:Choice>
              <mc:Fallback>
                <p:oleObj r:id="rId8" imgW="2018741" imgH="431930" progId="Equation.3">
                  <p:embed/>
                  <p:pic>
                    <p:nvPicPr>
                      <p:cNvPr id="2481169" name="对象 248116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87" y="3947533"/>
                        <a:ext cx="3627438" cy="7731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1105137" y="5055608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∵</a:t>
            </a:r>
          </a:p>
        </p:txBody>
      </p:sp>
      <p:graphicFrame>
        <p:nvGraphicFramePr>
          <p:cNvPr id="42" name="对象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672682"/>
              </p:ext>
            </p:extLst>
          </p:nvPr>
        </p:nvGraphicFramePr>
        <p:xfrm>
          <a:off x="1860787" y="5003221"/>
          <a:ext cx="48117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r:id="rId10" imgW="3199329" imgH="431930" progId="Equation.3">
                  <p:embed/>
                </p:oleObj>
              </mc:Choice>
              <mc:Fallback>
                <p:oleObj r:id="rId10" imgW="3199329" imgH="431930" progId="Equation.3">
                  <p:embed/>
                  <p:pic>
                    <p:nvPicPr>
                      <p:cNvPr id="2481171" name="对象 248117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787" y="5003221"/>
                        <a:ext cx="48117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630786"/>
              </p:ext>
            </p:extLst>
          </p:nvPr>
        </p:nvGraphicFramePr>
        <p:xfrm>
          <a:off x="2551350" y="5547733"/>
          <a:ext cx="16192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r:id="rId12" imgW="965098" imgH="431930" progId="Equation.3">
                  <p:embed/>
                </p:oleObj>
              </mc:Choice>
              <mc:Fallback>
                <p:oleObj r:id="rId12" imgW="965098" imgH="431930" progId="Equation.3">
                  <p:embed/>
                  <p:pic>
                    <p:nvPicPr>
                      <p:cNvPr id="2481172" name="对象 248117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50" y="5547733"/>
                        <a:ext cx="16192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046426"/>
              </p:ext>
            </p:extLst>
          </p:nvPr>
        </p:nvGraphicFramePr>
        <p:xfrm>
          <a:off x="4210288" y="5592183"/>
          <a:ext cx="24431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r:id="rId14" imgW="1561739" imgH="431930" progId="Equation.3">
                  <p:embed/>
                </p:oleObj>
              </mc:Choice>
              <mc:Fallback>
                <p:oleObj r:id="rId14" imgW="1561739" imgH="431930" progId="Equation.3">
                  <p:embed/>
                  <p:pic>
                    <p:nvPicPr>
                      <p:cNvPr id="2481173" name="对象 248117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288" y="5592183"/>
                        <a:ext cx="24431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232637" y="169010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… …    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46" name="对象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70898"/>
              </p:ext>
            </p:extLst>
          </p:nvPr>
        </p:nvGraphicFramePr>
        <p:xfrm>
          <a:off x="1448037" y="3143045"/>
          <a:ext cx="2825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r:id="rId16" imgW="190652" imgH="152585" progId="Equation.3">
                  <p:embed/>
                </p:oleObj>
              </mc:Choice>
              <mc:Fallback>
                <p:oleObj r:id="rId16" imgW="190652" imgH="152585" progId="Equation.3">
                  <p:embed/>
                  <p:pic>
                    <p:nvPicPr>
                      <p:cNvPr id="2481175" name="对象 248117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37" y="3143045"/>
                        <a:ext cx="282575" cy="225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725177"/>
              </p:ext>
            </p:extLst>
          </p:nvPr>
        </p:nvGraphicFramePr>
        <p:xfrm>
          <a:off x="4092812" y="3938008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r:id="rId18" imgW="152387" imgH="127042" progId="Equation.3">
                  <p:embed/>
                </p:oleObj>
              </mc:Choice>
              <mc:Fallback>
                <p:oleObj r:id="rId18" imgW="152387" imgH="127042" progId="Equation.3">
                  <p:embed/>
                  <p:pic>
                    <p:nvPicPr>
                      <p:cNvPr id="2481176" name="对象 248117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12" y="3938008"/>
                        <a:ext cx="304800" cy="254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904886"/>
              </p:ext>
            </p:extLst>
          </p:nvPr>
        </p:nvGraphicFramePr>
        <p:xfrm>
          <a:off x="2262425" y="2360033"/>
          <a:ext cx="3143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r:id="rId20" imgW="190652" imgH="152585" progId="Equation.3">
                  <p:embed/>
                </p:oleObj>
              </mc:Choice>
              <mc:Fallback>
                <p:oleObj r:id="rId20" imgW="190652" imgH="152585" progId="Equation.3">
                  <p:embed/>
                  <p:pic>
                    <p:nvPicPr>
                      <p:cNvPr id="2481177" name="对象 2481176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425" y="2360033"/>
                        <a:ext cx="314325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602163" y="1062915"/>
            <a:ext cx="685800" cy="457200"/>
          </a:xfrm>
          <a:prstGeom prst="wedgeRoundRectCallout">
            <a:avLst>
              <a:gd name="adj1" fmla="val 124074"/>
              <a:gd name="adj2" fmla="val 362500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5461237" y="928108"/>
            <a:ext cx="685800" cy="457200"/>
          </a:xfrm>
          <a:prstGeom prst="wedgeRoundRectCallout">
            <a:avLst>
              <a:gd name="adj1" fmla="val 31944"/>
              <a:gd name="adj2" fmla="val 347917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圆角矩形标注 50"/>
          <p:cNvSpPr>
            <a:spLocks noChangeArrowheads="1"/>
          </p:cNvSpPr>
          <p:nvPr/>
        </p:nvSpPr>
        <p:spPr bwMode="auto">
          <a:xfrm>
            <a:off x="5766037" y="928108"/>
            <a:ext cx="914400" cy="457200"/>
          </a:xfrm>
          <a:prstGeom prst="wedgeRoundRectCallout">
            <a:avLst>
              <a:gd name="adj1" fmla="val 48093"/>
              <a:gd name="adj2" fmla="val 339931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...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圆角矩形标注 51"/>
          <p:cNvSpPr>
            <a:spLocks noChangeArrowheads="1"/>
          </p:cNvSpPr>
          <p:nvPr/>
        </p:nvSpPr>
        <p:spPr bwMode="auto">
          <a:xfrm>
            <a:off x="6375637" y="928108"/>
            <a:ext cx="685800" cy="457200"/>
          </a:xfrm>
          <a:prstGeom prst="wedgeRoundRectCallout">
            <a:avLst>
              <a:gd name="adj1" fmla="val 88657"/>
              <a:gd name="adj2" fmla="val 344097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文本框 2481183"/>
          <p:cNvSpPr txBox="1">
            <a:spLocks noChangeArrowheads="1"/>
          </p:cNvSpPr>
          <p:nvPr/>
        </p:nvSpPr>
        <p:spPr bwMode="auto">
          <a:xfrm>
            <a:off x="568562" y="2085396"/>
            <a:ext cx="436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的一个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划分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指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54" name="直接连接符 53"/>
          <p:cNvSpPr>
            <a:spLocks noChangeShapeType="1"/>
          </p:cNvSpPr>
          <p:nvPr/>
        </p:nvSpPr>
        <p:spPr bwMode="auto">
          <a:xfrm>
            <a:off x="2619613" y="6265283"/>
            <a:ext cx="3906837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39674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build="p"/>
      <p:bldP spid="41" grpId="0" build="p"/>
      <p:bldP spid="45" grpId="0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275" name="文本框 2486274"/>
          <p:cNvSpPr txBox="1">
            <a:spLocks noChangeArrowheads="1"/>
          </p:cNvSpPr>
          <p:nvPr/>
        </p:nvSpPr>
        <p:spPr bwMode="auto">
          <a:xfrm>
            <a:off x="626588" y="2702197"/>
            <a:ext cx="6594269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  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={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取到第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台车床加工的零件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=1,2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={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取到废品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},</a:t>
            </a:r>
          </a:p>
        </p:txBody>
      </p:sp>
      <p:graphicFrame>
        <p:nvGraphicFramePr>
          <p:cNvPr id="2486276" name="对象 24862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387068"/>
              </p:ext>
            </p:extLst>
          </p:nvPr>
        </p:nvGraphicFramePr>
        <p:xfrm>
          <a:off x="1167131" y="3578763"/>
          <a:ext cx="4283551" cy="38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公式" r:id="rId3" imgW="3210313" imgH="253780" progId="Equation.3">
                  <p:embed/>
                </p:oleObj>
              </mc:Choice>
              <mc:Fallback>
                <p:oleObj name="公式" r:id="rId3" imgW="3210313" imgH="253780" progId="Equation.3">
                  <p:embed/>
                  <p:pic>
                    <p:nvPicPr>
                      <p:cNvPr id="2486276" name="对象 2486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31" y="3578763"/>
                        <a:ext cx="4283551" cy="385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77" name="对象 24862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046629"/>
              </p:ext>
            </p:extLst>
          </p:nvPr>
        </p:nvGraphicFramePr>
        <p:xfrm>
          <a:off x="5450682" y="3428909"/>
          <a:ext cx="2766695" cy="68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公式" r:id="rId5" imgW="2159000" imgH="482600" progId="Equation.3">
                  <p:embed/>
                </p:oleObj>
              </mc:Choice>
              <mc:Fallback>
                <p:oleObj name="公式" r:id="rId5" imgW="2159000" imgH="482600" progId="Equation.3">
                  <p:embed/>
                  <p:pic>
                    <p:nvPicPr>
                      <p:cNvPr id="2486277" name="对象 24862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3428909"/>
                        <a:ext cx="2766695" cy="68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79" name="对象 24862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68454"/>
              </p:ext>
            </p:extLst>
          </p:nvPr>
        </p:nvGraphicFramePr>
        <p:xfrm>
          <a:off x="1107697" y="4846372"/>
          <a:ext cx="1819909" cy="7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公式" r:id="rId7" imgW="1574800" imgH="520700" progId="Equation.3">
                  <p:embed/>
                </p:oleObj>
              </mc:Choice>
              <mc:Fallback>
                <p:oleObj name="公式" r:id="rId7" imgW="1574800" imgH="520700" progId="Equation.3">
                  <p:embed/>
                  <p:pic>
                    <p:nvPicPr>
                      <p:cNvPr id="2486279" name="对象 248627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697" y="4846372"/>
                        <a:ext cx="1819909" cy="701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0" name="对象 24862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04780"/>
              </p:ext>
            </p:extLst>
          </p:nvPr>
        </p:nvGraphicFramePr>
        <p:xfrm>
          <a:off x="2927606" y="4846372"/>
          <a:ext cx="1785300" cy="71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公式" r:id="rId9" imgW="1409700" imgH="520700" progId="Equation.3">
                  <p:embed/>
                </p:oleObj>
              </mc:Choice>
              <mc:Fallback>
                <p:oleObj name="公式" r:id="rId9" imgW="1409700" imgH="520700" progId="Equation.3">
                  <p:embed/>
                  <p:pic>
                    <p:nvPicPr>
                      <p:cNvPr id="2486280" name="对象 248627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06" y="4846372"/>
                        <a:ext cx="1785300" cy="71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6281" name="文本框 2486280"/>
          <p:cNvSpPr txBox="1">
            <a:spLocks noChangeArrowheads="1"/>
          </p:cNvSpPr>
          <p:nvPr/>
        </p:nvSpPr>
        <p:spPr bwMode="auto">
          <a:xfrm>
            <a:off x="567154" y="4245162"/>
            <a:ext cx="7650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反问：如果取到废品，它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是哪台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车床加工的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概率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更大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86282" name="对象 24862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422100"/>
              </p:ext>
            </p:extLst>
          </p:nvPr>
        </p:nvGraphicFramePr>
        <p:xfrm>
          <a:off x="4813552" y="4846372"/>
          <a:ext cx="1719263" cy="66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公式" r:id="rId11" imgW="1244600" imgH="482600" progId="Equation.3">
                  <p:embed/>
                </p:oleObj>
              </mc:Choice>
              <mc:Fallback>
                <p:oleObj name="公式" r:id="rId11" imgW="1244600" imgH="482600" progId="Equation.3">
                  <p:embed/>
                  <p:pic>
                    <p:nvPicPr>
                      <p:cNvPr id="2486282" name="对象 248628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552" y="4846372"/>
                        <a:ext cx="1719263" cy="66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3" name="对象 2486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34579"/>
              </p:ext>
            </p:extLst>
          </p:nvPr>
        </p:nvGraphicFramePr>
        <p:xfrm>
          <a:off x="1119603" y="5642324"/>
          <a:ext cx="2259805" cy="34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公式" r:id="rId13" imgW="1929563" imgH="253890" progId="Equation.3">
                  <p:embed/>
                </p:oleObj>
              </mc:Choice>
              <mc:Fallback>
                <p:oleObj name="公式" r:id="rId13" imgW="1929563" imgH="253890" progId="Equation.3">
                  <p:embed/>
                  <p:pic>
                    <p:nvPicPr>
                      <p:cNvPr id="2486283" name="对象 248628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603" y="5642324"/>
                        <a:ext cx="2259805" cy="347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4" name="对象 24862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5290"/>
              </p:ext>
            </p:extLst>
          </p:nvPr>
        </p:nvGraphicFramePr>
        <p:xfrm>
          <a:off x="3379408" y="5509550"/>
          <a:ext cx="625158" cy="58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公式" r:id="rId15" imgW="470104" imgH="482810" progId="Equation.3">
                  <p:embed/>
                </p:oleObj>
              </mc:Choice>
              <mc:Fallback>
                <p:oleObj name="公式" r:id="rId15" imgW="470104" imgH="482810" progId="Equation.3">
                  <p:embed/>
                  <p:pic>
                    <p:nvPicPr>
                      <p:cNvPr id="2486284" name="对象 248628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08" y="5509550"/>
                        <a:ext cx="625158" cy="58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6285" name="文本框 2486284"/>
          <p:cNvSpPr txBox="1">
            <a:spLocks noChangeArrowheads="1"/>
          </p:cNvSpPr>
          <p:nvPr/>
        </p:nvSpPr>
        <p:spPr bwMode="auto">
          <a:xfrm>
            <a:off x="534987" y="1016667"/>
            <a:ext cx="7847013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例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两台车床加工同样的零件，第一台的废品率为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0.04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，第二台的废品率为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0.07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，加工出来的零件混放，并设第一台加工的零件数是第二台的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倍。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现任取一零件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，问取到废品的概率是多少？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51656"/>
      </p:ext>
    </p:extLst>
  </p:cSld>
  <p:clrMapOvr>
    <a:masterClrMapping/>
  </p:clrMapOvr>
  <p:transition xmlns:p14="http://schemas.microsoft.com/office/powerpoint/2010/main" spd="slow">
    <p:pull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8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48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48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48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8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48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275" grpId="0" build="p"/>
      <p:bldP spid="2486281" grpId="0" build="p"/>
      <p:bldP spid="24862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27" name="矩形 2471970"/>
          <p:cNvSpPr>
            <a:spLocks noChangeArrowheads="1"/>
          </p:cNvSpPr>
          <p:nvPr/>
        </p:nvSpPr>
        <p:spPr bwMode="auto">
          <a:xfrm>
            <a:off x="544750" y="929105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贝叶斯</a:t>
            </a: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公式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037811" y="1726727"/>
            <a:ext cx="579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,…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是对</a:t>
            </a:r>
            <a:r>
              <a:rPr kumimoji="1" lang="en-US" altLang="zh-CN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的一个划分，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14351"/>
              </p:ext>
            </p:extLst>
          </p:nvPr>
        </p:nvGraphicFramePr>
        <p:xfrm>
          <a:off x="871124" y="2771302"/>
          <a:ext cx="24844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5" imgW="1193760" imgH="419040" progId="Equation.3">
                  <p:embed/>
                </p:oleObj>
              </mc:Choice>
              <mc:Fallback>
                <p:oleObj name="Equation" r:id="rId5" imgW="1193760" imgH="419040" progId="Equation.3">
                  <p:embed/>
                  <p:pic>
                    <p:nvPicPr>
                      <p:cNvPr id="4905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24" y="2771302"/>
                        <a:ext cx="24844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16609"/>
              </p:ext>
            </p:extLst>
          </p:nvPr>
        </p:nvGraphicFramePr>
        <p:xfrm>
          <a:off x="2033143" y="3727454"/>
          <a:ext cx="26431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7" imgW="1270000" imgH="711200" progId="Equation.3">
                  <p:embed/>
                </p:oleObj>
              </mc:Choice>
              <mc:Fallback>
                <p:oleObj name="公式" r:id="rId7" imgW="1270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143" y="3727454"/>
                        <a:ext cx="2643187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84966"/>
              </p:ext>
            </p:extLst>
          </p:nvPr>
        </p:nvGraphicFramePr>
        <p:xfrm>
          <a:off x="1583745" y="5414489"/>
          <a:ext cx="1143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9" imgW="685800" imgH="203040" progId="Equation.3">
                  <p:embed/>
                </p:oleObj>
              </mc:Choice>
              <mc:Fallback>
                <p:oleObj name="公式" r:id="rId9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45" y="5414489"/>
                        <a:ext cx="1143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3"/>
          <p:cNvSpPr>
            <a:spLocks noChangeShapeType="1"/>
          </p:cNvSpPr>
          <p:nvPr/>
        </p:nvSpPr>
        <p:spPr bwMode="auto">
          <a:xfrm>
            <a:off x="5201824" y="4301652"/>
            <a:ext cx="860425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"/>
          <p:cNvSpPr>
            <a:spLocks noChangeShapeType="1"/>
          </p:cNvSpPr>
          <p:nvPr/>
        </p:nvSpPr>
        <p:spPr bwMode="auto">
          <a:xfrm>
            <a:off x="5816186" y="4301652"/>
            <a:ext cx="369888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 flipH="1">
            <a:off x="6308311" y="4301652"/>
            <a:ext cx="615950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6432136" y="5439890"/>
            <a:ext cx="1230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V="1">
            <a:off x="7662449" y="4188940"/>
            <a:ext cx="0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7048086" y="4188940"/>
            <a:ext cx="614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 flipH="1">
            <a:off x="5077999" y="2710977"/>
            <a:ext cx="1108075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 flipH="1">
            <a:off x="5693949" y="2710977"/>
            <a:ext cx="492125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6186074" y="2710977"/>
            <a:ext cx="738187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5570124" y="3165002"/>
            <a:ext cx="649287" cy="371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i="1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9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7170324" y="4417540"/>
            <a:ext cx="1106487" cy="4333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000211" y="3887315"/>
            <a:ext cx="22161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…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5693949" y="4530252"/>
            <a:ext cx="860425" cy="4556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8000" tIns="36000" rIns="18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6143211" y="5247802"/>
            <a:ext cx="246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5533611" y="3165002"/>
            <a:ext cx="2286000" cy="390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36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9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zh-CN" altLang="en-US" sz="1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先验概率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170324" y="4393727"/>
            <a:ext cx="1106487" cy="7381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后验概率</a:t>
            </a:r>
            <a:endParaRPr kumimoji="1"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6143211" y="5231927"/>
            <a:ext cx="246063" cy="365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6143211" y="5231927"/>
            <a:ext cx="246063" cy="365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16438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60" grpId="0" animBg="1" autoUpdateAnimBg="0"/>
      <p:bldP spid="61" grpId="0" animBg="1" autoUpdateAnimBg="0"/>
      <p:bldP spid="62" grpId="0" build="p" autoUpdateAnimBg="0"/>
      <p:bldP spid="63" grpId="0" animBg="1" autoUpdateAnimBg="0"/>
      <p:bldP spid="64" grpId="0" autoUpdateAnimBg="0"/>
      <p:bldP spid="65" grpId="0" animBg="1" autoUpdateAnimBg="0"/>
      <p:bldP spid="66" grpId="0" animBg="1" autoUpdateAnimBg="0"/>
      <p:bldP spid="67" grpId="0" animBg="1" autoUpdateAnimBg="0"/>
      <p:bldP spid="6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23597" y="6269306"/>
            <a:ext cx="1279663" cy="365125"/>
          </a:xfrm>
        </p:spPr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pic>
        <p:nvPicPr>
          <p:cNvPr id="16" name="图片 2488325" descr="BD201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92" y="138645"/>
            <a:ext cx="1067120" cy="88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415761" y="4437891"/>
            <a:ext cx="3578225" cy="968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460211" y="5042729"/>
            <a:ext cx="3419475" cy="384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255673" y="5041141"/>
            <a:ext cx="1628775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5702" y="1051940"/>
            <a:ext cx="853439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zh-CN" altLang="en-US" sz="2400" dirty="0" smtClean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+mn-ea"/>
              </a:rPr>
              <a:t>一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位患者因有某种症状去看医生，医生根据丰富的临床经验知道：有一种疾病，其患者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80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会有这种症状，但在就诊者中这种疾病的患者仅为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0.5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，其他患者中的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也会有这种症状。据此医生对该患者患有这种疾病的概率如何判断？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17495" y="2993964"/>
            <a:ext cx="4499219" cy="96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  记</a:t>
            </a:r>
            <a:r>
              <a:rPr kumimoji="1" lang="zh-CN" altLang="zh-CN" sz="2400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患者患有这种疾病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患者有这种症状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6123635" y="3022922"/>
            <a:ext cx="952500" cy="1477963"/>
            <a:chOff x="3840" y="1776"/>
            <a:chExt cx="600" cy="931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3943" y="1776"/>
              <a:ext cx="4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40" y="2400"/>
              <a:ext cx="1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7076135" y="3022922"/>
            <a:ext cx="1104900" cy="1524000"/>
            <a:chOff x="4440" y="1776"/>
            <a:chExt cx="696" cy="96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440" y="1776"/>
              <a:ext cx="5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/>
          </p:nvGraphicFramePr>
          <p:xfrm>
            <a:off x="4889" y="244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1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4915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" y="244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6287148" y="4577085"/>
            <a:ext cx="1736725" cy="1417637"/>
            <a:chOff x="3943" y="2755"/>
            <a:chExt cx="1094" cy="893"/>
          </a:xfrm>
        </p:grpSpPr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943" y="2755"/>
              <a:ext cx="4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4639" y="2755"/>
              <a:ext cx="398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464" y="3341"/>
              <a:ext cx="1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46724"/>
              </p:ext>
            </p:extLst>
          </p:nvPr>
        </p:nvGraphicFramePr>
        <p:xfrm>
          <a:off x="641573" y="3920181"/>
          <a:ext cx="4472391" cy="74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公式" r:id="rId7" imgW="2514600" imgH="419040" progId="Equation.3">
                  <p:embed/>
                </p:oleObj>
              </mc:Choice>
              <mc:Fallback>
                <p:oleObj name="公式" r:id="rId7" imgW="2514600" imgH="419040" progId="Equation.3">
                  <p:embed/>
                  <p:pic>
                    <p:nvPicPr>
                      <p:cNvPr id="4915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73" y="3920181"/>
                        <a:ext cx="4472391" cy="74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59994"/>
              </p:ext>
            </p:extLst>
          </p:nvPr>
        </p:nvGraphicFramePr>
        <p:xfrm>
          <a:off x="1565133" y="4618095"/>
          <a:ext cx="3193898" cy="76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公式" r:id="rId9" imgW="1638000" imgH="393480" progId="Equation.3">
                  <p:embed/>
                </p:oleObj>
              </mc:Choice>
              <mc:Fallback>
                <p:oleObj name="公式" r:id="rId9" imgW="1638000" imgH="393480" progId="Equation.3">
                  <p:embed/>
                  <p:pic>
                    <p:nvPicPr>
                      <p:cNvPr id="4915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133" y="4618095"/>
                        <a:ext cx="3193898" cy="76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4274820" y="1954341"/>
            <a:ext cx="5334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454400" y="2372796"/>
            <a:ext cx="5334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3286125" y="1460236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2460211" y="1954341"/>
            <a:ext cx="6048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199835" y="3281685"/>
            <a:ext cx="673100" cy="3873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46800" tIns="36000" rIns="4680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0.005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7342835" y="3281685"/>
            <a:ext cx="673100" cy="3873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46800" tIns="36000" rIns="4680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0.995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199835" y="4835847"/>
            <a:ext cx="631825" cy="3889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7571435" y="4839022"/>
            <a:ext cx="631825" cy="3889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0.1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6118225" y="2372796"/>
            <a:ext cx="5334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506161" y="5540328"/>
            <a:ext cx="16559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=0.0386</a:t>
            </a:r>
          </a:p>
        </p:txBody>
      </p:sp>
    </p:spTree>
    <p:extLst>
      <p:ext uri="{BB962C8B-B14F-4D97-AF65-F5344CB8AC3E}">
        <p14:creationId xmlns:p14="http://schemas.microsoft.com/office/powerpoint/2010/main" val="294744068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1" name="矩形 2536450"/>
          <p:cNvSpPr>
            <a:spLocks noChangeArrowheads="1"/>
          </p:cNvSpPr>
          <p:nvPr/>
        </p:nvSpPr>
        <p:spPr bwMode="auto">
          <a:xfrm>
            <a:off x="872396" y="3340975"/>
            <a:ext cx="406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56324" name="矩形 2536452"/>
          <p:cNvSpPr>
            <a:spLocks noChangeArrowheads="1"/>
          </p:cNvSpPr>
          <p:nvPr/>
        </p:nvSpPr>
        <p:spPr bwMode="auto">
          <a:xfrm>
            <a:off x="828375" y="114442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56325" name="矩形 2536454"/>
          <p:cNvSpPr>
            <a:spLocks noChangeArrowheads="1"/>
          </p:cNvSpPr>
          <p:nvPr/>
        </p:nvSpPr>
        <p:spPr bwMode="auto">
          <a:xfrm>
            <a:off x="3479405" y="3340975"/>
            <a:ext cx="2683669" cy="726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6326" name="矩形 2536455"/>
          <p:cNvSpPr>
            <a:spLocks noChangeArrowheads="1"/>
          </p:cNvSpPr>
          <p:nvPr/>
        </p:nvSpPr>
        <p:spPr bwMode="auto">
          <a:xfrm>
            <a:off x="3512742" y="3794603"/>
            <a:ext cx="2564606" cy="288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矩形 2536456"/>
          <p:cNvSpPr>
            <a:spLocks noChangeArrowheads="1"/>
          </p:cNvSpPr>
          <p:nvPr/>
        </p:nvSpPr>
        <p:spPr bwMode="auto">
          <a:xfrm>
            <a:off x="4859339" y="3793412"/>
            <a:ext cx="1221581" cy="278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36460" name="对象 25364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312264"/>
              </p:ext>
            </p:extLst>
          </p:nvPr>
        </p:nvGraphicFramePr>
        <p:xfrm>
          <a:off x="872396" y="4261370"/>
          <a:ext cx="6270633" cy="38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公式" r:id="rId4" imgW="4593413" imgH="253780" progId="Equation.3">
                  <p:embed/>
                </p:oleObj>
              </mc:Choice>
              <mc:Fallback>
                <p:oleObj name="公式" r:id="rId4" imgW="4593413" imgH="253780" progId="Equation.3">
                  <p:embed/>
                  <p:pic>
                    <p:nvPicPr>
                      <p:cNvPr id="2536460" name="对象 253645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96" y="4261370"/>
                        <a:ext cx="6270633" cy="38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1" name="对象 25364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80882"/>
              </p:ext>
            </p:extLst>
          </p:nvPr>
        </p:nvGraphicFramePr>
        <p:xfrm>
          <a:off x="1942948" y="4624781"/>
          <a:ext cx="2419072" cy="68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公式" r:id="rId6" imgW="1943100" imgH="482600" progId="Equation.3">
                  <p:embed/>
                </p:oleObj>
              </mc:Choice>
              <mc:Fallback>
                <p:oleObj name="公式" r:id="rId6" imgW="1943100" imgH="482600" progId="Equation.3">
                  <p:embed/>
                  <p:pic>
                    <p:nvPicPr>
                      <p:cNvPr id="2536461" name="对象 253646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948" y="4624781"/>
                        <a:ext cx="2419072" cy="68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2" name="对象 25364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06293"/>
              </p:ext>
            </p:extLst>
          </p:nvPr>
        </p:nvGraphicFramePr>
        <p:xfrm>
          <a:off x="828375" y="5276509"/>
          <a:ext cx="3051057" cy="80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公式" r:id="rId8" imgW="2349500" imgH="520700" progId="Equation.3">
                  <p:embed/>
                </p:oleObj>
              </mc:Choice>
              <mc:Fallback>
                <p:oleObj name="公式" r:id="rId8" imgW="2349500" imgH="520700" progId="Equation.3">
                  <p:embed/>
                  <p:pic>
                    <p:nvPicPr>
                      <p:cNvPr id="2536462" name="对象 253646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5" y="5276509"/>
                        <a:ext cx="3051057" cy="80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3" name="对象 25364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270630"/>
              </p:ext>
            </p:extLst>
          </p:nvPr>
        </p:nvGraphicFramePr>
        <p:xfrm>
          <a:off x="3879432" y="5309089"/>
          <a:ext cx="1871128" cy="69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公式" r:id="rId10" imgW="1409700" imgH="482600" progId="Equation.3">
                  <p:embed/>
                </p:oleObj>
              </mc:Choice>
              <mc:Fallback>
                <p:oleObj name="公式" r:id="rId10" imgW="1409700" imgH="482600" progId="Equation.3">
                  <p:embed/>
                  <p:pic>
                    <p:nvPicPr>
                      <p:cNvPr id="2536463" name="对象 253646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432" y="5309089"/>
                        <a:ext cx="1871128" cy="69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graphicFrame>
        <p:nvGraphicFramePr>
          <p:cNvPr id="15" name="对象 25364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434310"/>
              </p:ext>
            </p:extLst>
          </p:nvPr>
        </p:nvGraphicFramePr>
        <p:xfrm>
          <a:off x="828375" y="1198187"/>
          <a:ext cx="6978718" cy="203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r:id="rId12" imgW="3530917" imgH="1156017" progId="Equation.DSMT4">
                  <p:embed/>
                </p:oleObj>
              </mc:Choice>
              <mc:Fallback>
                <p:oleObj r:id="rId12" imgW="3530917" imgH="1156017" progId="Equation.DSMT4">
                  <p:embed/>
                  <p:pic>
                    <p:nvPicPr>
                      <p:cNvPr id="35842" name="对象 253644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5" y="1198187"/>
                        <a:ext cx="6978718" cy="203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71040" y="3400942"/>
            <a:ext cx="54660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此人染病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</a:rPr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sz="21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/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B</a:t>
            </a:r>
            <a:r>
              <a:rPr lang="zh-CN" altLang="en-US" sz="2100" b="1" dirty="0"/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C</a:t>
            </a:r>
            <a:r>
              <a:rPr lang="zh-CN" altLang="en-US" sz="2100" b="1" dirty="0">
                <a:latin typeface="Times New Roman" panose="02020603050405020304" pitchFamily="18" charset="0"/>
              </a:rPr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947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3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45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4635" y="311094"/>
            <a:ext cx="7407275" cy="511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17" name="矩形 2471970"/>
          <p:cNvSpPr>
            <a:spLocks noChangeArrowheads="1"/>
          </p:cNvSpPr>
          <p:nvPr/>
        </p:nvSpPr>
        <p:spPr bwMode="auto">
          <a:xfrm>
            <a:off x="484187" y="1442539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事件的独立性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41742" y="3738677"/>
            <a:ext cx="2341562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" name="对象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128073"/>
              </p:ext>
            </p:extLst>
          </p:nvPr>
        </p:nvGraphicFramePr>
        <p:xfrm>
          <a:off x="767698" y="2358096"/>
          <a:ext cx="20653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r:id="rId3" imgW="1307849" imgH="241512" progId="Equation.3">
                  <p:embed/>
                </p:oleObj>
              </mc:Choice>
              <mc:Fallback>
                <p:oleObj r:id="rId3" imgW="1307849" imgH="241512" progId="Equation.3">
                  <p:embed/>
                  <p:pic>
                    <p:nvPicPr>
                      <p:cNvPr id="2491397" name="对象 249139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98" y="2358096"/>
                        <a:ext cx="206533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479598"/>
              </p:ext>
            </p:extLst>
          </p:nvPr>
        </p:nvGraphicFramePr>
        <p:xfrm>
          <a:off x="2823510" y="2135846"/>
          <a:ext cx="1168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r:id="rId5" imgW="774681" imgH="520791" progId="Equation.3">
                  <p:embed/>
                </p:oleObj>
              </mc:Choice>
              <mc:Fallback>
                <p:oleObj r:id="rId5" imgW="774681" imgH="520791" progId="Equation.3">
                  <p:embed/>
                  <p:pic>
                    <p:nvPicPr>
                      <p:cNvPr id="2491398" name="对象 249139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10" y="2135846"/>
                        <a:ext cx="1168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948396"/>
              </p:ext>
            </p:extLst>
          </p:nvPr>
        </p:nvGraphicFramePr>
        <p:xfrm>
          <a:off x="3977623" y="2415246"/>
          <a:ext cx="476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r:id="rId7" imgW="253987" imgH="165202" progId="Equation.3">
                  <p:embed/>
                </p:oleObj>
              </mc:Choice>
              <mc:Fallback>
                <p:oleObj r:id="rId7" imgW="253987" imgH="165202" progId="Equation.3">
                  <p:embed/>
                  <p:pic>
                    <p:nvPicPr>
                      <p:cNvPr id="2491399" name="对象 24913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23" y="2415246"/>
                        <a:ext cx="4762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624823"/>
              </p:ext>
            </p:extLst>
          </p:nvPr>
        </p:nvGraphicFramePr>
        <p:xfrm>
          <a:off x="4461810" y="2397783"/>
          <a:ext cx="37544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r:id="rId9" imgW="2526521" imgH="241512" progId="Equation.3">
                  <p:embed/>
                </p:oleObj>
              </mc:Choice>
              <mc:Fallback>
                <p:oleObj r:id="rId9" imgW="2526521" imgH="241512" progId="Equation.3">
                  <p:embed/>
                  <p:pic>
                    <p:nvPicPr>
                      <p:cNvPr id="2491400" name="对象 249139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810" y="2397783"/>
                        <a:ext cx="37544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50210" y="4480583"/>
            <a:ext cx="3548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339933"/>
                </a:solidFill>
              </a:rPr>
              <a:t>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内容占位符 24914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0786853"/>
              </p:ext>
            </p:extLst>
          </p:nvPr>
        </p:nvGraphicFramePr>
        <p:xfrm>
          <a:off x="1058210" y="5193371"/>
          <a:ext cx="5781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r:id="rId11" imgW="3310707" imgH="266670" progId="Equation.3">
                  <p:embed/>
                </p:oleObj>
              </mc:Choice>
              <mc:Fallback>
                <p:oleObj r:id="rId11" imgW="3310707" imgH="266670" progId="Equation.3">
                  <p:embed/>
                  <p:pic>
                    <p:nvPicPr>
                      <p:cNvPr id="2491416" name="内容占位符 24914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210" y="5193371"/>
                        <a:ext cx="5781675" cy="4651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内容占位符 24914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2220696"/>
              </p:ext>
            </p:extLst>
          </p:nvPr>
        </p:nvGraphicFramePr>
        <p:xfrm>
          <a:off x="1035985" y="5823608"/>
          <a:ext cx="6926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r:id="rId13" imgW="3843413" imgH="266670" progId="Equation.3">
                  <p:embed/>
                </p:oleObj>
              </mc:Choice>
              <mc:Fallback>
                <p:oleObj r:id="rId13" imgW="3843413" imgH="266670" progId="Equation.3">
                  <p:embed/>
                  <p:pic>
                    <p:nvPicPr>
                      <p:cNvPr id="2491418" name="内容占位符 24914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985" y="5823608"/>
                        <a:ext cx="6926263" cy="4810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08948" y="5179083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1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01010" y="5822021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1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60950" y="3697739"/>
            <a:ext cx="2341562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01010" y="3104014"/>
            <a:ext cx="8159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两个事件的独立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339933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则称事件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相互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独立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7129" y="962082"/>
            <a:ext cx="7066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引例</a:t>
            </a:r>
            <a:r>
              <a:rPr lang="en-US" altLang="zh-CN" sz="2400" b="1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</a:rPr>
              <a:t>投注站点</a:t>
            </a:r>
            <a:r>
              <a:rPr lang="zh-CN" altLang="en-US" sz="2400" dirty="0" smtClean="0"/>
              <a:t>的选择是否影响</a:t>
            </a:r>
            <a:r>
              <a:rPr lang="zh-CN" altLang="zh-CN" sz="2400" dirty="0" smtClean="0">
                <a:latin typeface="宋体" panose="02010600030101010101" pitchFamily="2" charset="-122"/>
              </a:rPr>
              <a:t>彩票中奖</a:t>
            </a:r>
            <a:r>
              <a:rPr lang="zh-CN" altLang="en-US" sz="2400" dirty="0" smtClean="0">
                <a:latin typeface="宋体" panose="02010600030101010101" pitchFamily="2" charset="-122"/>
              </a:rPr>
              <a:t>率？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5365830"/>
      </p:ext>
    </p:extLst>
  </p:cSld>
  <p:clrMapOvr>
    <a:masterClrMapping/>
  </p:clrMapOvr>
  <p:transition xmlns:p14="http://schemas.microsoft.com/office/powerpoint/2010/main" spd="slow">
    <p:cover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8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4635" y="311094"/>
            <a:ext cx="7407275" cy="511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24982" y="1058134"/>
            <a:ext cx="78518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zh-CN" altLang="zh-CN" dirty="0" smtClean="0">
                <a:solidFill>
                  <a:srgbClr val="CC0000"/>
                </a:solidFill>
              </a:rPr>
              <a:t> </a:t>
            </a:r>
            <a:r>
              <a:rPr lang="zh-CN" altLang="zh-CN" dirty="0" smtClean="0"/>
              <a:t> </a:t>
            </a:r>
            <a:r>
              <a:rPr lang="zh-CN" altLang="zh-CN" dirty="0"/>
              <a:t>从一副不含大小王的扑克牌中任取一张,记</a:t>
            </a:r>
            <a:r>
              <a:rPr lang="zh-CN" altLang="zh-CN" i="1" dirty="0"/>
              <a:t>A</a:t>
            </a:r>
            <a:r>
              <a:rPr lang="zh-CN" altLang="zh-CN" dirty="0"/>
              <a:t>={抽到K},</a:t>
            </a:r>
          </a:p>
          <a:p>
            <a:pPr eaLnBrk="1" hangingPunct="1"/>
            <a:r>
              <a:rPr lang="zh-CN" altLang="zh-CN" dirty="0"/>
              <a:t>    </a:t>
            </a:r>
            <a:r>
              <a:rPr lang="zh-CN" altLang="zh-CN" i="1" dirty="0"/>
              <a:t>B</a:t>
            </a:r>
            <a:r>
              <a:rPr lang="zh-CN" altLang="zh-CN" dirty="0"/>
              <a:t>={抽到的牌是黑色的}，试判断</a:t>
            </a:r>
            <a:r>
              <a:rPr lang="zh-CN" altLang="zh-CN" i="1" dirty="0"/>
              <a:t>A</a:t>
            </a:r>
            <a:r>
              <a:rPr lang="zh-CN" altLang="zh-CN" dirty="0"/>
              <a:t> ，</a:t>
            </a:r>
            <a:r>
              <a:rPr lang="zh-CN" altLang="zh-CN" i="1" dirty="0"/>
              <a:t>B</a:t>
            </a:r>
            <a:r>
              <a:rPr lang="zh-CN" altLang="zh-CN" dirty="0"/>
              <a:t>的独立性。</a:t>
            </a:r>
          </a:p>
        </p:txBody>
      </p:sp>
      <p:pic>
        <p:nvPicPr>
          <p:cNvPr id="33" name="Picture 10" descr="card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72" y="2082456"/>
            <a:ext cx="8112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card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87" y="2054675"/>
            <a:ext cx="81121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2" descr="羊皮纸"/>
          <p:cNvSpPr>
            <a:spLocks noChangeArrowheads="1"/>
          </p:cNvSpPr>
          <p:nvPr/>
        </p:nvSpPr>
        <p:spPr bwMode="auto">
          <a:xfrm>
            <a:off x="957246" y="4692256"/>
            <a:ext cx="56701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/>
              <a:t>另解     由于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)=1/13,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|</a:t>
            </a:r>
            <a:r>
              <a:rPr lang="zh-CN" altLang="zh-CN" i="1"/>
              <a:t>B</a:t>
            </a:r>
            <a:r>
              <a:rPr lang="zh-CN" altLang="zh-CN"/>
              <a:t>)=2/26=1/13</a:t>
            </a:r>
          </a:p>
          <a:p>
            <a:pPr algn="ctr">
              <a:spcBef>
                <a:spcPct val="50000"/>
              </a:spcBef>
            </a:pPr>
            <a:r>
              <a:rPr lang="zh-CN" altLang="zh-CN"/>
              <a:t>        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|</a:t>
            </a:r>
            <a:r>
              <a:rPr lang="zh-CN" altLang="zh-CN" i="1"/>
              <a:t>B</a:t>
            </a:r>
            <a:r>
              <a:rPr lang="zh-CN" altLang="zh-CN"/>
              <a:t>), 说明事件</a:t>
            </a:r>
            <a:r>
              <a:rPr lang="zh-CN" altLang="zh-CN" i="1"/>
              <a:t>A、B</a:t>
            </a:r>
            <a:r>
              <a:rPr lang="zh-CN" altLang="zh-CN"/>
              <a:t>独立.</a:t>
            </a:r>
            <a:endParaRPr lang="zh-CN" altLang="zh-CN" dirty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039160" y="3445395"/>
            <a:ext cx="304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由于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)=4/52=1/13, 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759885" y="4021657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AB</a:t>
            </a:r>
            <a:r>
              <a:rPr lang="zh-CN" altLang="zh-CN"/>
              <a:t>)=2/52=1/26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4173340" y="3463538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i="1" dirty="0"/>
              <a:t>P</a:t>
            </a:r>
            <a:r>
              <a:rPr lang="zh-CN" altLang="zh-CN" dirty="0"/>
              <a:t>(</a:t>
            </a:r>
            <a:r>
              <a:rPr lang="zh-CN" altLang="zh-CN" i="1" dirty="0"/>
              <a:t>B</a:t>
            </a:r>
            <a:r>
              <a:rPr lang="zh-CN" altLang="zh-CN" dirty="0"/>
              <a:t>)=26/52=1/2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15285" y="344539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136372" y="4032543"/>
            <a:ext cx="1569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 smtClean="0"/>
              <a:t>=</a:t>
            </a:r>
            <a:r>
              <a:rPr lang="zh-CN" altLang="zh-CN" i="1" dirty="0" smtClean="0"/>
              <a:t>P</a:t>
            </a:r>
            <a:r>
              <a:rPr lang="zh-CN" altLang="zh-CN" dirty="0"/>
              <a:t>(</a:t>
            </a:r>
            <a:r>
              <a:rPr lang="zh-CN" altLang="zh-CN" i="1" dirty="0"/>
              <a:t>A</a:t>
            </a:r>
            <a:r>
              <a:rPr lang="zh-CN" altLang="zh-CN" dirty="0" smtClean="0"/>
              <a:t>)</a:t>
            </a:r>
            <a:r>
              <a:rPr lang="zh-CN" altLang="zh-CN" i="1" dirty="0" smtClean="0"/>
              <a:t>P</a:t>
            </a:r>
            <a:r>
              <a:rPr lang="zh-CN" altLang="zh-CN" dirty="0"/>
              <a:t>(</a:t>
            </a:r>
            <a:r>
              <a:rPr lang="zh-CN" altLang="zh-CN" i="1" dirty="0"/>
              <a:t>B</a:t>
            </a:r>
            <a:r>
              <a:rPr lang="zh-CN" altLang="zh-CN" dirty="0"/>
              <a:t>)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5915960" y="3996257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故</a:t>
            </a:r>
            <a:r>
              <a:rPr lang="zh-CN" altLang="zh-CN" i="1"/>
              <a:t>A、B</a:t>
            </a:r>
            <a:r>
              <a:rPr lang="zh-CN" altLang="zh-CN"/>
              <a:t>独立.</a:t>
            </a:r>
          </a:p>
        </p:txBody>
      </p:sp>
    </p:spTree>
    <p:extLst>
      <p:ext uri="{BB962C8B-B14F-4D97-AF65-F5344CB8AC3E}">
        <p14:creationId xmlns:p14="http://schemas.microsoft.com/office/powerpoint/2010/main" val="2986580001"/>
      </p:ext>
    </p:extLst>
  </p:cSld>
  <p:clrMapOvr>
    <a:masterClrMapping/>
  </p:clrMapOvr>
  <p:transition xmlns:p14="http://schemas.microsoft.com/office/powerpoint/2010/main" spd="slow">
    <p:cover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5" grpId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文本框 2494470"/>
          <p:cNvSpPr txBox="1">
            <a:spLocks noChangeArrowheads="1"/>
          </p:cNvSpPr>
          <p:nvPr/>
        </p:nvSpPr>
        <p:spPr bwMode="auto">
          <a:xfrm>
            <a:off x="701278" y="1021059"/>
            <a:ext cx="611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多个事件的独立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89744" y="413755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627713" y="2529597"/>
            <a:ext cx="5661339" cy="4347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0" name="对象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464452"/>
              </p:ext>
            </p:extLst>
          </p:nvPr>
        </p:nvGraphicFramePr>
        <p:xfrm>
          <a:off x="1341120" y="2542297"/>
          <a:ext cx="5914551" cy="4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r:id="rId3" imgW="3289617" imgH="279717" progId="Equation.3">
                  <p:embed/>
                </p:oleObj>
              </mc:Choice>
              <mc:Fallback>
                <p:oleObj r:id="rId3" imgW="3289617" imgH="279717" progId="Equation.3">
                  <p:embed/>
                  <p:pic>
                    <p:nvPicPr>
                      <p:cNvPr id="2494494" name="对象 249449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120" y="2542297"/>
                        <a:ext cx="5914551" cy="45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2494538"/>
          <p:cNvGrpSpPr>
            <a:grpSpLocks/>
          </p:cNvGrpSpPr>
          <p:nvPr/>
        </p:nvGrpSpPr>
        <p:grpSpPr bwMode="auto">
          <a:xfrm>
            <a:off x="365503" y="5645225"/>
            <a:ext cx="6706440" cy="464295"/>
            <a:chOff x="403" y="3701"/>
            <a:chExt cx="4140" cy="259"/>
          </a:xfrm>
        </p:grpSpPr>
        <p:sp>
          <p:nvSpPr>
            <p:cNvPr id="33" name="文本框 2494525"/>
            <p:cNvSpPr txBox="1">
              <a:spLocks noChangeArrowheads="1"/>
            </p:cNvSpPr>
            <p:nvPr/>
          </p:nvSpPr>
          <p:spPr bwMode="auto">
            <a:xfrm>
              <a:off x="403" y="3701"/>
              <a:ext cx="41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1"/>
                </a:buClr>
                <a:buSzPct val="80000"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A,B,C,D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相互独立  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相互独立。</a:t>
              </a:r>
            </a:p>
          </p:txBody>
        </p:sp>
        <p:sp>
          <p:nvSpPr>
            <p:cNvPr id="34" name="右箭头 2494534"/>
            <p:cNvSpPr>
              <a:spLocks noChangeArrowheads="1"/>
            </p:cNvSpPr>
            <p:nvPr/>
          </p:nvSpPr>
          <p:spPr bwMode="auto">
            <a:xfrm>
              <a:off x="2184" y="3762"/>
              <a:ext cx="227" cy="136"/>
            </a:xfrm>
            <a:prstGeom prst="rightArrow">
              <a:avLst>
                <a:gd name="adj1" fmla="val 50000"/>
                <a:gd name="adj2" fmla="val 4172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9917" y="368724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 dirty="0"/>
              <a:t> 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74679" y="433494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717155" y="3118870"/>
            <a:ext cx="354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339933"/>
                </a:solidFill>
              </a:rPr>
              <a:t>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" name="组合 2494508"/>
          <p:cNvGrpSpPr>
            <a:grpSpLocks/>
          </p:cNvGrpSpPr>
          <p:nvPr/>
        </p:nvGrpSpPr>
        <p:grpSpPr bwMode="auto">
          <a:xfrm>
            <a:off x="6831330" y="3103048"/>
            <a:ext cx="1331913" cy="803275"/>
            <a:chOff x="4476" y="2068"/>
            <a:chExt cx="839" cy="506"/>
          </a:xfrm>
        </p:grpSpPr>
        <p:graphicFrame>
          <p:nvGraphicFramePr>
            <p:cNvPr id="39" name="对象 2494501"/>
            <p:cNvGraphicFramePr>
              <a:graphicFrameLocks/>
            </p:cNvGraphicFramePr>
            <p:nvPr/>
          </p:nvGraphicFramePr>
          <p:xfrm>
            <a:off x="4545" y="2150"/>
            <a:ext cx="58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r:id="rId6" imgW="584010" imgH="203341" progId="Equation.3">
                    <p:embed/>
                  </p:oleObj>
                </mc:Choice>
                <mc:Fallback>
                  <p:oleObj r:id="rId6" imgW="584010" imgH="203341" progId="Equation.3">
                    <p:embed/>
                    <p:pic>
                      <p:nvPicPr>
                        <p:cNvPr id="37895" name="对象 24945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2150"/>
                          <a:ext cx="589" cy="2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云形标注 2494507"/>
            <p:cNvSpPr>
              <a:spLocks noChangeArrowheads="1"/>
            </p:cNvSpPr>
            <p:nvPr/>
          </p:nvSpPr>
          <p:spPr bwMode="auto">
            <a:xfrm>
              <a:off x="4476" y="2068"/>
              <a:ext cx="839" cy="506"/>
            </a:xfrm>
            <a:prstGeom prst="cloudCallout">
              <a:avLst>
                <a:gd name="adj1" fmla="val -75981"/>
                <a:gd name="adj2" fmla="val -67986"/>
              </a:avLst>
            </a:prstGeom>
            <a:noFill/>
            <a:ln w="19050">
              <a:solidFill>
                <a:srgbClr val="FF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</a:pPr>
              <a:endParaRPr lang="zh-CN" altLang="zh-CN"/>
            </a:p>
          </p:txBody>
        </p:sp>
      </p:grpSp>
      <p:graphicFrame>
        <p:nvGraphicFramePr>
          <p:cNvPr id="41" name="对象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189890"/>
              </p:ext>
            </p:extLst>
          </p:nvPr>
        </p:nvGraphicFramePr>
        <p:xfrm>
          <a:off x="846455" y="3730111"/>
          <a:ext cx="440626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r:id="rId8" imgW="2638482" imgH="266670" progId="Equation.3">
                  <p:embed/>
                </p:oleObj>
              </mc:Choice>
              <mc:Fallback>
                <p:oleObj r:id="rId8" imgW="2638482" imgH="266670" progId="Equation.3">
                  <p:embed/>
                  <p:pic>
                    <p:nvPicPr>
                      <p:cNvPr id="2494510" name="对象 249450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" y="3730111"/>
                        <a:ext cx="440626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直接连接符 41"/>
          <p:cNvSpPr>
            <a:spLocks noChangeShapeType="1"/>
          </p:cNvSpPr>
          <p:nvPr/>
        </p:nvSpPr>
        <p:spPr bwMode="auto">
          <a:xfrm>
            <a:off x="2268855" y="3771386"/>
            <a:ext cx="195263" cy="373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47879"/>
              </p:ext>
            </p:extLst>
          </p:nvPr>
        </p:nvGraphicFramePr>
        <p:xfrm>
          <a:off x="836930" y="4371461"/>
          <a:ext cx="7060089" cy="41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r:id="rId10" imgW="4211234" imgH="266670" progId="Equation.3">
                  <p:embed/>
                </p:oleObj>
              </mc:Choice>
              <mc:Fallback>
                <p:oleObj r:id="rId10" imgW="4211234" imgH="266670" progId="Equation.3">
                  <p:embed/>
                  <p:pic>
                    <p:nvPicPr>
                      <p:cNvPr id="2494514" name="对象 24945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30" y="4371461"/>
                        <a:ext cx="7060089" cy="41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13386"/>
              </p:ext>
            </p:extLst>
          </p:nvPr>
        </p:nvGraphicFramePr>
        <p:xfrm>
          <a:off x="830581" y="5019161"/>
          <a:ext cx="7332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r:id="rId12" imgW="4492218" imgH="304853" progId="Equation.3">
                  <p:embed/>
                </p:oleObj>
              </mc:Choice>
              <mc:Fallback>
                <p:oleObj r:id="rId12" imgW="4492218" imgH="304853" progId="Equation.3">
                  <p:embed/>
                  <p:pic>
                    <p:nvPicPr>
                      <p:cNvPr id="2494515" name="对象 24945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1" y="5019161"/>
                        <a:ext cx="7332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6267" y="498264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graphicFrame>
        <p:nvGraphicFramePr>
          <p:cNvPr id="46" name="内容占位符 24945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3189139"/>
              </p:ext>
            </p:extLst>
          </p:nvPr>
        </p:nvGraphicFramePr>
        <p:xfrm>
          <a:off x="6431280" y="3131623"/>
          <a:ext cx="19510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r:id="rId14" imgW="3289617" imgH="1867217" progId="Equation.3">
                  <p:embed/>
                </p:oleObj>
              </mc:Choice>
              <mc:Fallback>
                <p:oleObj r:id="rId14" imgW="3289617" imgH="1867217" progId="Equation.3">
                  <p:embed/>
                  <p:pic>
                    <p:nvPicPr>
                      <p:cNvPr id="2494517" name="内容占位符 24945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80" y="3131623"/>
                        <a:ext cx="1951038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22304" y="564939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grpSp>
        <p:nvGrpSpPr>
          <p:cNvPr id="48" name="组合 2494536"/>
          <p:cNvGrpSpPr>
            <a:grpSpLocks/>
          </p:cNvGrpSpPr>
          <p:nvPr/>
        </p:nvGrpSpPr>
        <p:grpSpPr bwMode="auto">
          <a:xfrm>
            <a:off x="688803" y="1596424"/>
            <a:ext cx="7271356" cy="978462"/>
            <a:chOff x="684" y="780"/>
            <a:chExt cx="4952" cy="771"/>
          </a:xfrm>
        </p:grpSpPr>
        <p:sp>
          <p:nvSpPr>
            <p:cNvPr id="49" name="文本框 2494471"/>
            <p:cNvSpPr txBox="1">
              <a:spLocks noChangeArrowheads="1"/>
            </p:cNvSpPr>
            <p:nvPr/>
          </p:nvSpPr>
          <p:spPr bwMode="auto">
            <a:xfrm>
              <a:off x="684" y="805"/>
              <a:ext cx="223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1)</a:t>
              </a:r>
              <a:r>
                <a:rPr lang="zh-CN" altLang="en-US" sz="2400" b="1" dirty="0">
                  <a:solidFill>
                    <a:srgbClr val="339933"/>
                  </a:solidFill>
                </a:rPr>
                <a:t>定义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文本框 2494491"/>
            <p:cNvSpPr txBox="1">
              <a:spLocks noChangeArrowheads="1"/>
            </p:cNvSpPr>
            <p:nvPr/>
          </p:nvSpPr>
          <p:spPr bwMode="auto">
            <a:xfrm>
              <a:off x="692" y="780"/>
              <a:ext cx="494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称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相互独立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，若对其中任意一组事件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" name="内容占位符 249450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1994951"/>
                </p:ext>
              </p:extLst>
            </p:nvPr>
          </p:nvGraphicFramePr>
          <p:xfrm>
            <a:off x="1997" y="1154"/>
            <a:ext cx="256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" r:id="rId16" imgW="2234547" imgH="292290" progId="Equation.3">
                    <p:embed/>
                  </p:oleObj>
                </mc:Choice>
                <mc:Fallback>
                  <p:oleObj r:id="rId16" imgW="2234547" imgH="292290" progId="Equation.3">
                    <p:embed/>
                    <p:pic>
                      <p:nvPicPr>
                        <p:cNvPr id="37896" name="内容占位符 24945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154"/>
                          <a:ext cx="256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8408725"/>
      </p:ext>
    </p:extLst>
  </p:cSld>
  <p:clrMapOvr>
    <a:masterClrMapping/>
  </p:clrMapOvr>
  <p:transition xmlns:p14="http://schemas.microsoft.com/office/powerpoint/2010/main" spd="slow">
    <p:cover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build="p"/>
      <p:bldP spid="45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57736" y="3370742"/>
            <a:ext cx="49935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                     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97506" y="1031202"/>
            <a:ext cx="831752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402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设有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四张卡片，一张涂有红色，一张涂有白色，一张涂有黑色，一张涂有红、白、黑三种颜色。从中任意取一张，令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 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抽出的卡片上出现红色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抽出的卡片上出现白色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抽出的卡片上出现黑色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，试分析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的独立性。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392433" y="3527470"/>
            <a:ext cx="331873" cy="1984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967108" y="3527470"/>
            <a:ext cx="331873" cy="19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471933" y="3527470"/>
            <a:ext cx="331873" cy="198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4048195" y="3527470"/>
            <a:ext cx="331873" cy="196850"/>
            <a:chOff x="3096" y="3140"/>
            <a:chExt cx="216" cy="124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997598" y="3841795"/>
            <a:ext cx="22124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      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620908" y="3994195"/>
            <a:ext cx="331873" cy="1984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2154308" y="3994195"/>
            <a:ext cx="331873" cy="196850"/>
            <a:chOff x="3096" y="3140"/>
            <a:chExt cx="216" cy="124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373158" y="3841795"/>
            <a:ext cx="22862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       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643348" y="3841795"/>
            <a:ext cx="21387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      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021208" y="3994195"/>
            <a:ext cx="331873" cy="19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592708" y="3994195"/>
            <a:ext cx="331873" cy="196850"/>
            <a:chOff x="3096" y="3140"/>
            <a:chExt cx="216" cy="124"/>
          </a:xfrm>
        </p:grpSpPr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269108" y="3994195"/>
            <a:ext cx="331873" cy="198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802508" y="3994195"/>
            <a:ext cx="331873" cy="196850"/>
            <a:chOff x="3096" y="3140"/>
            <a:chExt cx="216" cy="124"/>
          </a:xfrm>
        </p:grpSpPr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08339"/>
              </p:ext>
            </p:extLst>
          </p:nvPr>
        </p:nvGraphicFramePr>
        <p:xfrm>
          <a:off x="686678" y="4451395"/>
          <a:ext cx="245831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公式" r:id="rId3" imgW="1549080" imgH="393480" progId="Equation.3">
                  <p:embed/>
                </p:oleObj>
              </mc:Choice>
              <mc:Fallback>
                <p:oleObj name="公式" r:id="rId3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78" y="4451395"/>
                        <a:ext cx="245831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77890"/>
              </p:ext>
            </p:extLst>
          </p:nvPr>
        </p:nvGraphicFramePr>
        <p:xfrm>
          <a:off x="4042224" y="4451395"/>
          <a:ext cx="31620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公式" r:id="rId5" imgW="1866600" imgH="393480" progId="Equation.3">
                  <p:embed/>
                </p:oleObj>
              </mc:Choice>
              <mc:Fallback>
                <p:oleObj name="公式" r:id="rId5" imgW="1866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224" y="4451395"/>
                        <a:ext cx="31620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32774"/>
              </p:ext>
            </p:extLst>
          </p:nvPr>
        </p:nvGraphicFramePr>
        <p:xfrm>
          <a:off x="7256740" y="4451395"/>
          <a:ext cx="8158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公式" r:id="rId7" imgW="482400" imgH="393480" progId="Equation.3">
                  <p:embed/>
                </p:oleObj>
              </mc:Choice>
              <mc:Fallback>
                <p:oleObj name="公式" r:id="rId7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740" y="4451395"/>
                        <a:ext cx="81585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37306"/>
              </p:ext>
            </p:extLst>
          </p:nvPr>
        </p:nvGraphicFramePr>
        <p:xfrm>
          <a:off x="919362" y="5143545"/>
          <a:ext cx="258123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公式" r:id="rId9" imgW="1523880" imgH="393480" progId="Equation.3">
                  <p:embed/>
                </p:oleObj>
              </mc:Choice>
              <mc:Fallback>
                <p:oleObj name="公式" r:id="rId9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62" y="5143545"/>
                        <a:ext cx="2581231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95998" y="5213395"/>
            <a:ext cx="5899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但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897286" y="5111795"/>
            <a:ext cx="4819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即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中任何两个事件相互独立，但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不是相互独立的。</a:t>
            </a:r>
          </a:p>
        </p:txBody>
      </p:sp>
    </p:spTree>
    <p:extLst>
      <p:ext uri="{BB962C8B-B14F-4D97-AF65-F5344CB8AC3E}">
        <p14:creationId xmlns:p14="http://schemas.microsoft.com/office/powerpoint/2010/main" val="216138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animBg="1"/>
      <p:bldP spid="27" grpId="0" animBg="1"/>
      <p:bldP spid="28" grpId="0" animBg="1"/>
      <p:bldP spid="33" grpId="0" build="p" autoUpdateAnimBg="0"/>
      <p:bldP spid="34" grpId="0" animBg="1"/>
      <p:bldP spid="39" grpId="0" build="p" autoUpdateAnimBg="0"/>
      <p:bldP spid="40" grpId="0" build="p" autoUpdateAnimBg="0"/>
      <p:bldP spid="41" grpId="0" animBg="1"/>
      <p:bldP spid="46" grpId="0" animBg="1"/>
      <p:bldP spid="55" grpId="0" build="p" autoUpdateAnimBg="0"/>
      <p:bldP spid="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57736" y="2917167"/>
            <a:ext cx="49935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97506" y="1031202"/>
            <a:ext cx="831752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402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（伯恩斯坦反例）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若有一个均匀正八面体，其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面染红色，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面染白色，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6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7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8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面染黑色，设事件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分别表示投一次正八面体出现红、白、黑，则</a:t>
            </a:r>
            <a:endParaRPr kumimoji="1" lang="zh-CN" altLang="en-US" sz="26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234907"/>
              </p:ext>
            </p:extLst>
          </p:nvPr>
        </p:nvGraphicFramePr>
        <p:xfrm>
          <a:off x="1575685" y="2981812"/>
          <a:ext cx="245831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1549080" imgH="393480" progId="Equation.3">
                  <p:embed/>
                </p:oleObj>
              </mc:Choice>
              <mc:Fallback>
                <p:oleObj name="公式" r:id="rId3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685" y="2981812"/>
                        <a:ext cx="245831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61456"/>
              </p:ext>
            </p:extLst>
          </p:nvPr>
        </p:nvGraphicFramePr>
        <p:xfrm>
          <a:off x="1560717" y="3623810"/>
          <a:ext cx="3225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5" imgW="1905000" imgH="406400" progId="Equation.3">
                  <p:embed/>
                </p:oleObj>
              </mc:Choice>
              <mc:Fallback>
                <p:oleObj name="公式" r:id="rId5" imgW="1905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717" y="3623810"/>
                        <a:ext cx="32258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66112"/>
              </p:ext>
            </p:extLst>
          </p:nvPr>
        </p:nvGraphicFramePr>
        <p:xfrm>
          <a:off x="1735369" y="4462689"/>
          <a:ext cx="2905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7" imgW="1714500" imgH="406400" progId="Equation.3">
                  <p:embed/>
                </p:oleObj>
              </mc:Choice>
              <mc:Fallback>
                <p:oleObj name="公式" r:id="rId7" imgW="1714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69" y="4462689"/>
                        <a:ext cx="2905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976574" y="4505818"/>
            <a:ext cx="5899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但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1048858" y="5438368"/>
            <a:ext cx="5500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即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是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相互独立，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但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不独立。</a:t>
            </a:r>
            <a:endParaRPr kumimoji="1" lang="zh-CN" altLang="en-US" sz="24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03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55" grpId="0" build="p" autoUpdateAnimBg="0"/>
      <p:bldP spid="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263" y="1173163"/>
            <a:ext cx="7475537" cy="2687637"/>
          </a:xfrm>
        </p:spPr>
        <p:txBody>
          <a:bodyPr/>
          <a:lstStyle/>
          <a:p>
            <a:pPr>
              <a:defRPr/>
            </a:pPr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700" y="4437063"/>
            <a:ext cx="6577013" cy="10810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条件概率事件独立性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80CB2-92BA-4EA9-92A7-54BC02ABCF09}" type="slidenum">
              <a:rPr lang="en-US" altLang="zh-CN" sz="1000" smtClean="0">
                <a:solidFill>
                  <a:srgbClr val="3494BA"/>
                </a:solidFill>
              </a:rPr>
              <a:pPr/>
              <a:t>2</a:t>
            </a:fld>
            <a:endParaRPr lang="en-US" altLang="zh-CN" sz="1000" smtClean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1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41571" y="1045190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设某种型号的高射炮，每一门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发射一发炮弹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命中敌机的概率为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。欲以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99%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的把握击中敌机，至少要多少门高射炮？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52011" y="2330768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设至少要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门高射炮，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击中敌机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15" name="对象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859360"/>
              </p:ext>
            </p:extLst>
          </p:nvPr>
        </p:nvGraphicFramePr>
        <p:xfrm>
          <a:off x="1523587" y="3467419"/>
          <a:ext cx="4754562" cy="39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r:id="rId3" imgW="2817272" imgH="254097" progId="Equation.3">
                  <p:embed/>
                </p:oleObj>
              </mc:Choice>
              <mc:Fallback>
                <p:oleObj r:id="rId3" imgW="2817272" imgH="2540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587" y="3467419"/>
                        <a:ext cx="4754562" cy="393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645911"/>
              </p:ext>
            </p:extLst>
          </p:nvPr>
        </p:nvGraphicFramePr>
        <p:xfrm>
          <a:off x="767937" y="2889568"/>
          <a:ext cx="3966624" cy="44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r:id="rId5" imgW="2397496" imgH="266670" progId="Equation.3">
                  <p:embed/>
                </p:oleObj>
              </mc:Choice>
              <mc:Fallback>
                <p:oleObj r:id="rId5" imgW="2397496" imgH="2666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37" y="2889568"/>
                        <a:ext cx="3966624" cy="44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59940"/>
              </p:ext>
            </p:extLst>
          </p:nvPr>
        </p:nvGraphicFramePr>
        <p:xfrm>
          <a:off x="1480723" y="4019869"/>
          <a:ext cx="46762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r:id="rId7" imgW="2768917" imgH="279717" progId="Equation.3">
                  <p:embed/>
                </p:oleObj>
              </mc:Choice>
              <mc:Fallback>
                <p:oleObj r:id="rId7" imgW="2768917" imgH="279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723" y="4019869"/>
                        <a:ext cx="46762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083034"/>
              </p:ext>
            </p:extLst>
          </p:nvPr>
        </p:nvGraphicFramePr>
        <p:xfrm>
          <a:off x="4852573" y="2897505"/>
          <a:ext cx="3062067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r:id="rId9" imgW="1902840" imgH="266670" progId="Equation.3">
                  <p:embed/>
                </p:oleObj>
              </mc:Choice>
              <mc:Fallback>
                <p:oleObj r:id="rId9" imgW="1902840" imgH="2666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573" y="2897505"/>
                        <a:ext cx="3062067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490409"/>
              </p:ext>
            </p:extLst>
          </p:nvPr>
        </p:nvGraphicFramePr>
        <p:xfrm>
          <a:off x="2286856" y="4494531"/>
          <a:ext cx="3484880" cy="67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r:id="rId11" imgW="2196464" imgH="431930" progId="Equation.3">
                  <p:embed/>
                </p:oleObj>
              </mc:Choice>
              <mc:Fallback>
                <p:oleObj r:id="rId11" imgW="2196464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856" y="4494531"/>
                        <a:ext cx="3484880" cy="67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90129"/>
              </p:ext>
            </p:extLst>
          </p:nvPr>
        </p:nvGraphicFramePr>
        <p:xfrm>
          <a:off x="1371503" y="5146517"/>
          <a:ext cx="3962497" cy="38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r:id="rId13" imgW="2374187" imgH="241512" progId="Equation.3">
                  <p:embed/>
                </p:oleObj>
              </mc:Choice>
              <mc:Fallback>
                <p:oleObj r:id="rId13" imgW="2374187" imgH="241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03" y="5146517"/>
                        <a:ext cx="3962497" cy="3805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5436" y="4575493"/>
            <a:ext cx="2146300" cy="64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884188" y="5624353"/>
            <a:ext cx="4937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故至少要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门高射炮。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6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89745" y="135128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/>
              <a:t>注：</a:t>
            </a:r>
            <a:r>
              <a:rPr lang="zh-CN" altLang="zh-CN">
                <a:solidFill>
                  <a:srgbClr val="FF0000"/>
                </a:solidFill>
              </a:rPr>
              <a:t>互不相容</a:t>
            </a:r>
            <a:r>
              <a:rPr lang="zh-CN" altLang="zh-CN" b="0"/>
              <a:t>与</a:t>
            </a:r>
            <a:r>
              <a:rPr lang="zh-CN" altLang="zh-CN">
                <a:solidFill>
                  <a:srgbClr val="0000FF"/>
                </a:solidFill>
              </a:rPr>
              <a:t>相互独立</a:t>
            </a:r>
            <a:r>
              <a:rPr lang="zh-CN" altLang="zh-CN"/>
              <a:t>是两个不同的概念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37445" y="2976880"/>
            <a:ext cx="6248400" cy="457200"/>
            <a:chOff x="0" y="0"/>
            <a:chExt cx="3936" cy="288"/>
          </a:xfrm>
        </p:grpSpPr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2448" y="8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6" r:id="rId4" imgW="190666" imgH="152532" progId="Equation.3">
                    <p:embed/>
                  </p:oleObj>
                </mc:Choice>
                <mc:Fallback>
                  <p:oleObj r:id="rId4" imgW="190666" imgH="152532" progId="Equation.3">
                    <p:embed/>
                    <p:pic>
                      <p:nvPicPr>
                        <p:cNvPr id="286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912" y="37"/>
            <a:ext cx="15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7" r:id="rId6" imgW="1231366" imgH="203112" progId="Equation.3">
                    <p:embed/>
                  </p:oleObj>
                </mc:Choice>
                <mc:Fallback>
                  <p:oleObj r:id="rId6" imgW="1231366" imgH="203112" progId="Equation.3">
                    <p:embed/>
                    <p:pic>
                      <p:nvPicPr>
                        <p:cNvPr id="286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"/>
                          <a:ext cx="153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2640" y="30"/>
            <a:ext cx="129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8" r:id="rId8" imgW="1015559" imgH="203112" progId="Equation.3">
                    <p:embed/>
                  </p:oleObj>
                </mc:Choice>
                <mc:Fallback>
                  <p:oleObj r:id="rId8" imgW="1015559" imgH="203112" progId="Equation.3">
                    <p:embed/>
                    <p:pic>
                      <p:nvPicPr>
                        <p:cNvPr id="286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"/>
                          <a:ext cx="129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0FF"/>
                  </a:solidFill>
                </a:rPr>
                <a:t>相互独立：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1124745" y="2164080"/>
            <a:ext cx="6248400" cy="457200"/>
            <a:chOff x="0" y="0"/>
            <a:chExt cx="3936" cy="288"/>
          </a:xfrm>
        </p:grpSpPr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960" y="27"/>
            <a:ext cx="6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r:id="rId10" imgW="482600" imgH="203200" progId="Equation.3">
                    <p:embed/>
                  </p:oleObj>
                </mc:Choice>
                <mc:Fallback>
                  <p:oleObj r:id="rId10" imgW="482600" imgH="203200" progId="Equation.3">
                    <p:embed/>
                    <p:pic>
                      <p:nvPicPr>
                        <p:cNvPr id="2868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"/>
                          <a:ext cx="6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1632" y="8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r:id="rId12" imgW="190666" imgH="152532" progId="Equation.3">
                    <p:embed/>
                  </p:oleObj>
                </mc:Choice>
                <mc:Fallback>
                  <p:oleObj r:id="rId12" imgW="190666" imgH="152532" progId="Equation.3">
                    <p:embed/>
                    <p:pic>
                      <p:nvPicPr>
                        <p:cNvPr id="286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8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1968" y="27"/>
            <a:ext cx="196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1" r:id="rId13" imgW="1523339" imgH="203112" progId="Equation.3">
                    <p:embed/>
                  </p:oleObj>
                </mc:Choice>
                <mc:Fallback>
                  <p:oleObj r:id="rId13" imgW="1523339" imgH="203112" progId="Equation.3">
                    <p:embed/>
                    <p:pic>
                      <p:nvPicPr>
                        <p:cNvPr id="2868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"/>
                          <a:ext cx="196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FF0000"/>
                  </a:solidFill>
                </a:rPr>
                <a:t>互不相容：</a:t>
              </a:r>
            </a:p>
          </p:txBody>
        </p:sp>
      </p:grpSp>
      <p:graphicFrame>
        <p:nvGraphicFramePr>
          <p:cNvPr id="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55835"/>
              </p:ext>
            </p:extLst>
          </p:nvPr>
        </p:nvGraphicFramePr>
        <p:xfrm>
          <a:off x="526258" y="3788093"/>
          <a:ext cx="11461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r:id="rId15" imgW="866896" imgH="790476" progId="PBrush">
                  <p:embed/>
                </p:oleObj>
              </mc:Choice>
              <mc:Fallback>
                <p:oleObj r:id="rId15" imgW="866896" imgH="790476" progId="PBrush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8" y="3788093"/>
                        <a:ext cx="11461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11457"/>
              </p:ext>
            </p:extLst>
          </p:nvPr>
        </p:nvGraphicFramePr>
        <p:xfrm>
          <a:off x="2266158" y="3891280"/>
          <a:ext cx="3278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r:id="rId17" imgW="1497950" imgH="203112" progId="Equation.3">
                  <p:embed/>
                </p:oleObj>
              </mc:Choice>
              <mc:Fallback>
                <p:oleObj r:id="rId17" imgW="1497950" imgH="203112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8" y="3891280"/>
                        <a:ext cx="3278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2201070" y="447865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i="1"/>
              <a:t>A,B</a:t>
            </a:r>
            <a:r>
              <a:rPr lang="zh-CN" altLang="zh-CN"/>
              <a:t>独立，但不是互不相容的。</a:t>
            </a:r>
          </a:p>
        </p:txBody>
      </p:sp>
    </p:spTree>
    <p:extLst>
      <p:ext uri="{BB962C8B-B14F-4D97-AF65-F5344CB8AC3E}">
        <p14:creationId xmlns:p14="http://schemas.microsoft.com/office/powerpoint/2010/main" val="36736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79" name="文本框 2507778"/>
          <p:cNvSpPr txBox="1">
            <a:spLocks noChangeArrowheads="1"/>
          </p:cNvSpPr>
          <p:nvPr/>
        </p:nvSpPr>
        <p:spPr bwMode="auto">
          <a:xfrm>
            <a:off x="1212217" y="2185082"/>
            <a:ext cx="2421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条件概率</a:t>
            </a:r>
          </a:p>
        </p:txBody>
      </p:sp>
      <p:graphicFrame>
        <p:nvGraphicFramePr>
          <p:cNvPr id="2507780" name="对象 25077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901462"/>
              </p:ext>
            </p:extLst>
          </p:nvPr>
        </p:nvGraphicFramePr>
        <p:xfrm>
          <a:off x="3200400" y="2119343"/>
          <a:ext cx="2103120" cy="7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公式" r:id="rId3" imgW="2504943" imgH="876420" progId="Equation.3">
                  <p:embed/>
                </p:oleObj>
              </mc:Choice>
              <mc:Fallback>
                <p:oleObj name="公式" r:id="rId3" imgW="2504943" imgH="876420" progId="Equation.3">
                  <p:embed/>
                  <p:pic>
                    <p:nvPicPr>
                      <p:cNvPr id="2507780" name="对象 25077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19343"/>
                        <a:ext cx="2103120" cy="79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7781" name="直接连接符 2507780"/>
          <p:cNvSpPr>
            <a:spLocks noChangeShapeType="1"/>
          </p:cNvSpPr>
          <p:nvPr/>
        </p:nvSpPr>
        <p:spPr bwMode="auto">
          <a:xfrm flipH="1">
            <a:off x="4057735" y="2724437"/>
            <a:ext cx="3649" cy="34111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82" name="矩形 2507781"/>
          <p:cNvSpPr>
            <a:spLocks noChangeArrowheads="1"/>
          </p:cNvSpPr>
          <p:nvPr/>
        </p:nvSpPr>
        <p:spPr bwMode="auto">
          <a:xfrm>
            <a:off x="5995743" y="2069159"/>
            <a:ext cx="1827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2507783" name="直接连接符 2507782"/>
          <p:cNvSpPr>
            <a:spLocks noChangeShapeType="1"/>
          </p:cNvSpPr>
          <p:nvPr/>
        </p:nvSpPr>
        <p:spPr bwMode="auto">
          <a:xfrm>
            <a:off x="3799840" y="3906034"/>
            <a:ext cx="21416" cy="322236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84" name="矩形 2507783"/>
          <p:cNvSpPr>
            <a:spLocks noChangeArrowheads="1"/>
          </p:cNvSpPr>
          <p:nvPr/>
        </p:nvSpPr>
        <p:spPr bwMode="auto">
          <a:xfrm>
            <a:off x="3096525" y="4152787"/>
            <a:ext cx="1922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</a:p>
        </p:txBody>
      </p:sp>
      <p:graphicFrame>
        <p:nvGraphicFramePr>
          <p:cNvPr id="2507786" name="对象 25077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3150"/>
              </p:ext>
            </p:extLst>
          </p:nvPr>
        </p:nvGraphicFramePr>
        <p:xfrm>
          <a:off x="1178394" y="1418555"/>
          <a:ext cx="6644640" cy="51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r:id="rId5" imgW="3791046" imgH="218970" progId="Equation.DSMT4">
                  <p:embed/>
                </p:oleObj>
              </mc:Choice>
              <mc:Fallback>
                <p:oleObj r:id="rId5" imgW="3791046" imgH="218970" progId="Equation.DSMT4">
                  <p:embed/>
                  <p:pic>
                    <p:nvPicPr>
                      <p:cNvPr id="2507786" name="对象 25077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94" y="1418555"/>
                        <a:ext cx="6644640" cy="51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7787" name="对象 25077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54640"/>
              </p:ext>
            </p:extLst>
          </p:nvPr>
        </p:nvGraphicFramePr>
        <p:xfrm>
          <a:off x="1857536" y="4487753"/>
          <a:ext cx="5584031" cy="132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r:id="rId7" imgW="2743200" imgH="638280" progId="Equation.DSMT4">
                  <p:embed/>
                </p:oleObj>
              </mc:Choice>
              <mc:Fallback>
                <p:oleObj r:id="rId7" imgW="2743200" imgH="638280" progId="Equation.DSMT4">
                  <p:embed/>
                  <p:pic>
                    <p:nvPicPr>
                      <p:cNvPr id="2507787" name="对象 250778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536" y="4487753"/>
                        <a:ext cx="5584031" cy="132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7788" name="对象 25077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961576"/>
              </p:ext>
            </p:extLst>
          </p:nvPr>
        </p:nvGraphicFramePr>
        <p:xfrm>
          <a:off x="2716376" y="3509065"/>
          <a:ext cx="2871624" cy="55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r:id="rId9" imgW="1419278" imgH="218970" progId="Equation.DSMT4">
                  <p:embed/>
                </p:oleObj>
              </mc:Choice>
              <mc:Fallback>
                <p:oleObj r:id="rId9" imgW="1419278" imgH="218970" progId="Equation.DSMT4">
                  <p:embed/>
                  <p:pic>
                    <p:nvPicPr>
                      <p:cNvPr id="2507788" name="对象 250778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76" y="3509065"/>
                        <a:ext cx="2871624" cy="559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7789" name="直接连接符 2507788"/>
          <p:cNvSpPr>
            <a:spLocks noChangeShapeType="1"/>
          </p:cNvSpPr>
          <p:nvPr/>
        </p:nvSpPr>
        <p:spPr bwMode="auto">
          <a:xfrm flipV="1">
            <a:off x="4878963" y="2502078"/>
            <a:ext cx="1470222" cy="718371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0" name="矩形 2507789"/>
          <p:cNvSpPr>
            <a:spLocks noChangeArrowheads="1"/>
          </p:cNvSpPr>
          <p:nvPr/>
        </p:nvSpPr>
        <p:spPr bwMode="auto">
          <a:xfrm>
            <a:off x="3444639" y="3100280"/>
            <a:ext cx="1549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乘法公式</a:t>
            </a:r>
          </a:p>
        </p:txBody>
      </p:sp>
      <p:sp>
        <p:nvSpPr>
          <p:cNvPr id="2507792" name="直接连接符 2507791"/>
          <p:cNvSpPr>
            <a:spLocks noChangeShapeType="1"/>
          </p:cNvSpPr>
          <p:nvPr/>
        </p:nvSpPr>
        <p:spPr bwMode="auto">
          <a:xfrm>
            <a:off x="1852854" y="2847393"/>
            <a:ext cx="971389" cy="166073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3" name="直接连接符 2507792"/>
          <p:cNvSpPr>
            <a:spLocks noChangeShapeType="1"/>
          </p:cNvSpPr>
          <p:nvPr/>
        </p:nvSpPr>
        <p:spPr bwMode="auto">
          <a:xfrm flipH="1">
            <a:off x="5237917" y="2530824"/>
            <a:ext cx="2143928" cy="19569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4" name="文本框 2507793"/>
          <p:cNvSpPr txBox="1">
            <a:spLocks noChangeArrowheads="1"/>
          </p:cNvSpPr>
          <p:nvPr/>
        </p:nvSpPr>
        <p:spPr bwMode="auto">
          <a:xfrm>
            <a:off x="1212217" y="5755394"/>
            <a:ext cx="2396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事件的独立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72287" y="532128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7089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0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0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0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0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0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/>
      <p:bldP spid="2507782" grpId="0"/>
      <p:bldP spid="2507784" grpId="0"/>
      <p:bldP spid="2507790" grpId="0"/>
      <p:bldP spid="25077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037448" y="1676400"/>
            <a:ext cx="1028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972235" y="1828800"/>
            <a:ext cx="1981200" cy="396875"/>
            <a:chOff x="1344" y="1152"/>
            <a:chExt cx="1248" cy="25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44" y="1152"/>
              <a:ext cx="1248" cy="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随机事件</a:t>
              </a:r>
              <a:endPara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064" y="1186"/>
            <a:ext cx="42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0" name="公式" r:id="rId3" imgW="444240" imgH="164880" progId="Equation.3">
                    <p:embed/>
                  </p:oleObj>
                </mc:Choice>
                <mc:Fallback>
                  <p:oleObj name="公式" r:id="rId3" imgW="444240" imgH="164880" progId="Equation.3">
                    <p:embed/>
                    <p:pic>
                      <p:nvPicPr>
                        <p:cNvPr id="4976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86"/>
                          <a:ext cx="42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10235" y="990600"/>
            <a:ext cx="3810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 lIns="0" tIns="0" rIns="0" bIns="0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随机试验</a:t>
            </a:r>
            <a:endParaRPr kumimoji="1"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72235" y="1066800"/>
            <a:ext cx="1981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36000" tIns="3600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样本空间 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0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591235" y="2095500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037448" y="1447800"/>
            <a:ext cx="0" cy="395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066148" y="1303338"/>
            <a:ext cx="228600" cy="792162"/>
            <a:chOff x="2663" y="821"/>
            <a:chExt cx="144" cy="499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663" y="821"/>
              <a:ext cx="0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663" y="821"/>
              <a:ext cx="144" cy="499"/>
              <a:chOff x="2663" y="821"/>
              <a:chExt cx="144" cy="499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663" y="82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663" y="132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294748" y="1100138"/>
            <a:ext cx="3773487" cy="401638"/>
            <a:chOff x="2807" y="693"/>
            <a:chExt cx="2377" cy="253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807" y="696"/>
              <a:ext cx="2377" cy="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36000" tIns="36000" rIns="36000" bIns="360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关系</a:t>
              </a:r>
              <a:r>
                <a:rPr kumimoji="1" lang="zh-CN" altLang="en-US" sz="2000" dirty="0">
                  <a:latin typeface="Times New Roman" panose="02020603050405020304" pitchFamily="18" charset="0"/>
                </a:rPr>
                <a:t>：          ，               </a:t>
              </a:r>
              <a:endParaRPr kumimoji="1" lang="zh-CN" altLang="en-US" sz="1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224" y="720"/>
            <a:ext cx="4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1" name="公式" r:id="rId5" imgW="431640" imgH="164880" progId="Equation.3">
                    <p:embed/>
                  </p:oleObj>
                </mc:Choice>
                <mc:Fallback>
                  <p:oleObj name="公式" r:id="rId5" imgW="431640" imgH="164880" progId="Equation.3">
                    <p:embed/>
                    <p:pic>
                      <p:nvPicPr>
                        <p:cNvPr id="49768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720"/>
                          <a:ext cx="4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199690"/>
                </p:ext>
              </p:extLst>
            </p:nvPr>
          </p:nvGraphicFramePr>
          <p:xfrm>
            <a:off x="3826" y="713"/>
            <a:ext cx="6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2" name="公式" r:id="rId7" imgW="520560" imgH="177480" progId="Equation.3">
                    <p:embed/>
                  </p:oleObj>
                </mc:Choice>
                <mc:Fallback>
                  <p:oleObj name="公式" r:id="rId7" imgW="520560" imgH="177480" progId="Equation.3">
                    <p:embed/>
                    <p:pic>
                      <p:nvPicPr>
                        <p:cNvPr id="49768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713"/>
                          <a:ext cx="6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9153319"/>
                </p:ext>
              </p:extLst>
            </p:nvPr>
          </p:nvGraphicFramePr>
          <p:xfrm>
            <a:off x="4566" y="693"/>
            <a:ext cx="46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" name="公式" r:id="rId9" imgW="419040" imgH="190440" progId="Equation.3">
                    <p:embed/>
                  </p:oleObj>
                </mc:Choice>
                <mc:Fallback>
                  <p:oleObj name="公式" r:id="rId9" imgW="419040" imgH="190440" progId="Equation.3">
                    <p:embed/>
                    <p:pic>
                      <p:nvPicPr>
                        <p:cNvPr id="4976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693"/>
                          <a:ext cx="46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294748" y="1892300"/>
            <a:ext cx="4152900" cy="342900"/>
            <a:chOff x="2807" y="1192"/>
            <a:chExt cx="2616" cy="216"/>
          </a:xfrm>
        </p:grpSpPr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807" y="1196"/>
              <a:ext cx="2616" cy="2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0" tIns="10800" rIns="72000" bIns="10800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运算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∪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B=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580" y="1192"/>
            <a:ext cx="2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4" name="公式" r:id="rId11" imgW="266400" imgH="190440" progId="Equation.3">
                    <p:embed/>
                  </p:oleObj>
                </mc:Choice>
                <mc:Fallback>
                  <p:oleObj name="公式" r:id="rId11" imgW="266400" imgH="190440" progId="Equation.3">
                    <p:embed/>
                    <p:pic>
                      <p:nvPicPr>
                        <p:cNvPr id="4976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1192"/>
                          <a:ext cx="2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591235" y="1303338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74010" y="4652963"/>
            <a:ext cx="2854325" cy="3952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496235" y="3962400"/>
            <a:ext cx="3009900" cy="396875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公式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B|A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734735" y="4257675"/>
            <a:ext cx="1562100" cy="466725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A|B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544235" y="4059238"/>
            <a:ext cx="914400" cy="198437"/>
            <a:chOff x="4224" y="2557"/>
            <a:chExt cx="576" cy="125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224" y="2557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800" y="2557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355323" y="4724400"/>
            <a:ext cx="646112" cy="288925"/>
            <a:chOff x="4032" y="2976"/>
            <a:chExt cx="480" cy="192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032" y="316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512" y="297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286435" y="2438400"/>
            <a:ext cx="2057400" cy="1295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36000" tIns="36000" rIns="36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公理化定义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)=1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029635" y="2514600"/>
            <a:ext cx="3352800" cy="1023938"/>
            <a:chOff x="2640" y="1584"/>
            <a:chExt cx="2112" cy="645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640" y="1584"/>
              <a:ext cx="2112" cy="6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2688" y="1597"/>
            <a:ext cx="100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5" name="公式" r:id="rId13" imgW="1015920" imgH="228600" progId="Equation.3">
                    <p:embed/>
                  </p:oleObj>
                </mc:Choice>
                <mc:Fallback>
                  <p:oleObj name="公式" r:id="rId13" imgW="1015920" imgH="228600" progId="Equation.3">
                    <p:embed/>
                    <p:pic>
                      <p:nvPicPr>
                        <p:cNvPr id="4977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97"/>
                          <a:ext cx="10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2704" y="1824"/>
            <a:ext cx="195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6" name="公式" r:id="rId15" imgW="2108160" imgH="203040" progId="Equation.3">
                    <p:embed/>
                  </p:oleObj>
                </mc:Choice>
                <mc:Fallback>
                  <p:oleObj name="公式" r:id="rId15" imgW="2108160" imgH="203040" progId="Equation.3">
                    <p:embed/>
                    <p:pic>
                      <p:nvPicPr>
                        <p:cNvPr id="4977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824"/>
                          <a:ext cx="195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2688" y="2016"/>
            <a:ext cx="19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7" name="公式" r:id="rId17" imgW="2070000" imgH="203040" progId="Equation.3">
                    <p:embed/>
                  </p:oleObj>
                </mc:Choice>
                <mc:Fallback>
                  <p:oleObj name="公式" r:id="rId17" imgW="2070000" imgH="203040" progId="Equation.3">
                    <p:embed/>
                    <p:pic>
                      <p:nvPicPr>
                        <p:cNvPr id="49770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19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2086535" y="3733800"/>
            <a:ext cx="0" cy="396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286435" y="4114800"/>
            <a:ext cx="1600200" cy="838200"/>
            <a:chOff x="912" y="2592"/>
            <a:chExt cx="1008" cy="528"/>
          </a:xfrm>
        </p:grpSpPr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912" y="2592"/>
              <a:ext cx="1008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rIns="180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条件概率</a:t>
              </a:r>
              <a:endPara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965" y="2768"/>
            <a:ext cx="95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8" name="公式" r:id="rId19" imgW="1130040" imgH="419040" progId="Equation.3">
                    <p:embed/>
                  </p:oleObj>
                </mc:Choice>
                <mc:Fallback>
                  <p:oleObj name="公式" r:id="rId19" imgW="1130040" imgH="419040" progId="Equation.3">
                    <p:embed/>
                    <p:pic>
                      <p:nvPicPr>
                        <p:cNvPr id="49770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2768"/>
                          <a:ext cx="95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343835" y="3132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2886635" y="41910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2886635" y="4797425"/>
            <a:ext cx="5873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629335" y="4953000"/>
            <a:ext cx="571500" cy="1089025"/>
            <a:chOff x="1128" y="3120"/>
            <a:chExt cx="360" cy="686"/>
          </a:xfrm>
        </p:grpSpPr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128" y="3120"/>
              <a:ext cx="0" cy="6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128" y="3792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200835" y="5226050"/>
            <a:ext cx="4114800" cy="1238250"/>
            <a:chOff x="1488" y="3292"/>
            <a:chExt cx="2592" cy="780"/>
          </a:xfrm>
        </p:grpSpPr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488" y="3312"/>
              <a:ext cx="2592" cy="760"/>
              <a:chOff x="1488" y="3312"/>
              <a:chExt cx="2592" cy="760"/>
            </a:xfrm>
          </p:grpSpPr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592" cy="7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tIns="10800" bIns="10800"/>
              <a:lstStyle/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全概率公式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  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0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B|A</a:t>
                </a:r>
                <a:r>
                  <a:rPr kumimoji="1" lang="en-US" altLang="zh-CN" sz="20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Bayes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公式</a:t>
                </a:r>
              </a:p>
            </p:txBody>
          </p:sp>
          <p:graphicFrame>
            <p:nvGraphicFramePr>
              <p:cNvPr id="55" name="Object 53"/>
              <p:cNvGraphicFramePr>
                <a:graphicFrameLocks noChangeAspect="1"/>
              </p:cNvGraphicFramePr>
              <p:nvPr/>
            </p:nvGraphicFramePr>
            <p:xfrm>
              <a:off x="2254" y="3633"/>
              <a:ext cx="177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79" name="公式" r:id="rId21" imgW="1993680" imgH="495000" progId="Equation.3">
                      <p:embed/>
                    </p:oleObj>
                  </mc:Choice>
                  <mc:Fallback>
                    <p:oleObj name="公式" r:id="rId21" imgW="1993680" imgH="495000" progId="Equation.3">
                      <p:embed/>
                      <p:pic>
                        <p:nvPicPr>
                          <p:cNvPr id="49771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4" y="3633"/>
                            <a:ext cx="1772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784" y="3292"/>
              <a:ext cx="25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2000" i="1" baseline="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474010" y="381000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本章小结：</a:t>
            </a:r>
          </a:p>
        </p:txBody>
      </p:sp>
    </p:spTree>
    <p:extLst>
      <p:ext uri="{BB962C8B-B14F-4D97-AF65-F5344CB8AC3E}">
        <p14:creationId xmlns:p14="http://schemas.microsoft.com/office/powerpoint/2010/main" val="38764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6" grpId="0" animBg="1" autoUpdateAnimBg="0"/>
      <p:bldP spid="27" grpId="0" animBg="1" autoUpdateAnimBg="0"/>
      <p:bldP spid="28" grpId="0" animBg="1" autoUpdateAnimBg="0"/>
      <p:bldP spid="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515" y="231714"/>
            <a:ext cx="7407275" cy="1058238"/>
          </a:xfrm>
        </p:spPr>
        <p:txBody>
          <a:bodyPr/>
          <a:lstStyle/>
          <a:p>
            <a:r>
              <a:rPr lang="en-US" altLang="zh-CN" sz="3200" b="1" cap="all" dirty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9830" y="1170666"/>
                <a:ext cx="8305510" cy="1998253"/>
              </a:xfrm>
            </p:spPr>
            <p:txBody>
              <a:bodyPr/>
              <a:lstStyle/>
              <a:p>
                <a:r>
                  <a:rPr lang="zh-CN" altLang="en-US" sz="2400" b="1" dirty="0" smtClean="0"/>
                  <a:t>问题</a:t>
                </a:r>
                <a:r>
                  <a:rPr lang="zh-CN" altLang="en-US" sz="2600" dirty="0" smtClean="0"/>
                  <a:t> </a:t>
                </a:r>
                <a:endParaRPr lang="en-US" altLang="zh-CN" sz="2600" dirty="0" smtClean="0"/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考虑有两个孩子的家庭，假定男女出生率一样，则两个孩子（依大小排列）的性别为（男、男），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（男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、女），（女、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男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），（女、女）的可能性相同。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记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A={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一个家庭中有一男孩、一女孩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}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P(A)=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830" y="1170666"/>
                <a:ext cx="8305510" cy="1998253"/>
              </a:xfrm>
              <a:blipFill>
                <a:blip r:embed="rId3"/>
                <a:stretch>
                  <a:fillRect l="-293" t="-4878" r="-807" b="-1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>
                <a:solidFill>
                  <a:srgbClr val="3494BA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3494B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15" y="3322429"/>
            <a:ext cx="7568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如果预先知道这个家庭中的两个孩子至少有一个女孩，上述事</a:t>
            </a:r>
            <a:r>
              <a:rPr lang="zh-CN" altLang="en-US" sz="2400" dirty="0"/>
              <a:t>件的概率是多少</a:t>
            </a:r>
            <a:r>
              <a:rPr lang="zh-CN" altLang="en-US" sz="2400" dirty="0" smtClean="0"/>
              <a:t>？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02276" y="3670438"/>
                <a:ext cx="604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76" y="3670438"/>
                <a:ext cx="60429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20515" y="4302232"/>
            <a:ext cx="789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记</a:t>
            </a:r>
            <a:r>
              <a:rPr lang="en-US" altLang="zh-CN" sz="2400" dirty="0" smtClean="0"/>
              <a:t>B={</a:t>
            </a:r>
            <a:r>
              <a:rPr lang="zh-CN" altLang="en-US" sz="2400" dirty="0" smtClean="0"/>
              <a:t>这一家庭至少有一</a:t>
            </a:r>
            <a:r>
              <a:rPr lang="zh-CN" altLang="en-US" sz="2400" dirty="0"/>
              <a:t>女孩</a:t>
            </a:r>
            <a:r>
              <a:rPr lang="en-US" altLang="zh-CN" sz="2400" dirty="0" smtClean="0"/>
              <a:t>}</a:t>
            </a:r>
            <a:r>
              <a:rPr lang="zh-CN" altLang="en-US" sz="2400" dirty="0"/>
              <a:t>，</a:t>
            </a:r>
            <a:r>
              <a:rPr lang="el-GR" altLang="zh-CN" sz="2400" dirty="0" smtClean="0">
                <a:latin typeface="+mn-ea"/>
              </a:rPr>
              <a:t>Ω</a:t>
            </a:r>
            <a:r>
              <a:rPr lang="en-US" altLang="zh-CN" sz="2400" dirty="0" smtClean="0"/>
              <a:t>={</a:t>
            </a:r>
            <a:r>
              <a:rPr lang="zh-CN" altLang="en-US" sz="2400" dirty="0" smtClean="0"/>
              <a:t>这一家庭有两个孩子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graphicFrame>
        <p:nvGraphicFramePr>
          <p:cNvPr id="10" name="内容占位符 25405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81660"/>
              </p:ext>
            </p:extLst>
          </p:nvPr>
        </p:nvGraphicFramePr>
        <p:xfrm>
          <a:off x="1550595" y="5072457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公式" r:id="rId5" imgW="1320480" imgH="419040" progId="Equation.3">
                  <p:embed/>
                </p:oleObj>
              </mc:Choice>
              <mc:Fallback>
                <p:oleObj name="公式" r:id="rId5" imgW="1320480" imgH="419040" progId="Equation.3">
                  <p:embed/>
                  <p:pic>
                    <p:nvPicPr>
                      <p:cNvPr id="26" name="内容占位符 25405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95" y="5072457"/>
                        <a:ext cx="2273300" cy="720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49268"/>
              </p:ext>
            </p:extLst>
          </p:nvPr>
        </p:nvGraphicFramePr>
        <p:xfrm>
          <a:off x="3773176" y="5098650"/>
          <a:ext cx="1698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公式" r:id="rId7" imgW="1066680" imgH="419040" progId="Equation.3">
                  <p:embed/>
                </p:oleObj>
              </mc:Choice>
              <mc:Fallback>
                <p:oleObj name="公式" r:id="rId7" imgW="1066680" imgH="419040" progId="Equation.3">
                  <p:embed/>
                  <p:pic>
                    <p:nvPicPr>
                      <p:cNvPr id="27" name="对象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176" y="5098650"/>
                        <a:ext cx="16986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80283"/>
              </p:ext>
            </p:extLst>
          </p:nvPr>
        </p:nvGraphicFramePr>
        <p:xfrm>
          <a:off x="3924104" y="5080994"/>
          <a:ext cx="10969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公式" r:id="rId9" imgW="609480" imgH="419040" progId="Equation.3">
                  <p:embed/>
                </p:oleObj>
              </mc:Choice>
              <mc:Fallback>
                <p:oleObj name="公式" r:id="rId9" imgW="609480" imgH="419040" progId="Equation.3">
                  <p:embed/>
                  <p:pic>
                    <p:nvPicPr>
                      <p:cNvPr id="28" name="对象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04" y="5080994"/>
                        <a:ext cx="10969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739219"/>
              </p:ext>
            </p:extLst>
          </p:nvPr>
        </p:nvGraphicFramePr>
        <p:xfrm>
          <a:off x="5261020" y="5195103"/>
          <a:ext cx="1384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公式" r:id="rId11" imgW="761760" imgH="215640" progId="Equation.3">
                  <p:embed/>
                </p:oleObj>
              </mc:Choice>
              <mc:Fallback>
                <p:oleObj name="公式" r:id="rId11" imgW="761760" imgH="215640" progId="Equation.3">
                  <p:embed/>
                  <p:pic>
                    <p:nvPicPr>
                      <p:cNvPr id="29" name="对象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020" y="5195103"/>
                        <a:ext cx="1384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49972" y="5023416"/>
            <a:ext cx="4689874" cy="7735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矩形 2471970"/>
          <p:cNvSpPr>
            <a:spLocks noChangeArrowheads="1"/>
          </p:cNvSpPr>
          <p:nvPr/>
        </p:nvSpPr>
        <p:spPr bwMode="auto">
          <a:xfrm>
            <a:off x="524913" y="914255"/>
            <a:ext cx="567094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条件概率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440775" y="462921"/>
            <a:ext cx="7407275" cy="82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127" name="Rectangle 2"/>
          <p:cNvSpPr>
            <a:spLocks noChangeArrowheads="1"/>
          </p:cNvSpPr>
          <p:nvPr/>
        </p:nvSpPr>
        <p:spPr bwMode="auto">
          <a:xfrm>
            <a:off x="929043" y="1551650"/>
            <a:ext cx="1644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endParaRPr lang="zh-CN" altLang="en-US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07183"/>
              </p:ext>
            </p:extLst>
          </p:nvPr>
        </p:nvGraphicFramePr>
        <p:xfrm>
          <a:off x="1338630" y="2112037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4" imgW="1130040" imgH="419040" progId="Equation.3">
                  <p:embed/>
                </p:oleObj>
              </mc:Choice>
              <mc:Fallback>
                <p:oleObj name="Equation" r:id="rId4" imgW="1130040" imgH="419040" progId="Equation.3">
                  <p:embed/>
                  <p:pic>
                    <p:nvPicPr>
                      <p:cNvPr id="484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630" y="2112037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828125" y="2921649"/>
            <a:ext cx="3276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为在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发生的条件下，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条件概率</a:t>
            </a:r>
            <a:r>
              <a:rPr kumimoji="1" lang="zh-CN" altLang="en-US" sz="2400" dirty="0">
                <a:solidFill>
                  <a:srgbClr val="402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4952450" y="2113611"/>
            <a:ext cx="26670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>
                <a:solidFill>
                  <a:srgbClr val="402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>
                <a:solidFill>
                  <a:srgbClr val="402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kumimoji="1" lang="en-US" altLang="zh-CN" sz="3300" b="1">
                <a:solidFill>
                  <a:srgbClr val="402000"/>
                </a:solidFill>
                <a:latin typeface="宋体" panose="02010600030101010101" pitchFamily="2" charset="-122"/>
              </a:rPr>
              <a:t>Ω</a:t>
            </a:r>
            <a:endParaRPr kumimoji="1" lang="en-US" altLang="zh-CN" sz="1500" b="1">
              <a:solidFill>
                <a:srgbClr val="402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6"/>
          <p:cNvSpPr txBox="1">
            <a:spLocks noChangeArrowheads="1"/>
          </p:cNvSpPr>
          <p:nvPr/>
        </p:nvSpPr>
        <p:spPr bwMode="auto">
          <a:xfrm>
            <a:off x="524913" y="5229802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条件概率确实是</a:t>
            </a:r>
            <a:r>
              <a:rPr kumimoji="1" lang="zh-CN" altLang="en-US" sz="240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概率</a:t>
            </a:r>
            <a:r>
              <a:rPr kumimoji="1" lang="zh-CN" altLang="en-US" sz="2400" dirty="0">
                <a:solidFill>
                  <a:srgbClr val="402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511847" y="4061758"/>
            <a:ext cx="72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是将样本空间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压缩成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计算的概率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</a:p>
        </p:txBody>
      </p:sp>
      <p:sp>
        <p:nvSpPr>
          <p:cNvPr id="133" name="Text Box 9"/>
          <p:cNvSpPr txBox="1">
            <a:spLocks noChangeArrowheads="1"/>
          </p:cNvSpPr>
          <p:nvPr/>
        </p:nvSpPr>
        <p:spPr bwMode="auto">
          <a:xfrm>
            <a:off x="4266650" y="5229802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满足三条公理。</a:t>
            </a:r>
          </a:p>
        </p:txBody>
      </p:sp>
      <p:grpSp>
        <p:nvGrpSpPr>
          <p:cNvPr id="134" name="Group 10"/>
          <p:cNvGrpSpPr>
            <a:grpSpLocks/>
          </p:cNvGrpSpPr>
          <p:nvPr/>
        </p:nvGrpSpPr>
        <p:grpSpPr bwMode="auto">
          <a:xfrm>
            <a:off x="5333450" y="2570811"/>
            <a:ext cx="1295400" cy="1143000"/>
            <a:chOff x="3456" y="1296"/>
            <a:chExt cx="816" cy="720"/>
          </a:xfrm>
        </p:grpSpPr>
        <p:sp>
          <p:nvSpPr>
            <p:cNvPr id="135" name="Oval 11"/>
            <p:cNvSpPr>
              <a:spLocks noChangeArrowheads="1"/>
            </p:cNvSpPr>
            <p:nvPr/>
          </p:nvSpPr>
          <p:spPr bwMode="auto">
            <a:xfrm>
              <a:off x="3456" y="1296"/>
              <a:ext cx="816" cy="720"/>
            </a:xfrm>
            <a:prstGeom prst="ellipse">
              <a:avLst/>
            </a:prstGeom>
            <a:solidFill>
              <a:srgbClr val="33CCCC"/>
            </a:solidFill>
            <a:ln w="12700" cap="sq">
              <a:solidFill>
                <a:srgbClr val="402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3792" y="1603"/>
              <a:ext cx="192" cy="26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402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" name="Group 13"/>
          <p:cNvGrpSpPr>
            <a:grpSpLocks/>
          </p:cNvGrpSpPr>
          <p:nvPr/>
        </p:nvGrpSpPr>
        <p:grpSpPr bwMode="auto">
          <a:xfrm>
            <a:off x="5104850" y="2494611"/>
            <a:ext cx="1524000" cy="838200"/>
            <a:chOff x="3312" y="1248"/>
            <a:chExt cx="960" cy="528"/>
          </a:xfrm>
        </p:grpSpPr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3312" y="1248"/>
              <a:ext cx="960" cy="528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12700" cap="sq">
              <a:solidFill>
                <a:srgbClr val="402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360" y="1248"/>
              <a:ext cx="1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402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Text Box 16"/>
          <p:cNvSpPr txBox="1">
            <a:spLocks noChangeArrowheads="1"/>
          </p:cNvSpPr>
          <p:nvPr/>
        </p:nvSpPr>
        <p:spPr bwMode="auto">
          <a:xfrm>
            <a:off x="5790650" y="2829574"/>
            <a:ext cx="533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402000"/>
                </a:solidFill>
                <a:latin typeface="Times New Roman" panose="02020603050405020304" pitchFamily="18" charset="0"/>
              </a:rPr>
              <a:t>AB</a:t>
            </a:r>
            <a:endParaRPr kumimoji="1" lang="en-US" altLang="zh-CN" sz="2400">
              <a:solidFill>
                <a:srgbClr val="402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Text Box 17"/>
          <p:cNvSpPr txBox="1">
            <a:spLocks noChangeArrowheads="1"/>
          </p:cNvSpPr>
          <p:nvPr/>
        </p:nvSpPr>
        <p:spPr bwMode="auto">
          <a:xfrm>
            <a:off x="2012116" y="1580211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为两随机事件，且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，则称</a:t>
            </a:r>
            <a:endParaRPr kumimoji="1" lang="zh-CN" altLang="en-US" sz="1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42" name="Group 18"/>
          <p:cNvGrpSpPr>
            <a:grpSpLocks/>
          </p:cNvGrpSpPr>
          <p:nvPr/>
        </p:nvGrpSpPr>
        <p:grpSpPr bwMode="auto">
          <a:xfrm>
            <a:off x="4952450" y="2113611"/>
            <a:ext cx="2895600" cy="1828800"/>
            <a:chOff x="5280" y="1008"/>
            <a:chExt cx="1824" cy="1152"/>
          </a:xfrm>
        </p:grpSpPr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5280" y="1008"/>
              <a:ext cx="1824" cy="1152"/>
            </a:xfrm>
            <a:prstGeom prst="rect">
              <a:avLst/>
            </a:prstGeom>
            <a:solidFill>
              <a:srgbClr val="FBFA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5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4" name="Object 20"/>
            <p:cNvGraphicFramePr>
              <a:graphicFrameLocks noChangeAspect="1"/>
            </p:cNvGraphicFramePr>
            <p:nvPr/>
          </p:nvGraphicFramePr>
          <p:xfrm>
            <a:off x="5370" y="1200"/>
            <a:ext cx="101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BMP 图象" r:id="rId6" imgW="1609524" imgH="942857" progId="Paint.Picture">
                    <p:embed/>
                  </p:oleObj>
                </mc:Choice>
                <mc:Fallback>
                  <p:oleObj name="BMP 图象" r:id="rId6" imgW="1609524" imgH="942857" progId="Paint.Picture">
                    <p:embed/>
                    <p:pic>
                      <p:nvPicPr>
                        <p:cNvPr id="48437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1200"/>
                          <a:ext cx="101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402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4952450" y="2113611"/>
            <a:ext cx="2667000" cy="1676400"/>
            <a:chOff x="4752" y="3120"/>
            <a:chExt cx="1680" cy="1056"/>
          </a:xfrm>
        </p:grpSpPr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4752" y="3120"/>
              <a:ext cx="1680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                                </a:t>
              </a:r>
              <a:r>
                <a:rPr kumimoji="1" lang="en-US" altLang="zh-CN" sz="2900">
                  <a:solidFill>
                    <a:srgbClr val="402000"/>
                  </a:solidFill>
                  <a:latin typeface="Times New Roman" panose="02020603050405020304" pitchFamily="18" charset="0"/>
                </a:rPr>
                <a:t>B=</a:t>
              </a:r>
              <a:r>
                <a:rPr kumimoji="1" lang="en-US" altLang="zh-CN" sz="3300" b="1">
                  <a:solidFill>
                    <a:srgbClr val="402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1500" b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7" name="Group 23"/>
            <p:cNvGrpSpPr>
              <a:grpSpLocks/>
            </p:cNvGrpSpPr>
            <p:nvPr/>
          </p:nvGrpSpPr>
          <p:grpSpPr bwMode="auto">
            <a:xfrm>
              <a:off x="4992" y="3408"/>
              <a:ext cx="816" cy="720"/>
              <a:chOff x="3456" y="1296"/>
              <a:chExt cx="816" cy="720"/>
            </a:xfrm>
          </p:grpSpPr>
          <p:sp>
            <p:nvSpPr>
              <p:cNvPr id="148" name="Oval 24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816" cy="720"/>
              </a:xfrm>
              <a:prstGeom prst="ellipse">
                <a:avLst/>
              </a:prstGeom>
              <a:solidFill>
                <a:srgbClr val="33CCCC"/>
              </a:solidFill>
              <a:ln w="12700" cap="sq">
                <a:solidFill>
                  <a:srgbClr val="402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Text Box 25"/>
              <p:cNvSpPr txBox="1">
                <a:spLocks noChangeArrowheads="1"/>
              </p:cNvSpPr>
              <p:nvPr/>
            </p:nvSpPr>
            <p:spPr bwMode="auto">
              <a:xfrm>
                <a:off x="3792" y="1603"/>
                <a:ext cx="192" cy="26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" name="Group 26"/>
          <p:cNvGrpSpPr>
            <a:grpSpLocks/>
          </p:cNvGrpSpPr>
          <p:nvPr/>
        </p:nvGrpSpPr>
        <p:grpSpPr bwMode="auto">
          <a:xfrm>
            <a:off x="4952450" y="2113611"/>
            <a:ext cx="2667000" cy="1676400"/>
            <a:chOff x="3312" y="3216"/>
            <a:chExt cx="1680" cy="1056"/>
          </a:xfrm>
        </p:grpSpPr>
        <p:sp>
          <p:nvSpPr>
            <p:cNvPr id="151" name="Rectangle 27"/>
            <p:cNvSpPr>
              <a:spLocks noChangeArrowheads="1"/>
            </p:cNvSpPr>
            <p:nvPr/>
          </p:nvSpPr>
          <p:spPr bwMode="auto">
            <a:xfrm>
              <a:off x="3312" y="3216"/>
              <a:ext cx="1680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kumimoji="1" lang="en-US" altLang="zh-CN" sz="3300" b="1">
                  <a:solidFill>
                    <a:srgbClr val="402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1500" b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" name="Group 28"/>
            <p:cNvGrpSpPr>
              <a:grpSpLocks/>
            </p:cNvGrpSpPr>
            <p:nvPr/>
          </p:nvGrpSpPr>
          <p:grpSpPr bwMode="auto">
            <a:xfrm>
              <a:off x="3552" y="3504"/>
              <a:ext cx="816" cy="720"/>
              <a:chOff x="3456" y="1296"/>
              <a:chExt cx="816" cy="720"/>
            </a:xfrm>
          </p:grpSpPr>
          <p:sp>
            <p:nvSpPr>
              <p:cNvPr id="157" name="Oval 29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816" cy="720"/>
              </a:xfrm>
              <a:prstGeom prst="ellipse">
                <a:avLst/>
              </a:prstGeom>
              <a:solidFill>
                <a:srgbClr val="33CCCC"/>
              </a:solidFill>
              <a:ln w="12700" cap="sq">
                <a:solidFill>
                  <a:srgbClr val="402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Text Box 30"/>
              <p:cNvSpPr txBox="1">
                <a:spLocks noChangeArrowheads="1"/>
              </p:cNvSpPr>
              <p:nvPr/>
            </p:nvSpPr>
            <p:spPr bwMode="auto">
              <a:xfrm>
                <a:off x="3792" y="1603"/>
                <a:ext cx="192" cy="26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 i="1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31"/>
            <p:cNvGrpSpPr>
              <a:grpSpLocks/>
            </p:cNvGrpSpPr>
            <p:nvPr/>
          </p:nvGrpSpPr>
          <p:grpSpPr bwMode="auto">
            <a:xfrm>
              <a:off x="3408" y="3456"/>
              <a:ext cx="960" cy="528"/>
              <a:chOff x="3312" y="1200"/>
              <a:chExt cx="960" cy="528"/>
            </a:xfrm>
          </p:grpSpPr>
          <p:sp>
            <p:nvSpPr>
              <p:cNvPr id="155" name="Rectangle 32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960" cy="528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Text Box 33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44" cy="269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 i="1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" name="Text Box 34"/>
            <p:cNvSpPr txBox="1">
              <a:spLocks noChangeArrowheads="1"/>
            </p:cNvSpPr>
            <p:nvPr/>
          </p:nvSpPr>
          <p:spPr bwMode="auto">
            <a:xfrm>
              <a:off x="3840" y="3696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E9964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402000"/>
                  </a:solidFill>
                  <a:latin typeface="Times New Roman" panose="02020603050405020304" pitchFamily="18" charset="0"/>
                </a:rPr>
                <a:t>AB</a:t>
              </a:r>
              <a:endParaRPr kumimoji="1" lang="en-US" altLang="zh-CN" sz="2400" i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9" name="Text Box 8"/>
          <p:cNvSpPr txBox="1">
            <a:spLocks noChangeArrowheads="1"/>
          </p:cNvSpPr>
          <p:nvPr/>
        </p:nvSpPr>
        <p:spPr bwMode="auto">
          <a:xfrm>
            <a:off x="617782" y="4695644"/>
            <a:ext cx="78914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取成样本空间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就是无条件概率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24913" y="5726815"/>
            <a:ext cx="23308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endParaRPr kumimoji="1"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87665"/>
              </p:ext>
            </p:extLst>
          </p:nvPr>
        </p:nvGraphicFramePr>
        <p:xfrm>
          <a:off x="1362075" y="5775325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公式" r:id="rId8" imgW="660400" imgH="228600" progId="Equation.3">
                  <p:embed/>
                </p:oleObj>
              </mc:Choice>
              <mc:Fallback>
                <p:oleObj name="公式" r:id="rId8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775325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2767607" y="5726815"/>
            <a:ext cx="493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kumimoji="1"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8316"/>
              </p:ext>
            </p:extLst>
          </p:nvPr>
        </p:nvGraphicFramePr>
        <p:xfrm>
          <a:off x="2630715" y="5826806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公式" r:id="rId10" imgW="723900" imgH="203200" progId="Equation.3">
                  <p:embed/>
                </p:oleObj>
              </mc:Choice>
              <mc:Fallback>
                <p:oleObj name="公式" r:id="rId10" imgW="723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15" y="5826806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385236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autoUpdateAnimBg="0"/>
      <p:bldP spid="130" grpId="0" animBg="1" autoUpdateAnimBg="0"/>
      <p:bldP spid="131" grpId="0" build="p" autoUpdateAnimBg="0"/>
      <p:bldP spid="132" grpId="0"/>
      <p:bldP spid="133" grpId="0" build="p" autoUpdateAnimBg="0"/>
      <p:bldP spid="140" grpId="0" build="p" autoUpdateAnimBg="0"/>
      <p:bldP spid="141" grpId="0" build="p" autoUpdateAnimBg="0"/>
      <p:bldP spid="159" grpId="0"/>
      <p:bldP spid="38" grpId="1" build="allAtOnce"/>
      <p:bldP spid="42" grpId="0"/>
      <p:bldP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4010" y="1103398"/>
            <a:ext cx="836295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1.17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设加工产品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件，其中有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件一等品，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件二等品，一等品、二等品混放。现不放回地随机取两件，求在第一次取到一等品的条件下第二次仍取到一等品的概率。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0985" y="2694141"/>
            <a:ext cx="836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第一次取到一等品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第二次取到一等品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8593"/>
              </p:ext>
            </p:extLst>
          </p:nvPr>
        </p:nvGraphicFramePr>
        <p:xfrm>
          <a:off x="2172335" y="3749794"/>
          <a:ext cx="2117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485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335" y="3749794"/>
                        <a:ext cx="21177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83434"/>
              </p:ext>
            </p:extLst>
          </p:nvPr>
        </p:nvGraphicFramePr>
        <p:xfrm>
          <a:off x="5547360" y="3732331"/>
          <a:ext cx="6175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5" imgW="330120" imgH="393480" progId="Equation.3">
                  <p:embed/>
                </p:oleObj>
              </mc:Choice>
              <mc:Fallback>
                <p:oleObj name="公式" r:id="rId5" imgW="330120" imgH="393480" progId="Equation.3">
                  <p:embed/>
                  <p:pic>
                    <p:nvPicPr>
                      <p:cNvPr id="485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360" y="3732331"/>
                        <a:ext cx="6175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24338"/>
              </p:ext>
            </p:extLst>
          </p:nvPr>
        </p:nvGraphicFramePr>
        <p:xfrm>
          <a:off x="4221798" y="3387844"/>
          <a:ext cx="1190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7" imgW="634680" imgH="787320" progId="Equation.3">
                  <p:embed/>
                </p:oleObj>
              </mc:Choice>
              <mc:Fallback>
                <p:oleObj name="公式" r:id="rId7" imgW="634680" imgH="787320" progId="Equation.3">
                  <p:embed/>
                  <p:pic>
                    <p:nvPicPr>
                      <p:cNvPr id="485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798" y="3387844"/>
                        <a:ext cx="1190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99878" y="4726090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在缩减的样本空间下计算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44636"/>
              </p:ext>
            </p:extLst>
          </p:nvPr>
        </p:nvGraphicFramePr>
        <p:xfrm>
          <a:off x="3578860" y="5375361"/>
          <a:ext cx="1727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9" imgW="876240" imgH="393480" progId="Equation.3">
                  <p:embed/>
                </p:oleObj>
              </mc:Choice>
              <mc:Fallback>
                <p:oleObj name="公式" r:id="rId9" imgW="876240" imgH="393480" progId="Equation.3">
                  <p:embed/>
                  <p:pic>
                    <p:nvPicPr>
                      <p:cNvPr id="485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860" y="5375361"/>
                        <a:ext cx="1727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62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文本框 2480129"/>
          <p:cNvSpPr txBox="1">
            <a:spLocks noChangeArrowheads="1"/>
          </p:cNvSpPr>
          <p:nvPr/>
        </p:nvSpPr>
        <p:spPr bwMode="auto">
          <a:xfrm>
            <a:off x="760288" y="1545367"/>
            <a:ext cx="7287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根据历年气象资料统计，某四月份吹东风的概率为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9/30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，既吹东风又下雨的概率为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8/30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，试问吹东风与下雨之间有否密切关系？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0131" name="文本框 2480130"/>
          <p:cNvSpPr txBox="1">
            <a:spLocks noChangeArrowheads="1"/>
          </p:cNvSpPr>
          <p:nvPr/>
        </p:nvSpPr>
        <p:spPr bwMode="auto">
          <a:xfrm>
            <a:off x="1201894" y="3182245"/>
            <a:ext cx="6691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吹东风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下雨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2480132" name="对象 2480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616192"/>
              </p:ext>
            </p:extLst>
          </p:nvPr>
        </p:nvGraphicFramePr>
        <p:xfrm>
          <a:off x="2068329" y="3754329"/>
          <a:ext cx="2411203" cy="86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公式" r:id="rId3" imgW="1473200" imgH="520700" progId="Equation.3">
                  <p:embed/>
                </p:oleObj>
              </mc:Choice>
              <mc:Fallback>
                <p:oleObj name="公式" r:id="rId3" imgW="1473200" imgH="520700" progId="Equation.3">
                  <p:embed/>
                  <p:pic>
                    <p:nvPicPr>
                      <p:cNvPr id="2480132" name="对象 24801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329" y="3754329"/>
                        <a:ext cx="2411203" cy="86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0133" name="对象 24801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774194"/>
              </p:ext>
            </p:extLst>
          </p:nvPr>
        </p:nvGraphicFramePr>
        <p:xfrm>
          <a:off x="4479532" y="3754328"/>
          <a:ext cx="1717443" cy="83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5" imgW="990600" imgH="482600" progId="Equation.3">
                  <p:embed/>
                </p:oleObj>
              </mc:Choice>
              <mc:Fallback>
                <p:oleObj name="公式" r:id="rId5" imgW="990600" imgH="482600" progId="Equation.3">
                  <p:embed/>
                  <p:pic>
                    <p:nvPicPr>
                      <p:cNvPr id="2480133" name="对象 248013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532" y="3754328"/>
                        <a:ext cx="1717443" cy="83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0135" name="文本框 2480134"/>
          <p:cNvSpPr txBox="1">
            <a:spLocks noChangeArrowheads="1"/>
          </p:cNvSpPr>
          <p:nvPr/>
        </p:nvSpPr>
        <p:spPr bwMode="auto">
          <a:xfrm>
            <a:off x="1961282" y="4789836"/>
            <a:ext cx="513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故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</a:rPr>
              <a:t>吹东风与下雨之间有密切关系。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8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0" grpId="0" build="p"/>
      <p:bldP spid="2480131" grpId="0" build="p"/>
      <p:bldP spid="24801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52628" y="374637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6732" y="1030078"/>
            <a:ext cx="836295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某地区历史上从某次特大洪水发生以后在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年内发生特大洪水的概率为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80%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，在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年内发生特大洪水的概率为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85%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，现已知该地区已经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年未发生特大洪水，问未来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年内将发生特大洪水的概率是多少？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6732" y="3087478"/>
            <a:ext cx="836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30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年内无特大洪水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40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年内无特大洪水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46016"/>
              </p:ext>
            </p:extLst>
          </p:nvPr>
        </p:nvGraphicFramePr>
        <p:xfrm>
          <a:off x="1983457" y="4019341"/>
          <a:ext cx="2117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486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457" y="4019341"/>
                        <a:ext cx="21177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69338"/>
              </p:ext>
            </p:extLst>
          </p:nvPr>
        </p:nvGraphicFramePr>
        <p:xfrm>
          <a:off x="5166395" y="4001878"/>
          <a:ext cx="16144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公式" r:id="rId5" imgW="863280" imgH="393480" progId="Equation.3">
                  <p:embed/>
                </p:oleObj>
              </mc:Choice>
              <mc:Fallback>
                <p:oleObj name="公式" r:id="rId5" imgW="863280" imgH="393480" progId="Equation.3">
                  <p:embed/>
                  <p:pic>
                    <p:nvPicPr>
                      <p:cNvPr id="486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95" y="4001878"/>
                        <a:ext cx="16144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16777"/>
              </p:ext>
            </p:extLst>
          </p:nvPr>
        </p:nvGraphicFramePr>
        <p:xfrm>
          <a:off x="4151982" y="4001878"/>
          <a:ext cx="952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公式" r:id="rId7" imgW="507960" imgH="419040" progId="Equation.3">
                  <p:embed/>
                </p:oleObj>
              </mc:Choice>
              <mc:Fallback>
                <p:oleObj name="公式" r:id="rId7" imgW="507960" imgH="419040" progId="Equation.3">
                  <p:embed/>
                  <p:pic>
                    <p:nvPicPr>
                      <p:cNvPr id="486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82" y="4001878"/>
                        <a:ext cx="952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6732" y="484007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故所求概率为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4218"/>
              </p:ext>
            </p:extLst>
          </p:nvPr>
        </p:nvGraphicFramePr>
        <p:xfrm>
          <a:off x="2526382" y="5456028"/>
          <a:ext cx="3556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9" imgW="1803240" imgH="228600" progId="Equation.3">
                  <p:embed/>
                </p:oleObj>
              </mc:Choice>
              <mc:Fallback>
                <p:oleObj name="Equation" r:id="rId9" imgW="1803240" imgH="228600" progId="Equation.3">
                  <p:embed/>
                  <p:pic>
                    <p:nvPicPr>
                      <p:cNvPr id="486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382" y="5456028"/>
                        <a:ext cx="3556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17" name="矩形 2471970"/>
          <p:cNvSpPr>
            <a:spLocks noChangeArrowheads="1"/>
          </p:cNvSpPr>
          <p:nvPr/>
        </p:nvSpPr>
        <p:spPr bwMode="auto">
          <a:xfrm>
            <a:off x="613048" y="1112558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乘法公式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65825" y="3244141"/>
            <a:ext cx="5314950" cy="7556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" name="内容占位符 247914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9400960"/>
              </p:ext>
            </p:extLst>
          </p:nvPr>
        </p:nvGraphicFramePr>
        <p:xfrm>
          <a:off x="2143625" y="3361616"/>
          <a:ext cx="4984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r:id="rId4" imgW="2208200" imgH="254097" progId="Equation.DSMT4">
                  <p:embed/>
                </p:oleObj>
              </mc:Choice>
              <mc:Fallback>
                <p:oleObj r:id="rId4" imgW="2208200" imgH="254097" progId="Equation.DSMT4">
                  <p:embed/>
                  <p:pic>
                    <p:nvPicPr>
                      <p:cNvPr id="2479149" name="内容占位符 24791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625" y="3361616"/>
                        <a:ext cx="4984750" cy="5730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26258"/>
              </p:ext>
            </p:extLst>
          </p:nvPr>
        </p:nvGraphicFramePr>
        <p:xfrm>
          <a:off x="640263" y="1785229"/>
          <a:ext cx="2651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r:id="rId6" imgW="1472878" imgH="520791" progId="Equation.3">
                  <p:embed/>
                </p:oleObj>
              </mc:Choice>
              <mc:Fallback>
                <p:oleObj r:id="rId6" imgW="1472878" imgH="520791" progId="Equation.3">
                  <p:embed/>
                  <p:pic>
                    <p:nvPicPr>
                      <p:cNvPr id="2479140" name="对象 24791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63" y="1785229"/>
                        <a:ext cx="26511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515878"/>
              </p:ext>
            </p:extLst>
          </p:nvPr>
        </p:nvGraphicFramePr>
        <p:xfrm>
          <a:off x="3261226" y="2067804"/>
          <a:ext cx="579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r:id="rId8" imgW="241303" imgH="165202" progId="Equation.3">
                  <p:embed/>
                </p:oleObj>
              </mc:Choice>
              <mc:Fallback>
                <p:oleObj r:id="rId8" imgW="241303" imgH="165202" progId="Equation.3">
                  <p:embed/>
                  <p:pic>
                    <p:nvPicPr>
                      <p:cNvPr id="2479141" name="对象 247914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226" y="2067804"/>
                        <a:ext cx="579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747001" y="1713791"/>
            <a:ext cx="4638675" cy="1066800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endParaRPr lang="en-US" altLang="zh-CN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197922"/>
              </p:ext>
            </p:extLst>
          </p:nvPr>
        </p:nvGraphicFramePr>
        <p:xfrm>
          <a:off x="3759701" y="1851904"/>
          <a:ext cx="29321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r:id="rId10" imgW="1866407" imgH="241512" progId="Equation.3">
                  <p:embed/>
                </p:oleObj>
              </mc:Choice>
              <mc:Fallback>
                <p:oleObj r:id="rId10" imgW="1866407" imgH="241512" progId="Equation.3">
                  <p:embed/>
                  <p:pic>
                    <p:nvPicPr>
                      <p:cNvPr id="2479143" name="对象 247914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701" y="1851904"/>
                        <a:ext cx="29321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448083"/>
              </p:ext>
            </p:extLst>
          </p:nvPr>
        </p:nvGraphicFramePr>
        <p:xfrm>
          <a:off x="7117263" y="1870954"/>
          <a:ext cx="1098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r:id="rId12" imgW="749292" imgH="241512" progId="Equation.3">
                  <p:embed/>
                </p:oleObj>
              </mc:Choice>
              <mc:Fallback>
                <p:oleObj r:id="rId12" imgW="749292" imgH="241512" progId="Equation.3">
                  <p:embed/>
                  <p:pic>
                    <p:nvPicPr>
                      <p:cNvPr id="2479144" name="对象 247914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263" y="1870954"/>
                        <a:ext cx="10985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479154"/>
          <p:cNvGrpSpPr>
            <a:grpSpLocks/>
          </p:cNvGrpSpPr>
          <p:nvPr/>
        </p:nvGrpSpPr>
        <p:grpSpPr bwMode="auto">
          <a:xfrm>
            <a:off x="3734301" y="2402766"/>
            <a:ext cx="4470400" cy="407988"/>
            <a:chOff x="2611" y="1220"/>
            <a:chExt cx="2816" cy="257"/>
          </a:xfrm>
        </p:grpSpPr>
        <p:graphicFrame>
          <p:nvGraphicFramePr>
            <p:cNvPr id="29" name="对象 2479145"/>
            <p:cNvGraphicFramePr>
              <a:graphicFrameLocks/>
            </p:cNvGraphicFramePr>
            <p:nvPr/>
          </p:nvGraphicFramePr>
          <p:xfrm>
            <a:off x="2611" y="1220"/>
            <a:ext cx="18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3" r:id="rId14" imgW="1866407" imgH="241512" progId="Equation.3">
                    <p:embed/>
                  </p:oleObj>
                </mc:Choice>
                <mc:Fallback>
                  <p:oleObj r:id="rId14" imgW="1866407" imgH="241512" progId="Equation.3">
                    <p:embed/>
                    <p:pic>
                      <p:nvPicPr>
                        <p:cNvPr id="29704" name="对象 2479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220"/>
                          <a:ext cx="18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479146"/>
            <p:cNvGraphicFramePr>
              <a:graphicFrameLocks/>
            </p:cNvGraphicFramePr>
            <p:nvPr/>
          </p:nvGraphicFramePr>
          <p:xfrm>
            <a:off x="4774" y="1231"/>
            <a:ext cx="65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" r:id="rId16" imgW="749292" imgH="241512" progId="Equation.3">
                    <p:embed/>
                  </p:oleObj>
                </mc:Choice>
                <mc:Fallback>
                  <p:oleObj r:id="rId16" imgW="749292" imgH="241512" progId="Equation.3">
                    <p:embed/>
                    <p:pic>
                      <p:nvPicPr>
                        <p:cNvPr id="29705" name="对象 2479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231"/>
                          <a:ext cx="65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内容占位符 24791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178344"/>
              </p:ext>
            </p:extLst>
          </p:nvPr>
        </p:nvGraphicFramePr>
        <p:xfrm>
          <a:off x="1646310" y="4533467"/>
          <a:ext cx="60737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r:id="rId18" imgW="3327717" imgH="609917" progId="Equation.3">
                  <p:embed/>
                </p:oleObj>
              </mc:Choice>
              <mc:Fallback>
                <p:oleObj r:id="rId18" imgW="3327717" imgH="609917" progId="Equation.3">
                  <p:embed/>
                  <p:pic>
                    <p:nvPicPr>
                      <p:cNvPr id="2479151" name="内容占位符 247915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310" y="4533467"/>
                        <a:ext cx="6073775" cy="11128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0" y="3380348"/>
            <a:ext cx="196088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</a:pPr>
            <a:r>
              <a:rPr lang="zh-CN" altLang="en-US" sz="2600" b="1" dirty="0">
                <a:solidFill>
                  <a:srgbClr val="002060"/>
                </a:solidFill>
              </a:rPr>
              <a:t>推广：</a:t>
            </a:r>
          </a:p>
        </p:txBody>
      </p:sp>
    </p:spTree>
    <p:extLst>
      <p:ext uri="{BB962C8B-B14F-4D97-AF65-F5344CB8AC3E}">
        <p14:creationId xmlns:p14="http://schemas.microsoft.com/office/powerpoint/2010/main" val="2535959109"/>
      </p:ext>
    </p:extLst>
  </p:cSld>
  <p:clrMapOvr>
    <a:masterClrMapping/>
  </p:clrMapOvr>
  <p:transition xmlns:p14="http://schemas.microsoft.com/office/powerpoint/2010/main" spd="med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06776" y="1166908"/>
            <a:ext cx="77700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从含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件次品的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件产品中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放回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取两次，每次任取一件。求两次都取到次品的概率。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18711" y="2338483"/>
            <a:ext cx="7620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={10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</a:t>
            </a:r>
            <a:r>
              <a:rPr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产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品中无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放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回取两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两件都是次品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97582"/>
              </p:ext>
            </p:extLst>
          </p:nvPr>
        </p:nvGraphicFramePr>
        <p:xfrm>
          <a:off x="1126711" y="3375121"/>
          <a:ext cx="30368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r:id="rId3" imgW="1790240" imgH="495402" progId="Equation.3">
                  <p:embed/>
                </p:oleObj>
              </mc:Choice>
              <mc:Fallback>
                <p:oleObj r:id="rId3" imgW="1790240" imgH="495402" progId="Equation.3">
                  <p:embed/>
                  <p:pic>
                    <p:nvPicPr>
                      <p:cNvPr id="2483204" name="对象 248320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11" y="3375121"/>
                        <a:ext cx="30368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35063"/>
              </p:ext>
            </p:extLst>
          </p:nvPr>
        </p:nvGraphicFramePr>
        <p:xfrm>
          <a:off x="4163599" y="3329083"/>
          <a:ext cx="20653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r:id="rId5" imgW="1104738" imgH="482708" progId="Equation.3">
                  <p:embed/>
                </p:oleObj>
              </mc:Choice>
              <mc:Fallback>
                <p:oleObj r:id="rId5" imgW="1104738" imgH="482708" progId="Equation.3">
                  <p:embed/>
                  <p:pic>
                    <p:nvPicPr>
                      <p:cNvPr id="2483205" name="对象 248320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599" y="3329083"/>
                        <a:ext cx="20653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3412"/>
              </p:ext>
            </p:extLst>
          </p:nvPr>
        </p:nvGraphicFramePr>
        <p:xfrm>
          <a:off x="1185449" y="4413346"/>
          <a:ext cx="458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r:id="rId7" imgW="2359445" imgH="266670" progId="Equation.3">
                  <p:embed/>
                </p:oleObj>
              </mc:Choice>
              <mc:Fallback>
                <p:oleObj r:id="rId7" imgW="2359445" imgH="266670" progId="Equation.3">
                  <p:embed/>
                  <p:pic>
                    <p:nvPicPr>
                      <p:cNvPr id="2483207" name="对象 248320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49" y="4413346"/>
                        <a:ext cx="458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472928"/>
              </p:ext>
            </p:extLst>
          </p:nvPr>
        </p:nvGraphicFramePr>
        <p:xfrm>
          <a:off x="1044161" y="5037233"/>
          <a:ext cx="2451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r:id="rId9" imgW="1307282" imgH="254097" progId="Equation.3">
                  <p:embed/>
                </p:oleObj>
              </mc:Choice>
              <mc:Fallback>
                <p:oleObj r:id="rId9" imgW="1307282" imgH="254097" progId="Equation.3">
                  <p:embed/>
                  <p:pic>
                    <p:nvPicPr>
                      <p:cNvPr id="2483208" name="对象 248320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161" y="5037233"/>
                        <a:ext cx="2451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58507"/>
              </p:ext>
            </p:extLst>
          </p:nvPr>
        </p:nvGraphicFramePr>
        <p:xfrm>
          <a:off x="3498436" y="5046758"/>
          <a:ext cx="2713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r:id="rId11" imgW="1446861" imgH="254097" progId="Equation.3">
                  <p:embed/>
                </p:oleObj>
              </mc:Choice>
              <mc:Fallback>
                <p:oleObj r:id="rId11" imgW="1446861" imgH="254097" progId="Equation.3">
                  <p:embed/>
                  <p:pic>
                    <p:nvPicPr>
                      <p:cNvPr id="2483209" name="对象 248320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436" y="5046758"/>
                        <a:ext cx="27130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59645"/>
              </p:ext>
            </p:extLst>
          </p:nvPr>
        </p:nvGraphicFramePr>
        <p:xfrm>
          <a:off x="3495261" y="5054696"/>
          <a:ext cx="27130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r:id="rId13" imgW="1446861" imgH="254097" progId="Equation.3">
                  <p:embed/>
                </p:oleObj>
              </mc:Choice>
              <mc:Fallback>
                <p:oleObj r:id="rId13" imgW="1446861" imgH="254097" progId="Equation.3">
                  <p:embed/>
                  <p:pic>
                    <p:nvPicPr>
                      <p:cNvPr id="2483210" name="对象 248320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61" y="5054696"/>
                        <a:ext cx="27130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595611"/>
              </p:ext>
            </p:extLst>
          </p:nvPr>
        </p:nvGraphicFramePr>
        <p:xfrm>
          <a:off x="6152736" y="4814983"/>
          <a:ext cx="2136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r:id="rId15" imgW="1142821" imgH="482708" progId="Equation.3">
                  <p:embed/>
                </p:oleObj>
              </mc:Choice>
              <mc:Fallback>
                <p:oleObj r:id="rId15" imgW="1142821" imgH="482708" progId="Equation.3">
                  <p:embed/>
                  <p:pic>
                    <p:nvPicPr>
                      <p:cNvPr id="2483211" name="对象 24832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736" y="4814983"/>
                        <a:ext cx="21367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447261" y="512377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基础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1_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1403</Words>
  <Application>Microsoft Macintosh PowerPoint</Application>
  <PresentationFormat>全屏显示(4:3)</PresentationFormat>
  <Paragraphs>226</Paragraphs>
  <Slides>23</Slides>
  <Notes>3</Notes>
  <HiddenSlides>2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嵌入的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Office 主题​​</vt:lpstr>
      <vt:lpstr>基础</vt:lpstr>
      <vt:lpstr>1_Basis</vt:lpstr>
      <vt:lpstr>公式</vt:lpstr>
      <vt:lpstr>Equation</vt:lpstr>
      <vt:lpstr>BMP 图象</vt:lpstr>
      <vt:lpstr>Equation.DSMT4</vt:lpstr>
      <vt:lpstr>Equation.3</vt:lpstr>
      <vt:lpstr>PBrush</vt:lpstr>
      <vt:lpstr>概率论与数理统计  第一章 随机事件与概率</vt:lpstr>
      <vt:lpstr>第一章  随机事件与概率</vt:lpstr>
      <vt:lpstr>1.4 条件概率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  第一章 随机事件与概率</dc:title>
  <dc:creator>JH</dc:creator>
  <cp:lastModifiedBy>haixia liu</cp:lastModifiedBy>
  <cp:revision>56</cp:revision>
  <dcterms:created xsi:type="dcterms:W3CDTF">2017-10-20T14:30:26Z</dcterms:created>
  <dcterms:modified xsi:type="dcterms:W3CDTF">2020-04-21T01:48:23Z</dcterms:modified>
</cp:coreProperties>
</file>