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9"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8530B-DE0C-4E5C-87F1-6BD50F29E23D}" type="datetimeFigureOut">
              <a:rPr lang="en-IN" smtClean="0"/>
              <a:t>30-10-2021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99394C-9344-47A4-B3E7-531549FCE2A1}" type="slidenum">
              <a:rPr lang="en-IN" smtClean="0"/>
              <a:t>‹#›</a:t>
            </a:fld>
            <a:endParaRPr lang="en-IN"/>
          </a:p>
        </p:txBody>
      </p:sp>
    </p:spTree>
    <p:extLst>
      <p:ext uri="{BB962C8B-B14F-4D97-AF65-F5344CB8AC3E}">
        <p14:creationId xmlns:p14="http://schemas.microsoft.com/office/powerpoint/2010/main" val="116117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issinglink.ai/guides/neural-network-concepts/backpropagation-neural-networks-process-examples-code-minus-math/"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7db9973ae1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7db9973ae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1000 images to be classified. If we pass 10 images once, the batch size is 10 and 1 epoch will be when all the images have been passed through i.e. 100 batches have passed </a:t>
            </a:r>
            <a:r>
              <a:rPr lang="en-GB" dirty="0" err="1"/>
              <a:t>through.</a:t>
            </a:r>
            <a:r>
              <a:rPr lang="en-GB" dirty="0" err="1">
                <a:solidFill>
                  <a:schemeClr val="dk1"/>
                </a:solidFill>
              </a:rPr>
              <a:t>The</a:t>
            </a:r>
            <a:r>
              <a:rPr lang="en-GB" dirty="0">
                <a:solidFill>
                  <a:schemeClr val="dk1"/>
                </a:solidFill>
              </a:rPr>
              <a:t> number of </a:t>
            </a:r>
            <a:r>
              <a:rPr lang="en-GB" b="1" dirty="0">
                <a:solidFill>
                  <a:schemeClr val="dk1"/>
                </a:solidFill>
              </a:rPr>
              <a:t>epochs</a:t>
            </a:r>
            <a:r>
              <a:rPr lang="en-GB" dirty="0">
                <a:solidFill>
                  <a:schemeClr val="dk1"/>
                </a:solidFill>
              </a:rPr>
              <a:t> is the number of complete passes through the training dataset. </a:t>
            </a:r>
            <a:endParaRPr dirty="0"/>
          </a:p>
        </p:txBody>
      </p:sp>
    </p:spTree>
    <p:extLst>
      <p:ext uri="{BB962C8B-B14F-4D97-AF65-F5344CB8AC3E}">
        <p14:creationId xmlns:p14="http://schemas.microsoft.com/office/powerpoint/2010/main" val="1464426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7db9973ae1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7db9973ae1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AutoNum type="arabicPeriod"/>
            </a:pPr>
            <a:r>
              <a:rPr lang="en-GB"/>
              <a:t>They allow backpropagation because they have a derivative function which is related to the inputs.</a:t>
            </a:r>
            <a:endParaRPr/>
          </a:p>
          <a:p>
            <a:pPr marL="457200" lvl="0" indent="-298450" algn="l" rtl="0">
              <a:lnSpc>
                <a:spcPct val="115000"/>
              </a:lnSpc>
              <a:spcBef>
                <a:spcPts val="0"/>
              </a:spcBef>
              <a:spcAft>
                <a:spcPts val="0"/>
              </a:spcAft>
              <a:buClr>
                <a:schemeClr val="dk1"/>
              </a:buClr>
              <a:buSzPts val="1100"/>
              <a:buAutoNum type="arabicPeriod"/>
            </a:pPr>
            <a:r>
              <a:rPr lang="en-GB"/>
              <a:t>They allow “stacking” of multiple layers of neurons to create a deep neural network. Multiple hidden layers of neurons are needed to learn complex data sets with high levels of accuracy.</a:t>
            </a:r>
            <a:endParaRPr/>
          </a:p>
          <a:p>
            <a:pPr marL="0" lvl="0" indent="0" algn="l" rtl="0">
              <a:spcBef>
                <a:spcPts val="1200"/>
              </a:spcBef>
              <a:spcAft>
                <a:spcPts val="0"/>
              </a:spcAft>
              <a:buNone/>
            </a:pPr>
            <a:endParaRPr/>
          </a:p>
        </p:txBody>
      </p:sp>
    </p:spTree>
    <p:extLst>
      <p:ext uri="{BB962C8B-B14F-4D97-AF65-F5344CB8AC3E}">
        <p14:creationId xmlns:p14="http://schemas.microsoft.com/office/powerpoint/2010/main" val="1860243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dc98b88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7dc98b88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AutoNum type="arabicPeriod"/>
            </a:pPr>
            <a:r>
              <a:rPr lang="en-GB"/>
              <a:t>They allow backpropagation because they have a derivative function which is related to the inputs.</a:t>
            </a:r>
            <a:endParaRPr/>
          </a:p>
          <a:p>
            <a:pPr marL="457200" lvl="0" indent="-298450" algn="l" rtl="0">
              <a:lnSpc>
                <a:spcPct val="115000"/>
              </a:lnSpc>
              <a:spcBef>
                <a:spcPts val="0"/>
              </a:spcBef>
              <a:spcAft>
                <a:spcPts val="0"/>
              </a:spcAft>
              <a:buClr>
                <a:schemeClr val="dk1"/>
              </a:buClr>
              <a:buSzPts val="1100"/>
              <a:buAutoNum type="arabicPeriod"/>
            </a:pPr>
            <a:r>
              <a:rPr lang="en-GB"/>
              <a:t>They allow “stacking” of multiple layers of neurons to create a deep neural network. Multiple hidden layers of neurons are needed to learn complex data sets with high levels of accuracy.</a:t>
            </a:r>
            <a:endParaRPr/>
          </a:p>
          <a:p>
            <a:pPr marL="0" lvl="0" indent="0" algn="l" rtl="0">
              <a:spcBef>
                <a:spcPts val="1200"/>
              </a:spcBef>
              <a:spcAft>
                <a:spcPts val="0"/>
              </a:spcAft>
              <a:buNone/>
            </a:pPr>
            <a:endParaRPr/>
          </a:p>
        </p:txBody>
      </p:sp>
    </p:spTree>
    <p:extLst>
      <p:ext uri="{BB962C8B-B14F-4D97-AF65-F5344CB8AC3E}">
        <p14:creationId xmlns:p14="http://schemas.microsoft.com/office/powerpoint/2010/main" val="1915247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7dc98b880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7dc98b88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AutoNum type="arabicPeriod"/>
            </a:pPr>
            <a:r>
              <a:rPr lang="en-GB"/>
              <a:t>They allow backpropagation because they have a derivative function which is related to the inputs.</a:t>
            </a:r>
            <a:endParaRPr/>
          </a:p>
          <a:p>
            <a:pPr marL="457200" lvl="0" indent="-298450" algn="l" rtl="0">
              <a:lnSpc>
                <a:spcPct val="115000"/>
              </a:lnSpc>
              <a:spcBef>
                <a:spcPts val="0"/>
              </a:spcBef>
              <a:spcAft>
                <a:spcPts val="0"/>
              </a:spcAft>
              <a:buClr>
                <a:schemeClr val="dk1"/>
              </a:buClr>
              <a:buSzPts val="1100"/>
              <a:buAutoNum type="arabicPeriod"/>
            </a:pPr>
            <a:r>
              <a:rPr lang="en-GB"/>
              <a:t>They allow “stacking” of multiple layers of neurons to create a deep neural network. Multiple hidden layers of neurons are needed to learn complex data sets with high levels of accuracy.</a:t>
            </a:r>
            <a:endParaRPr/>
          </a:p>
          <a:p>
            <a:pPr marL="0" lvl="0" indent="0" algn="l" rtl="0">
              <a:spcBef>
                <a:spcPts val="1200"/>
              </a:spcBef>
              <a:spcAft>
                <a:spcPts val="0"/>
              </a:spcAft>
              <a:buNone/>
            </a:pPr>
            <a:endParaRPr/>
          </a:p>
        </p:txBody>
      </p:sp>
    </p:spTree>
    <p:extLst>
      <p:ext uri="{BB962C8B-B14F-4D97-AF65-F5344CB8AC3E}">
        <p14:creationId xmlns:p14="http://schemas.microsoft.com/office/powerpoint/2010/main" val="384108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7dc98b880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7dc98b880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AutoNum type="arabicPeriod"/>
            </a:pPr>
            <a:r>
              <a:rPr lang="en-GB"/>
              <a:t>They allow backpropagation because they have a derivative function which is related to the inputs.</a:t>
            </a:r>
            <a:endParaRPr/>
          </a:p>
          <a:p>
            <a:pPr marL="457200" lvl="0" indent="-298450" algn="l" rtl="0">
              <a:lnSpc>
                <a:spcPct val="115000"/>
              </a:lnSpc>
              <a:spcBef>
                <a:spcPts val="0"/>
              </a:spcBef>
              <a:spcAft>
                <a:spcPts val="0"/>
              </a:spcAft>
              <a:buClr>
                <a:schemeClr val="dk1"/>
              </a:buClr>
              <a:buSzPts val="1100"/>
              <a:buAutoNum type="arabicPeriod"/>
            </a:pPr>
            <a:r>
              <a:rPr lang="en-GB"/>
              <a:t>They allow “stacking” of multiple layers of neurons to create a deep neural network. Multiple hidden layers of neurons are needed to learn complex data sets with high levels of accuracy.</a:t>
            </a:r>
            <a:endParaRPr/>
          </a:p>
          <a:p>
            <a:pPr marL="0" lvl="0" indent="0" algn="l" rtl="0">
              <a:spcBef>
                <a:spcPts val="1200"/>
              </a:spcBef>
              <a:spcAft>
                <a:spcPts val="0"/>
              </a:spcAft>
              <a:buNone/>
            </a:pPr>
            <a:endParaRPr/>
          </a:p>
        </p:txBody>
      </p:sp>
    </p:spTree>
    <p:extLst>
      <p:ext uri="{BB962C8B-B14F-4D97-AF65-F5344CB8AC3E}">
        <p14:creationId xmlns:p14="http://schemas.microsoft.com/office/powerpoint/2010/main" val="4208910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81acc7777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81acc7777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1000 images to be classified. If we pass 10 images once, the batch size is 10 and 1 epoch will be when all the images have been passed through i.e. 100 batches have passed through.</a:t>
            </a:r>
            <a:r>
              <a:rPr lang="en-GB">
                <a:solidFill>
                  <a:schemeClr val="dk1"/>
                </a:solidFill>
              </a:rPr>
              <a:t>The number of </a:t>
            </a:r>
            <a:r>
              <a:rPr lang="en-GB" b="1">
                <a:solidFill>
                  <a:schemeClr val="dk1"/>
                </a:solidFill>
              </a:rPr>
              <a:t>epochs</a:t>
            </a:r>
            <a:r>
              <a:rPr lang="en-GB">
                <a:solidFill>
                  <a:schemeClr val="dk1"/>
                </a:solidFill>
              </a:rPr>
              <a:t> is the number of complete passes through the training dataset. </a:t>
            </a:r>
            <a:endParaRPr/>
          </a:p>
        </p:txBody>
      </p:sp>
    </p:spTree>
    <p:extLst>
      <p:ext uri="{BB962C8B-B14F-4D97-AF65-F5344CB8AC3E}">
        <p14:creationId xmlns:p14="http://schemas.microsoft.com/office/powerpoint/2010/main" val="3422724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81acc77770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81acc77770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1000 images to be classified. If we pass 10 images once, the batch size is 10 and 1 epoch will be when all the images have been passed through i.e. 100 batches have passed through.</a:t>
            </a:r>
            <a:r>
              <a:rPr lang="en-GB">
                <a:solidFill>
                  <a:schemeClr val="dk1"/>
                </a:solidFill>
              </a:rPr>
              <a:t>The number of </a:t>
            </a:r>
            <a:r>
              <a:rPr lang="en-GB" b="1">
                <a:solidFill>
                  <a:schemeClr val="dk1"/>
                </a:solidFill>
              </a:rPr>
              <a:t>epochs</a:t>
            </a:r>
            <a:r>
              <a:rPr lang="en-GB">
                <a:solidFill>
                  <a:schemeClr val="dk1"/>
                </a:solidFill>
              </a:rPr>
              <a:t> is the number of complete passes through the training dataset. </a:t>
            </a:r>
            <a:endParaRPr/>
          </a:p>
        </p:txBody>
      </p:sp>
    </p:spTree>
    <p:extLst>
      <p:ext uri="{BB962C8B-B14F-4D97-AF65-F5344CB8AC3E}">
        <p14:creationId xmlns:p14="http://schemas.microsoft.com/office/powerpoint/2010/main" val="10415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7db9973ae1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7db9973ae1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6981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db9973ae1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db9973ae1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4654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7db9973ae1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7db9973ae1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However, a linear activation function has two major problems: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b="1">
                <a:solidFill>
                  <a:schemeClr val="dk1"/>
                </a:solidFill>
              </a:rPr>
              <a:t>1. Not possible to use</a:t>
            </a:r>
            <a:r>
              <a:rPr lang="en-GB" b="1">
                <a:solidFill>
                  <a:schemeClr val="dk1"/>
                </a:solidFill>
                <a:uFill>
                  <a:noFill/>
                </a:uFill>
                <a:hlinkClick r:id="rId3"/>
              </a:rPr>
              <a:t> </a:t>
            </a:r>
            <a:r>
              <a:rPr lang="en-GB" b="1" u="sng">
                <a:solidFill>
                  <a:schemeClr val="hlink"/>
                </a:solidFill>
                <a:hlinkClick r:id="rId3"/>
              </a:rPr>
              <a:t>backpropagation</a:t>
            </a:r>
            <a:r>
              <a:rPr lang="en-GB">
                <a:solidFill>
                  <a:schemeClr val="dk1"/>
                </a:solidFill>
              </a:rPr>
              <a:t>  (gradient descent) to train the model—the derivative of the function is a constant, and has no relation to the input, X. So it’s not possible to go back and understand which weights in the input neurons can provide a better prediction.</a:t>
            </a:r>
            <a:endParaRPr>
              <a:solidFill>
                <a:schemeClr val="dk1"/>
              </a:solidFill>
            </a:endParaRPr>
          </a:p>
          <a:p>
            <a:pPr marL="0" lvl="0" indent="0" algn="l" rtl="0">
              <a:spcBef>
                <a:spcPts val="1200"/>
              </a:spcBef>
              <a:spcAft>
                <a:spcPts val="0"/>
              </a:spcAft>
              <a:buClr>
                <a:schemeClr val="dk1"/>
              </a:buClr>
              <a:buSzPts val="1100"/>
              <a:buFont typeface="Arial"/>
              <a:buNone/>
            </a:pPr>
            <a:r>
              <a:rPr lang="en-GB" b="1">
                <a:solidFill>
                  <a:schemeClr val="dk1"/>
                </a:solidFill>
              </a:rPr>
              <a:t>All layers of the neural network collapse into one</a:t>
            </a:r>
            <a:r>
              <a:rPr lang="en-GB">
                <a:solidFill>
                  <a:schemeClr val="dk1"/>
                </a:solidFill>
              </a:rPr>
              <a:t>—with linear activation functions, no matter how many layers in the neural network, the last layer will be a linear function of the first layer (because a linear combination of linear functions is still a linear function). So a linear activation function turns the neural network into just one layer.</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A neural network with a linear activation function is simply a linear regression model. It has limited power and ability to handle complexity varying parameters of input data.</a:t>
            </a:r>
            <a:endParaRPr>
              <a:solidFill>
                <a:schemeClr val="dk1"/>
              </a:solidFill>
            </a:endParaRPr>
          </a:p>
          <a:p>
            <a:pPr marL="0" lvl="0" indent="0" algn="l" rtl="0">
              <a:spcBef>
                <a:spcPts val="1200"/>
              </a:spcBef>
              <a:spcAft>
                <a:spcPts val="0"/>
              </a:spcAft>
              <a:buNone/>
            </a:pPr>
            <a:endParaRPr/>
          </a:p>
        </p:txBody>
      </p:sp>
    </p:spTree>
    <p:extLst>
      <p:ext uri="{BB962C8B-B14F-4D97-AF65-F5344CB8AC3E}">
        <p14:creationId xmlns:p14="http://schemas.microsoft.com/office/powerpoint/2010/main" val="1965433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7db9973ae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7db9973ae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AutoNum type="arabicPeriod"/>
            </a:pPr>
            <a:r>
              <a:rPr lang="en-GB"/>
              <a:t>They allow backpropagation because they have a derivative function which is related to the inputs.</a:t>
            </a:r>
            <a:endParaRPr/>
          </a:p>
          <a:p>
            <a:pPr marL="457200" lvl="0" indent="-298450" algn="l" rtl="0">
              <a:lnSpc>
                <a:spcPct val="115000"/>
              </a:lnSpc>
              <a:spcBef>
                <a:spcPts val="0"/>
              </a:spcBef>
              <a:spcAft>
                <a:spcPts val="0"/>
              </a:spcAft>
              <a:buClr>
                <a:schemeClr val="dk1"/>
              </a:buClr>
              <a:buSzPts val="1100"/>
              <a:buAutoNum type="arabicPeriod"/>
            </a:pPr>
            <a:r>
              <a:rPr lang="en-GB"/>
              <a:t>They allow “stacking” of multiple layers of neurons to create a deep neural network. Multiple hidden layers of neurons are needed to learn complex data sets with high levels of accuracy.</a:t>
            </a:r>
            <a:endParaRPr/>
          </a:p>
          <a:p>
            <a:pPr marL="0" lvl="0" indent="0" algn="l" rtl="0">
              <a:spcBef>
                <a:spcPts val="1200"/>
              </a:spcBef>
              <a:spcAft>
                <a:spcPts val="0"/>
              </a:spcAft>
              <a:buNone/>
            </a:pPr>
            <a:endParaRPr/>
          </a:p>
        </p:txBody>
      </p:sp>
    </p:spTree>
    <p:extLst>
      <p:ext uri="{BB962C8B-B14F-4D97-AF65-F5344CB8AC3E}">
        <p14:creationId xmlns:p14="http://schemas.microsoft.com/office/powerpoint/2010/main" val="98986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7db9973ae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7db9973ae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AutoNum type="arabicPeriod"/>
            </a:pPr>
            <a:r>
              <a:rPr lang="en-GB"/>
              <a:t>They allow backpropagation because they have a derivative function which is related to the inputs.</a:t>
            </a:r>
            <a:endParaRPr/>
          </a:p>
          <a:p>
            <a:pPr marL="457200" lvl="0" indent="-298450" algn="l" rtl="0">
              <a:lnSpc>
                <a:spcPct val="115000"/>
              </a:lnSpc>
              <a:spcBef>
                <a:spcPts val="0"/>
              </a:spcBef>
              <a:spcAft>
                <a:spcPts val="0"/>
              </a:spcAft>
              <a:buClr>
                <a:schemeClr val="dk1"/>
              </a:buClr>
              <a:buSzPts val="1100"/>
              <a:buAutoNum type="arabicPeriod"/>
            </a:pPr>
            <a:r>
              <a:rPr lang="en-GB"/>
              <a:t>They allow “stacking” of multiple layers of neurons to create a deep neural network. Multiple hidden layers of neurons are needed to learn complex data sets with high levels of accuracy.</a:t>
            </a:r>
            <a:endParaRPr/>
          </a:p>
          <a:p>
            <a:pPr marL="0" lvl="0" indent="0" algn="l" rtl="0">
              <a:spcBef>
                <a:spcPts val="1200"/>
              </a:spcBef>
              <a:spcAft>
                <a:spcPts val="0"/>
              </a:spcAft>
              <a:buNone/>
            </a:pPr>
            <a:endParaRPr/>
          </a:p>
        </p:txBody>
      </p:sp>
    </p:spTree>
    <p:extLst>
      <p:ext uri="{BB962C8B-B14F-4D97-AF65-F5344CB8AC3E}">
        <p14:creationId xmlns:p14="http://schemas.microsoft.com/office/powerpoint/2010/main" val="300218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7db9973ae1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7db9973ae1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AutoNum type="arabicPeriod"/>
            </a:pPr>
            <a:r>
              <a:rPr lang="en-GB"/>
              <a:t>They allow backpropagation because they have a derivative function which is related to the inputs.</a:t>
            </a:r>
            <a:endParaRPr/>
          </a:p>
          <a:p>
            <a:pPr marL="457200" lvl="0" indent="-298450" algn="l" rtl="0">
              <a:lnSpc>
                <a:spcPct val="115000"/>
              </a:lnSpc>
              <a:spcBef>
                <a:spcPts val="0"/>
              </a:spcBef>
              <a:spcAft>
                <a:spcPts val="0"/>
              </a:spcAft>
              <a:buClr>
                <a:schemeClr val="dk1"/>
              </a:buClr>
              <a:buSzPts val="1100"/>
              <a:buAutoNum type="arabicPeriod"/>
            </a:pPr>
            <a:r>
              <a:rPr lang="en-GB"/>
              <a:t>They allow “stacking” of multiple layers of neurons to create a deep neural network. Multiple hidden layers of neurons are needed to learn complex data sets with high levels of accuracy.</a:t>
            </a:r>
            <a:endParaRPr/>
          </a:p>
          <a:p>
            <a:pPr marL="0" lvl="0" indent="0" algn="l" rtl="0">
              <a:spcBef>
                <a:spcPts val="1200"/>
              </a:spcBef>
              <a:spcAft>
                <a:spcPts val="0"/>
              </a:spcAft>
              <a:buNone/>
            </a:pPr>
            <a:endParaRPr/>
          </a:p>
        </p:txBody>
      </p:sp>
    </p:spTree>
    <p:extLst>
      <p:ext uri="{BB962C8B-B14F-4D97-AF65-F5344CB8AC3E}">
        <p14:creationId xmlns:p14="http://schemas.microsoft.com/office/powerpoint/2010/main" val="248491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145D77E-2019-43E0-94C3-4DB8C09161BA}"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9DDEDD-C997-4B42-ACD2-1020F33363AE}" type="slidenum">
              <a:rPr lang="en-IN" smtClean="0"/>
              <a:t>‹#›</a:t>
            </a:fld>
            <a:endParaRPr lang="en-IN"/>
          </a:p>
        </p:txBody>
      </p:sp>
    </p:spTree>
    <p:extLst>
      <p:ext uri="{BB962C8B-B14F-4D97-AF65-F5344CB8AC3E}">
        <p14:creationId xmlns:p14="http://schemas.microsoft.com/office/powerpoint/2010/main" val="769931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45D77E-2019-43E0-94C3-4DB8C09161BA}"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9DDEDD-C997-4B42-ACD2-1020F33363AE}" type="slidenum">
              <a:rPr lang="en-IN" smtClean="0"/>
              <a:t>‹#›</a:t>
            </a:fld>
            <a:endParaRPr lang="en-IN"/>
          </a:p>
        </p:txBody>
      </p:sp>
    </p:spTree>
    <p:extLst>
      <p:ext uri="{BB962C8B-B14F-4D97-AF65-F5344CB8AC3E}">
        <p14:creationId xmlns:p14="http://schemas.microsoft.com/office/powerpoint/2010/main" val="1651438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45D77E-2019-43E0-94C3-4DB8C09161BA}"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9DDEDD-C997-4B42-ACD2-1020F33363AE}" type="slidenum">
              <a:rPr lang="en-IN" smtClean="0"/>
              <a:t>‹#›</a:t>
            </a:fld>
            <a:endParaRPr lang="en-IN"/>
          </a:p>
        </p:txBody>
      </p:sp>
    </p:spTree>
    <p:extLst>
      <p:ext uri="{BB962C8B-B14F-4D97-AF65-F5344CB8AC3E}">
        <p14:creationId xmlns:p14="http://schemas.microsoft.com/office/powerpoint/2010/main" val="3378736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6" name="Google Shape;86;p1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ctr" anchorCtr="0">
            <a:noAutofit/>
          </a:bodyPr>
          <a:lstStyle>
            <a:lvl1pPr marL="609585" lvl="0" indent="-423323" rtl="0">
              <a:spcBef>
                <a:spcPts val="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87" name="Google Shape;87;p1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GB" smtClean="0"/>
              <a:pPr algn="l"/>
              <a:t>‹#›</a:t>
            </a:fld>
            <a:endParaRPr lang="en-GB"/>
          </a:p>
        </p:txBody>
      </p:sp>
    </p:spTree>
    <p:extLst>
      <p:ext uri="{BB962C8B-B14F-4D97-AF65-F5344CB8AC3E}">
        <p14:creationId xmlns:p14="http://schemas.microsoft.com/office/powerpoint/2010/main" val="2896322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45D77E-2019-43E0-94C3-4DB8C09161BA}"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9DDEDD-C997-4B42-ACD2-1020F33363AE}" type="slidenum">
              <a:rPr lang="en-IN" smtClean="0"/>
              <a:t>‹#›</a:t>
            </a:fld>
            <a:endParaRPr lang="en-IN"/>
          </a:p>
        </p:txBody>
      </p:sp>
    </p:spTree>
    <p:extLst>
      <p:ext uri="{BB962C8B-B14F-4D97-AF65-F5344CB8AC3E}">
        <p14:creationId xmlns:p14="http://schemas.microsoft.com/office/powerpoint/2010/main" val="79907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45D77E-2019-43E0-94C3-4DB8C09161BA}"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9DDEDD-C997-4B42-ACD2-1020F33363AE}" type="slidenum">
              <a:rPr lang="en-IN" smtClean="0"/>
              <a:t>‹#›</a:t>
            </a:fld>
            <a:endParaRPr lang="en-IN"/>
          </a:p>
        </p:txBody>
      </p:sp>
    </p:spTree>
    <p:extLst>
      <p:ext uri="{BB962C8B-B14F-4D97-AF65-F5344CB8AC3E}">
        <p14:creationId xmlns:p14="http://schemas.microsoft.com/office/powerpoint/2010/main" val="250925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145D77E-2019-43E0-94C3-4DB8C09161BA}" type="datetimeFigureOut">
              <a:rPr lang="en-IN" smtClean="0"/>
              <a:t>30-10-2021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9DDEDD-C997-4B42-ACD2-1020F33363AE}" type="slidenum">
              <a:rPr lang="en-IN" smtClean="0"/>
              <a:t>‹#›</a:t>
            </a:fld>
            <a:endParaRPr lang="en-IN"/>
          </a:p>
        </p:txBody>
      </p:sp>
    </p:spTree>
    <p:extLst>
      <p:ext uri="{BB962C8B-B14F-4D97-AF65-F5344CB8AC3E}">
        <p14:creationId xmlns:p14="http://schemas.microsoft.com/office/powerpoint/2010/main" val="3563776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145D77E-2019-43E0-94C3-4DB8C09161BA}" type="datetimeFigureOut">
              <a:rPr lang="en-IN" smtClean="0"/>
              <a:t>30-10-2021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9DDEDD-C997-4B42-ACD2-1020F33363AE}" type="slidenum">
              <a:rPr lang="en-IN" smtClean="0"/>
              <a:t>‹#›</a:t>
            </a:fld>
            <a:endParaRPr lang="en-IN"/>
          </a:p>
        </p:txBody>
      </p:sp>
    </p:spTree>
    <p:extLst>
      <p:ext uri="{BB962C8B-B14F-4D97-AF65-F5344CB8AC3E}">
        <p14:creationId xmlns:p14="http://schemas.microsoft.com/office/powerpoint/2010/main" val="391971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145D77E-2019-43E0-94C3-4DB8C09161BA}" type="datetimeFigureOut">
              <a:rPr lang="en-IN" smtClean="0"/>
              <a:t>30-10-2021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9DDEDD-C997-4B42-ACD2-1020F33363AE}" type="slidenum">
              <a:rPr lang="en-IN" smtClean="0"/>
              <a:t>‹#›</a:t>
            </a:fld>
            <a:endParaRPr lang="en-IN"/>
          </a:p>
        </p:txBody>
      </p:sp>
    </p:spTree>
    <p:extLst>
      <p:ext uri="{BB962C8B-B14F-4D97-AF65-F5344CB8AC3E}">
        <p14:creationId xmlns:p14="http://schemas.microsoft.com/office/powerpoint/2010/main" val="773209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45D77E-2019-43E0-94C3-4DB8C09161BA}" type="datetimeFigureOut">
              <a:rPr lang="en-IN" smtClean="0"/>
              <a:t>30-10-2021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9DDEDD-C997-4B42-ACD2-1020F33363AE}" type="slidenum">
              <a:rPr lang="en-IN" smtClean="0"/>
              <a:t>‹#›</a:t>
            </a:fld>
            <a:endParaRPr lang="en-IN"/>
          </a:p>
        </p:txBody>
      </p:sp>
    </p:spTree>
    <p:extLst>
      <p:ext uri="{BB962C8B-B14F-4D97-AF65-F5344CB8AC3E}">
        <p14:creationId xmlns:p14="http://schemas.microsoft.com/office/powerpoint/2010/main" val="871362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45D77E-2019-43E0-94C3-4DB8C09161BA}" type="datetimeFigureOut">
              <a:rPr lang="en-IN" smtClean="0"/>
              <a:t>30-10-2021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9DDEDD-C997-4B42-ACD2-1020F33363AE}" type="slidenum">
              <a:rPr lang="en-IN" smtClean="0"/>
              <a:t>‹#›</a:t>
            </a:fld>
            <a:endParaRPr lang="en-IN"/>
          </a:p>
        </p:txBody>
      </p:sp>
    </p:spTree>
    <p:extLst>
      <p:ext uri="{BB962C8B-B14F-4D97-AF65-F5344CB8AC3E}">
        <p14:creationId xmlns:p14="http://schemas.microsoft.com/office/powerpoint/2010/main" val="1142297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45D77E-2019-43E0-94C3-4DB8C09161BA}" type="datetimeFigureOut">
              <a:rPr lang="en-IN" smtClean="0"/>
              <a:t>30-10-2021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9DDEDD-C997-4B42-ACD2-1020F33363AE}" type="slidenum">
              <a:rPr lang="en-IN" smtClean="0"/>
              <a:t>‹#›</a:t>
            </a:fld>
            <a:endParaRPr lang="en-IN"/>
          </a:p>
        </p:txBody>
      </p:sp>
    </p:spTree>
    <p:extLst>
      <p:ext uri="{BB962C8B-B14F-4D97-AF65-F5344CB8AC3E}">
        <p14:creationId xmlns:p14="http://schemas.microsoft.com/office/powerpoint/2010/main" val="3659977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5D77E-2019-43E0-94C3-4DB8C09161BA}" type="datetimeFigureOut">
              <a:rPr lang="en-IN" smtClean="0"/>
              <a:t>30-10-2021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DDEDD-C997-4B42-ACD2-1020F33363AE}" type="slidenum">
              <a:rPr lang="en-IN" smtClean="0"/>
              <a:t>‹#›</a:t>
            </a:fld>
            <a:endParaRPr lang="en-IN"/>
          </a:p>
        </p:txBody>
      </p:sp>
    </p:spTree>
    <p:extLst>
      <p:ext uri="{BB962C8B-B14F-4D97-AF65-F5344CB8AC3E}">
        <p14:creationId xmlns:p14="http://schemas.microsoft.com/office/powerpoint/2010/main" val="3099077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3"/>
          <p:cNvSpPr txBox="1">
            <a:spLocks noGrp="1"/>
          </p:cNvSpPr>
          <p:nvPr>
            <p:ph type="title"/>
          </p:nvPr>
        </p:nvSpPr>
        <p:spPr>
          <a:xfrm>
            <a:off x="1446067" y="328467"/>
            <a:ext cx="11360800" cy="763600"/>
          </a:xfrm>
          <a:prstGeom prst="rect">
            <a:avLst/>
          </a:prstGeom>
        </p:spPr>
        <p:txBody>
          <a:bodyPr spcFirstLastPara="1" vert="horz" wrap="square" lIns="121900" tIns="121900" rIns="121900" bIns="121900" rtlCol="0" anchor="ctr" anchorCtr="0">
            <a:noAutofit/>
          </a:bodyPr>
          <a:lstStyle/>
          <a:p>
            <a:pPr>
              <a:lnSpc>
                <a:spcPct val="100000"/>
              </a:lnSpc>
              <a:buNone/>
            </a:pPr>
            <a:r>
              <a:rPr lang="en-GB" sz="4000"/>
              <a:t>Back Propagation</a:t>
            </a:r>
            <a:endParaRPr sz="4000"/>
          </a:p>
        </p:txBody>
      </p:sp>
      <p:sp>
        <p:nvSpPr>
          <p:cNvPr id="313" name="Google Shape;313;p43"/>
          <p:cNvSpPr txBox="1">
            <a:spLocks noGrp="1"/>
          </p:cNvSpPr>
          <p:nvPr>
            <p:ph type="body" idx="1"/>
          </p:nvPr>
        </p:nvSpPr>
        <p:spPr>
          <a:xfrm>
            <a:off x="0" y="1192480"/>
            <a:ext cx="7324436" cy="4460175"/>
          </a:xfrm>
          <a:prstGeom prst="rect">
            <a:avLst/>
          </a:prstGeom>
        </p:spPr>
        <p:txBody>
          <a:bodyPr spcFirstLastPara="1" vert="horz" wrap="square" lIns="121900" tIns="121900" rIns="121900" bIns="121900" rtlCol="0" anchor="ctr" anchorCtr="0">
            <a:noAutofit/>
          </a:bodyPr>
          <a:lstStyle/>
          <a:p>
            <a:pPr indent="-474121">
              <a:buClr>
                <a:srgbClr val="000000"/>
              </a:buClr>
              <a:buSzPts val="2000"/>
              <a:buFont typeface="Times New Roman"/>
              <a:buChar char="●"/>
            </a:pPr>
            <a:r>
              <a:rPr lang="en-GB" sz="2667" dirty="0">
                <a:solidFill>
                  <a:schemeClr val="dk1"/>
                </a:solidFill>
                <a:latin typeface="Times New Roman"/>
                <a:ea typeface="Times New Roman"/>
                <a:cs typeface="Times New Roman"/>
                <a:sym typeface="Times New Roman"/>
              </a:rPr>
              <a:t>Back propagation (</a:t>
            </a:r>
            <a:r>
              <a:rPr lang="en-GB" sz="2667" i="1" dirty="0">
                <a:solidFill>
                  <a:schemeClr val="dk1"/>
                </a:solidFill>
                <a:latin typeface="Times New Roman"/>
                <a:ea typeface="Times New Roman"/>
                <a:cs typeface="Times New Roman"/>
                <a:sym typeface="Times New Roman"/>
              </a:rPr>
              <a:t>backward propagation of errors</a:t>
            </a:r>
            <a:r>
              <a:rPr lang="en-GB" sz="2667" dirty="0">
                <a:solidFill>
                  <a:schemeClr val="dk1"/>
                </a:solidFill>
                <a:latin typeface="Times New Roman"/>
                <a:ea typeface="Times New Roman"/>
                <a:cs typeface="Times New Roman"/>
                <a:sym typeface="Times New Roman"/>
              </a:rPr>
              <a:t>) uses gradient descent to update the weights, in an attempt to minimize the loss function. Backpropagation tries to optimize the inter-neuron weights</a:t>
            </a:r>
            <a:endParaRPr sz="2667" dirty="0">
              <a:solidFill>
                <a:schemeClr val="dk1"/>
              </a:solidFill>
              <a:latin typeface="Times New Roman"/>
              <a:ea typeface="Times New Roman"/>
              <a:cs typeface="Times New Roman"/>
              <a:sym typeface="Times New Roman"/>
            </a:endParaRPr>
          </a:p>
          <a:p>
            <a:pPr indent="-474121">
              <a:buClr>
                <a:srgbClr val="000000"/>
              </a:buClr>
              <a:buSzPts val="2000"/>
              <a:buFont typeface="Calibri"/>
              <a:buChar char="●"/>
            </a:pPr>
            <a:r>
              <a:rPr lang="en-GB" sz="2667" dirty="0">
                <a:solidFill>
                  <a:schemeClr val="dk1"/>
                </a:solidFill>
                <a:latin typeface="Times New Roman"/>
                <a:ea typeface="Times New Roman"/>
                <a:cs typeface="Times New Roman"/>
                <a:sym typeface="Times New Roman"/>
              </a:rPr>
              <a:t>The combination of weights which minimizes the error function is considered to be a solution of the learning problem.</a:t>
            </a:r>
            <a:endParaRPr sz="2667" dirty="0">
              <a:solidFill>
                <a:srgbClr val="000000"/>
              </a:solidFill>
              <a:latin typeface="Calibri"/>
              <a:ea typeface="Calibri"/>
              <a:cs typeface="Calibri"/>
              <a:sym typeface="Calibri"/>
            </a:endParaRPr>
          </a:p>
        </p:txBody>
      </p:sp>
      <p:sp>
        <p:nvSpPr>
          <p:cNvPr id="314" name="Google Shape;314;p4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l"/>
            <a:fld id="{00000000-1234-1234-1234-123412341234}" type="slidenum">
              <a:rPr lang="en-GB" sz="1867">
                <a:solidFill>
                  <a:srgbClr val="000000"/>
                </a:solidFill>
              </a:rPr>
              <a:pPr algn="l"/>
              <a:t>1</a:t>
            </a:fld>
            <a:endParaRPr sz="1867">
              <a:solidFill>
                <a:srgbClr val="000000"/>
              </a:solidFill>
            </a:endParaRPr>
          </a:p>
        </p:txBody>
      </p:sp>
      <p:pic>
        <p:nvPicPr>
          <p:cNvPr id="315" name="Google Shape;315;p43"/>
          <p:cNvPicPr preferRelativeResize="0"/>
          <p:nvPr/>
        </p:nvPicPr>
        <p:blipFill>
          <a:blip r:embed="rId3">
            <a:alphaModFix/>
          </a:blip>
          <a:stretch>
            <a:fillRect/>
          </a:stretch>
        </p:blipFill>
        <p:spPr>
          <a:xfrm>
            <a:off x="7241234" y="1807684"/>
            <a:ext cx="4950767" cy="2699301"/>
          </a:xfrm>
          <a:prstGeom prst="rect">
            <a:avLst/>
          </a:prstGeom>
          <a:noFill/>
          <a:ln>
            <a:noFill/>
          </a:ln>
        </p:spPr>
      </p:pic>
    </p:spTree>
    <p:extLst>
      <p:ext uri="{BB962C8B-B14F-4D97-AF65-F5344CB8AC3E}">
        <p14:creationId xmlns:p14="http://schemas.microsoft.com/office/powerpoint/2010/main" val="299358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1"/>
          <p:cNvSpPr txBox="1">
            <a:spLocks noGrp="1"/>
          </p:cNvSpPr>
          <p:nvPr>
            <p:ph type="body" idx="1"/>
          </p:nvPr>
        </p:nvSpPr>
        <p:spPr>
          <a:xfrm>
            <a:off x="350982" y="1403927"/>
            <a:ext cx="6318618" cy="5454006"/>
          </a:xfrm>
          <a:prstGeom prst="rect">
            <a:avLst/>
          </a:prstGeom>
        </p:spPr>
        <p:txBody>
          <a:bodyPr spcFirstLastPara="1" vert="horz" wrap="square" lIns="121900" tIns="121900" rIns="121900" bIns="121900" rtlCol="0" anchor="ctr" anchorCtr="0">
            <a:noAutofit/>
          </a:bodyPr>
          <a:lstStyle/>
          <a:p>
            <a:pPr indent="-474121">
              <a:spcBef>
                <a:spcPts val="1867"/>
              </a:spcBef>
              <a:buClr>
                <a:schemeClr val="dk1"/>
              </a:buClr>
              <a:buSzPts val="2000"/>
              <a:buFont typeface="Times New Roman"/>
              <a:buAutoNum type="arabicPeriod" startAt="3"/>
            </a:pPr>
            <a:r>
              <a:rPr lang="en-GB" sz="1800" dirty="0" err="1" smtClean="0">
                <a:solidFill>
                  <a:schemeClr val="dk1"/>
                </a:solidFill>
                <a:latin typeface="Times New Roman"/>
                <a:ea typeface="Times New Roman"/>
                <a:cs typeface="Times New Roman"/>
                <a:sym typeface="Times New Roman"/>
              </a:rPr>
              <a:t>ReLU</a:t>
            </a:r>
            <a:r>
              <a:rPr lang="en-GB" sz="1800" dirty="0" smtClean="0">
                <a:solidFill>
                  <a:schemeClr val="dk1"/>
                </a:solidFill>
                <a:latin typeface="Times New Roman"/>
                <a:ea typeface="Times New Roman"/>
                <a:cs typeface="Times New Roman"/>
                <a:sym typeface="Times New Roman"/>
              </a:rPr>
              <a:t> (Rectified Linear Unit)</a:t>
            </a:r>
            <a:endParaRPr sz="1800" dirty="0">
              <a:solidFill>
                <a:schemeClr val="dk1"/>
              </a:solidFill>
              <a:latin typeface="Times New Roman"/>
              <a:ea typeface="Times New Roman"/>
              <a:cs typeface="Times New Roman"/>
              <a:sym typeface="Times New Roman"/>
            </a:endParaRPr>
          </a:p>
          <a:p>
            <a:pPr marL="0" indent="0">
              <a:spcBef>
                <a:spcPts val="1867"/>
              </a:spcBef>
              <a:spcAft>
                <a:spcPts val="533"/>
              </a:spcAft>
              <a:buNone/>
            </a:pPr>
            <a:r>
              <a:rPr lang="en-IN" sz="1800" dirty="0"/>
              <a:t>The </a:t>
            </a:r>
            <a:r>
              <a:rPr lang="en-IN" sz="1800" dirty="0" err="1"/>
              <a:t>ReLU</a:t>
            </a:r>
            <a:r>
              <a:rPr lang="en-IN" sz="1800" dirty="0"/>
              <a:t> is the most used activation function in the world right </a:t>
            </a:r>
            <a:r>
              <a:rPr lang="en-IN" sz="1800" dirty="0" err="1"/>
              <a:t>now.Since</a:t>
            </a:r>
            <a:r>
              <a:rPr lang="en-IN" sz="1800" dirty="0"/>
              <a:t>, it is used in almost all the convolutional neural networks or deep learning</a:t>
            </a:r>
            <a:r>
              <a:rPr lang="en-IN" sz="1800" dirty="0" smtClean="0"/>
              <a:t>.</a:t>
            </a:r>
          </a:p>
          <a:p>
            <a:r>
              <a:rPr lang="en-IN" sz="1800" dirty="0"/>
              <a:t>As you can see, the </a:t>
            </a:r>
            <a:r>
              <a:rPr lang="en-IN" sz="1800" dirty="0" err="1"/>
              <a:t>ReLU</a:t>
            </a:r>
            <a:r>
              <a:rPr lang="en-IN" sz="1800" dirty="0"/>
              <a:t> is half rectified (from bottom). f(z) is zero when z is less than zero and f(z) is equal to z when z is above or equal to zero.</a:t>
            </a:r>
          </a:p>
          <a:p>
            <a:r>
              <a:rPr lang="en-IN" sz="1800" b="1" dirty="0"/>
              <a:t>Range: </a:t>
            </a:r>
            <a:r>
              <a:rPr lang="en-IN" sz="1800" dirty="0"/>
              <a:t>[ 0 to infinity)</a:t>
            </a:r>
          </a:p>
          <a:p>
            <a:r>
              <a:rPr lang="en-IN" sz="1800" dirty="0"/>
              <a:t>The function and its derivative </a:t>
            </a:r>
            <a:r>
              <a:rPr lang="en-IN" sz="1800" b="1" dirty="0"/>
              <a:t>both are</a:t>
            </a:r>
            <a:r>
              <a:rPr lang="en-IN" sz="1800" dirty="0"/>
              <a:t> </a:t>
            </a:r>
            <a:r>
              <a:rPr lang="en-IN" sz="1800" b="1" dirty="0"/>
              <a:t>monotonic</a:t>
            </a:r>
            <a:r>
              <a:rPr lang="en-IN" sz="1800" dirty="0"/>
              <a:t>.</a:t>
            </a:r>
          </a:p>
          <a:p>
            <a:r>
              <a:rPr lang="en-IN" sz="1800" dirty="0"/>
              <a:t>But the issue is that all the negative values become zero immediately which decreases the ability of the model to fit or train from the data properly. That means any negative input given to the </a:t>
            </a:r>
            <a:r>
              <a:rPr lang="en-IN" sz="1800" dirty="0" err="1"/>
              <a:t>ReLU</a:t>
            </a:r>
            <a:r>
              <a:rPr lang="en-IN" sz="1800" dirty="0"/>
              <a:t> activation function turns the value into zero immediately in the graph, which in turns affects the resulting graph by not mapping the negative values appropriately.</a:t>
            </a:r>
          </a:p>
          <a:p>
            <a:pPr marL="0" indent="0">
              <a:spcBef>
                <a:spcPts val="1867"/>
              </a:spcBef>
              <a:spcAft>
                <a:spcPts val="533"/>
              </a:spcAft>
              <a:buNone/>
            </a:pPr>
            <a:endParaRPr sz="1800" dirty="0">
              <a:solidFill>
                <a:schemeClr val="dk1"/>
              </a:solidFill>
              <a:latin typeface="Times New Roman"/>
              <a:ea typeface="Times New Roman"/>
              <a:cs typeface="Times New Roman"/>
              <a:sym typeface="Times New Roman"/>
            </a:endParaRPr>
          </a:p>
        </p:txBody>
      </p:sp>
      <p:sp>
        <p:nvSpPr>
          <p:cNvPr id="378" name="Google Shape;378;p5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l"/>
            <a:fld id="{00000000-1234-1234-1234-123412341234}" type="slidenum">
              <a:rPr lang="en-GB" sz="1867">
                <a:solidFill>
                  <a:srgbClr val="000000"/>
                </a:solidFill>
              </a:rPr>
              <a:pPr algn="l"/>
              <a:t>10</a:t>
            </a:fld>
            <a:endParaRPr sz="1867">
              <a:solidFill>
                <a:srgbClr val="000000"/>
              </a:solidFill>
            </a:endParaRPr>
          </a:p>
        </p:txBody>
      </p:sp>
      <p:pic>
        <p:nvPicPr>
          <p:cNvPr id="379" name="Google Shape;379;p51"/>
          <p:cNvPicPr preferRelativeResize="0"/>
          <p:nvPr/>
        </p:nvPicPr>
        <p:blipFill>
          <a:blip r:embed="rId3">
            <a:alphaModFix/>
          </a:blip>
          <a:stretch>
            <a:fillRect/>
          </a:stretch>
        </p:blipFill>
        <p:spPr>
          <a:xfrm>
            <a:off x="6864301" y="1971533"/>
            <a:ext cx="4432300" cy="3810000"/>
          </a:xfrm>
          <a:prstGeom prst="rect">
            <a:avLst/>
          </a:prstGeom>
          <a:noFill/>
          <a:ln>
            <a:noFill/>
          </a:ln>
        </p:spPr>
      </p:pic>
      <p:sp>
        <p:nvSpPr>
          <p:cNvPr id="380" name="Google Shape;380;p51"/>
          <p:cNvSpPr txBox="1"/>
          <p:nvPr/>
        </p:nvSpPr>
        <p:spPr>
          <a:xfrm>
            <a:off x="913067" y="426167"/>
            <a:ext cx="11360800" cy="763600"/>
          </a:xfrm>
          <a:prstGeom prst="rect">
            <a:avLst/>
          </a:prstGeom>
          <a:noFill/>
          <a:ln>
            <a:noFill/>
          </a:ln>
        </p:spPr>
        <p:txBody>
          <a:bodyPr spcFirstLastPara="1" wrap="square" lIns="121900" tIns="121900" rIns="121900" bIns="121900" anchor="t" anchorCtr="0">
            <a:noAutofit/>
          </a:bodyPr>
          <a:lstStyle/>
          <a:p>
            <a:r>
              <a:rPr lang="en-GB" sz="4000"/>
              <a:t>Nonlinear Activation Functions</a:t>
            </a:r>
            <a:endParaRPr sz="4000"/>
          </a:p>
        </p:txBody>
      </p:sp>
    </p:spTree>
    <p:extLst>
      <p:ext uri="{BB962C8B-B14F-4D97-AF65-F5344CB8AC3E}">
        <p14:creationId xmlns:p14="http://schemas.microsoft.com/office/powerpoint/2010/main" val="2148283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2"/>
          <p:cNvSpPr txBox="1">
            <a:spLocks noGrp="1"/>
          </p:cNvSpPr>
          <p:nvPr>
            <p:ph type="body" idx="1"/>
          </p:nvPr>
        </p:nvSpPr>
        <p:spPr>
          <a:xfrm>
            <a:off x="486667" y="1122200"/>
            <a:ext cx="6254000" cy="4613600"/>
          </a:xfrm>
          <a:prstGeom prst="rect">
            <a:avLst/>
          </a:prstGeom>
        </p:spPr>
        <p:txBody>
          <a:bodyPr spcFirstLastPara="1" vert="horz" wrap="square" lIns="121900" tIns="121900" rIns="121900" bIns="121900" rtlCol="0" anchor="ctr" anchorCtr="0">
            <a:noAutofit/>
          </a:bodyPr>
          <a:lstStyle/>
          <a:p>
            <a:pPr marL="0" indent="0">
              <a:spcBef>
                <a:spcPts val="1867"/>
              </a:spcBef>
              <a:buNone/>
            </a:pPr>
            <a:r>
              <a:rPr lang="en-GB" sz="2667" dirty="0">
                <a:solidFill>
                  <a:schemeClr val="dk1"/>
                </a:solidFill>
                <a:latin typeface="Times New Roman"/>
                <a:ea typeface="Times New Roman"/>
                <a:cs typeface="Times New Roman"/>
                <a:sym typeface="Times New Roman"/>
              </a:rPr>
              <a:t>Leaky </a:t>
            </a:r>
            <a:r>
              <a:rPr lang="en-GB" sz="2667" dirty="0" err="1">
                <a:solidFill>
                  <a:schemeClr val="dk1"/>
                </a:solidFill>
                <a:latin typeface="Times New Roman"/>
                <a:ea typeface="Times New Roman"/>
                <a:cs typeface="Times New Roman"/>
                <a:sym typeface="Times New Roman"/>
              </a:rPr>
              <a:t>ReLU</a:t>
            </a:r>
            <a:endParaRPr sz="2667" dirty="0">
              <a:solidFill>
                <a:schemeClr val="dk1"/>
              </a:solidFill>
              <a:latin typeface="Times New Roman"/>
              <a:ea typeface="Times New Roman"/>
              <a:cs typeface="Times New Roman"/>
              <a:sym typeface="Times New Roman"/>
            </a:endParaRPr>
          </a:p>
          <a:p>
            <a:pPr marL="0" indent="0">
              <a:spcBef>
                <a:spcPts val="1867"/>
              </a:spcBef>
              <a:spcAft>
                <a:spcPts val="533"/>
              </a:spcAft>
              <a:buNone/>
            </a:pPr>
            <a:r>
              <a:rPr lang="en-GB" sz="2667" dirty="0">
                <a:solidFill>
                  <a:schemeClr val="dk1"/>
                </a:solidFill>
                <a:latin typeface="Times New Roman"/>
                <a:ea typeface="Times New Roman"/>
                <a:cs typeface="Times New Roman"/>
                <a:sym typeface="Times New Roman"/>
              </a:rPr>
              <a:t>This variation of </a:t>
            </a:r>
            <a:r>
              <a:rPr lang="en-GB" sz="2667" dirty="0" err="1">
                <a:solidFill>
                  <a:schemeClr val="dk1"/>
                </a:solidFill>
                <a:latin typeface="Times New Roman"/>
                <a:ea typeface="Times New Roman"/>
                <a:cs typeface="Times New Roman"/>
                <a:sym typeface="Times New Roman"/>
              </a:rPr>
              <a:t>ReLU</a:t>
            </a:r>
            <a:r>
              <a:rPr lang="en-GB" sz="2667" dirty="0">
                <a:solidFill>
                  <a:schemeClr val="dk1"/>
                </a:solidFill>
                <a:latin typeface="Times New Roman"/>
                <a:ea typeface="Times New Roman"/>
                <a:cs typeface="Times New Roman"/>
                <a:sym typeface="Times New Roman"/>
              </a:rPr>
              <a:t> has a small positive slope in the negative area, so it does enable backpropagation, even for negative input </a:t>
            </a:r>
            <a:r>
              <a:rPr lang="en-GB" sz="2667" dirty="0" smtClean="0">
                <a:solidFill>
                  <a:schemeClr val="dk1"/>
                </a:solidFill>
                <a:latin typeface="Times New Roman"/>
                <a:ea typeface="Times New Roman"/>
                <a:cs typeface="Times New Roman"/>
                <a:sym typeface="Times New Roman"/>
              </a:rPr>
              <a:t>values</a:t>
            </a:r>
            <a:endParaRPr lang="en-GB" sz="2667" dirty="0">
              <a:solidFill>
                <a:schemeClr val="dk1"/>
              </a:solidFill>
              <a:latin typeface="Times New Roman"/>
              <a:ea typeface="Times New Roman"/>
              <a:cs typeface="Times New Roman"/>
              <a:sym typeface="Times New Roman"/>
            </a:endParaRPr>
          </a:p>
          <a:p>
            <a:pPr marL="0" indent="0">
              <a:spcBef>
                <a:spcPts val="1867"/>
              </a:spcBef>
              <a:spcAft>
                <a:spcPts val="533"/>
              </a:spcAft>
              <a:buNone/>
            </a:pPr>
            <a:r>
              <a:rPr lang="en-IN" dirty="0"/>
              <a:t>Therefore the </a:t>
            </a:r>
            <a:r>
              <a:rPr lang="en-IN" b="1" dirty="0"/>
              <a:t>range</a:t>
            </a:r>
            <a:r>
              <a:rPr lang="en-IN" dirty="0"/>
              <a:t> of the Leaky </a:t>
            </a:r>
            <a:r>
              <a:rPr lang="en-IN" dirty="0" err="1"/>
              <a:t>ReLU</a:t>
            </a:r>
            <a:r>
              <a:rPr lang="en-IN" dirty="0"/>
              <a:t> is (-infinity to infinity).</a:t>
            </a:r>
            <a:endParaRPr sz="2667" dirty="0">
              <a:solidFill>
                <a:schemeClr val="dk1"/>
              </a:solidFill>
              <a:latin typeface="Times New Roman"/>
              <a:ea typeface="Times New Roman"/>
              <a:cs typeface="Times New Roman"/>
              <a:sym typeface="Times New Roman"/>
            </a:endParaRPr>
          </a:p>
        </p:txBody>
      </p:sp>
      <p:sp>
        <p:nvSpPr>
          <p:cNvPr id="386" name="Google Shape;386;p5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l"/>
            <a:fld id="{00000000-1234-1234-1234-123412341234}" type="slidenum">
              <a:rPr lang="en-GB" sz="1867">
                <a:solidFill>
                  <a:srgbClr val="000000"/>
                </a:solidFill>
              </a:rPr>
              <a:pPr algn="l"/>
              <a:t>11</a:t>
            </a:fld>
            <a:endParaRPr sz="1867">
              <a:solidFill>
                <a:srgbClr val="000000"/>
              </a:solidFill>
            </a:endParaRPr>
          </a:p>
        </p:txBody>
      </p:sp>
      <p:pic>
        <p:nvPicPr>
          <p:cNvPr id="387" name="Google Shape;387;p52"/>
          <p:cNvPicPr preferRelativeResize="0"/>
          <p:nvPr/>
        </p:nvPicPr>
        <p:blipFill>
          <a:blip r:embed="rId3">
            <a:alphaModFix/>
          </a:blip>
          <a:stretch>
            <a:fillRect/>
          </a:stretch>
        </p:blipFill>
        <p:spPr>
          <a:xfrm>
            <a:off x="7193634" y="1687467"/>
            <a:ext cx="4432300" cy="3810000"/>
          </a:xfrm>
          <a:prstGeom prst="rect">
            <a:avLst/>
          </a:prstGeom>
          <a:noFill/>
          <a:ln>
            <a:noFill/>
          </a:ln>
        </p:spPr>
      </p:pic>
      <p:sp>
        <p:nvSpPr>
          <p:cNvPr id="388" name="Google Shape;388;p52"/>
          <p:cNvSpPr txBox="1"/>
          <p:nvPr/>
        </p:nvSpPr>
        <p:spPr>
          <a:xfrm>
            <a:off x="913067" y="426167"/>
            <a:ext cx="11360800" cy="763600"/>
          </a:xfrm>
          <a:prstGeom prst="rect">
            <a:avLst/>
          </a:prstGeom>
          <a:noFill/>
          <a:ln>
            <a:noFill/>
          </a:ln>
        </p:spPr>
        <p:txBody>
          <a:bodyPr spcFirstLastPara="1" wrap="square" lIns="121900" tIns="121900" rIns="121900" bIns="121900" anchor="t" anchorCtr="0">
            <a:noAutofit/>
          </a:bodyPr>
          <a:lstStyle/>
          <a:p>
            <a:r>
              <a:rPr lang="en-GB" sz="4000"/>
              <a:t>Nonlinear Activation Functions</a:t>
            </a:r>
            <a:endParaRPr sz="4000"/>
          </a:p>
        </p:txBody>
      </p:sp>
    </p:spTree>
    <p:extLst>
      <p:ext uri="{BB962C8B-B14F-4D97-AF65-F5344CB8AC3E}">
        <p14:creationId xmlns:p14="http://schemas.microsoft.com/office/powerpoint/2010/main" val="1603265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3"/>
          <p:cNvSpPr txBox="1">
            <a:spLocks noGrp="1"/>
          </p:cNvSpPr>
          <p:nvPr>
            <p:ph type="body" idx="1"/>
          </p:nvPr>
        </p:nvSpPr>
        <p:spPr>
          <a:xfrm>
            <a:off x="526473" y="1189767"/>
            <a:ext cx="6143127" cy="5395366"/>
          </a:xfrm>
          <a:prstGeom prst="rect">
            <a:avLst/>
          </a:prstGeom>
        </p:spPr>
        <p:txBody>
          <a:bodyPr spcFirstLastPara="1" vert="horz" wrap="square" lIns="121900" tIns="121900" rIns="121900" bIns="121900" rtlCol="0" anchor="ctr" anchorCtr="0">
            <a:noAutofit/>
          </a:bodyPr>
          <a:lstStyle/>
          <a:p>
            <a:pPr marL="0" indent="0">
              <a:spcBef>
                <a:spcPts val="1867"/>
              </a:spcBef>
              <a:buClr>
                <a:schemeClr val="dk1"/>
              </a:buClr>
              <a:buSzPts val="1100"/>
              <a:buNone/>
            </a:pPr>
            <a:r>
              <a:rPr lang="en-GB" sz="2667" dirty="0">
                <a:solidFill>
                  <a:schemeClr val="dk1"/>
                </a:solidFill>
                <a:latin typeface="Times New Roman"/>
                <a:ea typeface="Times New Roman"/>
                <a:cs typeface="Times New Roman"/>
                <a:sym typeface="Times New Roman"/>
              </a:rPr>
              <a:t>Parametric </a:t>
            </a:r>
            <a:r>
              <a:rPr lang="en-GB" sz="2667" dirty="0" err="1">
                <a:solidFill>
                  <a:schemeClr val="dk1"/>
                </a:solidFill>
                <a:latin typeface="Times New Roman"/>
                <a:ea typeface="Times New Roman"/>
                <a:cs typeface="Times New Roman"/>
                <a:sym typeface="Times New Roman"/>
              </a:rPr>
              <a:t>ReLU</a:t>
            </a:r>
            <a:endParaRPr sz="2667" dirty="0">
              <a:solidFill>
                <a:schemeClr val="dk1"/>
              </a:solidFill>
              <a:latin typeface="Times New Roman"/>
              <a:ea typeface="Times New Roman"/>
              <a:cs typeface="Times New Roman"/>
              <a:sym typeface="Times New Roman"/>
            </a:endParaRPr>
          </a:p>
          <a:p>
            <a:pPr marL="0" indent="0">
              <a:spcBef>
                <a:spcPts val="1867"/>
              </a:spcBef>
              <a:spcAft>
                <a:spcPts val="533"/>
              </a:spcAft>
              <a:buNone/>
            </a:pPr>
            <a:r>
              <a:rPr lang="en-GB" sz="2667" dirty="0">
                <a:solidFill>
                  <a:schemeClr val="dk1"/>
                </a:solidFill>
                <a:latin typeface="Times New Roman"/>
                <a:ea typeface="Times New Roman"/>
                <a:cs typeface="Times New Roman"/>
                <a:sym typeface="Times New Roman"/>
              </a:rPr>
              <a:t>unlike leaky </a:t>
            </a:r>
            <a:r>
              <a:rPr lang="en-GB" sz="2667" dirty="0" err="1">
                <a:solidFill>
                  <a:schemeClr val="dk1"/>
                </a:solidFill>
                <a:latin typeface="Times New Roman"/>
                <a:ea typeface="Times New Roman"/>
                <a:cs typeface="Times New Roman"/>
                <a:sym typeface="Times New Roman"/>
              </a:rPr>
              <a:t>ReLU</a:t>
            </a:r>
            <a:r>
              <a:rPr lang="en-GB" sz="2667" dirty="0">
                <a:solidFill>
                  <a:schemeClr val="dk1"/>
                </a:solidFill>
                <a:latin typeface="Times New Roman"/>
                <a:ea typeface="Times New Roman"/>
                <a:cs typeface="Times New Roman"/>
                <a:sym typeface="Times New Roman"/>
              </a:rPr>
              <a:t>, </a:t>
            </a:r>
            <a:r>
              <a:rPr lang="en-GB" sz="2667" dirty="0" err="1">
                <a:solidFill>
                  <a:schemeClr val="dk1"/>
                </a:solidFill>
                <a:latin typeface="Times New Roman"/>
                <a:ea typeface="Times New Roman"/>
                <a:cs typeface="Times New Roman"/>
                <a:sym typeface="Times New Roman"/>
              </a:rPr>
              <a:t>PReLU</a:t>
            </a:r>
            <a:r>
              <a:rPr lang="en-GB" sz="2667" dirty="0">
                <a:solidFill>
                  <a:schemeClr val="dk1"/>
                </a:solidFill>
                <a:latin typeface="Times New Roman"/>
                <a:ea typeface="Times New Roman"/>
                <a:cs typeface="Times New Roman"/>
                <a:sym typeface="Times New Roman"/>
              </a:rPr>
              <a:t> provides the slope of the negative part of the function as an argument. It is, therefore, possible to perform backpropagation and learn the most appropriate value of α.</a:t>
            </a:r>
            <a:endParaRPr sz="2667" dirty="0">
              <a:solidFill>
                <a:schemeClr val="dk1"/>
              </a:solidFill>
              <a:latin typeface="Times New Roman"/>
              <a:ea typeface="Times New Roman"/>
              <a:cs typeface="Times New Roman"/>
              <a:sym typeface="Times New Roman"/>
            </a:endParaRPr>
          </a:p>
        </p:txBody>
      </p:sp>
      <p:sp>
        <p:nvSpPr>
          <p:cNvPr id="394" name="Google Shape;394;p5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l"/>
            <a:fld id="{00000000-1234-1234-1234-123412341234}" type="slidenum">
              <a:rPr lang="en-GB" sz="1867">
                <a:solidFill>
                  <a:srgbClr val="000000"/>
                </a:solidFill>
              </a:rPr>
              <a:pPr algn="l"/>
              <a:t>12</a:t>
            </a:fld>
            <a:endParaRPr sz="1867">
              <a:solidFill>
                <a:srgbClr val="000000"/>
              </a:solidFill>
            </a:endParaRPr>
          </a:p>
        </p:txBody>
      </p:sp>
      <p:pic>
        <p:nvPicPr>
          <p:cNvPr id="395" name="Google Shape;395;p53"/>
          <p:cNvPicPr preferRelativeResize="0"/>
          <p:nvPr/>
        </p:nvPicPr>
        <p:blipFill>
          <a:blip r:embed="rId3">
            <a:alphaModFix/>
          </a:blip>
          <a:stretch>
            <a:fillRect/>
          </a:stretch>
        </p:blipFill>
        <p:spPr>
          <a:xfrm>
            <a:off x="7895467" y="1672618"/>
            <a:ext cx="3717015" cy="3839689"/>
          </a:xfrm>
          <a:prstGeom prst="rect">
            <a:avLst/>
          </a:prstGeom>
          <a:noFill/>
          <a:ln>
            <a:noFill/>
          </a:ln>
        </p:spPr>
      </p:pic>
      <p:pic>
        <p:nvPicPr>
          <p:cNvPr id="396" name="Google Shape;396;p53"/>
          <p:cNvPicPr preferRelativeResize="0"/>
          <p:nvPr/>
        </p:nvPicPr>
        <p:blipFill>
          <a:blip r:embed="rId4">
            <a:alphaModFix/>
          </a:blip>
          <a:stretch>
            <a:fillRect/>
          </a:stretch>
        </p:blipFill>
        <p:spPr>
          <a:xfrm>
            <a:off x="6307378" y="5439974"/>
            <a:ext cx="2481467" cy="1110367"/>
          </a:xfrm>
          <a:prstGeom prst="rect">
            <a:avLst/>
          </a:prstGeom>
          <a:noFill/>
          <a:ln>
            <a:noFill/>
          </a:ln>
        </p:spPr>
      </p:pic>
      <p:sp>
        <p:nvSpPr>
          <p:cNvPr id="397" name="Google Shape;397;p53"/>
          <p:cNvSpPr txBox="1"/>
          <p:nvPr/>
        </p:nvSpPr>
        <p:spPr>
          <a:xfrm>
            <a:off x="913067" y="426167"/>
            <a:ext cx="11360800" cy="763600"/>
          </a:xfrm>
          <a:prstGeom prst="rect">
            <a:avLst/>
          </a:prstGeom>
          <a:noFill/>
          <a:ln>
            <a:noFill/>
          </a:ln>
        </p:spPr>
        <p:txBody>
          <a:bodyPr spcFirstLastPara="1" wrap="square" lIns="121900" tIns="121900" rIns="121900" bIns="121900" anchor="t" anchorCtr="0">
            <a:noAutofit/>
          </a:bodyPr>
          <a:lstStyle/>
          <a:p>
            <a:r>
              <a:rPr lang="en-GB" sz="4000"/>
              <a:t>Nonlinear Activation Functions</a:t>
            </a:r>
            <a:endParaRPr sz="4000"/>
          </a:p>
        </p:txBody>
      </p:sp>
    </p:spTree>
    <p:extLst>
      <p:ext uri="{BB962C8B-B14F-4D97-AF65-F5344CB8AC3E}">
        <p14:creationId xmlns:p14="http://schemas.microsoft.com/office/powerpoint/2010/main" val="2329586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4"/>
          <p:cNvSpPr txBox="1">
            <a:spLocks noGrp="1"/>
          </p:cNvSpPr>
          <p:nvPr>
            <p:ph type="body" idx="1"/>
          </p:nvPr>
        </p:nvSpPr>
        <p:spPr>
          <a:xfrm>
            <a:off x="452546" y="1729817"/>
            <a:ext cx="6254000" cy="4613600"/>
          </a:xfrm>
          <a:prstGeom prst="rect">
            <a:avLst/>
          </a:prstGeom>
        </p:spPr>
        <p:txBody>
          <a:bodyPr spcFirstLastPara="1" vert="horz" wrap="square" lIns="121900" tIns="121900" rIns="121900" bIns="121900" rtlCol="0" anchor="ctr" anchorCtr="0">
            <a:noAutofit/>
          </a:bodyPr>
          <a:lstStyle/>
          <a:p>
            <a:pPr marL="0" indent="0">
              <a:spcBef>
                <a:spcPts val="1867"/>
              </a:spcBef>
              <a:buNone/>
            </a:pPr>
            <a:r>
              <a:rPr lang="en-GB" sz="2667" dirty="0" err="1">
                <a:solidFill>
                  <a:schemeClr val="dk1"/>
                </a:solidFill>
                <a:latin typeface="Times New Roman"/>
                <a:ea typeface="Times New Roman"/>
                <a:cs typeface="Times New Roman"/>
                <a:sym typeface="Times New Roman"/>
              </a:rPr>
              <a:t>Softmax</a:t>
            </a:r>
            <a:endParaRPr sz="2667" dirty="0">
              <a:solidFill>
                <a:schemeClr val="dk1"/>
              </a:solidFill>
              <a:latin typeface="Times New Roman"/>
              <a:ea typeface="Times New Roman"/>
              <a:cs typeface="Times New Roman"/>
              <a:sym typeface="Times New Roman"/>
            </a:endParaRPr>
          </a:p>
          <a:p>
            <a:pPr marL="0" indent="0">
              <a:spcBef>
                <a:spcPts val="1867"/>
              </a:spcBef>
              <a:buNone/>
            </a:pPr>
            <a:r>
              <a:rPr lang="en-GB" sz="2667" dirty="0">
                <a:solidFill>
                  <a:schemeClr val="dk1"/>
                </a:solidFill>
                <a:latin typeface="Times New Roman"/>
                <a:ea typeface="Times New Roman"/>
                <a:cs typeface="Times New Roman"/>
                <a:sym typeface="Times New Roman"/>
              </a:rPr>
              <a:t>Able to handle multiple classes. normalizes the outputs for each class between 0 and 1, and divides by their sum, giving the probability of the input value being in a specific class.</a:t>
            </a:r>
            <a:r>
              <a:rPr lang="en-GB" sz="1467" b="1" dirty="0">
                <a:solidFill>
                  <a:schemeClr val="dk1"/>
                </a:solidFill>
              </a:rPr>
              <a:t> </a:t>
            </a:r>
            <a:r>
              <a:rPr lang="en-GB" sz="2667" dirty="0" err="1">
                <a:solidFill>
                  <a:schemeClr val="dk1"/>
                </a:solidFill>
                <a:latin typeface="Times New Roman"/>
                <a:ea typeface="Times New Roman"/>
                <a:cs typeface="Times New Roman"/>
                <a:sym typeface="Times New Roman"/>
              </a:rPr>
              <a:t>Softmax</a:t>
            </a:r>
            <a:r>
              <a:rPr lang="en-GB" sz="2667" dirty="0">
                <a:solidFill>
                  <a:schemeClr val="dk1"/>
                </a:solidFill>
                <a:latin typeface="Times New Roman"/>
                <a:ea typeface="Times New Roman"/>
                <a:cs typeface="Times New Roman"/>
                <a:sym typeface="Times New Roman"/>
              </a:rPr>
              <a:t> is used only for the output layer, for neural networks that need to classify inputs into multiple categories</a:t>
            </a:r>
            <a:endParaRPr sz="2667" dirty="0">
              <a:solidFill>
                <a:schemeClr val="dk1"/>
              </a:solidFill>
              <a:latin typeface="Times New Roman"/>
              <a:ea typeface="Times New Roman"/>
              <a:cs typeface="Times New Roman"/>
              <a:sym typeface="Times New Roman"/>
            </a:endParaRPr>
          </a:p>
          <a:p>
            <a:pPr marL="0" indent="0">
              <a:spcBef>
                <a:spcPts val="1867"/>
              </a:spcBef>
              <a:spcAft>
                <a:spcPts val="533"/>
              </a:spcAft>
              <a:buNone/>
            </a:pPr>
            <a:endParaRPr sz="1467" b="1" dirty="0">
              <a:solidFill>
                <a:schemeClr val="dk1"/>
              </a:solidFill>
            </a:endParaRPr>
          </a:p>
        </p:txBody>
      </p:sp>
      <p:sp>
        <p:nvSpPr>
          <p:cNvPr id="403" name="Google Shape;403;p5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l"/>
            <a:fld id="{00000000-1234-1234-1234-123412341234}" type="slidenum">
              <a:rPr lang="en-GB" sz="1867">
                <a:solidFill>
                  <a:srgbClr val="000000"/>
                </a:solidFill>
              </a:rPr>
              <a:pPr algn="l"/>
              <a:t>13</a:t>
            </a:fld>
            <a:endParaRPr sz="1867">
              <a:solidFill>
                <a:srgbClr val="000000"/>
              </a:solidFill>
            </a:endParaRPr>
          </a:p>
        </p:txBody>
      </p:sp>
      <p:pic>
        <p:nvPicPr>
          <p:cNvPr id="404" name="Google Shape;404;p54"/>
          <p:cNvPicPr preferRelativeResize="0"/>
          <p:nvPr/>
        </p:nvPicPr>
        <p:blipFill>
          <a:blip r:embed="rId3">
            <a:alphaModFix/>
          </a:blip>
          <a:stretch>
            <a:fillRect/>
          </a:stretch>
        </p:blipFill>
        <p:spPr>
          <a:xfrm>
            <a:off x="7364896" y="3143576"/>
            <a:ext cx="3632200" cy="1638300"/>
          </a:xfrm>
          <a:prstGeom prst="rect">
            <a:avLst/>
          </a:prstGeom>
          <a:noFill/>
          <a:ln>
            <a:noFill/>
          </a:ln>
        </p:spPr>
      </p:pic>
      <p:sp>
        <p:nvSpPr>
          <p:cNvPr id="405" name="Google Shape;405;p54"/>
          <p:cNvSpPr txBox="1"/>
          <p:nvPr/>
        </p:nvSpPr>
        <p:spPr>
          <a:xfrm>
            <a:off x="913067" y="426167"/>
            <a:ext cx="11360800" cy="763600"/>
          </a:xfrm>
          <a:prstGeom prst="rect">
            <a:avLst/>
          </a:prstGeom>
          <a:noFill/>
          <a:ln>
            <a:noFill/>
          </a:ln>
        </p:spPr>
        <p:txBody>
          <a:bodyPr spcFirstLastPara="1" wrap="square" lIns="121900" tIns="121900" rIns="121900" bIns="121900" anchor="t" anchorCtr="0">
            <a:noAutofit/>
          </a:bodyPr>
          <a:lstStyle/>
          <a:p>
            <a:r>
              <a:rPr lang="en-GB" sz="4000"/>
              <a:t>Nonlinear Activation Functions</a:t>
            </a:r>
            <a:endParaRPr sz="4000"/>
          </a:p>
        </p:txBody>
      </p:sp>
    </p:spTree>
    <p:extLst>
      <p:ext uri="{BB962C8B-B14F-4D97-AF65-F5344CB8AC3E}">
        <p14:creationId xmlns:p14="http://schemas.microsoft.com/office/powerpoint/2010/main" val="25491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4"/>
          <p:cNvSpPr txBox="1">
            <a:spLocks noGrp="1"/>
          </p:cNvSpPr>
          <p:nvPr>
            <p:ph type="title"/>
          </p:nvPr>
        </p:nvSpPr>
        <p:spPr>
          <a:xfrm>
            <a:off x="1375000" y="444900"/>
            <a:ext cx="11360800" cy="763600"/>
          </a:xfrm>
          <a:prstGeom prst="rect">
            <a:avLst/>
          </a:prstGeom>
        </p:spPr>
        <p:txBody>
          <a:bodyPr spcFirstLastPara="1" vert="horz" wrap="square" lIns="121900" tIns="121900" rIns="121900" bIns="121900" rtlCol="0" anchor="ctr" anchorCtr="0">
            <a:noAutofit/>
          </a:bodyPr>
          <a:lstStyle/>
          <a:p>
            <a:pPr>
              <a:lnSpc>
                <a:spcPct val="100000"/>
              </a:lnSpc>
              <a:buNone/>
            </a:pPr>
            <a:r>
              <a:rPr lang="en-GB" sz="4000"/>
              <a:t>Back Propagation</a:t>
            </a:r>
            <a:endParaRPr sz="4000"/>
          </a:p>
        </p:txBody>
      </p:sp>
      <p:sp>
        <p:nvSpPr>
          <p:cNvPr id="321" name="Google Shape;321;p4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l"/>
            <a:fld id="{00000000-1234-1234-1234-123412341234}" type="slidenum">
              <a:rPr lang="en-GB" sz="1867">
                <a:solidFill>
                  <a:srgbClr val="000000"/>
                </a:solidFill>
              </a:rPr>
              <a:pPr algn="l"/>
              <a:t>2</a:t>
            </a:fld>
            <a:endParaRPr sz="1867">
              <a:solidFill>
                <a:srgbClr val="000000"/>
              </a:solidFill>
            </a:endParaRPr>
          </a:p>
        </p:txBody>
      </p:sp>
      <p:sp>
        <p:nvSpPr>
          <p:cNvPr id="322" name="Google Shape;322;p44"/>
          <p:cNvSpPr txBox="1"/>
          <p:nvPr/>
        </p:nvSpPr>
        <p:spPr>
          <a:xfrm>
            <a:off x="397267" y="1208500"/>
            <a:ext cx="7088000" cy="5206400"/>
          </a:xfrm>
          <a:prstGeom prst="rect">
            <a:avLst/>
          </a:prstGeom>
          <a:noFill/>
          <a:ln>
            <a:noFill/>
          </a:ln>
        </p:spPr>
        <p:txBody>
          <a:bodyPr spcFirstLastPara="1" wrap="square" lIns="121900" tIns="121900" rIns="121900" bIns="121900" anchor="t" anchorCtr="0">
            <a:noAutofit/>
          </a:bodyPr>
          <a:lstStyle/>
          <a:p>
            <a:pPr marL="609585" indent="-457189">
              <a:buSzPts val="1800"/>
              <a:buFont typeface="Times New Roman"/>
              <a:buChar char="●"/>
            </a:pPr>
            <a:r>
              <a:rPr lang="en-GB" sz="2400">
                <a:latin typeface="Times New Roman"/>
                <a:ea typeface="Times New Roman"/>
                <a:cs typeface="Times New Roman"/>
                <a:sym typeface="Times New Roman"/>
              </a:rPr>
              <a:t>The backpropagation algorithm calculates how much the final output values, o1 and o2, are affected by each of the weights. To do this, it calculates partial derivatives, going back from the error function to the neuron that carried a specific weight.</a:t>
            </a:r>
            <a:endParaRPr sz="2400">
              <a:latin typeface="Times New Roman"/>
              <a:ea typeface="Times New Roman"/>
              <a:cs typeface="Times New Roman"/>
              <a:sym typeface="Times New Roman"/>
            </a:endParaRPr>
          </a:p>
          <a:p>
            <a:pPr marL="609585" indent="-457189">
              <a:lnSpc>
                <a:spcPct val="115000"/>
              </a:lnSpc>
              <a:buSzPts val="1800"/>
              <a:buFont typeface="Times New Roman"/>
              <a:buChar char="●"/>
            </a:pPr>
            <a:r>
              <a:rPr lang="en-GB" sz="2400">
                <a:latin typeface="Times New Roman"/>
                <a:ea typeface="Times New Roman"/>
                <a:cs typeface="Times New Roman"/>
                <a:sym typeface="Times New Roman"/>
              </a:rPr>
              <a:t>Backpropagation goes in the opposite direction:		</a:t>
            </a:r>
            <a:endParaRPr sz="2400">
              <a:latin typeface="Times New Roman"/>
              <a:ea typeface="Times New Roman"/>
              <a:cs typeface="Times New Roman"/>
              <a:sym typeface="Times New Roman"/>
            </a:endParaRPr>
          </a:p>
          <a:p>
            <a:pPr marL="609585">
              <a:lnSpc>
                <a:spcPct val="115000"/>
              </a:lnSpc>
              <a:spcBef>
                <a:spcPts val="1600"/>
              </a:spcBef>
            </a:pPr>
            <a:r>
              <a:rPr lang="en-GB" sz="2400" i="1">
                <a:latin typeface="Times New Roman"/>
                <a:ea typeface="Times New Roman"/>
                <a:cs typeface="Times New Roman"/>
                <a:sym typeface="Times New Roman"/>
              </a:rPr>
              <a:t>total errors → affected by output o2 → affected by total input of neuron o2 → affected by neuron h1 with weight w6 </a:t>
            </a:r>
            <a:endParaRPr sz="2400" i="1">
              <a:latin typeface="Times New Roman"/>
              <a:ea typeface="Times New Roman"/>
              <a:cs typeface="Times New Roman"/>
              <a:sym typeface="Times New Roman"/>
            </a:endParaRPr>
          </a:p>
          <a:p>
            <a:pPr>
              <a:spcBef>
                <a:spcPts val="1600"/>
              </a:spcBef>
            </a:pPr>
            <a:endParaRPr sz="2400">
              <a:latin typeface="Times New Roman"/>
              <a:ea typeface="Times New Roman"/>
              <a:cs typeface="Times New Roman"/>
              <a:sym typeface="Times New Roman"/>
            </a:endParaRPr>
          </a:p>
        </p:txBody>
      </p:sp>
      <p:pic>
        <p:nvPicPr>
          <p:cNvPr id="323" name="Google Shape;323;p44"/>
          <p:cNvPicPr preferRelativeResize="0"/>
          <p:nvPr/>
        </p:nvPicPr>
        <p:blipFill>
          <a:blip r:embed="rId3">
            <a:alphaModFix/>
          </a:blip>
          <a:stretch>
            <a:fillRect/>
          </a:stretch>
        </p:blipFill>
        <p:spPr>
          <a:xfrm>
            <a:off x="7885933" y="1208506"/>
            <a:ext cx="4142267" cy="4113761"/>
          </a:xfrm>
          <a:prstGeom prst="rect">
            <a:avLst/>
          </a:prstGeom>
          <a:noFill/>
          <a:ln>
            <a:noFill/>
          </a:ln>
        </p:spPr>
      </p:pic>
    </p:spTree>
    <p:extLst>
      <p:ext uri="{BB962C8B-B14F-4D97-AF65-F5344CB8AC3E}">
        <p14:creationId xmlns:p14="http://schemas.microsoft.com/office/powerpoint/2010/main" val="145936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5"/>
          <p:cNvSpPr txBox="1">
            <a:spLocks noGrp="1"/>
          </p:cNvSpPr>
          <p:nvPr>
            <p:ph type="title"/>
          </p:nvPr>
        </p:nvSpPr>
        <p:spPr>
          <a:xfrm>
            <a:off x="1446067" y="361267"/>
            <a:ext cx="11360800" cy="763600"/>
          </a:xfrm>
          <a:prstGeom prst="rect">
            <a:avLst/>
          </a:prstGeom>
        </p:spPr>
        <p:txBody>
          <a:bodyPr spcFirstLastPara="1" vert="horz" wrap="square" lIns="121900" tIns="121900" rIns="121900" bIns="121900" rtlCol="0" anchor="ctr" anchorCtr="0">
            <a:noAutofit/>
          </a:bodyPr>
          <a:lstStyle/>
          <a:p>
            <a:pPr>
              <a:lnSpc>
                <a:spcPct val="100000"/>
              </a:lnSpc>
              <a:buNone/>
            </a:pPr>
            <a:r>
              <a:rPr lang="en-GB" sz="4000"/>
              <a:t>Back Propagation</a:t>
            </a:r>
            <a:endParaRPr sz="4000"/>
          </a:p>
        </p:txBody>
      </p:sp>
      <p:sp>
        <p:nvSpPr>
          <p:cNvPr id="329" name="Google Shape;329;p45"/>
          <p:cNvSpPr txBox="1"/>
          <p:nvPr/>
        </p:nvSpPr>
        <p:spPr>
          <a:xfrm>
            <a:off x="376367" y="1124867"/>
            <a:ext cx="11400000" cy="4997200"/>
          </a:xfrm>
          <a:prstGeom prst="rect">
            <a:avLst/>
          </a:prstGeom>
          <a:noFill/>
          <a:ln>
            <a:noFill/>
          </a:ln>
        </p:spPr>
        <p:txBody>
          <a:bodyPr spcFirstLastPara="1" wrap="square" lIns="121900" tIns="121900" rIns="121900" bIns="121900" anchor="t" anchorCtr="0">
            <a:noAutofit/>
          </a:bodyPr>
          <a:lstStyle/>
          <a:p>
            <a:pPr marL="609585" indent="-457189">
              <a:lnSpc>
                <a:spcPct val="115000"/>
              </a:lnSpc>
              <a:spcBef>
                <a:spcPts val="1600"/>
              </a:spcBef>
              <a:buClr>
                <a:schemeClr val="dk1"/>
              </a:buClr>
              <a:buSzPts val="1800"/>
              <a:buFont typeface="Times New Roman"/>
              <a:buChar char="●"/>
            </a:pPr>
            <a:r>
              <a:rPr lang="en-GB" sz="2400">
                <a:solidFill>
                  <a:schemeClr val="dk1"/>
                </a:solidFill>
                <a:latin typeface="Times New Roman"/>
                <a:ea typeface="Times New Roman"/>
                <a:cs typeface="Times New Roman"/>
                <a:sym typeface="Times New Roman"/>
              </a:rPr>
              <a:t>The algorithm calculates three derivatives:</a:t>
            </a:r>
            <a:endParaRPr sz="2400">
              <a:solidFill>
                <a:schemeClr val="dk1"/>
              </a:solidFill>
              <a:latin typeface="Times New Roman"/>
              <a:ea typeface="Times New Roman"/>
              <a:cs typeface="Times New Roman"/>
              <a:sym typeface="Times New Roman"/>
            </a:endParaRPr>
          </a:p>
          <a:p>
            <a:pPr marL="1219170" lvl="1" indent="-457189">
              <a:lnSpc>
                <a:spcPct val="115000"/>
              </a:lnSpc>
              <a:buClr>
                <a:schemeClr val="dk1"/>
              </a:buClr>
              <a:buSzPts val="1800"/>
              <a:buFont typeface="Times New Roman"/>
              <a:buAutoNum type="alphaLcPeriod"/>
            </a:pPr>
            <a:r>
              <a:rPr lang="en-GB" sz="2400">
                <a:solidFill>
                  <a:schemeClr val="dk1"/>
                </a:solidFill>
                <a:latin typeface="Times New Roman"/>
                <a:ea typeface="Times New Roman"/>
                <a:cs typeface="Times New Roman"/>
                <a:sym typeface="Times New Roman"/>
              </a:rPr>
              <a:t>The derivative of total errors with respect to output o2</a:t>
            </a:r>
            <a:endParaRPr sz="2400">
              <a:solidFill>
                <a:schemeClr val="dk1"/>
              </a:solidFill>
              <a:latin typeface="Times New Roman"/>
              <a:ea typeface="Times New Roman"/>
              <a:cs typeface="Times New Roman"/>
              <a:sym typeface="Times New Roman"/>
            </a:endParaRPr>
          </a:p>
          <a:p>
            <a:pPr marL="1219170" lvl="1" indent="-457189">
              <a:lnSpc>
                <a:spcPct val="115000"/>
              </a:lnSpc>
              <a:buClr>
                <a:schemeClr val="dk1"/>
              </a:buClr>
              <a:buSzPts val="1800"/>
              <a:buFont typeface="Times New Roman"/>
              <a:buAutoNum type="alphaLcPeriod"/>
            </a:pPr>
            <a:r>
              <a:rPr lang="en-GB" sz="2400">
                <a:solidFill>
                  <a:schemeClr val="dk1"/>
                </a:solidFill>
                <a:latin typeface="Times New Roman"/>
                <a:ea typeface="Times New Roman"/>
                <a:cs typeface="Times New Roman"/>
                <a:sym typeface="Times New Roman"/>
              </a:rPr>
              <a:t>The derivative of output o2 with respect to total input of neuron o2</a:t>
            </a:r>
            <a:endParaRPr sz="2400">
              <a:solidFill>
                <a:schemeClr val="dk1"/>
              </a:solidFill>
              <a:latin typeface="Times New Roman"/>
              <a:ea typeface="Times New Roman"/>
              <a:cs typeface="Times New Roman"/>
              <a:sym typeface="Times New Roman"/>
            </a:endParaRPr>
          </a:p>
          <a:p>
            <a:pPr marL="1219170" lvl="1" indent="-457189">
              <a:lnSpc>
                <a:spcPct val="115000"/>
              </a:lnSpc>
              <a:buClr>
                <a:schemeClr val="dk1"/>
              </a:buClr>
              <a:buSzPts val="1800"/>
              <a:buFont typeface="Times New Roman"/>
              <a:buAutoNum type="alphaLcPeriod"/>
            </a:pPr>
            <a:r>
              <a:rPr lang="en-GB" sz="2400">
                <a:solidFill>
                  <a:schemeClr val="dk1"/>
                </a:solidFill>
                <a:latin typeface="Times New Roman"/>
                <a:ea typeface="Times New Roman"/>
                <a:cs typeface="Times New Roman"/>
                <a:sym typeface="Times New Roman"/>
              </a:rPr>
              <a:t>Total input of neuron o2 with respect to neuron h1 with weight w6</a:t>
            </a:r>
            <a:endParaRPr sz="2667">
              <a:solidFill>
                <a:schemeClr val="dk1"/>
              </a:solidFill>
              <a:latin typeface="Times New Roman"/>
              <a:ea typeface="Times New Roman"/>
              <a:cs typeface="Times New Roman"/>
              <a:sym typeface="Times New Roman"/>
            </a:endParaRPr>
          </a:p>
          <a:p>
            <a:pPr marL="609585" indent="-474121">
              <a:lnSpc>
                <a:spcPct val="115000"/>
              </a:lnSpc>
              <a:buClr>
                <a:schemeClr val="dk1"/>
              </a:buClr>
              <a:buSzPts val="2000"/>
              <a:buFont typeface="Times New Roman"/>
              <a:buChar char="●"/>
            </a:pPr>
            <a:r>
              <a:rPr lang="en-GB" sz="2667">
                <a:solidFill>
                  <a:schemeClr val="dk1"/>
                </a:solidFill>
                <a:latin typeface="Times New Roman"/>
                <a:ea typeface="Times New Roman"/>
                <a:cs typeface="Times New Roman"/>
                <a:sym typeface="Times New Roman"/>
              </a:rPr>
              <a:t>This gives us complete traceability from the total errors, all the way back to the weight w6.</a:t>
            </a:r>
            <a:endParaRPr sz="2667">
              <a:solidFill>
                <a:schemeClr val="dk1"/>
              </a:solidFill>
              <a:latin typeface="Times New Roman"/>
              <a:ea typeface="Times New Roman"/>
              <a:cs typeface="Times New Roman"/>
              <a:sym typeface="Times New Roman"/>
            </a:endParaRPr>
          </a:p>
          <a:p>
            <a:pPr marL="609585" indent="-474121">
              <a:lnSpc>
                <a:spcPct val="115000"/>
              </a:lnSpc>
              <a:buClr>
                <a:srgbClr val="000000"/>
              </a:buClr>
              <a:buSzPts val="2000"/>
              <a:buFont typeface="Times New Roman"/>
              <a:buChar char="●"/>
            </a:pPr>
            <a:r>
              <a:rPr lang="en-GB" sz="2667">
                <a:solidFill>
                  <a:schemeClr val="dk1"/>
                </a:solidFill>
                <a:latin typeface="Times New Roman"/>
                <a:ea typeface="Times New Roman"/>
                <a:cs typeface="Times New Roman"/>
                <a:sym typeface="Times New Roman"/>
              </a:rPr>
              <a:t>Using the Leibniz Chain Rule, it is possible to calculate, based on the above three derivatives, what is the optimal value of w6 that minimizes the error function.</a:t>
            </a:r>
            <a:endParaRPr sz="2400">
              <a:solidFill>
                <a:schemeClr val="dk1"/>
              </a:solidFill>
            </a:endParaRPr>
          </a:p>
          <a:p>
            <a:pPr>
              <a:spcBef>
                <a:spcPts val="2133"/>
              </a:spcBef>
            </a:pPr>
            <a:endParaRPr sz="2400">
              <a:solidFill>
                <a:schemeClr val="dk1"/>
              </a:solidFill>
            </a:endParaRPr>
          </a:p>
        </p:txBody>
      </p:sp>
    </p:spTree>
    <p:extLst>
      <p:ext uri="{BB962C8B-B14F-4D97-AF65-F5344CB8AC3E}">
        <p14:creationId xmlns:p14="http://schemas.microsoft.com/office/powerpoint/2010/main" val="228343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6"/>
          <p:cNvSpPr txBox="1">
            <a:spLocks noGrp="1"/>
          </p:cNvSpPr>
          <p:nvPr>
            <p:ph type="title"/>
          </p:nvPr>
        </p:nvSpPr>
        <p:spPr>
          <a:xfrm>
            <a:off x="1552667" y="347967"/>
            <a:ext cx="11360800" cy="763600"/>
          </a:xfrm>
          <a:prstGeom prst="rect">
            <a:avLst/>
          </a:prstGeom>
        </p:spPr>
        <p:txBody>
          <a:bodyPr spcFirstLastPara="1" vert="horz" wrap="square" lIns="121900" tIns="121900" rIns="121900" bIns="121900" rtlCol="0" anchor="ctr" anchorCtr="0">
            <a:noAutofit/>
          </a:bodyPr>
          <a:lstStyle/>
          <a:p>
            <a:pPr>
              <a:lnSpc>
                <a:spcPct val="100000"/>
              </a:lnSpc>
              <a:buNone/>
            </a:pPr>
            <a:r>
              <a:rPr lang="en-GB" sz="4000"/>
              <a:t>Activation Functions</a:t>
            </a:r>
            <a:endParaRPr sz="4000"/>
          </a:p>
        </p:txBody>
      </p:sp>
      <p:sp>
        <p:nvSpPr>
          <p:cNvPr id="335" name="Google Shape;335;p46"/>
          <p:cNvSpPr txBox="1">
            <a:spLocks noGrp="1"/>
          </p:cNvSpPr>
          <p:nvPr>
            <p:ph type="body" idx="1"/>
          </p:nvPr>
        </p:nvSpPr>
        <p:spPr>
          <a:xfrm>
            <a:off x="415600" y="831097"/>
            <a:ext cx="11360800" cy="4036800"/>
          </a:xfrm>
          <a:prstGeom prst="rect">
            <a:avLst/>
          </a:prstGeom>
        </p:spPr>
        <p:txBody>
          <a:bodyPr spcFirstLastPara="1" vert="horz" wrap="square" lIns="121900" tIns="121900" rIns="121900" bIns="121900" rtlCol="0" anchor="ctr" anchorCtr="0">
            <a:noAutofit/>
          </a:bodyPr>
          <a:lstStyle/>
          <a:p>
            <a:r>
              <a:rPr lang="en-GB" sz="2667">
                <a:solidFill>
                  <a:schemeClr val="dk1"/>
                </a:solidFill>
                <a:latin typeface="Times New Roman"/>
                <a:ea typeface="Times New Roman"/>
                <a:cs typeface="Times New Roman"/>
                <a:sym typeface="Times New Roman"/>
              </a:rPr>
              <a:t>In a neural network, numeric data points, called inputs, are fed into the neurons in the input layer. Each neuron has a weight, and multiplying the input number with the weight gives the output of the neuron, which is transferred to the next layer.</a:t>
            </a:r>
            <a:endParaRPr sz="2667">
              <a:solidFill>
                <a:schemeClr val="dk1"/>
              </a:solidFill>
              <a:latin typeface="Times New Roman"/>
              <a:ea typeface="Times New Roman"/>
              <a:cs typeface="Times New Roman"/>
              <a:sym typeface="Times New Roman"/>
            </a:endParaRPr>
          </a:p>
          <a:p>
            <a:r>
              <a:rPr lang="en-GB" sz="2667">
                <a:solidFill>
                  <a:schemeClr val="dk1"/>
                </a:solidFill>
                <a:latin typeface="Times New Roman"/>
                <a:ea typeface="Times New Roman"/>
                <a:cs typeface="Times New Roman"/>
                <a:sym typeface="Times New Roman"/>
              </a:rPr>
              <a:t>The activation function is a mathematical “gate” in between the input feeding the current neuron and its output going to the next layer.</a:t>
            </a:r>
            <a:endParaRPr sz="2667">
              <a:solidFill>
                <a:schemeClr val="dk1"/>
              </a:solidFill>
              <a:latin typeface="Times New Roman"/>
              <a:ea typeface="Times New Roman"/>
              <a:cs typeface="Times New Roman"/>
              <a:sym typeface="Times New Roman"/>
            </a:endParaRPr>
          </a:p>
          <a:p>
            <a:r>
              <a:rPr lang="en-GB" sz="2667">
                <a:solidFill>
                  <a:schemeClr val="dk1"/>
                </a:solidFill>
                <a:latin typeface="Times New Roman"/>
                <a:ea typeface="Times New Roman"/>
                <a:cs typeface="Times New Roman"/>
                <a:sym typeface="Times New Roman"/>
              </a:rPr>
              <a:t>Activation functions can be linear or nonlinear.</a:t>
            </a:r>
            <a:endParaRPr sz="2667">
              <a:solidFill>
                <a:schemeClr val="dk1"/>
              </a:solidFill>
              <a:latin typeface="Times New Roman"/>
              <a:ea typeface="Times New Roman"/>
              <a:cs typeface="Times New Roman"/>
              <a:sym typeface="Times New Roman"/>
            </a:endParaRPr>
          </a:p>
        </p:txBody>
      </p:sp>
      <p:sp>
        <p:nvSpPr>
          <p:cNvPr id="336" name="Google Shape;336;p4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l"/>
            <a:fld id="{00000000-1234-1234-1234-123412341234}" type="slidenum">
              <a:rPr lang="en-GB" sz="1867">
                <a:solidFill>
                  <a:srgbClr val="000000"/>
                </a:solidFill>
              </a:rPr>
              <a:pPr algn="l"/>
              <a:t>4</a:t>
            </a:fld>
            <a:endParaRPr sz="1867">
              <a:solidFill>
                <a:srgbClr val="000000"/>
              </a:solidFill>
            </a:endParaRPr>
          </a:p>
        </p:txBody>
      </p:sp>
      <p:pic>
        <p:nvPicPr>
          <p:cNvPr id="337" name="Google Shape;337;p46"/>
          <p:cNvPicPr preferRelativeResize="0"/>
          <p:nvPr/>
        </p:nvPicPr>
        <p:blipFill>
          <a:blip r:embed="rId3">
            <a:alphaModFix/>
          </a:blip>
          <a:stretch>
            <a:fillRect/>
          </a:stretch>
        </p:blipFill>
        <p:spPr>
          <a:xfrm>
            <a:off x="2801367" y="4418034"/>
            <a:ext cx="6419933" cy="2439967"/>
          </a:xfrm>
          <a:prstGeom prst="rect">
            <a:avLst/>
          </a:prstGeom>
          <a:noFill/>
          <a:ln>
            <a:noFill/>
          </a:ln>
        </p:spPr>
      </p:pic>
    </p:spTree>
    <p:extLst>
      <p:ext uri="{BB962C8B-B14F-4D97-AF65-F5344CB8AC3E}">
        <p14:creationId xmlns:p14="http://schemas.microsoft.com/office/powerpoint/2010/main" val="1159777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7"/>
          <p:cNvSpPr txBox="1">
            <a:spLocks noGrp="1"/>
          </p:cNvSpPr>
          <p:nvPr>
            <p:ph type="body" idx="1"/>
          </p:nvPr>
        </p:nvSpPr>
        <p:spPr>
          <a:xfrm>
            <a:off x="350946" y="1532262"/>
            <a:ext cx="6254000" cy="4120400"/>
          </a:xfrm>
          <a:prstGeom prst="rect">
            <a:avLst/>
          </a:prstGeom>
        </p:spPr>
        <p:txBody>
          <a:bodyPr spcFirstLastPara="1" vert="horz" wrap="square" lIns="121900" tIns="121900" rIns="121900" bIns="121900" rtlCol="0" anchor="ctr" anchorCtr="0">
            <a:noAutofit/>
          </a:bodyPr>
          <a:lstStyle/>
          <a:p>
            <a:pPr marL="0" indent="0">
              <a:spcBef>
                <a:spcPts val="1867"/>
              </a:spcBef>
              <a:buNone/>
            </a:pPr>
            <a:r>
              <a:rPr lang="en-GB" sz="2667">
                <a:solidFill>
                  <a:schemeClr val="dk1"/>
                </a:solidFill>
                <a:latin typeface="Times New Roman"/>
                <a:ea typeface="Times New Roman"/>
                <a:cs typeface="Times New Roman"/>
                <a:sym typeface="Times New Roman"/>
              </a:rPr>
              <a:t>A binary step function is a threshold-based activation function. </a:t>
            </a:r>
            <a:r>
              <a:rPr lang="en-GB" sz="2667" dirty="0">
                <a:solidFill>
                  <a:schemeClr val="dk1"/>
                </a:solidFill>
                <a:latin typeface="Times New Roman"/>
                <a:ea typeface="Times New Roman"/>
                <a:cs typeface="Times New Roman"/>
                <a:sym typeface="Times New Roman"/>
              </a:rPr>
              <a:t>If the input value is above or below a certain threshold, the neuron is activated and sends exactly the same signal to the next layer.</a:t>
            </a:r>
            <a:endParaRPr sz="2667" dirty="0">
              <a:solidFill>
                <a:schemeClr val="dk1"/>
              </a:solidFill>
              <a:latin typeface="Times New Roman"/>
              <a:ea typeface="Times New Roman"/>
              <a:cs typeface="Times New Roman"/>
              <a:sym typeface="Times New Roman"/>
            </a:endParaRPr>
          </a:p>
          <a:p>
            <a:pPr indent="0">
              <a:spcBef>
                <a:spcPts val="533"/>
              </a:spcBef>
              <a:buNone/>
            </a:pPr>
            <a:endParaRPr sz="2667" dirty="0">
              <a:solidFill>
                <a:schemeClr val="dk1"/>
              </a:solidFill>
              <a:latin typeface="Times New Roman"/>
              <a:ea typeface="Times New Roman"/>
              <a:cs typeface="Times New Roman"/>
              <a:sym typeface="Times New Roman"/>
            </a:endParaRPr>
          </a:p>
        </p:txBody>
      </p:sp>
      <p:sp>
        <p:nvSpPr>
          <p:cNvPr id="343" name="Google Shape;343;p4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l"/>
            <a:fld id="{00000000-1234-1234-1234-123412341234}" type="slidenum">
              <a:rPr lang="en-GB" sz="1867">
                <a:solidFill>
                  <a:srgbClr val="000000"/>
                </a:solidFill>
              </a:rPr>
              <a:pPr algn="l"/>
              <a:t>5</a:t>
            </a:fld>
            <a:endParaRPr sz="1867">
              <a:solidFill>
                <a:srgbClr val="000000"/>
              </a:solidFill>
            </a:endParaRPr>
          </a:p>
        </p:txBody>
      </p:sp>
      <p:sp>
        <p:nvSpPr>
          <p:cNvPr id="344" name="Google Shape;344;p47"/>
          <p:cNvSpPr txBox="1"/>
          <p:nvPr/>
        </p:nvSpPr>
        <p:spPr>
          <a:xfrm>
            <a:off x="1286167" y="532800"/>
            <a:ext cx="11360800" cy="763600"/>
          </a:xfrm>
          <a:prstGeom prst="rect">
            <a:avLst/>
          </a:prstGeom>
          <a:noFill/>
          <a:ln>
            <a:noFill/>
          </a:ln>
        </p:spPr>
        <p:txBody>
          <a:bodyPr spcFirstLastPara="1" wrap="square" lIns="121900" tIns="121900" rIns="121900" bIns="121900" anchor="t" anchorCtr="0">
            <a:noAutofit/>
          </a:bodyPr>
          <a:lstStyle/>
          <a:p>
            <a:r>
              <a:rPr lang="en-GB" sz="3200"/>
              <a:t>Binary</a:t>
            </a:r>
            <a:r>
              <a:rPr lang="en-GB" sz="2667">
                <a:solidFill>
                  <a:schemeClr val="dk1"/>
                </a:solidFill>
                <a:latin typeface="Times New Roman"/>
                <a:ea typeface="Times New Roman"/>
                <a:cs typeface="Times New Roman"/>
                <a:sym typeface="Times New Roman"/>
              </a:rPr>
              <a:t> </a:t>
            </a:r>
            <a:r>
              <a:rPr lang="en-GB" sz="3200"/>
              <a:t>Activation Functions</a:t>
            </a:r>
            <a:endParaRPr sz="3200"/>
          </a:p>
        </p:txBody>
      </p:sp>
      <p:pic>
        <p:nvPicPr>
          <p:cNvPr id="345" name="Google Shape;345;p47"/>
          <p:cNvPicPr preferRelativeResize="0"/>
          <p:nvPr/>
        </p:nvPicPr>
        <p:blipFill>
          <a:blip r:embed="rId3">
            <a:alphaModFix/>
          </a:blip>
          <a:stretch>
            <a:fillRect/>
          </a:stretch>
        </p:blipFill>
        <p:spPr>
          <a:xfrm>
            <a:off x="6950733" y="1672618"/>
            <a:ext cx="4477803" cy="3839689"/>
          </a:xfrm>
          <a:prstGeom prst="rect">
            <a:avLst/>
          </a:prstGeom>
          <a:noFill/>
          <a:ln>
            <a:noFill/>
          </a:ln>
        </p:spPr>
      </p:pic>
    </p:spTree>
    <p:extLst>
      <p:ext uri="{BB962C8B-B14F-4D97-AF65-F5344CB8AC3E}">
        <p14:creationId xmlns:p14="http://schemas.microsoft.com/office/powerpoint/2010/main" val="597128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8"/>
          <p:cNvSpPr txBox="1">
            <a:spLocks noGrp="1"/>
          </p:cNvSpPr>
          <p:nvPr>
            <p:ph type="body" idx="1"/>
          </p:nvPr>
        </p:nvSpPr>
        <p:spPr>
          <a:xfrm>
            <a:off x="397164" y="1681017"/>
            <a:ext cx="6254669" cy="4371115"/>
          </a:xfrm>
          <a:prstGeom prst="rect">
            <a:avLst/>
          </a:prstGeom>
        </p:spPr>
        <p:txBody>
          <a:bodyPr spcFirstLastPara="1" vert="horz" wrap="square" lIns="121900" tIns="121900" rIns="121900" bIns="121900" rtlCol="0" anchor="ctr" anchorCtr="0">
            <a:noAutofit/>
          </a:bodyPr>
          <a:lstStyle/>
          <a:p>
            <a:pPr marL="0" indent="0">
              <a:spcBef>
                <a:spcPts val="1867"/>
              </a:spcBef>
              <a:spcAft>
                <a:spcPts val="533"/>
              </a:spcAft>
              <a:buNone/>
            </a:pPr>
            <a:r>
              <a:rPr lang="en-GB" sz="2400" dirty="0">
                <a:solidFill>
                  <a:schemeClr val="dk1"/>
                </a:solidFill>
                <a:latin typeface="Times New Roman"/>
                <a:ea typeface="Times New Roman"/>
                <a:cs typeface="Times New Roman"/>
                <a:sym typeface="Times New Roman"/>
              </a:rPr>
              <a:t>A linear activation function takes the form: </a:t>
            </a:r>
            <a:br>
              <a:rPr lang="en-GB" sz="2400" dirty="0">
                <a:solidFill>
                  <a:schemeClr val="dk1"/>
                </a:solidFill>
                <a:latin typeface="Times New Roman"/>
                <a:ea typeface="Times New Roman"/>
                <a:cs typeface="Times New Roman"/>
                <a:sym typeface="Times New Roman"/>
              </a:rPr>
            </a:br>
            <a:r>
              <a:rPr lang="en-GB" sz="2400" dirty="0">
                <a:solidFill>
                  <a:schemeClr val="dk1"/>
                </a:solidFill>
                <a:latin typeface="Times New Roman"/>
                <a:ea typeface="Times New Roman"/>
                <a:cs typeface="Times New Roman"/>
                <a:sym typeface="Times New Roman"/>
              </a:rPr>
              <a:t>It takes the inputs, multiplied by the weights for each neuron, and creates an output signal proportional to the input. A linear function is recommended over a step function as it allows multiple outputs</a:t>
            </a:r>
            <a:r>
              <a:rPr lang="en-GB" sz="2400" dirty="0" smtClean="0">
                <a:solidFill>
                  <a:schemeClr val="dk1"/>
                </a:solidFill>
                <a:latin typeface="Times New Roman"/>
                <a:ea typeface="Times New Roman"/>
                <a:cs typeface="Times New Roman"/>
                <a:sym typeface="Times New Roman"/>
              </a:rPr>
              <a:t>.</a:t>
            </a:r>
          </a:p>
          <a:p>
            <a:pPr marL="0" indent="0">
              <a:spcBef>
                <a:spcPts val="1867"/>
              </a:spcBef>
              <a:spcAft>
                <a:spcPts val="533"/>
              </a:spcAft>
              <a:buNone/>
            </a:pPr>
            <a:endParaRPr lang="en-GB" sz="2400" dirty="0" smtClean="0">
              <a:solidFill>
                <a:schemeClr val="dk1"/>
              </a:solidFill>
              <a:latin typeface="Times New Roman"/>
              <a:ea typeface="Times New Roman"/>
              <a:cs typeface="Times New Roman"/>
              <a:sym typeface="Times New Roman"/>
            </a:endParaRPr>
          </a:p>
          <a:p>
            <a:r>
              <a:rPr lang="en-IN" sz="2400" b="1" dirty="0"/>
              <a:t>Equation : </a:t>
            </a:r>
            <a:r>
              <a:rPr lang="en-IN" sz="2400" dirty="0"/>
              <a:t>f(x) = x</a:t>
            </a:r>
          </a:p>
          <a:p>
            <a:r>
              <a:rPr lang="en-IN" sz="2400" b="1" dirty="0"/>
              <a:t>Range :</a:t>
            </a:r>
            <a:r>
              <a:rPr lang="en-IN" sz="2400" dirty="0"/>
              <a:t> (-infinity to infinity)</a:t>
            </a:r>
          </a:p>
          <a:p>
            <a:r>
              <a:rPr lang="en-IN" sz="2400" dirty="0"/>
              <a:t>It doesn’t help with the complexity or various parameters of usual data that is fed to the neural networks.</a:t>
            </a:r>
          </a:p>
          <a:p>
            <a:pPr marL="0" indent="0">
              <a:spcBef>
                <a:spcPts val="1867"/>
              </a:spcBef>
              <a:spcAft>
                <a:spcPts val="533"/>
              </a:spcAft>
              <a:buNone/>
            </a:pPr>
            <a:endParaRPr sz="2400" dirty="0">
              <a:solidFill>
                <a:schemeClr val="dk1"/>
              </a:solidFill>
              <a:latin typeface="Times New Roman"/>
              <a:ea typeface="Times New Roman"/>
              <a:cs typeface="Times New Roman"/>
              <a:sym typeface="Times New Roman"/>
            </a:endParaRPr>
          </a:p>
        </p:txBody>
      </p:sp>
      <p:sp>
        <p:nvSpPr>
          <p:cNvPr id="351" name="Google Shape;351;p4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l"/>
            <a:fld id="{00000000-1234-1234-1234-123412341234}" type="slidenum">
              <a:rPr lang="en-GB" sz="1867">
                <a:solidFill>
                  <a:srgbClr val="000000"/>
                </a:solidFill>
              </a:rPr>
              <a:pPr algn="l"/>
              <a:t>6</a:t>
            </a:fld>
            <a:endParaRPr sz="1867">
              <a:solidFill>
                <a:srgbClr val="000000"/>
              </a:solidFill>
            </a:endParaRPr>
          </a:p>
        </p:txBody>
      </p:sp>
      <p:sp>
        <p:nvSpPr>
          <p:cNvPr id="352" name="Google Shape;352;p48"/>
          <p:cNvSpPr txBox="1"/>
          <p:nvPr/>
        </p:nvSpPr>
        <p:spPr>
          <a:xfrm>
            <a:off x="1410567" y="444333"/>
            <a:ext cx="11360800" cy="763600"/>
          </a:xfrm>
          <a:prstGeom prst="rect">
            <a:avLst/>
          </a:prstGeom>
          <a:noFill/>
          <a:ln>
            <a:noFill/>
          </a:ln>
        </p:spPr>
        <p:txBody>
          <a:bodyPr spcFirstLastPara="1" wrap="square" lIns="121900" tIns="121900" rIns="121900" bIns="121900" anchor="t" anchorCtr="0">
            <a:noAutofit/>
          </a:bodyPr>
          <a:lstStyle/>
          <a:p>
            <a:r>
              <a:rPr lang="en-GB" sz="4000"/>
              <a:t>Linear Activation Functions</a:t>
            </a:r>
            <a:endParaRPr sz="4000"/>
          </a:p>
        </p:txBody>
      </p:sp>
      <p:pic>
        <p:nvPicPr>
          <p:cNvPr id="353" name="Google Shape;353;p48"/>
          <p:cNvPicPr preferRelativeResize="0"/>
          <p:nvPr/>
        </p:nvPicPr>
        <p:blipFill>
          <a:blip r:embed="rId3">
            <a:alphaModFix/>
          </a:blip>
          <a:stretch>
            <a:fillRect/>
          </a:stretch>
        </p:blipFill>
        <p:spPr>
          <a:xfrm>
            <a:off x="8338267" y="1361117"/>
            <a:ext cx="1371600" cy="457200"/>
          </a:xfrm>
          <a:prstGeom prst="rect">
            <a:avLst/>
          </a:prstGeom>
          <a:noFill/>
          <a:ln>
            <a:noFill/>
          </a:ln>
        </p:spPr>
      </p:pic>
      <p:pic>
        <p:nvPicPr>
          <p:cNvPr id="354" name="Google Shape;354;p48"/>
          <p:cNvPicPr preferRelativeResize="0"/>
          <p:nvPr/>
        </p:nvPicPr>
        <p:blipFill>
          <a:blip r:embed="rId4">
            <a:alphaModFix/>
          </a:blip>
          <a:stretch>
            <a:fillRect/>
          </a:stretch>
        </p:blipFill>
        <p:spPr>
          <a:xfrm>
            <a:off x="6872800" y="1971534"/>
            <a:ext cx="4648045" cy="3839689"/>
          </a:xfrm>
          <a:prstGeom prst="rect">
            <a:avLst/>
          </a:prstGeom>
          <a:noFill/>
          <a:ln>
            <a:noFill/>
          </a:ln>
        </p:spPr>
      </p:pic>
    </p:spTree>
    <p:extLst>
      <p:ext uri="{BB962C8B-B14F-4D97-AF65-F5344CB8AC3E}">
        <p14:creationId xmlns:p14="http://schemas.microsoft.com/office/powerpoint/2010/main" val="3594294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6" name="Content Placeholder 5"/>
          <p:cNvSpPr>
            <a:spLocks noGrp="1"/>
          </p:cNvSpPr>
          <p:nvPr>
            <p:ph idx="1"/>
          </p:nvPr>
        </p:nvSpPr>
        <p:spPr>
          <a:xfrm>
            <a:off x="579582" y="1613189"/>
            <a:ext cx="10515600" cy="4351338"/>
          </a:xfrm>
        </p:spPr>
        <p:txBody>
          <a:bodyPr>
            <a:normAutofit fontScale="92500"/>
          </a:bodyPr>
          <a:lstStyle/>
          <a:p>
            <a:r>
              <a:rPr lang="en-IN" dirty="0"/>
              <a:t>The Nonlinear Activation Functions are the most used activation functions.</a:t>
            </a:r>
            <a:endParaRPr lang="en-IN" dirty="0" smtClean="0"/>
          </a:p>
          <a:p>
            <a:r>
              <a:rPr lang="en-IN" dirty="0" smtClean="0"/>
              <a:t>It makes it easy for the model to generalize or adapt with variety of data and to differentiate between the output.</a:t>
            </a:r>
          </a:p>
          <a:p>
            <a:r>
              <a:rPr lang="en-IN" dirty="0" smtClean="0"/>
              <a:t>The main terminologies needed to understand for nonlinear functions are:</a:t>
            </a:r>
          </a:p>
          <a:p>
            <a:r>
              <a:rPr lang="en-IN" dirty="0" smtClean="0"/>
              <a:t>Derivative or Differential: Change in y-axis w.r.t. change in x-</a:t>
            </a:r>
            <a:r>
              <a:rPr lang="en-IN" dirty="0" err="1" smtClean="0"/>
              <a:t>axis.It</a:t>
            </a:r>
            <a:r>
              <a:rPr lang="en-IN" dirty="0" smtClean="0"/>
              <a:t> is also known as slope.</a:t>
            </a:r>
          </a:p>
          <a:p>
            <a:r>
              <a:rPr lang="en-IN" dirty="0" smtClean="0"/>
              <a:t>Monotonic function: A function which is either entirely non-increasing or non-decreasing.</a:t>
            </a:r>
          </a:p>
          <a:p>
            <a:r>
              <a:rPr lang="en-IN" dirty="0" smtClean="0"/>
              <a:t>The Nonlinear Activation Functions are mainly divided on the basis of their range or curves</a:t>
            </a:r>
            <a:endParaRPr lang="en-IN" dirty="0"/>
          </a:p>
        </p:txBody>
      </p:sp>
      <p:sp>
        <p:nvSpPr>
          <p:cNvPr id="360" name="Google Shape;360;p49"/>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pPr algn="l"/>
            <a:fld id="{00000000-1234-1234-1234-123412341234}" type="slidenum">
              <a:rPr lang="en-GB" sz="1867">
                <a:solidFill>
                  <a:srgbClr val="000000"/>
                </a:solidFill>
              </a:rPr>
              <a:pPr algn="l"/>
              <a:t>7</a:t>
            </a:fld>
            <a:endParaRPr sz="1867">
              <a:solidFill>
                <a:srgbClr val="000000"/>
              </a:solidFill>
            </a:endParaRPr>
          </a:p>
        </p:txBody>
      </p:sp>
      <p:sp>
        <p:nvSpPr>
          <p:cNvPr id="361" name="Google Shape;361;p49"/>
          <p:cNvSpPr txBox="1"/>
          <p:nvPr/>
        </p:nvSpPr>
        <p:spPr>
          <a:xfrm>
            <a:off x="948600" y="372867"/>
            <a:ext cx="7579600" cy="763600"/>
          </a:xfrm>
          <a:prstGeom prst="rect">
            <a:avLst/>
          </a:prstGeom>
          <a:noFill/>
          <a:ln>
            <a:noFill/>
          </a:ln>
        </p:spPr>
        <p:txBody>
          <a:bodyPr spcFirstLastPara="1" wrap="square" lIns="121900" tIns="121900" rIns="121900" bIns="121900" anchor="t" anchorCtr="0">
            <a:noAutofit/>
          </a:bodyPr>
          <a:lstStyle/>
          <a:p>
            <a:r>
              <a:rPr lang="en-GB" sz="4000" dirty="0"/>
              <a:t>Nonlinear Activation Functions</a:t>
            </a:r>
            <a:endParaRPr sz="4000" dirty="0"/>
          </a:p>
        </p:txBody>
      </p:sp>
    </p:spTree>
    <p:extLst>
      <p:ext uri="{BB962C8B-B14F-4D97-AF65-F5344CB8AC3E}">
        <p14:creationId xmlns:p14="http://schemas.microsoft.com/office/powerpoint/2010/main" val="3556425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9"/>
          <p:cNvSpPr txBox="1">
            <a:spLocks noGrp="1"/>
          </p:cNvSpPr>
          <p:nvPr>
            <p:ph type="body" idx="1"/>
          </p:nvPr>
        </p:nvSpPr>
        <p:spPr>
          <a:xfrm>
            <a:off x="397833" y="1604033"/>
            <a:ext cx="6254000" cy="4613600"/>
          </a:xfrm>
          <a:prstGeom prst="rect">
            <a:avLst/>
          </a:prstGeom>
        </p:spPr>
        <p:txBody>
          <a:bodyPr spcFirstLastPara="1" vert="horz" wrap="square" lIns="121900" tIns="121900" rIns="121900" bIns="121900" rtlCol="0" anchor="ctr" anchorCtr="0">
            <a:noAutofit/>
          </a:bodyPr>
          <a:lstStyle/>
          <a:p>
            <a:pPr indent="-474121">
              <a:spcBef>
                <a:spcPts val="1867"/>
              </a:spcBef>
              <a:buClr>
                <a:schemeClr val="dk1"/>
              </a:buClr>
              <a:buSzPts val="2000"/>
              <a:buFont typeface="Times New Roman"/>
              <a:buAutoNum type="arabicPeriod"/>
            </a:pPr>
            <a:r>
              <a:rPr lang="en-GB" sz="1800" dirty="0">
                <a:solidFill>
                  <a:schemeClr val="dk1"/>
                </a:solidFill>
                <a:latin typeface="Times New Roman"/>
                <a:ea typeface="Times New Roman"/>
                <a:cs typeface="Times New Roman"/>
                <a:sym typeface="Times New Roman"/>
              </a:rPr>
              <a:t>Sigmoid/Logistic</a:t>
            </a:r>
            <a:br>
              <a:rPr lang="en-GB" sz="1800" dirty="0">
                <a:solidFill>
                  <a:schemeClr val="dk1"/>
                </a:solidFill>
                <a:latin typeface="Times New Roman"/>
                <a:ea typeface="Times New Roman"/>
                <a:cs typeface="Times New Roman"/>
                <a:sym typeface="Times New Roman"/>
              </a:rPr>
            </a:br>
            <a:endParaRPr sz="1100" b="1" dirty="0">
              <a:solidFill>
                <a:schemeClr val="dk1"/>
              </a:solidFill>
            </a:endParaRPr>
          </a:p>
          <a:p>
            <a:r>
              <a:rPr lang="en-IN" sz="1800" dirty="0"/>
              <a:t>The main reason why we use sigmoid function is because it exists between </a:t>
            </a:r>
            <a:r>
              <a:rPr lang="en-IN" sz="1800" b="1" dirty="0"/>
              <a:t>(0 to 1). </a:t>
            </a:r>
            <a:r>
              <a:rPr lang="en-IN" sz="1800" dirty="0"/>
              <a:t>Therefore, it is especially used for models where we have to </a:t>
            </a:r>
            <a:r>
              <a:rPr lang="en-IN" sz="1800" b="1" dirty="0"/>
              <a:t>predict the probability</a:t>
            </a:r>
            <a:r>
              <a:rPr lang="en-IN" sz="1800" dirty="0"/>
              <a:t> as an </a:t>
            </a:r>
            <a:r>
              <a:rPr lang="en-IN" sz="1800" dirty="0" err="1"/>
              <a:t>output.Since</a:t>
            </a:r>
            <a:r>
              <a:rPr lang="en-IN" sz="1800" dirty="0"/>
              <a:t> probability of anything exists only between the range of </a:t>
            </a:r>
            <a:r>
              <a:rPr lang="en-IN" sz="1800" b="1" dirty="0"/>
              <a:t>0 and 1,</a:t>
            </a:r>
            <a:r>
              <a:rPr lang="en-IN" sz="1800" dirty="0"/>
              <a:t> sigmoid is the right choice.</a:t>
            </a:r>
          </a:p>
          <a:p>
            <a:r>
              <a:rPr lang="en-IN" sz="1800" dirty="0"/>
              <a:t>The function is </a:t>
            </a:r>
            <a:r>
              <a:rPr lang="en-IN" sz="1800" b="1" dirty="0" err="1"/>
              <a:t>differentiable</a:t>
            </a:r>
            <a:r>
              <a:rPr lang="en-IN" sz="1800" dirty="0" err="1"/>
              <a:t>.That</a:t>
            </a:r>
            <a:r>
              <a:rPr lang="en-IN" sz="1800" dirty="0"/>
              <a:t> means, we can find the slope of the sigmoid curve at any two points.</a:t>
            </a:r>
          </a:p>
          <a:p>
            <a:r>
              <a:rPr lang="en-IN" sz="1800" dirty="0"/>
              <a:t>The function is </a:t>
            </a:r>
            <a:r>
              <a:rPr lang="en-IN" sz="1800" b="1" dirty="0"/>
              <a:t>monotonic </a:t>
            </a:r>
            <a:r>
              <a:rPr lang="en-IN" sz="1800" dirty="0"/>
              <a:t>but function’s derivative is not.</a:t>
            </a:r>
          </a:p>
          <a:p>
            <a:r>
              <a:rPr lang="en-IN" sz="1800" dirty="0"/>
              <a:t>The logistic sigmoid function can cause a neural network to get stuck at the training time.</a:t>
            </a:r>
          </a:p>
          <a:p>
            <a:r>
              <a:rPr lang="en-IN" sz="1800" dirty="0"/>
              <a:t>The </a:t>
            </a:r>
            <a:r>
              <a:rPr lang="en-IN" sz="1800" b="1" dirty="0" err="1"/>
              <a:t>softmax</a:t>
            </a:r>
            <a:r>
              <a:rPr lang="en-IN" sz="1800" b="1" dirty="0"/>
              <a:t> function</a:t>
            </a:r>
            <a:r>
              <a:rPr lang="en-IN" sz="1800" dirty="0"/>
              <a:t> is a more generalized logistic activation function which is used for multiclass classification</a:t>
            </a:r>
          </a:p>
          <a:p>
            <a:pPr marL="0" indent="0">
              <a:spcBef>
                <a:spcPts val="1867"/>
              </a:spcBef>
              <a:spcAft>
                <a:spcPts val="533"/>
              </a:spcAft>
              <a:buNone/>
            </a:pPr>
            <a:r>
              <a:rPr lang="en-GB" sz="1800" dirty="0">
                <a:solidFill>
                  <a:schemeClr val="dk1"/>
                </a:solidFill>
                <a:latin typeface="Times New Roman"/>
                <a:ea typeface="Times New Roman"/>
                <a:cs typeface="Times New Roman"/>
                <a:sym typeface="Times New Roman"/>
              </a:rPr>
              <a:t/>
            </a:r>
            <a:br>
              <a:rPr lang="en-GB" sz="1800" dirty="0">
                <a:solidFill>
                  <a:schemeClr val="dk1"/>
                </a:solidFill>
                <a:latin typeface="Times New Roman"/>
                <a:ea typeface="Times New Roman"/>
                <a:cs typeface="Times New Roman"/>
                <a:sym typeface="Times New Roman"/>
              </a:rPr>
            </a:br>
            <a:endParaRPr sz="1800" dirty="0">
              <a:solidFill>
                <a:schemeClr val="dk1"/>
              </a:solidFill>
              <a:latin typeface="Times New Roman"/>
              <a:ea typeface="Times New Roman"/>
              <a:cs typeface="Times New Roman"/>
              <a:sym typeface="Times New Roman"/>
            </a:endParaRPr>
          </a:p>
        </p:txBody>
      </p:sp>
      <p:sp>
        <p:nvSpPr>
          <p:cNvPr id="360" name="Google Shape;360;p4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l"/>
            <a:fld id="{00000000-1234-1234-1234-123412341234}" type="slidenum">
              <a:rPr lang="en-GB" sz="1867">
                <a:solidFill>
                  <a:srgbClr val="000000"/>
                </a:solidFill>
              </a:rPr>
              <a:pPr algn="l"/>
              <a:t>8</a:t>
            </a:fld>
            <a:endParaRPr sz="1867">
              <a:solidFill>
                <a:srgbClr val="000000"/>
              </a:solidFill>
            </a:endParaRPr>
          </a:p>
        </p:txBody>
      </p:sp>
      <p:sp>
        <p:nvSpPr>
          <p:cNvPr id="361" name="Google Shape;361;p49"/>
          <p:cNvSpPr txBox="1"/>
          <p:nvPr/>
        </p:nvSpPr>
        <p:spPr>
          <a:xfrm>
            <a:off x="948600" y="372867"/>
            <a:ext cx="7579600" cy="763600"/>
          </a:xfrm>
          <a:prstGeom prst="rect">
            <a:avLst/>
          </a:prstGeom>
          <a:noFill/>
          <a:ln>
            <a:noFill/>
          </a:ln>
        </p:spPr>
        <p:txBody>
          <a:bodyPr spcFirstLastPara="1" wrap="square" lIns="121900" tIns="121900" rIns="121900" bIns="121900" anchor="t" anchorCtr="0">
            <a:noAutofit/>
          </a:bodyPr>
          <a:lstStyle/>
          <a:p>
            <a:r>
              <a:rPr lang="en-GB" sz="4000"/>
              <a:t>Nonlinear Activation Functions</a:t>
            </a:r>
            <a:endParaRPr sz="4000"/>
          </a:p>
        </p:txBody>
      </p:sp>
      <p:pic>
        <p:nvPicPr>
          <p:cNvPr id="362" name="Google Shape;362;p49"/>
          <p:cNvPicPr preferRelativeResize="0"/>
          <p:nvPr/>
        </p:nvPicPr>
        <p:blipFill>
          <a:blip r:embed="rId3">
            <a:alphaModFix/>
          </a:blip>
          <a:stretch>
            <a:fillRect/>
          </a:stretch>
        </p:blipFill>
        <p:spPr>
          <a:xfrm>
            <a:off x="8118984" y="5632490"/>
            <a:ext cx="2446533" cy="847533"/>
          </a:xfrm>
          <a:prstGeom prst="rect">
            <a:avLst/>
          </a:prstGeom>
          <a:noFill/>
          <a:ln>
            <a:noFill/>
          </a:ln>
        </p:spPr>
      </p:pic>
      <p:pic>
        <p:nvPicPr>
          <p:cNvPr id="363" name="Google Shape;363;p49"/>
          <p:cNvPicPr preferRelativeResize="0"/>
          <p:nvPr/>
        </p:nvPicPr>
        <p:blipFill>
          <a:blip r:embed="rId4">
            <a:alphaModFix/>
          </a:blip>
          <a:stretch>
            <a:fillRect/>
          </a:stretch>
        </p:blipFill>
        <p:spPr>
          <a:xfrm>
            <a:off x="7126101" y="1687467"/>
            <a:ext cx="4432300" cy="3810000"/>
          </a:xfrm>
          <a:prstGeom prst="rect">
            <a:avLst/>
          </a:prstGeom>
          <a:noFill/>
          <a:ln>
            <a:noFill/>
          </a:ln>
        </p:spPr>
      </p:pic>
    </p:spTree>
    <p:extLst>
      <p:ext uri="{BB962C8B-B14F-4D97-AF65-F5344CB8AC3E}">
        <p14:creationId xmlns:p14="http://schemas.microsoft.com/office/powerpoint/2010/main" val="182322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0"/>
          <p:cNvSpPr txBox="1">
            <a:spLocks noGrp="1"/>
          </p:cNvSpPr>
          <p:nvPr>
            <p:ph type="body" idx="1"/>
          </p:nvPr>
        </p:nvSpPr>
        <p:spPr>
          <a:xfrm>
            <a:off x="415600" y="1532000"/>
            <a:ext cx="5957491" cy="4937000"/>
          </a:xfrm>
          <a:prstGeom prst="rect">
            <a:avLst/>
          </a:prstGeom>
        </p:spPr>
        <p:txBody>
          <a:bodyPr spcFirstLastPara="1" vert="horz" wrap="square" lIns="121900" tIns="121900" rIns="121900" bIns="121900" rtlCol="0" anchor="ctr" anchorCtr="0">
            <a:noAutofit/>
          </a:bodyPr>
          <a:lstStyle/>
          <a:p>
            <a:pPr indent="-474121">
              <a:spcBef>
                <a:spcPts val="1867"/>
              </a:spcBef>
              <a:buClr>
                <a:schemeClr val="dk1"/>
              </a:buClr>
              <a:buSzPts val="2000"/>
              <a:buFont typeface="Times New Roman"/>
              <a:buAutoNum type="arabicPeriod" startAt="2"/>
            </a:pPr>
            <a:r>
              <a:rPr lang="en-GB" sz="1800" dirty="0" err="1">
                <a:solidFill>
                  <a:schemeClr val="dk1"/>
                </a:solidFill>
                <a:latin typeface="Times New Roman"/>
                <a:ea typeface="Times New Roman"/>
                <a:cs typeface="Times New Roman"/>
                <a:sym typeface="Times New Roman"/>
              </a:rPr>
              <a:t>tanh</a:t>
            </a:r>
            <a:r>
              <a:rPr lang="en-GB" sz="1800" dirty="0">
                <a:solidFill>
                  <a:schemeClr val="dk1"/>
                </a:solidFill>
                <a:latin typeface="Times New Roman"/>
                <a:ea typeface="Times New Roman"/>
                <a:cs typeface="Times New Roman"/>
                <a:sym typeface="Times New Roman"/>
              </a:rPr>
              <a:t/>
            </a:r>
            <a:br>
              <a:rPr lang="en-GB" sz="1800" dirty="0">
                <a:solidFill>
                  <a:schemeClr val="dk1"/>
                </a:solidFill>
                <a:latin typeface="Times New Roman"/>
                <a:ea typeface="Times New Roman"/>
                <a:cs typeface="Times New Roman"/>
                <a:sym typeface="Times New Roman"/>
              </a:rPr>
            </a:br>
            <a:endParaRPr lang="en-GB" sz="1800" dirty="0" smtClean="0">
              <a:solidFill>
                <a:schemeClr val="dk1"/>
              </a:solidFill>
              <a:latin typeface="Times New Roman"/>
              <a:ea typeface="Times New Roman"/>
              <a:cs typeface="Times New Roman"/>
              <a:sym typeface="Times New Roman"/>
            </a:endParaRPr>
          </a:p>
          <a:p>
            <a:pPr marL="135464" indent="0">
              <a:spcBef>
                <a:spcPts val="1867"/>
              </a:spcBef>
              <a:buClr>
                <a:schemeClr val="dk1"/>
              </a:buClr>
              <a:buSzPts val="2000"/>
              <a:buNone/>
            </a:pPr>
            <a:r>
              <a:rPr lang="en-IN" sz="1800" dirty="0" err="1" smtClean="0"/>
              <a:t>tanh</a:t>
            </a:r>
            <a:r>
              <a:rPr lang="en-IN" sz="1800" dirty="0" smtClean="0"/>
              <a:t> </a:t>
            </a:r>
            <a:r>
              <a:rPr lang="en-IN" sz="1800" dirty="0"/>
              <a:t>is also like logistic sigmoid but better. The range of the </a:t>
            </a:r>
            <a:r>
              <a:rPr lang="en-IN" sz="1800" dirty="0" err="1"/>
              <a:t>tanh</a:t>
            </a:r>
            <a:r>
              <a:rPr lang="en-IN" sz="1800" dirty="0"/>
              <a:t> function is from (-1 to 1). </a:t>
            </a:r>
            <a:r>
              <a:rPr lang="en-IN" sz="1800" dirty="0" err="1"/>
              <a:t>tanh</a:t>
            </a:r>
            <a:r>
              <a:rPr lang="en-IN" sz="1800" dirty="0"/>
              <a:t> is also sigmoidal (s - shaped</a:t>
            </a:r>
            <a:r>
              <a:rPr lang="en-IN" sz="1800" dirty="0" smtClean="0"/>
              <a:t>).</a:t>
            </a:r>
          </a:p>
          <a:p>
            <a:pPr marL="135464" indent="0">
              <a:spcBef>
                <a:spcPts val="1867"/>
              </a:spcBef>
              <a:buClr>
                <a:schemeClr val="dk1"/>
              </a:buClr>
              <a:buSzPts val="2000"/>
              <a:buNone/>
            </a:pPr>
            <a:r>
              <a:rPr lang="en-IN" sz="1800" dirty="0">
                <a:solidFill>
                  <a:schemeClr val="dk1"/>
                </a:solidFill>
                <a:latin typeface="Times New Roman"/>
                <a:ea typeface="Times New Roman"/>
                <a:cs typeface="Times New Roman"/>
                <a:sym typeface="Times New Roman"/>
              </a:rPr>
              <a:t>The advantage is that the negative inputs will be mapped strongly negative and the zero inputs will be mapped near zero in the </a:t>
            </a:r>
            <a:r>
              <a:rPr lang="en-IN" sz="1800" dirty="0" err="1">
                <a:solidFill>
                  <a:schemeClr val="dk1"/>
                </a:solidFill>
                <a:latin typeface="Times New Roman"/>
                <a:ea typeface="Times New Roman"/>
                <a:cs typeface="Times New Roman"/>
                <a:sym typeface="Times New Roman"/>
              </a:rPr>
              <a:t>tanh</a:t>
            </a:r>
            <a:r>
              <a:rPr lang="en-IN" sz="1800" dirty="0">
                <a:solidFill>
                  <a:schemeClr val="dk1"/>
                </a:solidFill>
                <a:latin typeface="Times New Roman"/>
                <a:ea typeface="Times New Roman"/>
                <a:cs typeface="Times New Roman"/>
                <a:sym typeface="Times New Roman"/>
              </a:rPr>
              <a:t> graph.</a:t>
            </a:r>
          </a:p>
          <a:p>
            <a:pPr marL="135464" indent="0">
              <a:spcBef>
                <a:spcPts val="1867"/>
              </a:spcBef>
              <a:buClr>
                <a:schemeClr val="dk1"/>
              </a:buClr>
              <a:buSzPts val="2000"/>
              <a:buNone/>
            </a:pPr>
            <a:r>
              <a:rPr lang="en-IN" sz="1800" dirty="0">
                <a:solidFill>
                  <a:schemeClr val="dk1"/>
                </a:solidFill>
                <a:latin typeface="Times New Roman"/>
                <a:ea typeface="Times New Roman"/>
                <a:cs typeface="Times New Roman"/>
                <a:sym typeface="Times New Roman"/>
              </a:rPr>
              <a:t>The function is </a:t>
            </a:r>
            <a:r>
              <a:rPr lang="en-IN" sz="1800" dirty="0" smtClean="0">
                <a:solidFill>
                  <a:schemeClr val="dk1"/>
                </a:solidFill>
                <a:latin typeface="Times New Roman"/>
                <a:ea typeface="Times New Roman"/>
                <a:cs typeface="Times New Roman"/>
                <a:sym typeface="Times New Roman"/>
              </a:rPr>
              <a:t>differentiable.</a:t>
            </a:r>
          </a:p>
          <a:p>
            <a:pPr marL="135464" indent="0">
              <a:spcBef>
                <a:spcPts val="1867"/>
              </a:spcBef>
              <a:buClr>
                <a:schemeClr val="dk1"/>
              </a:buClr>
              <a:buSzPts val="2000"/>
              <a:buNone/>
            </a:pPr>
            <a:r>
              <a:rPr lang="en-IN" sz="1800" dirty="0" smtClean="0">
                <a:solidFill>
                  <a:schemeClr val="dk1"/>
                </a:solidFill>
                <a:latin typeface="Times New Roman"/>
                <a:ea typeface="Times New Roman"/>
                <a:cs typeface="Times New Roman"/>
                <a:sym typeface="Times New Roman"/>
              </a:rPr>
              <a:t>The </a:t>
            </a:r>
            <a:r>
              <a:rPr lang="en-IN" sz="1800" dirty="0">
                <a:solidFill>
                  <a:schemeClr val="dk1"/>
                </a:solidFill>
                <a:latin typeface="Times New Roman"/>
                <a:ea typeface="Times New Roman"/>
                <a:cs typeface="Times New Roman"/>
                <a:sym typeface="Times New Roman"/>
              </a:rPr>
              <a:t>function is monotonic while its derivative is not monotonic.</a:t>
            </a:r>
          </a:p>
          <a:p>
            <a:pPr marL="135464" indent="0">
              <a:spcBef>
                <a:spcPts val="1867"/>
              </a:spcBef>
              <a:buClr>
                <a:schemeClr val="dk1"/>
              </a:buClr>
              <a:buSzPts val="2000"/>
              <a:buNone/>
            </a:pPr>
            <a:r>
              <a:rPr lang="en-IN" sz="1800" dirty="0">
                <a:solidFill>
                  <a:schemeClr val="dk1"/>
                </a:solidFill>
                <a:latin typeface="Times New Roman"/>
                <a:ea typeface="Times New Roman"/>
                <a:cs typeface="Times New Roman"/>
                <a:sym typeface="Times New Roman"/>
              </a:rPr>
              <a:t>The </a:t>
            </a:r>
            <a:r>
              <a:rPr lang="en-IN" sz="1800" dirty="0" err="1">
                <a:solidFill>
                  <a:schemeClr val="dk1"/>
                </a:solidFill>
                <a:latin typeface="Times New Roman"/>
                <a:ea typeface="Times New Roman"/>
                <a:cs typeface="Times New Roman"/>
                <a:sym typeface="Times New Roman"/>
              </a:rPr>
              <a:t>tanh</a:t>
            </a:r>
            <a:r>
              <a:rPr lang="en-IN" sz="1800" dirty="0">
                <a:solidFill>
                  <a:schemeClr val="dk1"/>
                </a:solidFill>
                <a:latin typeface="Times New Roman"/>
                <a:ea typeface="Times New Roman"/>
                <a:cs typeface="Times New Roman"/>
                <a:sym typeface="Times New Roman"/>
              </a:rPr>
              <a:t> function is mainly used classification between two classes.</a:t>
            </a:r>
            <a:endParaRPr sz="1800" dirty="0">
              <a:solidFill>
                <a:schemeClr val="dk1"/>
              </a:solidFill>
              <a:latin typeface="Times New Roman"/>
              <a:ea typeface="Times New Roman"/>
              <a:cs typeface="Times New Roman"/>
              <a:sym typeface="Times New Roman"/>
            </a:endParaRPr>
          </a:p>
        </p:txBody>
      </p:sp>
      <p:sp>
        <p:nvSpPr>
          <p:cNvPr id="369" name="Google Shape;369;p5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l"/>
            <a:fld id="{00000000-1234-1234-1234-123412341234}" type="slidenum">
              <a:rPr lang="en-GB" sz="1867">
                <a:solidFill>
                  <a:srgbClr val="000000"/>
                </a:solidFill>
              </a:rPr>
              <a:pPr algn="l"/>
              <a:t>9</a:t>
            </a:fld>
            <a:endParaRPr sz="1867">
              <a:solidFill>
                <a:srgbClr val="000000"/>
              </a:solidFill>
            </a:endParaRPr>
          </a:p>
        </p:txBody>
      </p:sp>
      <p:sp>
        <p:nvSpPr>
          <p:cNvPr id="370" name="Google Shape;370;p50"/>
          <p:cNvSpPr txBox="1"/>
          <p:nvPr/>
        </p:nvSpPr>
        <p:spPr>
          <a:xfrm>
            <a:off x="913067" y="426167"/>
            <a:ext cx="11360800" cy="763600"/>
          </a:xfrm>
          <a:prstGeom prst="rect">
            <a:avLst/>
          </a:prstGeom>
          <a:noFill/>
          <a:ln>
            <a:noFill/>
          </a:ln>
        </p:spPr>
        <p:txBody>
          <a:bodyPr spcFirstLastPara="1" wrap="square" lIns="121900" tIns="121900" rIns="121900" bIns="121900" anchor="t" anchorCtr="0">
            <a:noAutofit/>
          </a:bodyPr>
          <a:lstStyle/>
          <a:p>
            <a:r>
              <a:rPr lang="en-GB" sz="4000"/>
              <a:t>Nonlinear Activation Functions</a:t>
            </a:r>
            <a:endParaRPr sz="4000"/>
          </a:p>
        </p:txBody>
      </p:sp>
      <p:pic>
        <p:nvPicPr>
          <p:cNvPr id="371" name="Google Shape;371;p50"/>
          <p:cNvPicPr preferRelativeResize="0"/>
          <p:nvPr/>
        </p:nvPicPr>
        <p:blipFill>
          <a:blip r:embed="rId3">
            <a:alphaModFix/>
          </a:blip>
          <a:stretch>
            <a:fillRect/>
          </a:stretch>
        </p:blipFill>
        <p:spPr>
          <a:xfrm>
            <a:off x="6862899" y="1371171"/>
            <a:ext cx="4799512" cy="3793900"/>
          </a:xfrm>
          <a:prstGeom prst="rect">
            <a:avLst/>
          </a:prstGeom>
          <a:noFill/>
          <a:ln>
            <a:noFill/>
          </a:ln>
        </p:spPr>
      </p:pic>
      <p:pic>
        <p:nvPicPr>
          <p:cNvPr id="372" name="Google Shape;372;p50"/>
          <p:cNvPicPr preferRelativeResize="0"/>
          <p:nvPr/>
        </p:nvPicPr>
        <p:blipFill>
          <a:blip r:embed="rId4">
            <a:alphaModFix/>
          </a:blip>
          <a:stretch>
            <a:fillRect/>
          </a:stretch>
        </p:blipFill>
        <p:spPr>
          <a:xfrm>
            <a:off x="7522318" y="5326000"/>
            <a:ext cx="3124200" cy="1143000"/>
          </a:xfrm>
          <a:prstGeom prst="rect">
            <a:avLst/>
          </a:prstGeom>
          <a:noFill/>
          <a:ln>
            <a:noFill/>
          </a:ln>
        </p:spPr>
      </p:pic>
    </p:spTree>
    <p:extLst>
      <p:ext uri="{BB962C8B-B14F-4D97-AF65-F5344CB8AC3E}">
        <p14:creationId xmlns:p14="http://schemas.microsoft.com/office/powerpoint/2010/main" val="2497170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1749</Words>
  <Application>Microsoft Office PowerPoint</Application>
  <PresentationFormat>Widescreen</PresentationFormat>
  <Paragraphs>98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Back Propagation</vt:lpstr>
      <vt:lpstr>Back Propagation</vt:lpstr>
      <vt:lpstr>Back Propagation</vt:lpstr>
      <vt:lpstr>Activation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 Propagation</dc:title>
  <dc:creator>VK</dc:creator>
  <cp:lastModifiedBy>VK</cp:lastModifiedBy>
  <cp:revision>10</cp:revision>
  <dcterms:created xsi:type="dcterms:W3CDTF">2021-10-30T11:42:35Z</dcterms:created>
  <dcterms:modified xsi:type="dcterms:W3CDTF">2021-10-30T11:56:59Z</dcterms:modified>
</cp:coreProperties>
</file>