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2.xml.rels" ContentType="application/vnd.openxmlformats-package.relationships+xml"/>
  <Override PartName="/ppt/slides/_rels/slide71.xml.rels" ContentType="application/vnd.openxmlformats-package.relationships+xml"/>
  <Override PartName="/ppt/slides/_rels/slide70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12.xml.rels" ContentType="application/vnd.openxmlformats-package.relationships+xml"/>
  <Override PartName="/ppt/slides/_rels/slide44.xml.rels" ContentType="application/vnd.openxmlformats-package.relationships+xml"/>
  <Override PartName="/ppt/slides/_rels/slide11.xml.rels" ContentType="application/vnd.openxmlformats-package.relationships+xml"/>
  <Override PartName="/ppt/slides/_rels/slide43.xml.rels" ContentType="application/vnd.openxmlformats-package.relationships+xml"/>
  <Override PartName="/ppt/slides/_rels/slide10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7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34.xml.rels" ContentType="application/vnd.openxmlformats-package.relationships+xml"/>
  <Override PartName="/ppt/slides/_rels/slide65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49.xml.rels" ContentType="application/vnd.openxmlformats-package.relationships+xml"/>
  <Override PartName="/ppt/slides/_rels/slide56.xml.rels" ContentType="application/vnd.openxmlformats-package.relationships+xml"/>
  <Override PartName="/ppt/slides/_rels/slide24.xml.rels" ContentType="application/vnd.openxmlformats-package.relationships+xml"/>
  <Override PartName="/ppt/slides/_rels/slide48.xml.rels" ContentType="application/vnd.openxmlformats-package.relationships+xml"/>
  <Override PartName="/ppt/slides/_rels/slide38.xml.rels" ContentType="application/vnd.openxmlformats-package.relationships+xml"/>
  <Override PartName="/ppt/slides/_rels/slide6.xml.rels" ContentType="application/vnd.openxmlformats-package.relationships+xml"/>
  <Override PartName="/ppt/slides/_rels/slide55.xml.rels" ContentType="application/vnd.openxmlformats-package.relationships+xml"/>
  <Override PartName="/ppt/slides/_rels/slide23.xml.rels" ContentType="application/vnd.openxmlformats-package.relationships+xml"/>
  <Override PartName="/ppt/slides/_rels/slide47.xml.rels" ContentType="application/vnd.openxmlformats-package.relationships+xml"/>
  <Override PartName="/ppt/slides/_rels/slide69.xml.rels" ContentType="application/vnd.openxmlformats-package.relationships+xml"/>
  <Override PartName="/ppt/slides/_rels/slide37.xml.rels" ContentType="application/vnd.openxmlformats-package.relationships+xml"/>
  <Override PartName="/ppt/slides/_rels/slide5.xml.rels" ContentType="application/vnd.openxmlformats-package.relationships+xml"/>
  <Override PartName="/ppt/slides/_rels/slide54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45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68.xml.rels" ContentType="application/vnd.openxmlformats-package.relationships+xml"/>
  <Override PartName="/ppt/slides/_rels/slide4.xml.rels" ContentType="application/vnd.openxmlformats-package.relationships+xml"/>
  <Override PartName="/ppt/slides/_rels/slide36.xml.rels" ContentType="application/vnd.openxmlformats-package.relationships+xml"/>
  <Override PartName="/ppt/slides/_rels/slide8.xml.rels" ContentType="application/vnd.openxmlformats-package.relationships+xml"/>
  <Override PartName="/ppt/slides/_rels/slide57.xml.rels" ContentType="application/vnd.openxmlformats-package.relationships+xml"/>
  <Override PartName="/ppt/slides/_rels/slide25.xml.rels" ContentType="application/vnd.openxmlformats-package.relationships+xml"/>
  <Override PartName="/ppt/slides/_rels/slide67.xml.rels" ContentType="application/vnd.openxmlformats-package.relationships+xml"/>
  <Override PartName="/ppt/slides/_rels/slide35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2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5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52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51.xml" ContentType="application/vnd.openxmlformats-officedocument.presentationml.slide+xml"/>
  <Override PartName="/ppt/slides/slide26.xml" ContentType="application/vnd.openxmlformats-officedocument.presentationml.slide+xml"/>
  <Override PartName="/ppt/slides/slide2.xml" ContentType="application/vnd.openxmlformats-officedocument.presentationml.slide+xml"/>
  <Override PartName="/ppt/slides/slide5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4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69.xml" ContentType="application/vnd.openxmlformats-officedocument.presentationml.slide+xml"/>
  <Override PartName="/ppt/slides/slide10.xml" ContentType="application/vnd.openxmlformats-officedocument.presentationml.slide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6.jpeg" ContentType="image/jpe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4.png" ContentType="image/png"/>
  <Override PartName="/ppt/media/image17.png" ContentType="image/png"/>
  <Override PartName="/ppt/media/image5.jpeg" ContentType="image/jpe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rgbClr val="5a6378"/>
          </a:solidFill>
          <a:ln w="507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3" name="CustomShape 4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4" name="CustomShape 5"/>
          <p:cNvSpPr/>
          <p:nvPr/>
        </p:nvSpPr>
        <p:spPr>
          <a:xfrm flipV="1">
            <a:off x="5410080" y="439200"/>
            <a:ext cx="3733560" cy="17964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3" name="CustomShape 14"/>
          <p:cNvSpPr/>
          <p:nvPr/>
        </p:nvSpPr>
        <p:spPr>
          <a:xfrm flipV="1">
            <a:off x="5410080" y="3809520"/>
            <a:ext cx="3733560" cy="9072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14" name="CustomShape 15"/>
          <p:cNvSpPr/>
          <p:nvPr/>
        </p:nvSpPr>
        <p:spPr>
          <a:xfrm flipV="1">
            <a:off x="5410080" y="3896640"/>
            <a:ext cx="3733560" cy="19152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15" name="CustomShape 16"/>
          <p:cNvSpPr/>
          <p:nvPr/>
        </p:nvSpPr>
        <p:spPr>
          <a:xfrm flipV="1">
            <a:off x="5410080" y="4114800"/>
            <a:ext cx="3733560" cy="864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16" name="CustomShape 17"/>
          <p:cNvSpPr/>
          <p:nvPr/>
        </p:nvSpPr>
        <p:spPr>
          <a:xfrm flipV="1">
            <a:off x="5410080" y="4164120"/>
            <a:ext cx="1965600" cy="1800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17" name="CustomShape 18"/>
          <p:cNvSpPr/>
          <p:nvPr/>
        </p:nvSpPr>
        <p:spPr>
          <a:xfrm flipV="1">
            <a:off x="5410080" y="4199040"/>
            <a:ext cx="1965600" cy="864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20" name="CustomShape 21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21" name="CustomShape 22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22" name="CustomShape 23"/>
          <p:cNvSpPr/>
          <p:nvPr/>
        </p:nvSpPr>
        <p:spPr>
          <a:xfrm flipV="1">
            <a:off x="6414120" y="3642120"/>
            <a:ext cx="2729520" cy="24804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23" name="CustomShape 24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rgbClr val="5a6378"/>
          </a:solidFill>
          <a:ln w="50760">
            <a:noFill/>
          </a:ln>
        </p:spPr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2401920"/>
            <a:ext cx="8457840" cy="1469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zh-CN" sz="4400">
                <a:solidFill>
                  <a:srgbClr val="ffffff"/>
                </a:solidFill>
                <a:latin typeface="Trebuchet MS"/>
              </a:rPr>
              <a:t>Click to edit the title text format</a:t>
            </a:r>
            <a:r>
              <a:rPr lang="zh-CN" sz="4400">
                <a:solidFill>
                  <a:srgbClr val="ffffff"/>
                </a:solidFill>
                <a:latin typeface="Trebuchet MS"/>
              </a:rPr>
              <a:t>单击此处编辑母版标题样式</a:t>
            </a:r>
            <a:endParaRPr/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6705720" y="4206240"/>
            <a:ext cx="95976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60b5cc"/>
                </a:solidFill>
                <a:latin typeface="Georgia"/>
              </a:rPr>
              <a:t>10/30/14</a:t>
            </a:r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8319960" y="1080"/>
            <a:ext cx="7473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6AA5D31-0499-4D83-A68C-427D070234A3}" type="slidenum">
              <a:rPr lang="en-US">
                <a:solidFill>
                  <a:srgbClr val="ffffff"/>
                </a:solidFill>
                <a:latin typeface="Georgia"/>
              </a:rPr>
              <a:t>&lt;number&gt;</a:t>
            </a:fld>
            <a:endParaRPr/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200"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Georgi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Georgi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64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rgbClr val="5a6378"/>
          </a:solidFill>
          <a:ln w="50760">
            <a:noFill/>
          </a:ln>
        </p:spPr>
      </p:sp>
      <p:sp>
        <p:nvSpPr>
          <p:cNvPr id="65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66" name="CustomShape 4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67" name="CustomShape 5"/>
          <p:cNvSpPr/>
          <p:nvPr/>
        </p:nvSpPr>
        <p:spPr>
          <a:xfrm flipV="1">
            <a:off x="5410080" y="439200"/>
            <a:ext cx="3733560" cy="179640"/>
          </a:xfrm>
          <a:prstGeom prst="rect">
            <a:avLst/>
          </a:prstGeom>
          <a:solidFill>
            <a:srgbClr val="60b5cc"/>
          </a:solidFill>
          <a:ln w="50760">
            <a:noFill/>
          </a:ln>
        </p:spPr>
      </p:sp>
      <p:sp>
        <p:nvSpPr>
          <p:cNvPr id="68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69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70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1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2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3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4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5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6" name="PlaceHolder 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Click to edit the title text format</a:t>
            </a:r>
            <a:r>
              <a:rPr lang="zh-CN" sz="4000">
                <a:solidFill>
                  <a:srgbClr val="5a6378"/>
                </a:solidFill>
                <a:latin typeface="Trebuchet MS"/>
              </a:rPr>
              <a:t>单击此处编辑母版标题样式</a:t>
            </a:r>
            <a:endParaRPr/>
          </a:p>
        </p:txBody>
      </p:sp>
      <p:sp>
        <p:nvSpPr>
          <p:cNvPr id="77" name="PlaceHolder 15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Seventh Outline Level</a:t>
            </a:r>
            <a:r>
              <a:rPr lang="zh-CN" sz="2800">
                <a:solidFill>
                  <a:srgbClr val="000000"/>
                </a:solidFill>
                <a:latin typeface="Georgia"/>
              </a:rPr>
              <a:t>单击此处编辑母版文本样式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zh-CN" sz="2600">
                <a:solidFill>
                  <a:srgbClr val="60b5cc"/>
                </a:solidFill>
                <a:latin typeface="Georgia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zh-CN" sz="2400">
                <a:solidFill>
                  <a:srgbClr val="f0ad00"/>
                </a:solidFill>
                <a:latin typeface="Georgia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zh-CN" sz="2200">
                <a:solidFill>
                  <a:srgbClr val="f0ad00"/>
                </a:solidFill>
                <a:latin typeface="Georgia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Georgia"/>
              <a:buChar char="▫"/>
            </a:pPr>
            <a:r>
              <a:rPr lang="zh-CN" sz="2000">
                <a:solidFill>
                  <a:srgbClr val="e66c7d"/>
                </a:solidFill>
                <a:latin typeface="Georgia"/>
              </a:rPr>
              <a:t>第五级</a:t>
            </a:r>
            <a:endParaRPr/>
          </a:p>
        </p:txBody>
      </p:sp>
      <p:sp>
        <p:nvSpPr>
          <p:cNvPr id="78" name="PlaceHolder 16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60b5cc"/>
                </a:solidFill>
                <a:latin typeface="Georgia"/>
              </a:rPr>
              <a:t>10/30/14</a:t>
            </a:r>
            <a:endParaRPr/>
          </a:p>
        </p:txBody>
      </p:sp>
      <p:sp>
        <p:nvSpPr>
          <p:cNvPr id="79" name="PlaceHolder 17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80" name="PlaceHolder 18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B3E44AE-C959-4427-B42C-8A9FF803AA76}" type="slidenum">
              <a:rPr lang="en-US">
                <a:solidFill>
                  <a:srgbClr val="ffffff"/>
                </a:solidFill>
                <a:latin typeface="Georgia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4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4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285840" y="2143080"/>
            <a:ext cx="8457840" cy="1469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zh-CN" sz="4400">
                <a:solidFill>
                  <a:srgbClr val="ffffff"/>
                </a:solidFill>
                <a:latin typeface="Trebuchet MS"/>
              </a:rPr>
              <a:t>Sequence Form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3899880"/>
            <a:ext cx="4952520" cy="17521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3200">
                <a:latin typeface="Arial"/>
              </a:rPr>
              <a:t>Non-technical theory (thanks to </a:t>
            </a:r>
            <a:r>
              <a:rPr lang="en-US" sz="2400">
                <a:solidFill>
                  <a:srgbClr val="5a6378"/>
                </a:solidFill>
                <a:latin typeface="Georgia"/>
              </a:rPr>
              <a:t>Weiran Shi)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428760" y="64296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Payoff function</a:t>
            </a:r>
            <a:endParaRPr/>
          </a:p>
        </p:txBody>
      </p:sp>
      <p:graphicFrame>
        <p:nvGraphicFramePr>
          <p:cNvPr id="275" name="Table 2"/>
          <p:cNvGraphicFramePr/>
          <p:nvPr/>
        </p:nvGraphicFramePr>
        <p:xfrm>
          <a:off x="0" y="0"/>
          <a:ext cx="9143640" cy="37044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6" name="Table 3"/>
          <p:cNvGraphicFramePr/>
          <p:nvPr/>
        </p:nvGraphicFramePr>
        <p:xfrm>
          <a:off x="571320" y="1857240"/>
          <a:ext cx="2976120" cy="3848040"/>
        </p:xfrm>
        <a:graphic>
          <a:graphicData uri="http://schemas.openxmlformats.org/drawingml/2006/table">
            <a:tbl>
              <a:tblPr/>
              <a:tblGrid>
                <a:gridCol w="500040"/>
                <a:gridCol w="825480"/>
                <a:gridCol w="825480"/>
                <a:gridCol w="825480"/>
              </a:tblGrid>
              <a:tr h="431640">
                <a:tc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</a:rPr>
                        <a:t>Ф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B</a:t>
                      </a:r>
                      <a:endParaRPr/>
                    </a:p>
                  </a:txBody>
                  <a:tcPr/>
                </a:tc>
              </a:tr>
              <a:tr h="6832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</a:rPr>
                        <a:t>Ф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0,0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0,0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0,0</a:t>
                      </a:r>
                      <a:endParaRPr/>
                    </a:p>
                  </a:txBody>
                  <a:tcPr/>
                </a:tc>
              </a:tr>
              <a:tr h="6832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L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0,0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0,0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0,0</a:t>
                      </a:r>
                      <a:endParaRPr/>
                    </a:p>
                  </a:txBody>
                  <a:tcPr/>
                </a:tc>
              </a:tr>
              <a:tr h="6832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R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Georgia"/>
                        </a:rPr>
                        <a:t>1,1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0,0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0,0</a:t>
                      </a:r>
                      <a:endParaRPr/>
                    </a:p>
                  </a:txBody>
                  <a:tcPr/>
                </a:tc>
              </a:tr>
              <a:tr h="6832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Ll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0,0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Georgia"/>
                        </a:rPr>
                        <a:t>0,1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Georgia"/>
                        </a:rPr>
                        <a:t>2,4</a:t>
                      </a:r>
                      <a:endParaRPr/>
                    </a:p>
                  </a:txBody>
                  <a:tcPr/>
                </a:tc>
              </a:tr>
              <a:tr h="6832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Lr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0,0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Georgia"/>
                        </a:rPr>
                        <a:t>2,4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Georgia"/>
                        </a:rPr>
                        <a:t>1,0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7" name="CustomShape 4"/>
          <p:cNvSpPr/>
          <p:nvPr/>
        </p:nvSpPr>
        <p:spPr>
          <a:xfrm>
            <a:off x="1143000" y="5929200"/>
            <a:ext cx="2714400" cy="82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eorgia"/>
              </a:rPr>
              <a:t>Sparse encoding</a:t>
            </a:r>
            <a:endParaRPr/>
          </a:p>
        </p:txBody>
      </p:sp>
      <p:sp>
        <p:nvSpPr>
          <p:cNvPr id="278" name="CustomShape 5"/>
          <p:cNvSpPr/>
          <p:nvPr/>
        </p:nvSpPr>
        <p:spPr>
          <a:xfrm>
            <a:off x="6929280" y="2214720"/>
            <a:ext cx="428400" cy="44316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79" name="CustomShape 6"/>
          <p:cNvSpPr/>
          <p:nvPr/>
        </p:nvSpPr>
        <p:spPr>
          <a:xfrm>
            <a:off x="6072120" y="3214800"/>
            <a:ext cx="42840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80" name="CustomShape 7"/>
          <p:cNvSpPr/>
          <p:nvPr/>
        </p:nvSpPr>
        <p:spPr>
          <a:xfrm>
            <a:off x="7715160" y="3214800"/>
            <a:ext cx="428400" cy="41328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81" name="CustomShape 8"/>
          <p:cNvSpPr/>
          <p:nvPr/>
        </p:nvSpPr>
        <p:spPr>
          <a:xfrm>
            <a:off x="5214960" y="4214880"/>
            <a:ext cx="43272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82" name="CustomShape 9"/>
          <p:cNvSpPr/>
          <p:nvPr/>
        </p:nvSpPr>
        <p:spPr>
          <a:xfrm>
            <a:off x="4429080" y="5214960"/>
            <a:ext cx="45504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83" name="CustomShape 10"/>
          <p:cNvSpPr/>
          <p:nvPr/>
        </p:nvSpPr>
        <p:spPr>
          <a:xfrm>
            <a:off x="5643720" y="5214960"/>
            <a:ext cx="428400" cy="4050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84" name="CustomShape 11"/>
          <p:cNvSpPr/>
          <p:nvPr/>
        </p:nvSpPr>
        <p:spPr>
          <a:xfrm>
            <a:off x="7000920" y="4214880"/>
            <a:ext cx="39708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85" name="CustomShape 12"/>
          <p:cNvSpPr/>
          <p:nvPr/>
        </p:nvSpPr>
        <p:spPr>
          <a:xfrm>
            <a:off x="6572160" y="5214960"/>
            <a:ext cx="423720" cy="4050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86" name="CustomShape 13"/>
          <p:cNvSpPr/>
          <p:nvPr/>
        </p:nvSpPr>
        <p:spPr>
          <a:xfrm>
            <a:off x="7715160" y="5214960"/>
            <a:ext cx="428400" cy="419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87" name="Line 14"/>
          <p:cNvSpPr/>
          <p:nvPr/>
        </p:nvSpPr>
        <p:spPr>
          <a:xfrm flipH="1">
            <a:off x="6437880" y="2592720"/>
            <a:ext cx="554040" cy="6847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88" name="Line 15"/>
          <p:cNvSpPr/>
          <p:nvPr/>
        </p:nvSpPr>
        <p:spPr>
          <a:xfrm>
            <a:off x="7295040" y="2592720"/>
            <a:ext cx="482760" cy="68220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89" name="Line 16"/>
          <p:cNvSpPr/>
          <p:nvPr/>
        </p:nvSpPr>
        <p:spPr>
          <a:xfrm flipH="1">
            <a:off x="5584320" y="3580200"/>
            <a:ext cx="550440" cy="6973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90" name="Line 17"/>
          <p:cNvSpPr/>
          <p:nvPr/>
        </p:nvSpPr>
        <p:spPr>
          <a:xfrm flipH="1" flipV="1">
            <a:off x="6437880" y="3580200"/>
            <a:ext cx="621000" cy="6973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91" name="Line 18"/>
          <p:cNvSpPr/>
          <p:nvPr/>
        </p:nvSpPr>
        <p:spPr>
          <a:xfrm flipV="1">
            <a:off x="4817520" y="4580640"/>
            <a:ext cx="460800" cy="6969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92" name="Line 19"/>
          <p:cNvSpPr/>
          <p:nvPr/>
        </p:nvSpPr>
        <p:spPr>
          <a:xfrm flipH="1" flipV="1">
            <a:off x="5584320" y="4580640"/>
            <a:ext cx="273240" cy="6339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93" name="Line 20"/>
          <p:cNvSpPr/>
          <p:nvPr/>
        </p:nvSpPr>
        <p:spPr>
          <a:xfrm flipV="1">
            <a:off x="6784200" y="4580640"/>
            <a:ext cx="274680" cy="6339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94" name="Line 21"/>
          <p:cNvSpPr/>
          <p:nvPr/>
        </p:nvSpPr>
        <p:spPr>
          <a:xfrm flipH="1" flipV="1">
            <a:off x="7340040" y="4580640"/>
            <a:ext cx="437760" cy="6955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95" name="Line 22"/>
          <p:cNvSpPr/>
          <p:nvPr/>
        </p:nvSpPr>
        <p:spPr>
          <a:xfrm>
            <a:off x="5647680" y="4429080"/>
            <a:ext cx="1352880" cy="1440"/>
          </a:xfrm>
          <a:prstGeom prst="line">
            <a:avLst/>
          </a:prstGeom>
          <a:ln w="31680">
            <a:solidFill>
              <a:srgbClr val="e66c7d"/>
            </a:solidFill>
            <a:custDash>
              <a:ds d="352000" sp="264000"/>
            </a:custDash>
            <a:round/>
          </a:ln>
        </p:spPr>
      </p:sp>
      <p:sp>
        <p:nvSpPr>
          <p:cNvPr id="296" name="CustomShape 23"/>
          <p:cNvSpPr/>
          <p:nvPr/>
        </p:nvSpPr>
        <p:spPr>
          <a:xfrm>
            <a:off x="6357960" y="257184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297" name="CustomShape 24"/>
          <p:cNvSpPr/>
          <p:nvPr/>
        </p:nvSpPr>
        <p:spPr>
          <a:xfrm>
            <a:off x="7500960" y="26431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298" name="CustomShape 25"/>
          <p:cNvSpPr/>
          <p:nvPr/>
        </p:nvSpPr>
        <p:spPr>
          <a:xfrm>
            <a:off x="5572080" y="364320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A</a:t>
            </a:r>
            <a:endParaRPr/>
          </a:p>
        </p:txBody>
      </p:sp>
      <p:sp>
        <p:nvSpPr>
          <p:cNvPr id="299" name="CustomShape 26"/>
          <p:cNvSpPr/>
          <p:nvPr/>
        </p:nvSpPr>
        <p:spPr>
          <a:xfrm>
            <a:off x="6643800" y="364320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B</a:t>
            </a:r>
            <a:endParaRPr/>
          </a:p>
        </p:txBody>
      </p:sp>
      <p:sp>
        <p:nvSpPr>
          <p:cNvPr id="300" name="CustomShape 27"/>
          <p:cNvSpPr/>
          <p:nvPr/>
        </p:nvSpPr>
        <p:spPr>
          <a:xfrm>
            <a:off x="4786200" y="47149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301" name="CustomShape 28"/>
          <p:cNvSpPr/>
          <p:nvPr/>
        </p:nvSpPr>
        <p:spPr>
          <a:xfrm>
            <a:off x="6648120" y="473004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302" name="CustomShape 29"/>
          <p:cNvSpPr/>
          <p:nvPr/>
        </p:nvSpPr>
        <p:spPr>
          <a:xfrm>
            <a:off x="5715000" y="47149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303" name="CustomShape 30"/>
          <p:cNvSpPr/>
          <p:nvPr/>
        </p:nvSpPr>
        <p:spPr>
          <a:xfrm>
            <a:off x="7572240" y="47149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304" name="CustomShape 31"/>
          <p:cNvSpPr/>
          <p:nvPr/>
        </p:nvSpPr>
        <p:spPr>
          <a:xfrm>
            <a:off x="7000920" y="1785960"/>
            <a:ext cx="45504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305" name="CustomShape 32"/>
          <p:cNvSpPr/>
          <p:nvPr/>
        </p:nvSpPr>
        <p:spPr>
          <a:xfrm>
            <a:off x="5054040" y="39085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306" name="CustomShape 33"/>
          <p:cNvSpPr/>
          <p:nvPr/>
        </p:nvSpPr>
        <p:spPr>
          <a:xfrm>
            <a:off x="7255440" y="3908520"/>
            <a:ext cx="45504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307" name="CustomShape 34"/>
          <p:cNvSpPr/>
          <p:nvPr/>
        </p:nvSpPr>
        <p:spPr>
          <a:xfrm>
            <a:off x="5857920" y="292896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2</a:t>
            </a:r>
            <a:endParaRPr/>
          </a:p>
        </p:txBody>
      </p:sp>
      <p:sp>
        <p:nvSpPr>
          <p:cNvPr id="308" name="CustomShape 35"/>
          <p:cNvSpPr/>
          <p:nvPr/>
        </p:nvSpPr>
        <p:spPr>
          <a:xfrm>
            <a:off x="4143240" y="5688720"/>
            <a:ext cx="10623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(0,1)</a:t>
            </a:r>
            <a:endParaRPr/>
          </a:p>
        </p:txBody>
      </p:sp>
      <p:sp>
        <p:nvSpPr>
          <p:cNvPr id="309" name="CustomShape 36"/>
          <p:cNvSpPr/>
          <p:nvPr/>
        </p:nvSpPr>
        <p:spPr>
          <a:xfrm>
            <a:off x="7634160" y="5676840"/>
            <a:ext cx="10623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(1,0)</a:t>
            </a:r>
            <a:endParaRPr/>
          </a:p>
        </p:txBody>
      </p:sp>
      <p:sp>
        <p:nvSpPr>
          <p:cNvPr id="310" name="CustomShape 37"/>
          <p:cNvSpPr/>
          <p:nvPr/>
        </p:nvSpPr>
        <p:spPr>
          <a:xfrm>
            <a:off x="5315040" y="5686560"/>
            <a:ext cx="106236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(2,4)</a:t>
            </a:r>
            <a:endParaRPr/>
          </a:p>
        </p:txBody>
      </p:sp>
      <p:sp>
        <p:nvSpPr>
          <p:cNvPr id="311" name="CustomShape 38"/>
          <p:cNvSpPr/>
          <p:nvPr/>
        </p:nvSpPr>
        <p:spPr>
          <a:xfrm>
            <a:off x="6496200" y="5688720"/>
            <a:ext cx="106236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(2,4)</a:t>
            </a:r>
            <a:endParaRPr/>
          </a:p>
        </p:txBody>
      </p:sp>
      <p:sp>
        <p:nvSpPr>
          <p:cNvPr id="312" name="CustomShape 39"/>
          <p:cNvSpPr/>
          <p:nvPr/>
        </p:nvSpPr>
        <p:spPr>
          <a:xfrm>
            <a:off x="7786800" y="3571920"/>
            <a:ext cx="106236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(1,1)</a:t>
            </a:r>
            <a:endParaRPr/>
          </a:p>
        </p:txBody>
      </p:sp>
      <p:sp>
        <p:nvSpPr>
          <p:cNvPr id="313" name="CustomShape 40"/>
          <p:cNvSpPr/>
          <p:nvPr/>
        </p:nvSpPr>
        <p:spPr>
          <a:xfrm>
            <a:off x="7000920" y="221472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a</a:t>
            </a:r>
            <a:endParaRPr/>
          </a:p>
        </p:txBody>
      </p:sp>
      <p:sp>
        <p:nvSpPr>
          <p:cNvPr id="314" name="CustomShape 41"/>
          <p:cNvSpPr/>
          <p:nvPr/>
        </p:nvSpPr>
        <p:spPr>
          <a:xfrm>
            <a:off x="6143760" y="321480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b</a:t>
            </a:r>
            <a:endParaRPr/>
          </a:p>
        </p:txBody>
      </p:sp>
      <p:sp>
        <p:nvSpPr>
          <p:cNvPr id="315" name="CustomShape 42"/>
          <p:cNvSpPr/>
          <p:nvPr/>
        </p:nvSpPr>
        <p:spPr>
          <a:xfrm>
            <a:off x="7786800" y="321480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c</a:t>
            </a:r>
            <a:endParaRPr/>
          </a:p>
        </p:txBody>
      </p:sp>
      <p:sp>
        <p:nvSpPr>
          <p:cNvPr id="316" name="CustomShape 43"/>
          <p:cNvSpPr/>
          <p:nvPr/>
        </p:nvSpPr>
        <p:spPr>
          <a:xfrm>
            <a:off x="5286240" y="421488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d</a:t>
            </a:r>
            <a:endParaRPr/>
          </a:p>
        </p:txBody>
      </p:sp>
      <p:sp>
        <p:nvSpPr>
          <p:cNvPr id="317" name="CustomShape 44"/>
          <p:cNvSpPr/>
          <p:nvPr/>
        </p:nvSpPr>
        <p:spPr>
          <a:xfrm>
            <a:off x="7072200" y="421488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e</a:t>
            </a:r>
            <a:endParaRPr/>
          </a:p>
        </p:txBody>
      </p:sp>
      <p:sp>
        <p:nvSpPr>
          <p:cNvPr id="318" name="CustomShape 45"/>
          <p:cNvSpPr/>
          <p:nvPr/>
        </p:nvSpPr>
        <p:spPr>
          <a:xfrm>
            <a:off x="4500720" y="521496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f</a:t>
            </a:r>
            <a:endParaRPr/>
          </a:p>
        </p:txBody>
      </p:sp>
      <p:sp>
        <p:nvSpPr>
          <p:cNvPr id="319" name="CustomShape 46"/>
          <p:cNvSpPr/>
          <p:nvPr/>
        </p:nvSpPr>
        <p:spPr>
          <a:xfrm>
            <a:off x="5715000" y="514368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g</a:t>
            </a:r>
            <a:endParaRPr/>
          </a:p>
        </p:txBody>
      </p:sp>
      <p:sp>
        <p:nvSpPr>
          <p:cNvPr id="320" name="CustomShape 47"/>
          <p:cNvSpPr/>
          <p:nvPr/>
        </p:nvSpPr>
        <p:spPr>
          <a:xfrm>
            <a:off x="6643800" y="521496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h</a:t>
            </a:r>
            <a:endParaRPr/>
          </a:p>
        </p:txBody>
      </p:sp>
      <p:sp>
        <p:nvSpPr>
          <p:cNvPr id="321" name="CustomShape 48"/>
          <p:cNvSpPr/>
          <p:nvPr/>
        </p:nvSpPr>
        <p:spPr>
          <a:xfrm>
            <a:off x="7786800" y="521496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i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428760" y="64296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Linear constraints</a:t>
            </a:r>
            <a:endParaRPr/>
          </a:p>
        </p:txBody>
      </p:sp>
      <p:graphicFrame>
        <p:nvGraphicFramePr>
          <p:cNvPr id="323" name="Table 2"/>
          <p:cNvGraphicFramePr/>
          <p:nvPr/>
        </p:nvGraphicFramePr>
        <p:xfrm>
          <a:off x="0" y="0"/>
          <a:ext cx="9143640" cy="37044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4" name="CustomShape 3"/>
          <p:cNvSpPr/>
          <p:nvPr/>
        </p:nvSpPr>
        <p:spPr>
          <a:xfrm>
            <a:off x="571320" y="2143080"/>
            <a:ext cx="7857720" cy="338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Trebuchet MS"/>
              <a:buAutoNum type="arabicPeriod"/>
            </a:pPr>
            <a:r>
              <a:rPr lang="en-US" sz="2800">
                <a:solidFill>
                  <a:srgbClr val="ff0000"/>
                </a:solidFill>
                <a:latin typeface="Georgia"/>
              </a:rPr>
              <a:t>Why do we still need linear constraints?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r>
              <a:rPr lang="en-US" sz="2800">
                <a:solidFill>
                  <a:srgbClr val="ff0000"/>
                </a:solidFill>
                <a:latin typeface="Georgia"/>
              </a:rPr>
              <a:t>What is the difference between sequences and actions?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28760" y="50004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Realization plan</a:t>
            </a:r>
            <a:endParaRPr/>
          </a:p>
        </p:txBody>
      </p:sp>
      <p:graphicFrame>
        <p:nvGraphicFramePr>
          <p:cNvPr id="326" name="Table 2"/>
          <p:cNvGraphicFramePr/>
          <p:nvPr/>
        </p:nvGraphicFramePr>
        <p:xfrm>
          <a:off x="0" y="0"/>
          <a:ext cx="9143640" cy="37044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7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328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7120" y="1643040"/>
            <a:ext cx="8624160" cy="1071360"/>
          </a:xfrm>
          <a:prstGeom prst="rect">
            <a:avLst/>
          </a:prstGeom>
          <a:ln w="9360">
            <a:noFill/>
          </a:ln>
        </p:spPr>
      </p:pic>
      <p:pic>
        <p:nvPicPr>
          <p:cNvPr id="329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8760" y="3643200"/>
            <a:ext cx="8357760" cy="2391120"/>
          </a:xfrm>
          <a:prstGeom prst="rect">
            <a:avLst/>
          </a:prstGeom>
          <a:ln w="9360">
            <a:noFill/>
          </a:ln>
        </p:spPr>
      </p:pic>
      <p:sp>
        <p:nvSpPr>
          <p:cNvPr id="330" name="CustomShape 4"/>
          <p:cNvSpPr/>
          <p:nvPr/>
        </p:nvSpPr>
        <p:spPr>
          <a:xfrm>
            <a:off x="428760" y="3071880"/>
            <a:ext cx="642924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Another definition (</a:t>
            </a:r>
            <a:r>
              <a:rPr lang="en-US" sz="2000">
                <a:solidFill>
                  <a:srgbClr val="ff0000"/>
                </a:solidFill>
                <a:latin typeface="Georgia"/>
              </a:rPr>
              <a:t>Linear equation definition</a:t>
            </a:r>
            <a:r>
              <a:rPr lang="en-US" sz="2000">
                <a:solidFill>
                  <a:srgbClr val="000000"/>
                </a:solidFill>
                <a:latin typeface="Georgia"/>
              </a:rPr>
              <a:t>):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357120" y="78588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Realization plan</a:t>
            </a:r>
            <a:endParaRPr/>
          </a:p>
        </p:txBody>
      </p:sp>
      <p:graphicFrame>
        <p:nvGraphicFramePr>
          <p:cNvPr id="332" name="Table 2"/>
          <p:cNvGraphicFramePr/>
          <p:nvPr/>
        </p:nvGraphicFramePr>
        <p:xfrm>
          <a:off x="0" y="0"/>
          <a:ext cx="9143640" cy="37044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3" name="CustomShape 3"/>
          <p:cNvSpPr/>
          <p:nvPr/>
        </p:nvSpPr>
        <p:spPr>
          <a:xfrm>
            <a:off x="4478760" y="1942920"/>
            <a:ext cx="513000" cy="53172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334" name="CustomShape 4"/>
          <p:cNvSpPr/>
          <p:nvPr/>
        </p:nvSpPr>
        <p:spPr>
          <a:xfrm>
            <a:off x="3452400" y="3143160"/>
            <a:ext cx="513000" cy="51408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335" name="CustomShape 5"/>
          <p:cNvSpPr/>
          <p:nvPr/>
        </p:nvSpPr>
        <p:spPr>
          <a:xfrm>
            <a:off x="5419800" y="3143160"/>
            <a:ext cx="513000" cy="49608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336" name="CustomShape 6"/>
          <p:cNvSpPr/>
          <p:nvPr/>
        </p:nvSpPr>
        <p:spPr>
          <a:xfrm>
            <a:off x="2426040" y="4343400"/>
            <a:ext cx="518040" cy="51408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337" name="CustomShape 7"/>
          <p:cNvSpPr/>
          <p:nvPr/>
        </p:nvSpPr>
        <p:spPr>
          <a:xfrm>
            <a:off x="1485000" y="5543640"/>
            <a:ext cx="545040" cy="51408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338" name="CustomShape 8"/>
          <p:cNvSpPr/>
          <p:nvPr/>
        </p:nvSpPr>
        <p:spPr>
          <a:xfrm>
            <a:off x="2939400" y="5543640"/>
            <a:ext cx="513000" cy="4860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339" name="CustomShape 9"/>
          <p:cNvSpPr/>
          <p:nvPr/>
        </p:nvSpPr>
        <p:spPr>
          <a:xfrm>
            <a:off x="4564440" y="4343400"/>
            <a:ext cx="475560" cy="51408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340" name="CustomShape 10"/>
          <p:cNvSpPr/>
          <p:nvPr/>
        </p:nvSpPr>
        <p:spPr>
          <a:xfrm>
            <a:off x="4051080" y="5543640"/>
            <a:ext cx="507600" cy="4860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341" name="CustomShape 11"/>
          <p:cNvSpPr/>
          <p:nvPr/>
        </p:nvSpPr>
        <p:spPr>
          <a:xfrm>
            <a:off x="5419800" y="5543640"/>
            <a:ext cx="513000" cy="50328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342" name="Line 12"/>
          <p:cNvSpPr/>
          <p:nvPr/>
        </p:nvSpPr>
        <p:spPr>
          <a:xfrm flipH="1">
            <a:off x="3890160" y="2397240"/>
            <a:ext cx="663840" cy="8211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343" name="Line 13"/>
          <p:cNvSpPr/>
          <p:nvPr/>
        </p:nvSpPr>
        <p:spPr>
          <a:xfrm>
            <a:off x="4916880" y="2397240"/>
            <a:ext cx="577800" cy="81864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344" name="Line 14"/>
          <p:cNvSpPr/>
          <p:nvPr/>
        </p:nvSpPr>
        <p:spPr>
          <a:xfrm flipH="1">
            <a:off x="2868480" y="3582000"/>
            <a:ext cx="658800" cy="83664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345" name="Line 15"/>
          <p:cNvSpPr/>
          <p:nvPr/>
        </p:nvSpPr>
        <p:spPr>
          <a:xfrm flipH="1" flipV="1">
            <a:off x="3890160" y="3582000"/>
            <a:ext cx="743760" cy="83664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346" name="Line 16"/>
          <p:cNvSpPr/>
          <p:nvPr/>
        </p:nvSpPr>
        <p:spPr>
          <a:xfrm flipV="1">
            <a:off x="1950480" y="4782240"/>
            <a:ext cx="551160" cy="83628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347" name="Line 17"/>
          <p:cNvSpPr/>
          <p:nvPr/>
        </p:nvSpPr>
        <p:spPr>
          <a:xfrm flipH="1" flipV="1">
            <a:off x="2868480" y="4782240"/>
            <a:ext cx="327240" cy="76104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348" name="Line 18"/>
          <p:cNvSpPr/>
          <p:nvPr/>
        </p:nvSpPr>
        <p:spPr>
          <a:xfrm flipV="1">
            <a:off x="4304880" y="4782240"/>
            <a:ext cx="329040" cy="76104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349" name="Line 19"/>
          <p:cNvSpPr/>
          <p:nvPr/>
        </p:nvSpPr>
        <p:spPr>
          <a:xfrm flipH="1" flipV="1">
            <a:off x="4970160" y="4782240"/>
            <a:ext cx="524520" cy="83484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350" name="Line 20"/>
          <p:cNvSpPr/>
          <p:nvPr/>
        </p:nvSpPr>
        <p:spPr>
          <a:xfrm>
            <a:off x="2944440" y="4600440"/>
            <a:ext cx="1619640" cy="1800"/>
          </a:xfrm>
          <a:prstGeom prst="line">
            <a:avLst/>
          </a:prstGeom>
          <a:ln w="31680">
            <a:solidFill>
              <a:srgbClr val="e66c7d"/>
            </a:solidFill>
            <a:custDash>
              <a:ds d="352000" sp="264000"/>
            </a:custDash>
            <a:round/>
          </a:ln>
        </p:spPr>
      </p:sp>
      <p:sp>
        <p:nvSpPr>
          <p:cNvPr id="351" name="CustomShape 21"/>
          <p:cNvSpPr/>
          <p:nvPr/>
        </p:nvSpPr>
        <p:spPr>
          <a:xfrm>
            <a:off x="3337920" y="2363760"/>
            <a:ext cx="131508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ff0000"/>
                </a:solidFill>
                <a:latin typeface="Georgia"/>
              </a:rPr>
              <a:t>L=0.5</a:t>
            </a:r>
            <a:endParaRPr/>
          </a:p>
        </p:txBody>
      </p:sp>
      <p:sp>
        <p:nvSpPr>
          <p:cNvPr id="352" name="CustomShape 22"/>
          <p:cNvSpPr/>
          <p:nvPr/>
        </p:nvSpPr>
        <p:spPr>
          <a:xfrm>
            <a:off x="5141160" y="2363760"/>
            <a:ext cx="123192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ff0000"/>
                </a:solidFill>
                <a:latin typeface="Georgia"/>
              </a:rPr>
              <a:t>R=0.5</a:t>
            </a:r>
            <a:endParaRPr/>
          </a:p>
        </p:txBody>
      </p:sp>
      <p:sp>
        <p:nvSpPr>
          <p:cNvPr id="353" name="CustomShape 23"/>
          <p:cNvSpPr/>
          <p:nvPr/>
        </p:nvSpPr>
        <p:spPr>
          <a:xfrm>
            <a:off x="2318760" y="3610800"/>
            <a:ext cx="139320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ff0000"/>
                </a:solidFill>
                <a:latin typeface="Georgia"/>
              </a:rPr>
              <a:t>A=0.3</a:t>
            </a:r>
            <a:endParaRPr/>
          </a:p>
        </p:txBody>
      </p:sp>
      <p:sp>
        <p:nvSpPr>
          <p:cNvPr id="354" name="CustomShape 24"/>
          <p:cNvSpPr/>
          <p:nvPr/>
        </p:nvSpPr>
        <p:spPr>
          <a:xfrm>
            <a:off x="4136760" y="3657600"/>
            <a:ext cx="139608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ff0000"/>
                </a:solidFill>
                <a:latin typeface="Georgia"/>
              </a:rPr>
              <a:t>B=0.7</a:t>
            </a:r>
            <a:endParaRPr/>
          </a:p>
        </p:txBody>
      </p:sp>
      <p:sp>
        <p:nvSpPr>
          <p:cNvPr id="355" name="CustomShape 25"/>
          <p:cNvSpPr/>
          <p:nvPr/>
        </p:nvSpPr>
        <p:spPr>
          <a:xfrm>
            <a:off x="1299600" y="4857840"/>
            <a:ext cx="139320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ff0000"/>
                </a:solidFill>
                <a:latin typeface="Georgia"/>
              </a:rPr>
              <a:t>l=0.4</a:t>
            </a:r>
            <a:endParaRPr/>
          </a:p>
        </p:txBody>
      </p:sp>
      <p:sp>
        <p:nvSpPr>
          <p:cNvPr id="356" name="CustomShape 26"/>
          <p:cNvSpPr/>
          <p:nvPr/>
        </p:nvSpPr>
        <p:spPr>
          <a:xfrm>
            <a:off x="4142160" y="4961880"/>
            <a:ext cx="9986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ff0000"/>
                </a:solidFill>
                <a:latin typeface="Georgia"/>
              </a:rPr>
              <a:t>l=0.4</a:t>
            </a:r>
            <a:endParaRPr/>
          </a:p>
        </p:txBody>
      </p:sp>
      <p:sp>
        <p:nvSpPr>
          <p:cNvPr id="357" name="CustomShape 27"/>
          <p:cNvSpPr/>
          <p:nvPr/>
        </p:nvSpPr>
        <p:spPr>
          <a:xfrm>
            <a:off x="3024360" y="4857840"/>
            <a:ext cx="117540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ff0000"/>
                </a:solidFill>
                <a:latin typeface="Georgia"/>
              </a:rPr>
              <a:t>r=0.6</a:t>
            </a:r>
            <a:endParaRPr/>
          </a:p>
        </p:txBody>
      </p:sp>
      <p:sp>
        <p:nvSpPr>
          <p:cNvPr id="358" name="CustomShape 28"/>
          <p:cNvSpPr/>
          <p:nvPr/>
        </p:nvSpPr>
        <p:spPr>
          <a:xfrm>
            <a:off x="5248800" y="4943520"/>
            <a:ext cx="114660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ff0000"/>
                </a:solidFill>
                <a:latin typeface="Georgia"/>
              </a:rPr>
              <a:t>r=0.6</a:t>
            </a:r>
            <a:endParaRPr/>
          </a:p>
        </p:txBody>
      </p:sp>
      <p:sp>
        <p:nvSpPr>
          <p:cNvPr id="359" name="CustomShape 29"/>
          <p:cNvSpPr/>
          <p:nvPr/>
        </p:nvSpPr>
        <p:spPr>
          <a:xfrm>
            <a:off x="4564440" y="1428840"/>
            <a:ext cx="5450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360" name="CustomShape 30"/>
          <p:cNvSpPr/>
          <p:nvPr/>
        </p:nvSpPr>
        <p:spPr>
          <a:xfrm>
            <a:off x="2233440" y="3975840"/>
            <a:ext cx="5450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361" name="CustomShape 31"/>
          <p:cNvSpPr/>
          <p:nvPr/>
        </p:nvSpPr>
        <p:spPr>
          <a:xfrm>
            <a:off x="4869000" y="3975840"/>
            <a:ext cx="5450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362" name="CustomShape 32"/>
          <p:cNvSpPr/>
          <p:nvPr/>
        </p:nvSpPr>
        <p:spPr>
          <a:xfrm>
            <a:off x="3195720" y="2800440"/>
            <a:ext cx="5450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2</a:t>
            </a:r>
            <a:endParaRPr/>
          </a:p>
        </p:txBody>
      </p:sp>
      <p:sp>
        <p:nvSpPr>
          <p:cNvPr id="363" name="CustomShape 33"/>
          <p:cNvSpPr/>
          <p:nvPr/>
        </p:nvSpPr>
        <p:spPr>
          <a:xfrm>
            <a:off x="1143000" y="6112080"/>
            <a:ext cx="127188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(0,0)</a:t>
            </a:r>
            <a:endParaRPr/>
          </a:p>
        </p:txBody>
      </p:sp>
      <p:sp>
        <p:nvSpPr>
          <p:cNvPr id="364" name="CustomShape 34"/>
          <p:cNvSpPr/>
          <p:nvPr/>
        </p:nvSpPr>
        <p:spPr>
          <a:xfrm>
            <a:off x="5322960" y="6098040"/>
            <a:ext cx="127188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(0,0)</a:t>
            </a:r>
            <a:endParaRPr/>
          </a:p>
        </p:txBody>
      </p:sp>
      <p:sp>
        <p:nvSpPr>
          <p:cNvPr id="365" name="CustomShape 35"/>
          <p:cNvSpPr/>
          <p:nvPr/>
        </p:nvSpPr>
        <p:spPr>
          <a:xfrm>
            <a:off x="2545920" y="6109200"/>
            <a:ext cx="127188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(2,4)</a:t>
            </a:r>
            <a:endParaRPr/>
          </a:p>
        </p:txBody>
      </p:sp>
      <p:sp>
        <p:nvSpPr>
          <p:cNvPr id="366" name="CustomShape 36"/>
          <p:cNvSpPr/>
          <p:nvPr/>
        </p:nvSpPr>
        <p:spPr>
          <a:xfrm>
            <a:off x="3960360" y="6112080"/>
            <a:ext cx="127188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(2,4)</a:t>
            </a:r>
            <a:endParaRPr/>
          </a:p>
        </p:txBody>
      </p:sp>
      <p:sp>
        <p:nvSpPr>
          <p:cNvPr id="367" name="CustomShape 37"/>
          <p:cNvSpPr/>
          <p:nvPr/>
        </p:nvSpPr>
        <p:spPr>
          <a:xfrm>
            <a:off x="5505120" y="3571920"/>
            <a:ext cx="127188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(1,1)</a:t>
            </a:r>
            <a:endParaRPr/>
          </a:p>
        </p:txBody>
      </p:sp>
      <p:sp>
        <p:nvSpPr>
          <p:cNvPr id="368" name="CustomShape 38"/>
          <p:cNvSpPr/>
          <p:nvPr/>
        </p:nvSpPr>
        <p:spPr>
          <a:xfrm>
            <a:off x="4564440" y="1942920"/>
            <a:ext cx="3416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a</a:t>
            </a:r>
            <a:endParaRPr/>
          </a:p>
        </p:txBody>
      </p:sp>
      <p:sp>
        <p:nvSpPr>
          <p:cNvPr id="369" name="CustomShape 39"/>
          <p:cNvSpPr/>
          <p:nvPr/>
        </p:nvSpPr>
        <p:spPr>
          <a:xfrm>
            <a:off x="3538080" y="3143160"/>
            <a:ext cx="3416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b</a:t>
            </a:r>
            <a:endParaRPr/>
          </a:p>
        </p:txBody>
      </p:sp>
      <p:sp>
        <p:nvSpPr>
          <p:cNvPr id="370" name="CustomShape 40"/>
          <p:cNvSpPr/>
          <p:nvPr/>
        </p:nvSpPr>
        <p:spPr>
          <a:xfrm>
            <a:off x="5505480" y="3143160"/>
            <a:ext cx="3416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c</a:t>
            </a:r>
            <a:endParaRPr/>
          </a:p>
        </p:txBody>
      </p:sp>
      <p:sp>
        <p:nvSpPr>
          <p:cNvPr id="371" name="CustomShape 41"/>
          <p:cNvSpPr/>
          <p:nvPr/>
        </p:nvSpPr>
        <p:spPr>
          <a:xfrm>
            <a:off x="2511720" y="4343400"/>
            <a:ext cx="3416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d</a:t>
            </a:r>
            <a:endParaRPr/>
          </a:p>
        </p:txBody>
      </p:sp>
      <p:sp>
        <p:nvSpPr>
          <p:cNvPr id="372" name="CustomShape 42"/>
          <p:cNvSpPr/>
          <p:nvPr/>
        </p:nvSpPr>
        <p:spPr>
          <a:xfrm>
            <a:off x="4650120" y="4343400"/>
            <a:ext cx="3416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e</a:t>
            </a:r>
            <a:endParaRPr/>
          </a:p>
        </p:txBody>
      </p:sp>
      <p:sp>
        <p:nvSpPr>
          <p:cNvPr id="373" name="CustomShape 43"/>
          <p:cNvSpPr/>
          <p:nvPr/>
        </p:nvSpPr>
        <p:spPr>
          <a:xfrm>
            <a:off x="1570680" y="5543640"/>
            <a:ext cx="3416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f</a:t>
            </a:r>
            <a:endParaRPr/>
          </a:p>
        </p:txBody>
      </p:sp>
      <p:sp>
        <p:nvSpPr>
          <p:cNvPr id="374" name="CustomShape 44"/>
          <p:cNvSpPr/>
          <p:nvPr/>
        </p:nvSpPr>
        <p:spPr>
          <a:xfrm>
            <a:off x="3024720" y="5457960"/>
            <a:ext cx="3416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g</a:t>
            </a:r>
            <a:endParaRPr/>
          </a:p>
        </p:txBody>
      </p:sp>
      <p:sp>
        <p:nvSpPr>
          <p:cNvPr id="375" name="CustomShape 45"/>
          <p:cNvSpPr/>
          <p:nvPr/>
        </p:nvSpPr>
        <p:spPr>
          <a:xfrm>
            <a:off x="4136760" y="5543640"/>
            <a:ext cx="3416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h</a:t>
            </a:r>
            <a:endParaRPr/>
          </a:p>
        </p:txBody>
      </p:sp>
      <p:sp>
        <p:nvSpPr>
          <p:cNvPr id="376" name="CustomShape 46"/>
          <p:cNvSpPr/>
          <p:nvPr/>
        </p:nvSpPr>
        <p:spPr>
          <a:xfrm>
            <a:off x="5505480" y="5543640"/>
            <a:ext cx="3416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i</a:t>
            </a:r>
            <a:endParaRPr/>
          </a:p>
        </p:txBody>
      </p:sp>
      <p:sp>
        <p:nvSpPr>
          <p:cNvPr id="377" name="CustomShape 4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357120" y="78588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Advantage of realization plan</a:t>
            </a:r>
            <a:endParaRPr/>
          </a:p>
        </p:txBody>
      </p:sp>
      <p:graphicFrame>
        <p:nvGraphicFramePr>
          <p:cNvPr id="379" name="Table 2"/>
          <p:cNvGraphicFramePr/>
          <p:nvPr/>
        </p:nvGraphicFramePr>
        <p:xfrm>
          <a:off x="0" y="0"/>
          <a:ext cx="9143640" cy="37044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0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81" name="CustomShape 4"/>
          <p:cNvSpPr/>
          <p:nvPr/>
        </p:nvSpPr>
        <p:spPr>
          <a:xfrm>
            <a:off x="571320" y="2214720"/>
            <a:ext cx="814356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Georgia"/>
              </a:rPr>
              <a:t>Key advantage: it can be characterized by linear equations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642960" y="92880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Outline</a:t>
            </a:r>
            <a:endParaRPr/>
          </a:p>
        </p:txBody>
      </p:sp>
      <p:sp>
        <p:nvSpPr>
          <p:cNvPr id="383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Trebuchet MS"/>
              <a:buAutoNum type="arabicPeriod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Overview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Sequence form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r>
              <a:rPr lang="zh-CN" sz="2800">
                <a:solidFill>
                  <a:srgbClr val="ff0000"/>
                </a:solidFill>
                <a:latin typeface="Georgia"/>
              </a:rPr>
              <a:t>Computing equilibria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Summary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214200" y="71424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Best response in two-player games</a:t>
            </a:r>
            <a:endParaRPr/>
          </a:p>
        </p:txBody>
      </p:sp>
      <p:graphicFrame>
        <p:nvGraphicFramePr>
          <p:cNvPr id="385" name="Table 2"/>
          <p:cNvGraphicFramePr/>
          <p:nvPr/>
        </p:nvGraphicFramePr>
        <p:xfrm>
          <a:off x="0" y="0"/>
          <a:ext cx="9143640" cy="37044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631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6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387" name="Picture 2" descr=""/>
          <p:cNvPicPr/>
          <p:nvPr/>
        </p:nvPicPr>
        <p:blipFill>
          <a:blip r:embed="rId1"/>
          <a:srcRect l="0" t="0" r="311893" b="0"/>
          <a:stretch>
            <a:fillRect/>
          </a:stretch>
        </p:blipFill>
        <p:spPr>
          <a:xfrm>
            <a:off x="0" y="2214720"/>
            <a:ext cx="8838000" cy="31716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214200" y="71424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Best response in two-player games</a:t>
            </a:r>
            <a:endParaRPr/>
          </a:p>
        </p:txBody>
      </p:sp>
      <p:graphicFrame>
        <p:nvGraphicFramePr>
          <p:cNvPr id="389" name="Table 2"/>
          <p:cNvGraphicFramePr/>
          <p:nvPr/>
        </p:nvGraphicFramePr>
        <p:xfrm>
          <a:off x="0" y="0"/>
          <a:ext cx="9143640" cy="37044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631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0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91" name="CustomShape 4"/>
          <p:cNvSpPr/>
          <p:nvPr/>
        </p:nvSpPr>
        <p:spPr>
          <a:xfrm>
            <a:off x="285840" y="2071800"/>
            <a:ext cx="8143560" cy="73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Georgia"/>
              </a:rPr>
              <a:t>Dual LP problem: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9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2920" y="3085920"/>
            <a:ext cx="8827920" cy="1661760"/>
          </a:xfrm>
          <a:prstGeom prst="rect">
            <a:avLst/>
          </a:prstGeom>
          <a:ln w="9360">
            <a:noFill/>
          </a:ln>
        </p:spPr>
      </p:pic>
      <p:sp>
        <p:nvSpPr>
          <p:cNvPr id="393" name="CustomShape 5"/>
          <p:cNvSpPr/>
          <p:nvPr/>
        </p:nvSpPr>
        <p:spPr>
          <a:xfrm>
            <a:off x="357120" y="5286240"/>
            <a:ext cx="8143560" cy="73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0000"/>
                </a:solidFill>
                <a:latin typeface="Georgia"/>
              </a:rPr>
              <a:t>Why do we want to convert it to dual LP problem?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Dual problem</a:t>
            </a:r>
            <a:endParaRPr/>
          </a:p>
        </p:txBody>
      </p:sp>
      <p:graphicFrame>
        <p:nvGraphicFramePr>
          <p:cNvPr id="395" name="Table 2"/>
          <p:cNvGraphicFramePr/>
          <p:nvPr/>
        </p:nvGraphicFramePr>
        <p:xfrm>
          <a:off x="0" y="0"/>
          <a:ext cx="9143640" cy="37044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631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9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00240" y="2286000"/>
            <a:ext cx="2657880" cy="1213920"/>
          </a:xfrm>
          <a:prstGeom prst="rect">
            <a:avLst/>
          </a:prstGeom>
          <a:ln w="9360">
            <a:noFill/>
          </a:ln>
        </p:spPr>
      </p:pic>
      <p:pic>
        <p:nvPicPr>
          <p:cNvPr id="39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00240" y="4214880"/>
            <a:ext cx="2819880" cy="1356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214200" y="714240"/>
            <a:ext cx="89294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Equilibria in two-player zero-sum games</a:t>
            </a:r>
            <a:endParaRPr/>
          </a:p>
        </p:txBody>
      </p:sp>
      <p:graphicFrame>
        <p:nvGraphicFramePr>
          <p:cNvPr id="399" name="Table 2"/>
          <p:cNvGraphicFramePr/>
          <p:nvPr/>
        </p:nvGraphicFramePr>
        <p:xfrm>
          <a:off x="0" y="0"/>
          <a:ext cx="9143640" cy="37044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631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0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01" name="CustomShape 4"/>
          <p:cNvSpPr/>
          <p:nvPr/>
        </p:nvSpPr>
        <p:spPr>
          <a:xfrm>
            <a:off x="357120" y="5857920"/>
            <a:ext cx="8143560" cy="79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0000"/>
                </a:solidFill>
                <a:latin typeface="Georgia"/>
              </a:rPr>
              <a:t>We can solve it in polynomial time!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0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428920"/>
            <a:ext cx="9143640" cy="30859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42960" y="92880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Outline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Trebuchet MS"/>
              <a:buAutoNum type="arabicPeriod"/>
            </a:pPr>
            <a:r>
              <a:rPr lang="zh-CN" sz="2800">
                <a:solidFill>
                  <a:srgbClr val="ff0000"/>
                </a:solidFill>
                <a:latin typeface="Georgia"/>
              </a:rPr>
              <a:t>Overview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Sequence form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Computing equilibria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Summary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571320" y="714240"/>
            <a:ext cx="89294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Other applications</a:t>
            </a:r>
            <a:endParaRPr/>
          </a:p>
        </p:txBody>
      </p:sp>
      <p:graphicFrame>
        <p:nvGraphicFramePr>
          <p:cNvPr id="404" name="Table 2"/>
          <p:cNvGraphicFramePr/>
          <p:nvPr/>
        </p:nvGraphicFramePr>
        <p:xfrm>
          <a:off x="0" y="0"/>
          <a:ext cx="9143640" cy="37044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631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5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06" name="CustomShape 4"/>
          <p:cNvSpPr/>
          <p:nvPr/>
        </p:nvSpPr>
        <p:spPr>
          <a:xfrm>
            <a:off x="500040" y="2071800"/>
            <a:ext cx="7714800" cy="179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Trebuchet MS"/>
              <a:buAutoNum type="alphaLcParenR"/>
            </a:pPr>
            <a:r>
              <a:rPr lang="en-US" sz="2800">
                <a:solidFill>
                  <a:srgbClr val="000000"/>
                </a:solidFill>
                <a:latin typeface="Georgia"/>
              </a:rPr>
              <a:t>Compute equilibria in two-player general sum game</a:t>
            </a:r>
            <a:endParaRPr/>
          </a:p>
          <a:p>
            <a:pPr>
              <a:lnSpc>
                <a:spcPct val="100000"/>
              </a:lnSpc>
              <a:buFont typeface="Trebuchet MS"/>
              <a:buAutoNum type="alphaLcParenR"/>
            </a:pPr>
            <a:r>
              <a:rPr lang="en-US" sz="2800">
                <a:solidFill>
                  <a:srgbClr val="000000"/>
                </a:solidFill>
                <a:latin typeface="Georgia"/>
              </a:rPr>
              <a:t>Compute equilibria in general two-player game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428760" y="714240"/>
            <a:ext cx="89294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Summary</a:t>
            </a:r>
            <a:endParaRPr/>
          </a:p>
        </p:txBody>
      </p:sp>
      <p:graphicFrame>
        <p:nvGraphicFramePr>
          <p:cNvPr id="408" name="Table 2"/>
          <p:cNvGraphicFramePr/>
          <p:nvPr/>
        </p:nvGraphicFramePr>
        <p:xfrm>
          <a:off x="0" y="0"/>
          <a:ext cx="9143640" cy="37044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0"/>
                <a:gridCol w="36000"/>
              </a:tblGrid>
              <a:tr h="25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9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10" name="CustomShape 4"/>
          <p:cNvSpPr/>
          <p:nvPr/>
        </p:nvSpPr>
        <p:spPr>
          <a:xfrm>
            <a:off x="428760" y="1928880"/>
            <a:ext cx="8143560" cy="462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Trebuchet MS"/>
              <a:buAutoNum type="arabicPeriod"/>
            </a:pPr>
            <a:r>
              <a:rPr lang="en-US" sz="2800">
                <a:solidFill>
                  <a:srgbClr val="000000"/>
                </a:solidFill>
                <a:latin typeface="Georgia"/>
              </a:rPr>
              <a:t>Sequence form is a </a:t>
            </a:r>
            <a:r>
              <a:rPr lang="en-US" sz="2800">
                <a:solidFill>
                  <a:srgbClr val="ff0000"/>
                </a:solidFill>
                <a:latin typeface="Georgia"/>
              </a:rPr>
              <a:t>new strategic description</a:t>
            </a:r>
            <a:r>
              <a:rPr lang="en-US" sz="2800">
                <a:solidFill>
                  <a:srgbClr val="000000"/>
                </a:solidFill>
                <a:latin typeface="Georgia"/>
              </a:rPr>
              <a:t> for an extensive game with perfect recall.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r>
              <a:rPr lang="en-US" sz="2800">
                <a:solidFill>
                  <a:srgbClr val="000000"/>
                </a:solidFill>
                <a:latin typeface="Georgia"/>
              </a:rPr>
              <a:t>It has </a:t>
            </a:r>
            <a:r>
              <a:rPr lang="en-US" sz="2800">
                <a:solidFill>
                  <a:srgbClr val="ff0000"/>
                </a:solidFill>
                <a:latin typeface="Georgia"/>
              </a:rPr>
              <a:t>linear complexity</a:t>
            </a:r>
            <a:r>
              <a:rPr lang="en-US" sz="2800">
                <a:solidFill>
                  <a:srgbClr val="000000"/>
                </a:solidFill>
                <a:latin typeface="Georgia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r>
              <a:rPr lang="en-US" sz="2800">
                <a:solidFill>
                  <a:srgbClr val="000000"/>
                </a:solidFill>
                <a:latin typeface="Georgia"/>
              </a:rPr>
              <a:t>It allows </a:t>
            </a:r>
            <a:r>
              <a:rPr lang="en-US" sz="2800">
                <a:solidFill>
                  <a:srgbClr val="ff0000"/>
                </a:solidFill>
                <a:latin typeface="Georgia"/>
              </a:rPr>
              <a:t>efficient computation</a:t>
            </a:r>
            <a:r>
              <a:rPr lang="en-US" sz="2800">
                <a:solidFill>
                  <a:srgbClr val="000000"/>
                </a:solidFill>
                <a:latin typeface="Georgia"/>
              </a:rPr>
              <a:t> of Nash equilibria in extensive-form game.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214200" y="714240"/>
            <a:ext cx="89294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Reference</a:t>
            </a:r>
            <a:endParaRPr/>
          </a:p>
        </p:txBody>
      </p:sp>
      <p:sp>
        <p:nvSpPr>
          <p:cNvPr id="412" name="CustomShap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13" name="CustomShape 3"/>
          <p:cNvSpPr/>
          <p:nvPr/>
        </p:nvSpPr>
        <p:spPr>
          <a:xfrm>
            <a:off x="500040" y="1571760"/>
            <a:ext cx="8072280" cy="447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Georgia"/>
              </a:rPr>
              <a:t>Shoham, Y., and Leyton-Brown, K. (2010). Multiagent Systems, Algorithmic, Game-Theoretic, and Logical Foundations.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Georgia"/>
              </a:rPr>
              <a:t> </a:t>
            </a:r>
            <a:r>
              <a:rPr lang="en-US">
                <a:solidFill>
                  <a:srgbClr val="000000"/>
                </a:solidFill>
                <a:latin typeface="Georgia"/>
              </a:rPr>
              <a:t>von Stengel, B. (1996). Efficient computation of behavior strategies. GEB: Games and Economic Behavior, 14, 220–246.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Georgia"/>
              </a:rPr>
              <a:t>von Stengel, B. (2002). Computing equilibria for two-person games. In R. Aumann, S. Hart (Eds.), Handbook of game theory, vol. III, chapter 45, 1723–1759. Amsterdam: Elsevier.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Georgia"/>
              </a:rPr>
              <a:t>Nisan, N., Roughgarden, T., Tardos, E., and Vazirani, V. (2007).  Algorithmic Game Theory.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Georgia"/>
              </a:rPr>
              <a:t>Koller, D.,Megiddo, N., and von Stengel, B. (1996). Efficient computation of equilibria for extensive two-person games. GEB: Games and Economic Behavior, 14, 247–259.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Georgia"/>
              </a:rPr>
              <a:t>Koller, D., and Megiddo, N. (1992). The complexity of two-person zero-sum games in extensive form. GEB: Games and Economic Behavior, 4, 528–552.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500040" y="928800"/>
            <a:ext cx="3857400" cy="21427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zh-CN" sz="4000">
                <a:solidFill>
                  <a:srgbClr val="5a6378"/>
                </a:solidFill>
                <a:latin typeface="Georgia"/>
              </a:rPr>
              <a:t>Thank you!</a:t>
            </a:r>
            <a:r>
              <a:rPr b="1" lang="zh-CN" sz="4000">
                <a:solidFill>
                  <a:srgbClr val="5a6378"/>
                </a:solidFill>
                <a:latin typeface="Georgia"/>
              </a:rPr>
              <a:t>
</a:t>
            </a:r>
            <a:r>
              <a:rPr b="1" lang="zh-CN" sz="4000">
                <a:solidFill>
                  <a:srgbClr val="5a6378"/>
                </a:solidFill>
                <a:latin typeface="Georgia"/>
              </a:rPr>
              <a:t>
</a:t>
            </a:r>
            <a:r>
              <a:rPr b="1" lang="zh-CN" sz="4000">
                <a:solidFill>
                  <a:srgbClr val="5a6378"/>
                </a:solidFill>
                <a:latin typeface="Georgia"/>
              </a:rPr>
              <a:t>Q&amp;A</a:t>
            </a:r>
            <a:endParaRPr/>
          </a:p>
        </p:txBody>
      </p:sp>
      <p:sp>
        <p:nvSpPr>
          <p:cNvPr id="415" name="CustomShape 2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7" name="TextShape 2"/>
          <p:cNvSpPr txBox="1"/>
          <p:nvPr/>
        </p:nvSpPr>
        <p:spPr>
          <a:xfrm>
            <a:off x="457200" y="2249280"/>
            <a:ext cx="8229240" cy="43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9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1" name="TextShape 2"/>
          <p:cNvSpPr txBox="1"/>
          <p:nvPr/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2" name="TextShape 3"/>
          <p:cNvSpPr txBox="1"/>
          <p:nvPr/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457200" y="1143000"/>
            <a:ext cx="8229240" cy="494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28760" y="85716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History</a:t>
            </a:r>
            <a:endParaRPr/>
          </a:p>
        </p:txBody>
      </p:sp>
      <p:graphicFrame>
        <p:nvGraphicFramePr>
          <p:cNvPr id="120" name="Table 2"/>
          <p:cNvGraphicFramePr/>
          <p:nvPr/>
        </p:nvGraphicFramePr>
        <p:xfrm>
          <a:off x="0" y="0"/>
          <a:ext cx="9143640" cy="37044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1" name="CustomShape 3"/>
          <p:cNvSpPr/>
          <p:nvPr/>
        </p:nvSpPr>
        <p:spPr>
          <a:xfrm>
            <a:off x="714240" y="1857240"/>
            <a:ext cx="6857640" cy="2071440"/>
          </a:xfrm>
          <a:prstGeom prst="flowChartAlternateProcess">
            <a:avLst/>
          </a:prstGeom>
          <a:gradFill>
            <a:gsLst>
              <a:gs pos="0">
                <a:srgbClr val="fefefe"/>
              </a:gs>
              <a:gs pos="100000">
                <a:srgbClr val="b5ebff"/>
              </a:gs>
            </a:gsLst>
            <a:path path="circle"/>
          </a:gradFill>
          <a:ln w="9360">
            <a:noFill/>
          </a:ln>
        </p:spPr>
      </p:sp>
      <p:sp>
        <p:nvSpPr>
          <p:cNvPr id="122" name="CustomShape 4"/>
          <p:cNvSpPr/>
          <p:nvPr/>
        </p:nvSpPr>
        <p:spPr>
          <a:xfrm>
            <a:off x="1643040" y="4357800"/>
            <a:ext cx="7143480" cy="2071440"/>
          </a:xfrm>
          <a:prstGeom prst="flowChartAlternateProcess">
            <a:avLst/>
          </a:prstGeom>
          <a:gradFill>
            <a:gsLst>
              <a:gs pos="0">
                <a:srgbClr val="fdfdfd"/>
              </a:gs>
              <a:gs pos="100000">
                <a:srgbClr val="c4c4c4"/>
              </a:gs>
            </a:gsLst>
            <a:path path="circle"/>
          </a:gradFill>
          <a:ln w="9360">
            <a:noFill/>
          </a:ln>
        </p:spPr>
      </p:sp>
      <p:pic>
        <p:nvPicPr>
          <p:cNvPr id="123" name="图片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0080" y="2071800"/>
            <a:ext cx="1382040" cy="1681920"/>
          </a:xfrm>
          <a:prstGeom prst="rect">
            <a:avLst/>
          </a:prstGeom>
          <a:ln>
            <a:noFill/>
          </a:ln>
        </p:spPr>
      </p:pic>
      <p:pic>
        <p:nvPicPr>
          <p:cNvPr id="124" name="图片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072200" y="4572000"/>
            <a:ext cx="1448640" cy="1701720"/>
          </a:xfrm>
          <a:prstGeom prst="rect">
            <a:avLst/>
          </a:prstGeom>
          <a:ln>
            <a:noFill/>
          </a:ln>
        </p:spPr>
      </p:pic>
      <p:sp>
        <p:nvSpPr>
          <p:cNvPr id="125" name="CustomShape 5"/>
          <p:cNvSpPr/>
          <p:nvPr/>
        </p:nvSpPr>
        <p:spPr>
          <a:xfrm>
            <a:off x="2643120" y="2000160"/>
            <a:ext cx="4714560" cy="146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oper Black"/>
              </a:rPr>
              <a:t>Prof. Bernhard von Stengel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Introduce sequence form and its application to computing equilibria (1996)</a:t>
            </a:r>
            <a:endParaRPr/>
          </a:p>
        </p:txBody>
      </p:sp>
      <p:sp>
        <p:nvSpPr>
          <p:cNvPr id="126" name="CustomShape 6"/>
          <p:cNvSpPr/>
          <p:nvPr/>
        </p:nvSpPr>
        <p:spPr>
          <a:xfrm>
            <a:off x="1928880" y="4643280"/>
            <a:ext cx="4714560" cy="179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oper Black"/>
              </a:rPr>
              <a:t>Prof. Daphne Koller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Similar idea (1992)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Georgia"/>
              </a:rPr>
              <a:t>Computing equilibria for two-player general sum games (1996)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6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7" name="TextShape 3"/>
          <p:cNvSpPr txBox="1"/>
          <p:nvPr/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8" name="TextShape 4"/>
          <p:cNvSpPr txBox="1"/>
          <p:nvPr/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0" name="TextShape 2"/>
          <p:cNvSpPr txBox="1"/>
          <p:nvPr/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1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2" name="TextShape 4"/>
          <p:cNvSpPr txBox="1"/>
          <p:nvPr/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4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5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6" name="TextShape 4"/>
          <p:cNvSpPr txBox="1"/>
          <p:nvPr/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8" name="TextShape 2"/>
          <p:cNvSpPr txBox="1"/>
          <p:nvPr/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9" name="TextShape 3"/>
          <p:cNvSpPr txBox="1"/>
          <p:nvPr/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2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3" name="TextShape 4"/>
          <p:cNvSpPr txBox="1"/>
          <p:nvPr/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4" name="TextShape 5"/>
          <p:cNvSpPr txBox="1"/>
          <p:nvPr/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6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7" name="TextShape 3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44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57200" y="2249280"/>
            <a:ext cx="8229240" cy="43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6" name="TextShape 3"/>
          <p:cNvSpPr txBox="1"/>
          <p:nvPr/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71320" y="57132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Significance</a:t>
            </a:r>
            <a:endParaRPr/>
          </a:p>
        </p:txBody>
      </p:sp>
      <p:graphicFrame>
        <p:nvGraphicFramePr>
          <p:cNvPr id="128" name="Table 2"/>
          <p:cNvGraphicFramePr/>
          <p:nvPr/>
        </p:nvGraphicFramePr>
        <p:xfrm>
          <a:off x="0" y="0"/>
          <a:ext cx="9143640" cy="37044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9" name="Table 3"/>
          <p:cNvGraphicFramePr/>
          <p:nvPr/>
        </p:nvGraphicFramePr>
        <p:xfrm>
          <a:off x="785880" y="1928880"/>
          <a:ext cx="7572240" cy="3404160"/>
        </p:xfrm>
        <a:graphic>
          <a:graphicData uri="http://schemas.openxmlformats.org/drawingml/2006/table">
            <a:tbl>
              <a:tblPr/>
              <a:tblGrid>
                <a:gridCol w="1785600"/>
                <a:gridCol w="3107520"/>
                <a:gridCol w="2679120"/>
              </a:tblGrid>
              <a:tr h="545040">
                <a:tc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Georgia"/>
                        </a:rPr>
                        <a:t>Standard way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</a:tr>
              <a:tr h="9529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Representing size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Exponential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Linear</a:t>
                      </a:r>
                      <a:endParaRPr/>
                    </a:p>
                  </a:txBody>
                  <a:tcPr/>
                </a:tc>
              </a:tr>
              <a:tr h="9529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Computing complexity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Exponential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eorgia"/>
                        </a:rPr>
                        <a:t>Polynomial</a:t>
                      </a:r>
                      <a:endParaRPr/>
                    </a:p>
                  </a:txBody>
                  <a:tcPr/>
                </a:tc>
              </a:tr>
              <a:tr h="9532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Georgia"/>
                        </a:rPr>
                        <a:t>Conclusion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Georgia"/>
                        </a:rPr>
                        <a:t>Inefficient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Georgia"/>
                        </a:rPr>
                        <a:t>Efficient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457200" y="1143000"/>
            <a:ext cx="8229240" cy="494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0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1" name="TextShape 3"/>
          <p:cNvSpPr txBox="1"/>
          <p:nvPr/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2" name="TextShape 4"/>
          <p:cNvSpPr txBox="1"/>
          <p:nvPr/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4" name="TextShape 2"/>
          <p:cNvSpPr txBox="1"/>
          <p:nvPr/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5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6" name="TextShape 4"/>
          <p:cNvSpPr txBox="1"/>
          <p:nvPr/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8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9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0" name="TextShape 4"/>
          <p:cNvSpPr txBox="1"/>
          <p:nvPr/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2" name="TextShape 2"/>
          <p:cNvSpPr txBox="1"/>
          <p:nvPr/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3" name="TextShape 3"/>
          <p:cNvSpPr txBox="1"/>
          <p:nvPr/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5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6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7" name="TextShape 4"/>
          <p:cNvSpPr txBox="1"/>
          <p:nvPr/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8" name="TextShape 5"/>
          <p:cNvSpPr txBox="1"/>
          <p:nvPr/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0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1" name="TextShape 3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4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5" name="TextShape 2"/>
          <p:cNvSpPr txBox="1"/>
          <p:nvPr/>
        </p:nvSpPr>
        <p:spPr>
          <a:xfrm>
            <a:off x="457200" y="2249280"/>
            <a:ext cx="8229240" cy="43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42960" y="92880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Outline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Trebuchet MS"/>
              <a:buAutoNum type="arabicPeriod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Overview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r>
              <a:rPr lang="zh-CN" sz="2800">
                <a:solidFill>
                  <a:srgbClr val="ff0000"/>
                </a:solidFill>
                <a:latin typeface="Georgia"/>
              </a:rPr>
              <a:t>Sequence form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Computing equilibria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r>
              <a:rPr lang="zh-CN" sz="2800">
                <a:solidFill>
                  <a:srgbClr val="000000"/>
                </a:solidFill>
                <a:latin typeface="Georgia"/>
              </a:rPr>
              <a:t>Summary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0" name="TextShape 3"/>
          <p:cNvSpPr txBox="1"/>
          <p:nvPr/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457200" y="1143000"/>
            <a:ext cx="8229240" cy="494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4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5" name="TextShape 3"/>
          <p:cNvSpPr txBox="1"/>
          <p:nvPr/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6" name="TextShape 4"/>
          <p:cNvSpPr txBox="1"/>
          <p:nvPr/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8" name="TextShape 2"/>
          <p:cNvSpPr txBox="1"/>
          <p:nvPr/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9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0" name="TextShape 4"/>
          <p:cNvSpPr txBox="1"/>
          <p:nvPr/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2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3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4" name="TextShape 4"/>
          <p:cNvSpPr txBox="1"/>
          <p:nvPr/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6" name="TextShape 2"/>
          <p:cNvSpPr txBox="1"/>
          <p:nvPr/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7" name="TextShape 3"/>
          <p:cNvSpPr txBox="1"/>
          <p:nvPr/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9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0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1" name="TextShape 4"/>
          <p:cNvSpPr txBox="1"/>
          <p:nvPr/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2" name="TextShape 5"/>
          <p:cNvSpPr txBox="1"/>
          <p:nvPr/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4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5" name="TextShape 3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51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/>
        </p:nvGraphicFramePr>
        <p:xfrm>
          <a:off x="0" y="0"/>
          <a:ext cx="9143640" cy="37044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3" name="CustomShape 2"/>
          <p:cNvSpPr/>
          <p:nvPr/>
        </p:nvSpPr>
        <p:spPr>
          <a:xfrm>
            <a:off x="5163840" y="1420920"/>
            <a:ext cx="585360" cy="58284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34" name="CustomShape 3"/>
          <p:cNvSpPr/>
          <p:nvPr/>
        </p:nvSpPr>
        <p:spPr>
          <a:xfrm>
            <a:off x="3992400" y="2736720"/>
            <a:ext cx="585360" cy="563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35" name="CustomShape 4"/>
          <p:cNvSpPr/>
          <p:nvPr/>
        </p:nvSpPr>
        <p:spPr>
          <a:xfrm>
            <a:off x="6237360" y="2736720"/>
            <a:ext cx="585360" cy="5436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36" name="CustomShape 5"/>
          <p:cNvSpPr/>
          <p:nvPr/>
        </p:nvSpPr>
        <p:spPr>
          <a:xfrm>
            <a:off x="2821320" y="4052160"/>
            <a:ext cx="591480" cy="563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37" name="CustomShape 6"/>
          <p:cNvSpPr/>
          <p:nvPr/>
        </p:nvSpPr>
        <p:spPr>
          <a:xfrm>
            <a:off x="1747800" y="5367960"/>
            <a:ext cx="621720" cy="563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38" name="CustomShape 7"/>
          <p:cNvSpPr/>
          <p:nvPr/>
        </p:nvSpPr>
        <p:spPr>
          <a:xfrm>
            <a:off x="3407040" y="5367960"/>
            <a:ext cx="585360" cy="5328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39" name="CustomShape 8"/>
          <p:cNvSpPr/>
          <p:nvPr/>
        </p:nvSpPr>
        <p:spPr>
          <a:xfrm>
            <a:off x="5261400" y="4052160"/>
            <a:ext cx="542520" cy="563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40" name="CustomShape 9"/>
          <p:cNvSpPr/>
          <p:nvPr/>
        </p:nvSpPr>
        <p:spPr>
          <a:xfrm>
            <a:off x="4675680" y="5367960"/>
            <a:ext cx="579240" cy="5328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41" name="CustomShape 10"/>
          <p:cNvSpPr/>
          <p:nvPr/>
        </p:nvSpPr>
        <p:spPr>
          <a:xfrm>
            <a:off x="6215040" y="5357880"/>
            <a:ext cx="585360" cy="55188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42" name="Line 11"/>
          <p:cNvSpPr/>
          <p:nvPr/>
        </p:nvSpPr>
        <p:spPr>
          <a:xfrm flipH="1">
            <a:off x="4492080" y="1918800"/>
            <a:ext cx="757080" cy="9003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43" name="Line 12"/>
          <p:cNvSpPr/>
          <p:nvPr/>
        </p:nvSpPr>
        <p:spPr>
          <a:xfrm>
            <a:off x="5663520" y="1918800"/>
            <a:ext cx="659520" cy="89748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44" name="Line 13"/>
          <p:cNvSpPr/>
          <p:nvPr/>
        </p:nvSpPr>
        <p:spPr>
          <a:xfrm flipH="1">
            <a:off x="3326040" y="3217680"/>
            <a:ext cx="752040" cy="9169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45" name="Line 14"/>
          <p:cNvSpPr/>
          <p:nvPr/>
        </p:nvSpPr>
        <p:spPr>
          <a:xfrm flipH="1" flipV="1">
            <a:off x="4492080" y="3217680"/>
            <a:ext cx="848520" cy="9169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46" name="Line 15"/>
          <p:cNvSpPr/>
          <p:nvPr/>
        </p:nvSpPr>
        <p:spPr>
          <a:xfrm flipV="1">
            <a:off x="2278440" y="4533480"/>
            <a:ext cx="629280" cy="9169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47" name="Line 16"/>
          <p:cNvSpPr/>
          <p:nvPr/>
        </p:nvSpPr>
        <p:spPr>
          <a:xfrm flipH="1" flipV="1">
            <a:off x="3326040" y="4533480"/>
            <a:ext cx="373320" cy="8341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48" name="Line 17"/>
          <p:cNvSpPr/>
          <p:nvPr/>
        </p:nvSpPr>
        <p:spPr>
          <a:xfrm flipV="1">
            <a:off x="4965120" y="4533480"/>
            <a:ext cx="375480" cy="8341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49" name="Line 18"/>
          <p:cNvSpPr/>
          <p:nvPr/>
        </p:nvSpPr>
        <p:spPr>
          <a:xfrm flipH="1" flipV="1">
            <a:off x="5724360" y="4533480"/>
            <a:ext cx="576360" cy="90504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50" name="Line 19"/>
          <p:cNvSpPr/>
          <p:nvPr/>
        </p:nvSpPr>
        <p:spPr>
          <a:xfrm>
            <a:off x="3412800" y="4334040"/>
            <a:ext cx="1848240" cy="2160"/>
          </a:xfrm>
          <a:prstGeom prst="line">
            <a:avLst/>
          </a:prstGeom>
          <a:ln w="31680">
            <a:solidFill>
              <a:srgbClr val="e66c7d"/>
            </a:solidFill>
            <a:custDash>
              <a:ds d="352000" sp="264000"/>
            </a:custDash>
            <a:round/>
          </a:ln>
        </p:spPr>
      </p:sp>
      <p:sp>
        <p:nvSpPr>
          <p:cNvPr id="151" name="CustomShape 20"/>
          <p:cNvSpPr/>
          <p:nvPr/>
        </p:nvSpPr>
        <p:spPr>
          <a:xfrm>
            <a:off x="4383000" y="189108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152" name="CustomShape 21"/>
          <p:cNvSpPr/>
          <p:nvPr/>
        </p:nvSpPr>
        <p:spPr>
          <a:xfrm>
            <a:off x="5944320" y="198504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153" name="CustomShape 22"/>
          <p:cNvSpPr/>
          <p:nvPr/>
        </p:nvSpPr>
        <p:spPr>
          <a:xfrm>
            <a:off x="3309120" y="330048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A</a:t>
            </a:r>
            <a:endParaRPr/>
          </a:p>
        </p:txBody>
      </p:sp>
      <p:sp>
        <p:nvSpPr>
          <p:cNvPr id="154" name="CustomShape 23"/>
          <p:cNvSpPr/>
          <p:nvPr/>
        </p:nvSpPr>
        <p:spPr>
          <a:xfrm>
            <a:off x="4773240" y="330048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B</a:t>
            </a:r>
            <a:endParaRPr/>
          </a:p>
        </p:txBody>
      </p:sp>
      <p:sp>
        <p:nvSpPr>
          <p:cNvPr id="155" name="CustomShape 24"/>
          <p:cNvSpPr/>
          <p:nvPr/>
        </p:nvSpPr>
        <p:spPr>
          <a:xfrm>
            <a:off x="2235600" y="471024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156" name="CustomShape 25"/>
          <p:cNvSpPr/>
          <p:nvPr/>
        </p:nvSpPr>
        <p:spPr>
          <a:xfrm>
            <a:off x="4779360" y="473004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157" name="CustomShape 26"/>
          <p:cNvSpPr/>
          <p:nvPr/>
        </p:nvSpPr>
        <p:spPr>
          <a:xfrm>
            <a:off x="3504600" y="471024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158" name="CustomShape 27"/>
          <p:cNvSpPr/>
          <p:nvPr/>
        </p:nvSpPr>
        <p:spPr>
          <a:xfrm>
            <a:off x="6042240" y="471024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159" name="CustomShape 28"/>
          <p:cNvSpPr/>
          <p:nvPr/>
        </p:nvSpPr>
        <p:spPr>
          <a:xfrm>
            <a:off x="5261400" y="85716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160" name="CustomShape 29"/>
          <p:cNvSpPr/>
          <p:nvPr/>
        </p:nvSpPr>
        <p:spPr>
          <a:xfrm>
            <a:off x="2601720" y="364932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161" name="CustomShape 30"/>
          <p:cNvSpPr/>
          <p:nvPr/>
        </p:nvSpPr>
        <p:spPr>
          <a:xfrm>
            <a:off x="5609160" y="364932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162" name="CustomShape 31"/>
          <p:cNvSpPr/>
          <p:nvPr/>
        </p:nvSpPr>
        <p:spPr>
          <a:xfrm>
            <a:off x="3699720" y="2360880"/>
            <a:ext cx="6217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2</a:t>
            </a:r>
            <a:endParaRPr/>
          </a:p>
        </p:txBody>
      </p:sp>
      <p:sp>
        <p:nvSpPr>
          <p:cNvPr id="163" name="CustomShape 32"/>
          <p:cNvSpPr/>
          <p:nvPr/>
        </p:nvSpPr>
        <p:spPr>
          <a:xfrm>
            <a:off x="1357200" y="5991120"/>
            <a:ext cx="14515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(0,1)</a:t>
            </a:r>
            <a:endParaRPr/>
          </a:p>
        </p:txBody>
      </p:sp>
      <p:sp>
        <p:nvSpPr>
          <p:cNvPr id="164" name="CustomShape 33"/>
          <p:cNvSpPr/>
          <p:nvPr/>
        </p:nvSpPr>
        <p:spPr>
          <a:xfrm>
            <a:off x="6126480" y="5975640"/>
            <a:ext cx="14515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(1,0)</a:t>
            </a:r>
            <a:endParaRPr/>
          </a:p>
        </p:txBody>
      </p:sp>
      <p:sp>
        <p:nvSpPr>
          <p:cNvPr id="165" name="CustomShape 34"/>
          <p:cNvSpPr/>
          <p:nvPr/>
        </p:nvSpPr>
        <p:spPr>
          <a:xfrm>
            <a:off x="2957760" y="5988240"/>
            <a:ext cx="14515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(2,4)</a:t>
            </a:r>
            <a:endParaRPr/>
          </a:p>
        </p:txBody>
      </p:sp>
      <p:sp>
        <p:nvSpPr>
          <p:cNvPr id="166" name="CustomShape 35"/>
          <p:cNvSpPr/>
          <p:nvPr/>
        </p:nvSpPr>
        <p:spPr>
          <a:xfrm>
            <a:off x="4572000" y="5991120"/>
            <a:ext cx="14515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(2,4)</a:t>
            </a:r>
            <a:endParaRPr/>
          </a:p>
        </p:txBody>
      </p:sp>
      <p:sp>
        <p:nvSpPr>
          <p:cNvPr id="167" name="CustomShape 36"/>
          <p:cNvSpPr/>
          <p:nvPr/>
        </p:nvSpPr>
        <p:spPr>
          <a:xfrm>
            <a:off x="6334920" y="3206520"/>
            <a:ext cx="14515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(1,1)</a:t>
            </a:r>
            <a:endParaRPr/>
          </a:p>
        </p:txBody>
      </p:sp>
      <p:sp>
        <p:nvSpPr>
          <p:cNvPr id="168" name="CustomShape 37"/>
          <p:cNvSpPr/>
          <p:nvPr/>
        </p:nvSpPr>
        <p:spPr>
          <a:xfrm>
            <a:off x="5286240" y="1428840"/>
            <a:ext cx="3898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a</a:t>
            </a:r>
            <a:endParaRPr/>
          </a:p>
        </p:txBody>
      </p:sp>
      <p:sp>
        <p:nvSpPr>
          <p:cNvPr id="169" name="CustomShape 38"/>
          <p:cNvSpPr/>
          <p:nvPr/>
        </p:nvSpPr>
        <p:spPr>
          <a:xfrm>
            <a:off x="4071960" y="2857320"/>
            <a:ext cx="3898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b</a:t>
            </a:r>
            <a:endParaRPr/>
          </a:p>
        </p:txBody>
      </p:sp>
      <p:sp>
        <p:nvSpPr>
          <p:cNvPr id="170" name="CustomShape 39"/>
          <p:cNvSpPr/>
          <p:nvPr/>
        </p:nvSpPr>
        <p:spPr>
          <a:xfrm>
            <a:off x="6429240" y="2786040"/>
            <a:ext cx="3898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c</a:t>
            </a:r>
            <a:endParaRPr/>
          </a:p>
        </p:txBody>
      </p:sp>
      <p:sp>
        <p:nvSpPr>
          <p:cNvPr id="171" name="CustomShape 40"/>
          <p:cNvSpPr/>
          <p:nvPr/>
        </p:nvSpPr>
        <p:spPr>
          <a:xfrm>
            <a:off x="2928960" y="4071960"/>
            <a:ext cx="3898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d</a:t>
            </a:r>
            <a:endParaRPr/>
          </a:p>
        </p:txBody>
      </p:sp>
      <p:sp>
        <p:nvSpPr>
          <p:cNvPr id="172" name="CustomShape 41"/>
          <p:cNvSpPr/>
          <p:nvPr/>
        </p:nvSpPr>
        <p:spPr>
          <a:xfrm>
            <a:off x="5357880" y="4071960"/>
            <a:ext cx="3898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e</a:t>
            </a:r>
            <a:endParaRPr/>
          </a:p>
        </p:txBody>
      </p:sp>
      <p:sp>
        <p:nvSpPr>
          <p:cNvPr id="173" name="CustomShape 42"/>
          <p:cNvSpPr/>
          <p:nvPr/>
        </p:nvSpPr>
        <p:spPr>
          <a:xfrm>
            <a:off x="1857240" y="5429160"/>
            <a:ext cx="3898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f</a:t>
            </a:r>
            <a:endParaRPr/>
          </a:p>
        </p:txBody>
      </p:sp>
      <p:sp>
        <p:nvSpPr>
          <p:cNvPr id="174" name="CustomShape 43"/>
          <p:cNvSpPr/>
          <p:nvPr/>
        </p:nvSpPr>
        <p:spPr>
          <a:xfrm>
            <a:off x="3500280" y="5429160"/>
            <a:ext cx="3898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g</a:t>
            </a:r>
            <a:endParaRPr/>
          </a:p>
        </p:txBody>
      </p:sp>
      <p:sp>
        <p:nvSpPr>
          <p:cNvPr id="175" name="CustomShape 44"/>
          <p:cNvSpPr/>
          <p:nvPr/>
        </p:nvSpPr>
        <p:spPr>
          <a:xfrm>
            <a:off x="4786200" y="5429160"/>
            <a:ext cx="3898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h</a:t>
            </a:r>
            <a:endParaRPr/>
          </a:p>
        </p:txBody>
      </p:sp>
      <p:sp>
        <p:nvSpPr>
          <p:cNvPr id="176" name="CustomShape 45"/>
          <p:cNvSpPr/>
          <p:nvPr/>
        </p:nvSpPr>
        <p:spPr>
          <a:xfrm>
            <a:off x="6334920" y="5367960"/>
            <a:ext cx="3898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i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9" name="TextShape 2"/>
          <p:cNvSpPr txBox="1"/>
          <p:nvPr/>
        </p:nvSpPr>
        <p:spPr>
          <a:xfrm>
            <a:off x="457200" y="2249280"/>
            <a:ext cx="8229240" cy="432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3" name="TextShape 2"/>
          <p:cNvSpPr txBox="1"/>
          <p:nvPr/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4" name="TextShape 3"/>
          <p:cNvSpPr txBox="1"/>
          <p:nvPr/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457200" y="1143000"/>
            <a:ext cx="8229240" cy="494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8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9" name="TextShape 3"/>
          <p:cNvSpPr txBox="1"/>
          <p:nvPr/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0" name="TextShape 4"/>
          <p:cNvSpPr txBox="1"/>
          <p:nvPr/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2" name="TextShape 2"/>
          <p:cNvSpPr txBox="1"/>
          <p:nvPr/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3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4" name="TextShape 4"/>
          <p:cNvSpPr txBox="1"/>
          <p:nvPr/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6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7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8" name="TextShape 4"/>
          <p:cNvSpPr txBox="1"/>
          <p:nvPr/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0" name="TextShape 2"/>
          <p:cNvSpPr txBox="1"/>
          <p:nvPr/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1" name="TextShape 3"/>
          <p:cNvSpPr txBox="1"/>
          <p:nvPr/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28760" y="64296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Definition of sequence form</a:t>
            </a:r>
            <a:endParaRPr/>
          </a:p>
        </p:txBody>
      </p:sp>
      <p:graphicFrame>
        <p:nvGraphicFramePr>
          <p:cNvPr id="178" name="Table 2"/>
          <p:cNvGraphicFramePr/>
          <p:nvPr/>
        </p:nvGraphicFramePr>
        <p:xfrm>
          <a:off x="0" y="0"/>
          <a:ext cx="9143640" cy="37044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2000160"/>
            <a:ext cx="8838720" cy="3314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3" name="TextShape 2"/>
          <p:cNvSpPr txBox="1"/>
          <p:nvPr/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4" name="TextShape 3"/>
          <p:cNvSpPr txBox="1"/>
          <p:nvPr/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5" name="TextShape 4"/>
          <p:cNvSpPr txBox="1"/>
          <p:nvPr/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6" name="TextShape 5"/>
          <p:cNvSpPr txBox="1"/>
          <p:nvPr/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8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9" name="TextShape 3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55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Shape 1"/>
          <p:cNvSpPr txBox="1"/>
          <p:nvPr/>
        </p:nvSpPr>
        <p:spPr>
          <a:xfrm>
            <a:off x="457200" y="1143000"/>
            <a:ext cx="8229240" cy="1066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3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4" name="TextShape 3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5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28760" y="64296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Sequence</a:t>
            </a:r>
            <a:endParaRPr/>
          </a:p>
        </p:txBody>
      </p:sp>
      <p:graphicFrame>
        <p:nvGraphicFramePr>
          <p:cNvPr id="181" name="Table 2"/>
          <p:cNvGraphicFramePr/>
          <p:nvPr/>
        </p:nvGraphicFramePr>
        <p:xfrm>
          <a:off x="0" y="0"/>
          <a:ext cx="9143640" cy="37044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2" name="CustomShape 3"/>
          <p:cNvSpPr/>
          <p:nvPr/>
        </p:nvSpPr>
        <p:spPr>
          <a:xfrm>
            <a:off x="500040" y="2000160"/>
            <a:ext cx="4071600" cy="447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Defined by a node of the game tree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The ordered set of player i’s actions lying on the path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Georgia"/>
              </a:rPr>
              <a:t>Build player’s strategy around paths in the tree (there is only a small number of nodes)</a:t>
            </a:r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6929280" y="2214720"/>
            <a:ext cx="428400" cy="44316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84" name="CustomShape 5"/>
          <p:cNvSpPr/>
          <p:nvPr/>
        </p:nvSpPr>
        <p:spPr>
          <a:xfrm>
            <a:off x="6072120" y="3214800"/>
            <a:ext cx="42840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85" name="CustomShape 6"/>
          <p:cNvSpPr/>
          <p:nvPr/>
        </p:nvSpPr>
        <p:spPr>
          <a:xfrm>
            <a:off x="7715160" y="3214800"/>
            <a:ext cx="428400" cy="41328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86" name="CustomShape 7"/>
          <p:cNvSpPr/>
          <p:nvPr/>
        </p:nvSpPr>
        <p:spPr>
          <a:xfrm>
            <a:off x="5214960" y="4214880"/>
            <a:ext cx="43272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87" name="CustomShape 8"/>
          <p:cNvSpPr/>
          <p:nvPr/>
        </p:nvSpPr>
        <p:spPr>
          <a:xfrm>
            <a:off x="4429080" y="5214960"/>
            <a:ext cx="45504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88" name="CustomShape 9"/>
          <p:cNvSpPr/>
          <p:nvPr/>
        </p:nvSpPr>
        <p:spPr>
          <a:xfrm>
            <a:off x="5643720" y="5214960"/>
            <a:ext cx="428400" cy="4050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89" name="CustomShape 10"/>
          <p:cNvSpPr/>
          <p:nvPr/>
        </p:nvSpPr>
        <p:spPr>
          <a:xfrm>
            <a:off x="7000920" y="4214880"/>
            <a:ext cx="39708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90" name="CustomShape 11"/>
          <p:cNvSpPr/>
          <p:nvPr/>
        </p:nvSpPr>
        <p:spPr>
          <a:xfrm>
            <a:off x="6572160" y="5214960"/>
            <a:ext cx="423720" cy="4050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91" name="CustomShape 12"/>
          <p:cNvSpPr/>
          <p:nvPr/>
        </p:nvSpPr>
        <p:spPr>
          <a:xfrm>
            <a:off x="7715160" y="5214960"/>
            <a:ext cx="428400" cy="419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192" name="Line 13"/>
          <p:cNvSpPr/>
          <p:nvPr/>
        </p:nvSpPr>
        <p:spPr>
          <a:xfrm flipH="1">
            <a:off x="6437880" y="2592720"/>
            <a:ext cx="554040" cy="6847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93" name="Line 14"/>
          <p:cNvSpPr/>
          <p:nvPr/>
        </p:nvSpPr>
        <p:spPr>
          <a:xfrm>
            <a:off x="7295040" y="2592720"/>
            <a:ext cx="482760" cy="68220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94" name="Line 15"/>
          <p:cNvSpPr/>
          <p:nvPr/>
        </p:nvSpPr>
        <p:spPr>
          <a:xfrm flipH="1">
            <a:off x="5584320" y="3580200"/>
            <a:ext cx="550440" cy="6973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95" name="Line 16"/>
          <p:cNvSpPr/>
          <p:nvPr/>
        </p:nvSpPr>
        <p:spPr>
          <a:xfrm flipH="1" flipV="1">
            <a:off x="6437880" y="3580200"/>
            <a:ext cx="621000" cy="6973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96" name="Line 17"/>
          <p:cNvSpPr/>
          <p:nvPr/>
        </p:nvSpPr>
        <p:spPr>
          <a:xfrm flipV="1">
            <a:off x="4817520" y="4580640"/>
            <a:ext cx="460800" cy="6969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97" name="Line 18"/>
          <p:cNvSpPr/>
          <p:nvPr/>
        </p:nvSpPr>
        <p:spPr>
          <a:xfrm flipH="1" flipV="1">
            <a:off x="5584320" y="4580640"/>
            <a:ext cx="273240" cy="6339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98" name="Line 19"/>
          <p:cNvSpPr/>
          <p:nvPr/>
        </p:nvSpPr>
        <p:spPr>
          <a:xfrm flipV="1">
            <a:off x="6784200" y="4580640"/>
            <a:ext cx="274680" cy="6339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199" name="Line 20"/>
          <p:cNvSpPr/>
          <p:nvPr/>
        </p:nvSpPr>
        <p:spPr>
          <a:xfrm flipH="1" flipV="1">
            <a:off x="7340040" y="4580640"/>
            <a:ext cx="437760" cy="6955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00" name="Line 21"/>
          <p:cNvSpPr/>
          <p:nvPr/>
        </p:nvSpPr>
        <p:spPr>
          <a:xfrm>
            <a:off x="5647680" y="4429080"/>
            <a:ext cx="1352880" cy="1440"/>
          </a:xfrm>
          <a:prstGeom prst="line">
            <a:avLst/>
          </a:prstGeom>
          <a:ln w="31680">
            <a:solidFill>
              <a:srgbClr val="e66c7d"/>
            </a:solidFill>
            <a:custDash>
              <a:ds d="352000" sp="264000"/>
            </a:custDash>
            <a:round/>
          </a:ln>
        </p:spPr>
      </p:sp>
      <p:sp>
        <p:nvSpPr>
          <p:cNvPr id="201" name="CustomShape 22"/>
          <p:cNvSpPr/>
          <p:nvPr/>
        </p:nvSpPr>
        <p:spPr>
          <a:xfrm>
            <a:off x="6357960" y="257184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202" name="CustomShape 23"/>
          <p:cNvSpPr/>
          <p:nvPr/>
        </p:nvSpPr>
        <p:spPr>
          <a:xfrm>
            <a:off x="7500960" y="26431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203" name="CustomShape 24"/>
          <p:cNvSpPr/>
          <p:nvPr/>
        </p:nvSpPr>
        <p:spPr>
          <a:xfrm>
            <a:off x="5572080" y="364320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A</a:t>
            </a:r>
            <a:endParaRPr/>
          </a:p>
        </p:txBody>
      </p:sp>
      <p:sp>
        <p:nvSpPr>
          <p:cNvPr id="204" name="CustomShape 25"/>
          <p:cNvSpPr/>
          <p:nvPr/>
        </p:nvSpPr>
        <p:spPr>
          <a:xfrm>
            <a:off x="6643800" y="364320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B</a:t>
            </a:r>
            <a:endParaRPr/>
          </a:p>
        </p:txBody>
      </p:sp>
      <p:sp>
        <p:nvSpPr>
          <p:cNvPr id="205" name="CustomShape 26"/>
          <p:cNvSpPr/>
          <p:nvPr/>
        </p:nvSpPr>
        <p:spPr>
          <a:xfrm>
            <a:off x="4786200" y="47149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206" name="CustomShape 27"/>
          <p:cNvSpPr/>
          <p:nvPr/>
        </p:nvSpPr>
        <p:spPr>
          <a:xfrm>
            <a:off x="6648120" y="473004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207" name="CustomShape 28"/>
          <p:cNvSpPr/>
          <p:nvPr/>
        </p:nvSpPr>
        <p:spPr>
          <a:xfrm>
            <a:off x="5715000" y="47149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208" name="CustomShape 29"/>
          <p:cNvSpPr/>
          <p:nvPr/>
        </p:nvSpPr>
        <p:spPr>
          <a:xfrm>
            <a:off x="7572240" y="47149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209" name="CustomShape 30"/>
          <p:cNvSpPr/>
          <p:nvPr/>
        </p:nvSpPr>
        <p:spPr>
          <a:xfrm>
            <a:off x="7000920" y="1785960"/>
            <a:ext cx="45504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210" name="CustomShape 31"/>
          <p:cNvSpPr/>
          <p:nvPr/>
        </p:nvSpPr>
        <p:spPr>
          <a:xfrm>
            <a:off x="5054040" y="39085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211" name="CustomShape 32"/>
          <p:cNvSpPr/>
          <p:nvPr/>
        </p:nvSpPr>
        <p:spPr>
          <a:xfrm>
            <a:off x="7255440" y="3908520"/>
            <a:ext cx="45504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212" name="CustomShape 33"/>
          <p:cNvSpPr/>
          <p:nvPr/>
        </p:nvSpPr>
        <p:spPr>
          <a:xfrm>
            <a:off x="5857920" y="292896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2</a:t>
            </a:r>
            <a:endParaRPr/>
          </a:p>
        </p:txBody>
      </p:sp>
      <p:sp>
        <p:nvSpPr>
          <p:cNvPr id="213" name="CustomShape 34"/>
          <p:cNvSpPr/>
          <p:nvPr/>
        </p:nvSpPr>
        <p:spPr>
          <a:xfrm>
            <a:off x="4143240" y="5688720"/>
            <a:ext cx="10623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(0,1)</a:t>
            </a:r>
            <a:endParaRPr/>
          </a:p>
        </p:txBody>
      </p:sp>
      <p:sp>
        <p:nvSpPr>
          <p:cNvPr id="214" name="CustomShape 35"/>
          <p:cNvSpPr/>
          <p:nvPr/>
        </p:nvSpPr>
        <p:spPr>
          <a:xfrm>
            <a:off x="7634160" y="5676840"/>
            <a:ext cx="10623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(1,0)</a:t>
            </a:r>
            <a:endParaRPr/>
          </a:p>
        </p:txBody>
      </p:sp>
      <p:sp>
        <p:nvSpPr>
          <p:cNvPr id="215" name="CustomShape 36"/>
          <p:cNvSpPr/>
          <p:nvPr/>
        </p:nvSpPr>
        <p:spPr>
          <a:xfrm>
            <a:off x="5315040" y="5686560"/>
            <a:ext cx="106236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(2,4)</a:t>
            </a:r>
            <a:endParaRPr/>
          </a:p>
        </p:txBody>
      </p:sp>
      <p:sp>
        <p:nvSpPr>
          <p:cNvPr id="216" name="CustomShape 37"/>
          <p:cNvSpPr/>
          <p:nvPr/>
        </p:nvSpPr>
        <p:spPr>
          <a:xfrm>
            <a:off x="6496200" y="5688720"/>
            <a:ext cx="106236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(2,4)</a:t>
            </a:r>
            <a:endParaRPr/>
          </a:p>
        </p:txBody>
      </p:sp>
      <p:sp>
        <p:nvSpPr>
          <p:cNvPr id="217" name="CustomShape 38"/>
          <p:cNvSpPr/>
          <p:nvPr/>
        </p:nvSpPr>
        <p:spPr>
          <a:xfrm>
            <a:off x="7786800" y="3571920"/>
            <a:ext cx="106236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(1,1)</a:t>
            </a:r>
            <a:endParaRPr/>
          </a:p>
        </p:txBody>
      </p:sp>
      <p:sp>
        <p:nvSpPr>
          <p:cNvPr id="218" name="CustomShape 39"/>
          <p:cNvSpPr/>
          <p:nvPr/>
        </p:nvSpPr>
        <p:spPr>
          <a:xfrm>
            <a:off x="7000920" y="221472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a</a:t>
            </a:r>
            <a:endParaRPr/>
          </a:p>
        </p:txBody>
      </p:sp>
      <p:sp>
        <p:nvSpPr>
          <p:cNvPr id="219" name="CustomShape 40"/>
          <p:cNvSpPr/>
          <p:nvPr/>
        </p:nvSpPr>
        <p:spPr>
          <a:xfrm>
            <a:off x="6143760" y="321480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b</a:t>
            </a:r>
            <a:endParaRPr/>
          </a:p>
        </p:txBody>
      </p:sp>
      <p:sp>
        <p:nvSpPr>
          <p:cNvPr id="220" name="CustomShape 41"/>
          <p:cNvSpPr/>
          <p:nvPr/>
        </p:nvSpPr>
        <p:spPr>
          <a:xfrm>
            <a:off x="7786800" y="321480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c</a:t>
            </a:r>
            <a:endParaRPr/>
          </a:p>
        </p:txBody>
      </p:sp>
      <p:sp>
        <p:nvSpPr>
          <p:cNvPr id="221" name="CustomShape 42"/>
          <p:cNvSpPr/>
          <p:nvPr/>
        </p:nvSpPr>
        <p:spPr>
          <a:xfrm>
            <a:off x="5286240" y="421488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d</a:t>
            </a:r>
            <a:endParaRPr/>
          </a:p>
        </p:txBody>
      </p:sp>
      <p:sp>
        <p:nvSpPr>
          <p:cNvPr id="222" name="CustomShape 43"/>
          <p:cNvSpPr/>
          <p:nvPr/>
        </p:nvSpPr>
        <p:spPr>
          <a:xfrm>
            <a:off x="7072200" y="421488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e</a:t>
            </a:r>
            <a:endParaRPr/>
          </a:p>
        </p:txBody>
      </p:sp>
      <p:sp>
        <p:nvSpPr>
          <p:cNvPr id="223" name="CustomShape 44"/>
          <p:cNvSpPr/>
          <p:nvPr/>
        </p:nvSpPr>
        <p:spPr>
          <a:xfrm>
            <a:off x="4500720" y="521496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f</a:t>
            </a:r>
            <a:endParaRPr/>
          </a:p>
        </p:txBody>
      </p:sp>
      <p:sp>
        <p:nvSpPr>
          <p:cNvPr id="224" name="CustomShape 45"/>
          <p:cNvSpPr/>
          <p:nvPr/>
        </p:nvSpPr>
        <p:spPr>
          <a:xfrm>
            <a:off x="5715000" y="514368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g</a:t>
            </a:r>
            <a:endParaRPr/>
          </a:p>
        </p:txBody>
      </p:sp>
      <p:sp>
        <p:nvSpPr>
          <p:cNvPr id="225" name="CustomShape 46"/>
          <p:cNvSpPr/>
          <p:nvPr/>
        </p:nvSpPr>
        <p:spPr>
          <a:xfrm>
            <a:off x="6643800" y="521496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h</a:t>
            </a:r>
            <a:endParaRPr/>
          </a:p>
        </p:txBody>
      </p:sp>
      <p:sp>
        <p:nvSpPr>
          <p:cNvPr id="226" name="CustomShape 47"/>
          <p:cNvSpPr/>
          <p:nvPr/>
        </p:nvSpPr>
        <p:spPr>
          <a:xfrm>
            <a:off x="7786800" y="521496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i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28760" y="64296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zh-CN" sz="4000">
                <a:solidFill>
                  <a:srgbClr val="5a6378"/>
                </a:solidFill>
                <a:latin typeface="Trebuchet MS"/>
              </a:rPr>
              <a:t>Payoff function</a:t>
            </a:r>
            <a:endParaRPr/>
          </a:p>
        </p:txBody>
      </p:sp>
      <p:graphicFrame>
        <p:nvGraphicFramePr>
          <p:cNvPr id="228" name="Table 2"/>
          <p:cNvGraphicFramePr/>
          <p:nvPr/>
        </p:nvGraphicFramePr>
        <p:xfrm>
          <a:off x="0" y="0"/>
          <a:ext cx="9143640" cy="370440"/>
        </p:xfrm>
        <a:graphic>
          <a:graphicData uri="http://schemas.openxmlformats.org/drawingml/2006/table">
            <a:tbl>
              <a:tblPr/>
              <a:tblGrid>
                <a:gridCol w="1928520"/>
                <a:gridCol w="2571480"/>
                <a:gridCol w="2786040"/>
                <a:gridCol w="18576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Overview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3792aa"/>
                          </a:solidFill>
                          <a:latin typeface="Georgia"/>
                        </a:rPr>
                        <a:t>Sequence form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Computing equilibria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3792aa"/>
                          </a:solidFill>
                          <a:latin typeface="Georgia"/>
                        </a:rPr>
                        <a:t>Summary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9" name="CustomShape 3"/>
          <p:cNvSpPr/>
          <p:nvPr/>
        </p:nvSpPr>
        <p:spPr>
          <a:xfrm>
            <a:off x="500040" y="2000160"/>
            <a:ext cx="4071600" cy="374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eorgia"/>
              </a:rPr>
              <a:t>Payoff g(σ)=u(z) if </a:t>
            </a:r>
            <a:r>
              <a:rPr i="1" lang="en-US" sz="2400">
                <a:solidFill>
                  <a:srgbClr val="000000"/>
                </a:solidFill>
                <a:latin typeface="Georgia"/>
              </a:rPr>
              <a:t>leaf node</a:t>
            </a:r>
            <a:r>
              <a:rPr lang="en-US" sz="2400">
                <a:solidFill>
                  <a:srgbClr val="000000"/>
                </a:solidFill>
                <a:latin typeface="Georgia"/>
              </a:rPr>
              <a:t> z would be reached when each player played his sequence on σ.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Georgia"/>
              </a:rPr>
              <a:t>Each payoff that is defined at a leaf in the game tree occurs exactly once.</a:t>
            </a:r>
            <a:endParaRPr/>
          </a:p>
        </p:txBody>
      </p:sp>
      <p:sp>
        <p:nvSpPr>
          <p:cNvPr id="230" name="CustomShape 4"/>
          <p:cNvSpPr/>
          <p:nvPr/>
        </p:nvSpPr>
        <p:spPr>
          <a:xfrm>
            <a:off x="6929280" y="2214720"/>
            <a:ext cx="428400" cy="44316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31" name="CustomShape 5"/>
          <p:cNvSpPr/>
          <p:nvPr/>
        </p:nvSpPr>
        <p:spPr>
          <a:xfrm>
            <a:off x="6072120" y="3214800"/>
            <a:ext cx="42840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32" name="CustomShape 6"/>
          <p:cNvSpPr/>
          <p:nvPr/>
        </p:nvSpPr>
        <p:spPr>
          <a:xfrm>
            <a:off x="7715160" y="3214800"/>
            <a:ext cx="428400" cy="41328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33" name="CustomShape 7"/>
          <p:cNvSpPr/>
          <p:nvPr/>
        </p:nvSpPr>
        <p:spPr>
          <a:xfrm>
            <a:off x="5214960" y="4214880"/>
            <a:ext cx="43272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34" name="CustomShape 8"/>
          <p:cNvSpPr/>
          <p:nvPr/>
        </p:nvSpPr>
        <p:spPr>
          <a:xfrm>
            <a:off x="4429080" y="5214960"/>
            <a:ext cx="45504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35" name="CustomShape 9"/>
          <p:cNvSpPr/>
          <p:nvPr/>
        </p:nvSpPr>
        <p:spPr>
          <a:xfrm>
            <a:off x="5643720" y="5214960"/>
            <a:ext cx="428400" cy="4050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36" name="CustomShape 10"/>
          <p:cNvSpPr/>
          <p:nvPr/>
        </p:nvSpPr>
        <p:spPr>
          <a:xfrm>
            <a:off x="7000920" y="4214880"/>
            <a:ext cx="397080" cy="428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37" name="CustomShape 11"/>
          <p:cNvSpPr/>
          <p:nvPr/>
        </p:nvSpPr>
        <p:spPr>
          <a:xfrm>
            <a:off x="6572160" y="5214960"/>
            <a:ext cx="423720" cy="4050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38" name="CustomShape 12"/>
          <p:cNvSpPr/>
          <p:nvPr/>
        </p:nvSpPr>
        <p:spPr>
          <a:xfrm>
            <a:off x="7715160" y="5214960"/>
            <a:ext cx="428400" cy="419400"/>
          </a:xfrm>
          <a:prstGeom prst="ellipse">
            <a:avLst/>
          </a:prstGeom>
          <a:gradFill>
            <a:gsLst>
              <a:gs pos="0">
                <a:srgbClr val="c5e8f3"/>
              </a:gs>
              <a:gs pos="100000">
                <a:srgbClr val="59a8be"/>
              </a:gs>
            </a:gsLst>
            <a:path path="circle"/>
          </a:gradFill>
          <a:ln w="9360">
            <a:solidFill>
              <a:srgbClr val="60b5cc"/>
            </a:solidFill>
            <a:round/>
          </a:ln>
        </p:spPr>
      </p:sp>
      <p:sp>
        <p:nvSpPr>
          <p:cNvPr id="239" name="Line 13"/>
          <p:cNvSpPr/>
          <p:nvPr/>
        </p:nvSpPr>
        <p:spPr>
          <a:xfrm flipH="1">
            <a:off x="6437880" y="2592720"/>
            <a:ext cx="554040" cy="6847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40" name="Line 14"/>
          <p:cNvSpPr/>
          <p:nvPr/>
        </p:nvSpPr>
        <p:spPr>
          <a:xfrm>
            <a:off x="7295040" y="2592720"/>
            <a:ext cx="482760" cy="68220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41" name="Line 15"/>
          <p:cNvSpPr/>
          <p:nvPr/>
        </p:nvSpPr>
        <p:spPr>
          <a:xfrm flipH="1">
            <a:off x="5584320" y="3580200"/>
            <a:ext cx="550440" cy="6973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42" name="Line 16"/>
          <p:cNvSpPr/>
          <p:nvPr/>
        </p:nvSpPr>
        <p:spPr>
          <a:xfrm flipH="1" flipV="1">
            <a:off x="6437880" y="3580200"/>
            <a:ext cx="621000" cy="6973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43" name="Line 17"/>
          <p:cNvSpPr/>
          <p:nvPr/>
        </p:nvSpPr>
        <p:spPr>
          <a:xfrm flipV="1">
            <a:off x="4817520" y="4580640"/>
            <a:ext cx="460800" cy="6969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44" name="Line 18"/>
          <p:cNvSpPr/>
          <p:nvPr/>
        </p:nvSpPr>
        <p:spPr>
          <a:xfrm flipH="1" flipV="1">
            <a:off x="5584320" y="4580640"/>
            <a:ext cx="273240" cy="6339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45" name="Line 19"/>
          <p:cNvSpPr/>
          <p:nvPr/>
        </p:nvSpPr>
        <p:spPr>
          <a:xfrm flipV="1">
            <a:off x="6784200" y="4580640"/>
            <a:ext cx="274680" cy="63396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46" name="Line 20"/>
          <p:cNvSpPr/>
          <p:nvPr/>
        </p:nvSpPr>
        <p:spPr>
          <a:xfrm flipH="1" flipV="1">
            <a:off x="7340040" y="4580640"/>
            <a:ext cx="437760" cy="695520"/>
          </a:xfrm>
          <a:prstGeom prst="line">
            <a:avLst/>
          </a:prstGeom>
          <a:ln w="31680">
            <a:solidFill>
              <a:srgbClr val="e66c7d"/>
            </a:solidFill>
            <a:round/>
          </a:ln>
        </p:spPr>
      </p:sp>
      <p:sp>
        <p:nvSpPr>
          <p:cNvPr id="247" name="Line 21"/>
          <p:cNvSpPr/>
          <p:nvPr/>
        </p:nvSpPr>
        <p:spPr>
          <a:xfrm>
            <a:off x="5647680" y="4429080"/>
            <a:ext cx="1352880" cy="1440"/>
          </a:xfrm>
          <a:prstGeom prst="line">
            <a:avLst/>
          </a:prstGeom>
          <a:ln w="31680">
            <a:solidFill>
              <a:srgbClr val="e66c7d"/>
            </a:solidFill>
            <a:custDash>
              <a:ds d="352000" sp="264000"/>
            </a:custDash>
            <a:round/>
          </a:ln>
        </p:spPr>
      </p:sp>
      <p:sp>
        <p:nvSpPr>
          <p:cNvPr id="248" name="CustomShape 22"/>
          <p:cNvSpPr/>
          <p:nvPr/>
        </p:nvSpPr>
        <p:spPr>
          <a:xfrm>
            <a:off x="6357960" y="257184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249" name="CustomShape 23"/>
          <p:cNvSpPr/>
          <p:nvPr/>
        </p:nvSpPr>
        <p:spPr>
          <a:xfrm>
            <a:off x="7500960" y="26431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250" name="CustomShape 24"/>
          <p:cNvSpPr/>
          <p:nvPr/>
        </p:nvSpPr>
        <p:spPr>
          <a:xfrm>
            <a:off x="5572080" y="364320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A</a:t>
            </a:r>
            <a:endParaRPr/>
          </a:p>
        </p:txBody>
      </p:sp>
      <p:sp>
        <p:nvSpPr>
          <p:cNvPr id="251" name="CustomShape 25"/>
          <p:cNvSpPr/>
          <p:nvPr/>
        </p:nvSpPr>
        <p:spPr>
          <a:xfrm>
            <a:off x="6643800" y="364320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B</a:t>
            </a:r>
            <a:endParaRPr/>
          </a:p>
        </p:txBody>
      </p:sp>
      <p:sp>
        <p:nvSpPr>
          <p:cNvPr id="252" name="CustomShape 26"/>
          <p:cNvSpPr/>
          <p:nvPr/>
        </p:nvSpPr>
        <p:spPr>
          <a:xfrm>
            <a:off x="4786200" y="47149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253" name="CustomShape 27"/>
          <p:cNvSpPr/>
          <p:nvPr/>
        </p:nvSpPr>
        <p:spPr>
          <a:xfrm>
            <a:off x="6648120" y="473004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l</a:t>
            </a:r>
            <a:endParaRPr/>
          </a:p>
        </p:txBody>
      </p:sp>
      <p:sp>
        <p:nvSpPr>
          <p:cNvPr id="254" name="CustomShape 28"/>
          <p:cNvSpPr/>
          <p:nvPr/>
        </p:nvSpPr>
        <p:spPr>
          <a:xfrm>
            <a:off x="5715000" y="47149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255" name="CustomShape 29"/>
          <p:cNvSpPr/>
          <p:nvPr/>
        </p:nvSpPr>
        <p:spPr>
          <a:xfrm>
            <a:off x="7572240" y="47149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r</a:t>
            </a:r>
            <a:endParaRPr/>
          </a:p>
        </p:txBody>
      </p:sp>
      <p:sp>
        <p:nvSpPr>
          <p:cNvPr id="256" name="CustomShape 30"/>
          <p:cNvSpPr/>
          <p:nvPr/>
        </p:nvSpPr>
        <p:spPr>
          <a:xfrm>
            <a:off x="7000920" y="1785960"/>
            <a:ext cx="45504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257" name="CustomShape 31"/>
          <p:cNvSpPr/>
          <p:nvPr/>
        </p:nvSpPr>
        <p:spPr>
          <a:xfrm>
            <a:off x="5054040" y="390852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258" name="CustomShape 32"/>
          <p:cNvSpPr/>
          <p:nvPr/>
        </p:nvSpPr>
        <p:spPr>
          <a:xfrm>
            <a:off x="7255440" y="3908520"/>
            <a:ext cx="45504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1</a:t>
            </a:r>
            <a:endParaRPr/>
          </a:p>
        </p:txBody>
      </p:sp>
      <p:sp>
        <p:nvSpPr>
          <p:cNvPr id="259" name="CustomShape 33"/>
          <p:cNvSpPr/>
          <p:nvPr/>
        </p:nvSpPr>
        <p:spPr>
          <a:xfrm>
            <a:off x="5857920" y="2928960"/>
            <a:ext cx="45504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2</a:t>
            </a:r>
            <a:endParaRPr/>
          </a:p>
        </p:txBody>
      </p:sp>
      <p:sp>
        <p:nvSpPr>
          <p:cNvPr id="260" name="CustomShape 34"/>
          <p:cNvSpPr/>
          <p:nvPr/>
        </p:nvSpPr>
        <p:spPr>
          <a:xfrm>
            <a:off x="4143240" y="5688720"/>
            <a:ext cx="10623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(0,1)</a:t>
            </a:r>
            <a:endParaRPr/>
          </a:p>
        </p:txBody>
      </p:sp>
      <p:sp>
        <p:nvSpPr>
          <p:cNvPr id="261" name="CustomShape 35"/>
          <p:cNvSpPr/>
          <p:nvPr/>
        </p:nvSpPr>
        <p:spPr>
          <a:xfrm>
            <a:off x="7634160" y="5676840"/>
            <a:ext cx="10623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(1,0)</a:t>
            </a:r>
            <a:endParaRPr/>
          </a:p>
        </p:txBody>
      </p:sp>
      <p:sp>
        <p:nvSpPr>
          <p:cNvPr id="262" name="CustomShape 36"/>
          <p:cNvSpPr/>
          <p:nvPr/>
        </p:nvSpPr>
        <p:spPr>
          <a:xfrm>
            <a:off x="5315040" y="5686560"/>
            <a:ext cx="106236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(2,4)</a:t>
            </a:r>
            <a:endParaRPr/>
          </a:p>
        </p:txBody>
      </p:sp>
      <p:sp>
        <p:nvSpPr>
          <p:cNvPr id="263" name="CustomShape 37"/>
          <p:cNvSpPr/>
          <p:nvPr/>
        </p:nvSpPr>
        <p:spPr>
          <a:xfrm>
            <a:off x="6496200" y="5688720"/>
            <a:ext cx="106236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(2,4)</a:t>
            </a:r>
            <a:endParaRPr/>
          </a:p>
        </p:txBody>
      </p:sp>
      <p:sp>
        <p:nvSpPr>
          <p:cNvPr id="264" name="CustomShape 38"/>
          <p:cNvSpPr/>
          <p:nvPr/>
        </p:nvSpPr>
        <p:spPr>
          <a:xfrm>
            <a:off x="7786800" y="3571920"/>
            <a:ext cx="106236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(1,1)</a:t>
            </a:r>
            <a:endParaRPr/>
          </a:p>
        </p:txBody>
      </p:sp>
      <p:sp>
        <p:nvSpPr>
          <p:cNvPr id="265" name="CustomShape 39"/>
          <p:cNvSpPr/>
          <p:nvPr/>
        </p:nvSpPr>
        <p:spPr>
          <a:xfrm>
            <a:off x="7000920" y="221472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a</a:t>
            </a:r>
            <a:endParaRPr/>
          </a:p>
        </p:txBody>
      </p:sp>
      <p:sp>
        <p:nvSpPr>
          <p:cNvPr id="266" name="CustomShape 40"/>
          <p:cNvSpPr/>
          <p:nvPr/>
        </p:nvSpPr>
        <p:spPr>
          <a:xfrm>
            <a:off x="6143760" y="321480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b</a:t>
            </a:r>
            <a:endParaRPr/>
          </a:p>
        </p:txBody>
      </p:sp>
      <p:sp>
        <p:nvSpPr>
          <p:cNvPr id="267" name="CustomShape 41"/>
          <p:cNvSpPr/>
          <p:nvPr/>
        </p:nvSpPr>
        <p:spPr>
          <a:xfrm>
            <a:off x="7786800" y="321480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c</a:t>
            </a:r>
            <a:endParaRPr/>
          </a:p>
        </p:txBody>
      </p:sp>
      <p:sp>
        <p:nvSpPr>
          <p:cNvPr id="268" name="CustomShape 42"/>
          <p:cNvSpPr/>
          <p:nvPr/>
        </p:nvSpPr>
        <p:spPr>
          <a:xfrm>
            <a:off x="5286240" y="421488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d</a:t>
            </a:r>
            <a:endParaRPr/>
          </a:p>
        </p:txBody>
      </p:sp>
      <p:sp>
        <p:nvSpPr>
          <p:cNvPr id="269" name="CustomShape 43"/>
          <p:cNvSpPr/>
          <p:nvPr/>
        </p:nvSpPr>
        <p:spPr>
          <a:xfrm>
            <a:off x="7072200" y="421488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e</a:t>
            </a:r>
            <a:endParaRPr/>
          </a:p>
        </p:txBody>
      </p:sp>
      <p:sp>
        <p:nvSpPr>
          <p:cNvPr id="270" name="CustomShape 44"/>
          <p:cNvSpPr/>
          <p:nvPr/>
        </p:nvSpPr>
        <p:spPr>
          <a:xfrm>
            <a:off x="4500720" y="521496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f</a:t>
            </a:r>
            <a:endParaRPr/>
          </a:p>
        </p:txBody>
      </p:sp>
      <p:sp>
        <p:nvSpPr>
          <p:cNvPr id="271" name="CustomShape 45"/>
          <p:cNvSpPr/>
          <p:nvPr/>
        </p:nvSpPr>
        <p:spPr>
          <a:xfrm>
            <a:off x="5715000" y="514368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g</a:t>
            </a:r>
            <a:endParaRPr/>
          </a:p>
        </p:txBody>
      </p:sp>
      <p:sp>
        <p:nvSpPr>
          <p:cNvPr id="272" name="CustomShape 46"/>
          <p:cNvSpPr/>
          <p:nvPr/>
        </p:nvSpPr>
        <p:spPr>
          <a:xfrm>
            <a:off x="6643800" y="521496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h</a:t>
            </a:r>
            <a:endParaRPr/>
          </a:p>
        </p:txBody>
      </p:sp>
      <p:sp>
        <p:nvSpPr>
          <p:cNvPr id="273" name="CustomShape 47"/>
          <p:cNvSpPr/>
          <p:nvPr/>
        </p:nvSpPr>
        <p:spPr>
          <a:xfrm>
            <a:off x="7786800" y="5214960"/>
            <a:ext cx="2854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Georgia"/>
              </a:rPr>
              <a:t>i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