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70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34.xml.rels" ContentType="application/vnd.openxmlformats-package.relationships+xml"/>
  <Override PartName="/ppt/slides/_rels/slide65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67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4.png" ContentType="image/png"/>
  <Override PartName="/ppt/media/image17.png" ContentType="image/png"/>
  <Override PartName="/ppt/media/image5.jpeg" ContentType="image/jpe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5a6378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 flipV="1">
            <a:off x="5410080" y="438480"/>
            <a:ext cx="3733560" cy="179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3" name="CustomShape 14"/>
          <p:cNvSpPr/>
          <p:nvPr/>
        </p:nvSpPr>
        <p:spPr>
          <a:xfrm flipV="1">
            <a:off x="5410080" y="3809520"/>
            <a:ext cx="3733560" cy="90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4" name="CustomShape 15"/>
          <p:cNvSpPr/>
          <p:nvPr/>
        </p:nvSpPr>
        <p:spPr>
          <a:xfrm flipV="1">
            <a:off x="5410080" y="3896640"/>
            <a:ext cx="3733560" cy="1915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5" name="CustomShape 16"/>
          <p:cNvSpPr/>
          <p:nvPr/>
        </p:nvSpPr>
        <p:spPr>
          <a:xfrm flipV="1">
            <a:off x="5410080" y="4114800"/>
            <a:ext cx="3733560" cy="8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6" name="CustomShape 17"/>
          <p:cNvSpPr/>
          <p:nvPr/>
        </p:nvSpPr>
        <p:spPr>
          <a:xfrm flipV="1">
            <a:off x="5410080" y="4164120"/>
            <a:ext cx="1965600" cy="1800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7" name="CustomShape 18"/>
          <p:cNvSpPr/>
          <p:nvPr/>
        </p:nvSpPr>
        <p:spPr>
          <a:xfrm flipV="1">
            <a:off x="5410080" y="4199040"/>
            <a:ext cx="1965600" cy="8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22" name="CustomShape 23"/>
          <p:cNvSpPr/>
          <p:nvPr/>
        </p:nvSpPr>
        <p:spPr>
          <a:xfrm flipV="1">
            <a:off x="6414120" y="3641400"/>
            <a:ext cx="2729520" cy="2480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rgbClr val="5a6378"/>
          </a:solidFill>
          <a:ln w="50760">
            <a:noFill/>
          </a:ln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Trebuchet MS"/>
              </a:rPr>
              <a:t>Click to edit the title text format</a:t>
            </a:r>
            <a:r>
              <a:rPr lang="zh-CN" sz="4400">
                <a:solidFill>
                  <a:srgbClr val="ffffff"/>
                </a:solidFill>
                <a:latin typeface="Trebuchet MS"/>
              </a:rPr>
              <a:t>单击此处编辑母版标题样式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60b5cc"/>
                </a:solidFill>
                <a:latin typeface="Georgia"/>
              </a:rPr>
              <a:t>10/31/14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380D75-A5C8-4577-8CA7-816F70A63E47}" type="slidenum">
              <a:rPr lang="en-US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2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4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5a6378"/>
          </a:solidFill>
          <a:ln w="50760">
            <a:noFill/>
          </a:ln>
        </p:spPr>
      </p:sp>
      <p:sp>
        <p:nvSpPr>
          <p:cNvPr id="65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6" name="CustomShape 4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7" name="CustomShape 5"/>
          <p:cNvSpPr/>
          <p:nvPr/>
        </p:nvSpPr>
        <p:spPr>
          <a:xfrm flipV="1">
            <a:off x="5410080" y="438480"/>
            <a:ext cx="3733560" cy="179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8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9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0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1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2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3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4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5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6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Click to edit the title text format</a:t>
            </a:r>
            <a:r>
              <a:rPr lang="zh-CN" sz="4000">
                <a:solidFill>
                  <a:srgbClr val="5a6378"/>
                </a:solidFill>
                <a:latin typeface="Trebuchet MS"/>
              </a:rPr>
              <a:t>单击此处编辑母版标题样式</a:t>
            </a:r>
            <a:endParaRPr/>
          </a:p>
        </p:txBody>
      </p:sp>
      <p:sp>
        <p:nvSpPr>
          <p:cNvPr id="77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Seventh Outline Level</a:t>
            </a:r>
            <a:r>
              <a:rPr lang="zh-CN" sz="2800">
                <a:solidFill>
                  <a:srgbClr val="000000"/>
                </a:solidFill>
                <a:latin typeface="Georgia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zh-CN" sz="2600">
                <a:solidFill>
                  <a:srgbClr val="60b5cc"/>
                </a:solidFill>
                <a:latin typeface="Georgia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zh-CN" sz="2400">
                <a:solidFill>
                  <a:srgbClr val="f0ad00"/>
                </a:solidFill>
                <a:latin typeface="Georgia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zh-CN" sz="2200">
                <a:solidFill>
                  <a:srgbClr val="f0ad00"/>
                </a:solidFill>
                <a:latin typeface="Georgia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Georgia"/>
              <a:buChar char="▫"/>
            </a:pPr>
            <a:r>
              <a:rPr lang="zh-CN" sz="2000">
                <a:solidFill>
                  <a:srgbClr val="e66c7d"/>
                </a:solidFill>
                <a:latin typeface="Georgia"/>
              </a:rPr>
              <a:t>第五级</a:t>
            </a:r>
            <a:endParaRPr/>
          </a:p>
        </p:txBody>
      </p:sp>
      <p:sp>
        <p:nvSpPr>
          <p:cNvPr id="78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60b5cc"/>
                </a:solidFill>
                <a:latin typeface="Georgia"/>
              </a:rPr>
              <a:t>10/31/14</a:t>
            </a:r>
            <a:endParaRPr/>
          </a:p>
        </p:txBody>
      </p:sp>
      <p:sp>
        <p:nvSpPr>
          <p:cNvPr id="79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80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A52876-1BE7-4720-8273-A9EEC61DA284}" type="slidenum">
              <a:rPr lang="en-US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4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85840" y="214308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Trebuchet MS"/>
              </a:rPr>
              <a:t>Sequence Form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3200">
                <a:latin typeface="Arial"/>
              </a:rPr>
              <a:t>Non-technical theory (thanks to </a:t>
            </a:r>
            <a:r>
              <a:rPr lang="en-US" sz="2400">
                <a:solidFill>
                  <a:srgbClr val="5a6378"/>
                </a:solidFill>
                <a:latin typeface="Georgia"/>
              </a:rPr>
              <a:t>Weiran Shi)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Payoff function</a:t>
            </a:r>
            <a:endParaRPr/>
          </a:p>
        </p:txBody>
      </p:sp>
      <p:graphicFrame>
        <p:nvGraphicFramePr>
          <p:cNvPr id="275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6" name="Table 3"/>
          <p:cNvGraphicFramePr/>
          <p:nvPr/>
        </p:nvGraphicFramePr>
        <p:xfrm>
          <a:off x="571320" y="1857240"/>
          <a:ext cx="2976120" cy="3847680"/>
        </p:xfrm>
        <a:graphic>
          <a:graphicData uri="http://schemas.openxmlformats.org/drawingml/2006/table">
            <a:tbl>
              <a:tblPr/>
              <a:tblGrid>
                <a:gridCol w="500040"/>
                <a:gridCol w="825480"/>
                <a:gridCol w="825480"/>
                <a:gridCol w="825480"/>
              </a:tblGrid>
              <a:tr h="431640">
                <a:tc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Ф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Ф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1,1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0,1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2,4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Lr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2,4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1,0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7" name="CustomShape 4"/>
          <p:cNvSpPr/>
          <p:nvPr/>
        </p:nvSpPr>
        <p:spPr>
          <a:xfrm>
            <a:off x="1143000" y="5929200"/>
            <a:ext cx="2714400" cy="8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eorgia"/>
              </a:rPr>
              <a:t>Sparse encoding</a:t>
            </a:r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6929280" y="2214720"/>
            <a:ext cx="428400" cy="44316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79" name="CustomShape 6"/>
          <p:cNvSpPr/>
          <p:nvPr/>
        </p:nvSpPr>
        <p:spPr>
          <a:xfrm>
            <a:off x="6072120" y="3214800"/>
            <a:ext cx="42840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0" name="CustomShape 7"/>
          <p:cNvSpPr/>
          <p:nvPr/>
        </p:nvSpPr>
        <p:spPr>
          <a:xfrm>
            <a:off x="7715160" y="3214800"/>
            <a:ext cx="428400" cy="41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1" name="CustomShape 8"/>
          <p:cNvSpPr/>
          <p:nvPr/>
        </p:nvSpPr>
        <p:spPr>
          <a:xfrm>
            <a:off x="5214960" y="4214880"/>
            <a:ext cx="43272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2" name="CustomShape 9"/>
          <p:cNvSpPr/>
          <p:nvPr/>
        </p:nvSpPr>
        <p:spPr>
          <a:xfrm>
            <a:off x="4429080" y="5214960"/>
            <a:ext cx="45504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3" name="CustomShape 10"/>
          <p:cNvSpPr/>
          <p:nvPr/>
        </p:nvSpPr>
        <p:spPr>
          <a:xfrm>
            <a:off x="5643720" y="5214960"/>
            <a:ext cx="42840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4" name="CustomShape 11"/>
          <p:cNvSpPr/>
          <p:nvPr/>
        </p:nvSpPr>
        <p:spPr>
          <a:xfrm>
            <a:off x="7000920" y="4214880"/>
            <a:ext cx="39708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5" name="CustomShape 12"/>
          <p:cNvSpPr/>
          <p:nvPr/>
        </p:nvSpPr>
        <p:spPr>
          <a:xfrm>
            <a:off x="6572160" y="5214960"/>
            <a:ext cx="42372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6" name="CustomShape 13"/>
          <p:cNvSpPr/>
          <p:nvPr/>
        </p:nvSpPr>
        <p:spPr>
          <a:xfrm>
            <a:off x="7715160" y="5214960"/>
            <a:ext cx="428400" cy="419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7" name="Line 14"/>
          <p:cNvSpPr/>
          <p:nvPr/>
        </p:nvSpPr>
        <p:spPr>
          <a:xfrm flipH="1">
            <a:off x="6437880" y="2592720"/>
            <a:ext cx="554040" cy="6847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88" name="Line 15"/>
          <p:cNvSpPr/>
          <p:nvPr/>
        </p:nvSpPr>
        <p:spPr>
          <a:xfrm>
            <a:off x="7295040" y="2592720"/>
            <a:ext cx="482760" cy="68220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89" name="Line 16"/>
          <p:cNvSpPr/>
          <p:nvPr/>
        </p:nvSpPr>
        <p:spPr>
          <a:xfrm flipH="1">
            <a:off x="5584320" y="3580200"/>
            <a:ext cx="55044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0" name="Line 17"/>
          <p:cNvSpPr/>
          <p:nvPr/>
        </p:nvSpPr>
        <p:spPr>
          <a:xfrm flipH="1" flipV="1">
            <a:off x="6437880" y="3580200"/>
            <a:ext cx="62100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1" name="Line 18"/>
          <p:cNvSpPr/>
          <p:nvPr/>
        </p:nvSpPr>
        <p:spPr>
          <a:xfrm flipV="1">
            <a:off x="4817520" y="4580640"/>
            <a:ext cx="460800" cy="696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2" name="Line 19"/>
          <p:cNvSpPr/>
          <p:nvPr/>
        </p:nvSpPr>
        <p:spPr>
          <a:xfrm flipH="1" flipV="1">
            <a:off x="5584320" y="4580640"/>
            <a:ext cx="27324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3" name="Line 20"/>
          <p:cNvSpPr/>
          <p:nvPr/>
        </p:nvSpPr>
        <p:spPr>
          <a:xfrm flipV="1">
            <a:off x="6784200" y="4580640"/>
            <a:ext cx="27468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4" name="Line 21"/>
          <p:cNvSpPr/>
          <p:nvPr/>
        </p:nvSpPr>
        <p:spPr>
          <a:xfrm flipH="1" flipV="1">
            <a:off x="7340040" y="4580640"/>
            <a:ext cx="437760" cy="6955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5" name="Line 22"/>
          <p:cNvSpPr/>
          <p:nvPr/>
        </p:nvSpPr>
        <p:spPr>
          <a:xfrm>
            <a:off x="5647680" y="4429080"/>
            <a:ext cx="1352880" cy="144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296" name="CustomShape 23"/>
          <p:cNvSpPr/>
          <p:nvPr/>
        </p:nvSpPr>
        <p:spPr>
          <a:xfrm>
            <a:off x="6357960" y="25718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97" name="CustomShape 24"/>
          <p:cNvSpPr/>
          <p:nvPr/>
        </p:nvSpPr>
        <p:spPr>
          <a:xfrm>
            <a:off x="7500960" y="26431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98" name="CustomShape 25"/>
          <p:cNvSpPr/>
          <p:nvPr/>
        </p:nvSpPr>
        <p:spPr>
          <a:xfrm>
            <a:off x="557208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99" name="CustomShape 26"/>
          <p:cNvSpPr/>
          <p:nvPr/>
        </p:nvSpPr>
        <p:spPr>
          <a:xfrm>
            <a:off x="664380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300" name="CustomShape 27"/>
          <p:cNvSpPr/>
          <p:nvPr/>
        </p:nvSpPr>
        <p:spPr>
          <a:xfrm>
            <a:off x="47862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301" name="CustomShape 28"/>
          <p:cNvSpPr/>
          <p:nvPr/>
        </p:nvSpPr>
        <p:spPr>
          <a:xfrm>
            <a:off x="6648120" y="47300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302" name="CustomShape 29"/>
          <p:cNvSpPr/>
          <p:nvPr/>
        </p:nvSpPr>
        <p:spPr>
          <a:xfrm>
            <a:off x="57150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303" name="CustomShape 30"/>
          <p:cNvSpPr/>
          <p:nvPr/>
        </p:nvSpPr>
        <p:spPr>
          <a:xfrm>
            <a:off x="757224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304" name="CustomShape 31"/>
          <p:cNvSpPr/>
          <p:nvPr/>
        </p:nvSpPr>
        <p:spPr>
          <a:xfrm>
            <a:off x="7000920" y="178596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05" name="CustomShape 32"/>
          <p:cNvSpPr/>
          <p:nvPr/>
        </p:nvSpPr>
        <p:spPr>
          <a:xfrm>
            <a:off x="5054040" y="39085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06" name="CustomShape 33"/>
          <p:cNvSpPr/>
          <p:nvPr/>
        </p:nvSpPr>
        <p:spPr>
          <a:xfrm>
            <a:off x="7255440" y="390852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07" name="CustomShape 34"/>
          <p:cNvSpPr/>
          <p:nvPr/>
        </p:nvSpPr>
        <p:spPr>
          <a:xfrm>
            <a:off x="5857920" y="292896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308" name="CustomShape 35"/>
          <p:cNvSpPr/>
          <p:nvPr/>
        </p:nvSpPr>
        <p:spPr>
          <a:xfrm>
            <a:off x="4143240" y="568872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309" name="CustomShape 36"/>
          <p:cNvSpPr/>
          <p:nvPr/>
        </p:nvSpPr>
        <p:spPr>
          <a:xfrm>
            <a:off x="7634160" y="567684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310" name="CustomShape 37"/>
          <p:cNvSpPr/>
          <p:nvPr/>
        </p:nvSpPr>
        <p:spPr>
          <a:xfrm>
            <a:off x="5315040" y="568656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11" name="CustomShape 38"/>
          <p:cNvSpPr/>
          <p:nvPr/>
        </p:nvSpPr>
        <p:spPr>
          <a:xfrm>
            <a:off x="6496200" y="56887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12" name="CustomShape 39"/>
          <p:cNvSpPr/>
          <p:nvPr/>
        </p:nvSpPr>
        <p:spPr>
          <a:xfrm>
            <a:off x="7786800" y="35719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313" name="CustomShape 40"/>
          <p:cNvSpPr/>
          <p:nvPr/>
        </p:nvSpPr>
        <p:spPr>
          <a:xfrm>
            <a:off x="7000920" y="221472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314" name="CustomShape 41"/>
          <p:cNvSpPr/>
          <p:nvPr/>
        </p:nvSpPr>
        <p:spPr>
          <a:xfrm>
            <a:off x="614376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315" name="CustomShape 42"/>
          <p:cNvSpPr/>
          <p:nvPr/>
        </p:nvSpPr>
        <p:spPr>
          <a:xfrm>
            <a:off x="778680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316" name="CustomShape 43"/>
          <p:cNvSpPr/>
          <p:nvPr/>
        </p:nvSpPr>
        <p:spPr>
          <a:xfrm>
            <a:off x="528624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317" name="CustomShape 44"/>
          <p:cNvSpPr/>
          <p:nvPr/>
        </p:nvSpPr>
        <p:spPr>
          <a:xfrm>
            <a:off x="707220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318" name="CustomShape 45"/>
          <p:cNvSpPr/>
          <p:nvPr/>
        </p:nvSpPr>
        <p:spPr>
          <a:xfrm>
            <a:off x="450072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319" name="CustomShape 46"/>
          <p:cNvSpPr/>
          <p:nvPr/>
        </p:nvSpPr>
        <p:spPr>
          <a:xfrm>
            <a:off x="5715000" y="51436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320" name="CustomShape 47"/>
          <p:cNvSpPr/>
          <p:nvPr/>
        </p:nvSpPr>
        <p:spPr>
          <a:xfrm>
            <a:off x="6643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321" name="CustomShape 48"/>
          <p:cNvSpPr/>
          <p:nvPr/>
        </p:nvSpPr>
        <p:spPr>
          <a:xfrm>
            <a:off x="7786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Linear constraints</a:t>
            </a:r>
            <a:endParaRPr/>
          </a:p>
        </p:txBody>
      </p:sp>
      <p:graphicFrame>
        <p:nvGraphicFramePr>
          <p:cNvPr id="323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71320" y="2143080"/>
            <a:ext cx="7857720" cy="33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ff0000"/>
                </a:solidFill>
                <a:latin typeface="Georgia"/>
              </a:rPr>
              <a:t>Why do we still need linear constraints?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ff0000"/>
                </a:solidFill>
                <a:latin typeface="Georgia"/>
              </a:rPr>
              <a:t>What is the difference between sequences and actions?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28760" y="50004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Realization plan</a:t>
            </a:r>
            <a:endParaRPr/>
          </a:p>
        </p:txBody>
      </p:sp>
      <p:graphicFrame>
        <p:nvGraphicFramePr>
          <p:cNvPr id="326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28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1643040"/>
            <a:ext cx="8624160" cy="1071360"/>
          </a:xfrm>
          <a:prstGeom prst="rect">
            <a:avLst/>
          </a:prstGeom>
          <a:ln w="9360">
            <a:noFill/>
          </a:ln>
        </p:spPr>
      </p:pic>
      <p:pic>
        <p:nvPicPr>
          <p:cNvPr id="32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3643200"/>
            <a:ext cx="8357760" cy="2391120"/>
          </a:xfrm>
          <a:prstGeom prst="rect">
            <a:avLst/>
          </a:prstGeom>
          <a:ln w="9360">
            <a:noFill/>
          </a:ln>
        </p:spPr>
      </p:pic>
      <p:sp>
        <p:nvSpPr>
          <p:cNvPr id="330" name="CustomShape 4"/>
          <p:cNvSpPr/>
          <p:nvPr/>
        </p:nvSpPr>
        <p:spPr>
          <a:xfrm>
            <a:off x="428760" y="3071880"/>
            <a:ext cx="64292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Another definition (</a:t>
            </a:r>
            <a:r>
              <a:rPr lang="en-US" sz="2000">
                <a:solidFill>
                  <a:srgbClr val="ff0000"/>
                </a:solidFill>
                <a:latin typeface="Georgia"/>
              </a:rPr>
              <a:t>Linear equation definition</a:t>
            </a:r>
            <a:r>
              <a:rPr lang="en-US" sz="2000">
                <a:solidFill>
                  <a:srgbClr val="000000"/>
                </a:solidFill>
                <a:latin typeface="Georgia"/>
              </a:rPr>
              <a:t>):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357120" y="78588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Realization plan</a:t>
            </a:r>
            <a:endParaRPr/>
          </a:p>
        </p:txBody>
      </p:sp>
      <p:graphicFrame>
        <p:nvGraphicFramePr>
          <p:cNvPr id="332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3" name="CustomShape 3"/>
          <p:cNvSpPr/>
          <p:nvPr/>
        </p:nvSpPr>
        <p:spPr>
          <a:xfrm>
            <a:off x="4478760" y="1942920"/>
            <a:ext cx="513000" cy="53172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4" name="CustomShape 4"/>
          <p:cNvSpPr/>
          <p:nvPr/>
        </p:nvSpPr>
        <p:spPr>
          <a:xfrm>
            <a:off x="3452400" y="3143160"/>
            <a:ext cx="51300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5" name="CustomShape 5"/>
          <p:cNvSpPr/>
          <p:nvPr/>
        </p:nvSpPr>
        <p:spPr>
          <a:xfrm>
            <a:off x="5419800" y="3143160"/>
            <a:ext cx="513000" cy="496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6" name="CustomShape 6"/>
          <p:cNvSpPr/>
          <p:nvPr/>
        </p:nvSpPr>
        <p:spPr>
          <a:xfrm>
            <a:off x="2426040" y="4343400"/>
            <a:ext cx="51804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7" name="CustomShape 7"/>
          <p:cNvSpPr/>
          <p:nvPr/>
        </p:nvSpPr>
        <p:spPr>
          <a:xfrm>
            <a:off x="1485000" y="5543640"/>
            <a:ext cx="54504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8" name="CustomShape 8"/>
          <p:cNvSpPr/>
          <p:nvPr/>
        </p:nvSpPr>
        <p:spPr>
          <a:xfrm>
            <a:off x="2939400" y="5543640"/>
            <a:ext cx="513000" cy="486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9" name="CustomShape 9"/>
          <p:cNvSpPr/>
          <p:nvPr/>
        </p:nvSpPr>
        <p:spPr>
          <a:xfrm>
            <a:off x="4564440" y="4343400"/>
            <a:ext cx="47556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40" name="CustomShape 10"/>
          <p:cNvSpPr/>
          <p:nvPr/>
        </p:nvSpPr>
        <p:spPr>
          <a:xfrm>
            <a:off x="4051080" y="5543640"/>
            <a:ext cx="507600" cy="486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41" name="CustomShape 11"/>
          <p:cNvSpPr/>
          <p:nvPr/>
        </p:nvSpPr>
        <p:spPr>
          <a:xfrm>
            <a:off x="5419800" y="5543640"/>
            <a:ext cx="513000" cy="50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42" name="Line 12"/>
          <p:cNvSpPr/>
          <p:nvPr/>
        </p:nvSpPr>
        <p:spPr>
          <a:xfrm flipH="1">
            <a:off x="3890160" y="2397240"/>
            <a:ext cx="663840" cy="8211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3" name="Line 13"/>
          <p:cNvSpPr/>
          <p:nvPr/>
        </p:nvSpPr>
        <p:spPr>
          <a:xfrm>
            <a:off x="4916880" y="2397240"/>
            <a:ext cx="577800" cy="8186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4" name="Line 14"/>
          <p:cNvSpPr/>
          <p:nvPr/>
        </p:nvSpPr>
        <p:spPr>
          <a:xfrm flipH="1">
            <a:off x="2868480" y="3582000"/>
            <a:ext cx="658800" cy="8366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5" name="Line 15"/>
          <p:cNvSpPr/>
          <p:nvPr/>
        </p:nvSpPr>
        <p:spPr>
          <a:xfrm flipH="1" flipV="1">
            <a:off x="3890160" y="3582000"/>
            <a:ext cx="743760" cy="8366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6" name="Line 16"/>
          <p:cNvSpPr/>
          <p:nvPr/>
        </p:nvSpPr>
        <p:spPr>
          <a:xfrm flipV="1">
            <a:off x="1950480" y="4782240"/>
            <a:ext cx="551160" cy="83628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7" name="Line 17"/>
          <p:cNvSpPr/>
          <p:nvPr/>
        </p:nvSpPr>
        <p:spPr>
          <a:xfrm flipH="1" flipV="1">
            <a:off x="2868480" y="4782240"/>
            <a:ext cx="327240" cy="7610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8" name="Line 18"/>
          <p:cNvSpPr/>
          <p:nvPr/>
        </p:nvSpPr>
        <p:spPr>
          <a:xfrm flipV="1">
            <a:off x="4304880" y="4782240"/>
            <a:ext cx="329040" cy="7610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9" name="Line 19"/>
          <p:cNvSpPr/>
          <p:nvPr/>
        </p:nvSpPr>
        <p:spPr>
          <a:xfrm flipH="1" flipV="1">
            <a:off x="4970160" y="4782240"/>
            <a:ext cx="524520" cy="8348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50" name="Line 20"/>
          <p:cNvSpPr/>
          <p:nvPr/>
        </p:nvSpPr>
        <p:spPr>
          <a:xfrm>
            <a:off x="2944440" y="4600440"/>
            <a:ext cx="1619640" cy="180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351" name="CustomShape 21"/>
          <p:cNvSpPr/>
          <p:nvPr/>
        </p:nvSpPr>
        <p:spPr>
          <a:xfrm>
            <a:off x="3337920" y="2363760"/>
            <a:ext cx="13150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L=0.5</a:t>
            </a:r>
            <a:endParaRPr/>
          </a:p>
        </p:txBody>
      </p:sp>
      <p:sp>
        <p:nvSpPr>
          <p:cNvPr id="352" name="CustomShape 22"/>
          <p:cNvSpPr/>
          <p:nvPr/>
        </p:nvSpPr>
        <p:spPr>
          <a:xfrm>
            <a:off x="5141160" y="2363760"/>
            <a:ext cx="123192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R=0.5</a:t>
            </a:r>
            <a:endParaRPr/>
          </a:p>
        </p:txBody>
      </p:sp>
      <p:sp>
        <p:nvSpPr>
          <p:cNvPr id="353" name="CustomShape 23"/>
          <p:cNvSpPr/>
          <p:nvPr/>
        </p:nvSpPr>
        <p:spPr>
          <a:xfrm>
            <a:off x="2318760" y="3610800"/>
            <a:ext cx="13932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A=0.3</a:t>
            </a:r>
            <a:endParaRPr/>
          </a:p>
        </p:txBody>
      </p:sp>
      <p:sp>
        <p:nvSpPr>
          <p:cNvPr id="354" name="CustomShape 24"/>
          <p:cNvSpPr/>
          <p:nvPr/>
        </p:nvSpPr>
        <p:spPr>
          <a:xfrm>
            <a:off x="4136760" y="3657600"/>
            <a:ext cx="13960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B=0.7</a:t>
            </a:r>
            <a:endParaRPr/>
          </a:p>
        </p:txBody>
      </p:sp>
      <p:sp>
        <p:nvSpPr>
          <p:cNvPr id="355" name="CustomShape 25"/>
          <p:cNvSpPr/>
          <p:nvPr/>
        </p:nvSpPr>
        <p:spPr>
          <a:xfrm>
            <a:off x="1299600" y="4857840"/>
            <a:ext cx="13932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l=0.4</a:t>
            </a:r>
            <a:endParaRPr/>
          </a:p>
        </p:txBody>
      </p:sp>
      <p:sp>
        <p:nvSpPr>
          <p:cNvPr id="356" name="CustomShape 26"/>
          <p:cNvSpPr/>
          <p:nvPr/>
        </p:nvSpPr>
        <p:spPr>
          <a:xfrm>
            <a:off x="4142160" y="4961880"/>
            <a:ext cx="998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l=0.4</a:t>
            </a:r>
            <a:endParaRPr/>
          </a:p>
        </p:txBody>
      </p:sp>
      <p:sp>
        <p:nvSpPr>
          <p:cNvPr id="357" name="CustomShape 27"/>
          <p:cNvSpPr/>
          <p:nvPr/>
        </p:nvSpPr>
        <p:spPr>
          <a:xfrm>
            <a:off x="3024360" y="4857840"/>
            <a:ext cx="11754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r=0.6</a:t>
            </a:r>
            <a:endParaRPr/>
          </a:p>
        </p:txBody>
      </p:sp>
      <p:sp>
        <p:nvSpPr>
          <p:cNvPr id="358" name="CustomShape 28"/>
          <p:cNvSpPr/>
          <p:nvPr/>
        </p:nvSpPr>
        <p:spPr>
          <a:xfrm>
            <a:off x="5248800" y="4943520"/>
            <a:ext cx="11466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r=0.6</a:t>
            </a:r>
            <a:endParaRPr/>
          </a:p>
        </p:txBody>
      </p:sp>
      <p:sp>
        <p:nvSpPr>
          <p:cNvPr id="359" name="CustomShape 29"/>
          <p:cNvSpPr/>
          <p:nvPr/>
        </p:nvSpPr>
        <p:spPr>
          <a:xfrm>
            <a:off x="4564440" y="14288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60" name="CustomShape 30"/>
          <p:cNvSpPr/>
          <p:nvPr/>
        </p:nvSpPr>
        <p:spPr>
          <a:xfrm>
            <a:off x="2233440" y="39758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61" name="CustomShape 31"/>
          <p:cNvSpPr/>
          <p:nvPr/>
        </p:nvSpPr>
        <p:spPr>
          <a:xfrm>
            <a:off x="4869000" y="39758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62" name="CustomShape 32"/>
          <p:cNvSpPr/>
          <p:nvPr/>
        </p:nvSpPr>
        <p:spPr>
          <a:xfrm>
            <a:off x="3195720" y="28004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363" name="CustomShape 33"/>
          <p:cNvSpPr/>
          <p:nvPr/>
        </p:nvSpPr>
        <p:spPr>
          <a:xfrm>
            <a:off x="1143000" y="611208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(0,0)</a:t>
            </a:r>
            <a:endParaRPr/>
          </a:p>
        </p:txBody>
      </p:sp>
      <p:sp>
        <p:nvSpPr>
          <p:cNvPr id="364" name="CustomShape 34"/>
          <p:cNvSpPr/>
          <p:nvPr/>
        </p:nvSpPr>
        <p:spPr>
          <a:xfrm>
            <a:off x="5322960" y="609804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(0,0)</a:t>
            </a:r>
            <a:endParaRPr/>
          </a:p>
        </p:txBody>
      </p:sp>
      <p:sp>
        <p:nvSpPr>
          <p:cNvPr id="365" name="CustomShape 35"/>
          <p:cNvSpPr/>
          <p:nvPr/>
        </p:nvSpPr>
        <p:spPr>
          <a:xfrm>
            <a:off x="2545920" y="610920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66" name="CustomShape 36"/>
          <p:cNvSpPr/>
          <p:nvPr/>
        </p:nvSpPr>
        <p:spPr>
          <a:xfrm>
            <a:off x="3960360" y="611208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67" name="CustomShape 37"/>
          <p:cNvSpPr/>
          <p:nvPr/>
        </p:nvSpPr>
        <p:spPr>
          <a:xfrm>
            <a:off x="5505120" y="357192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368" name="CustomShape 38"/>
          <p:cNvSpPr/>
          <p:nvPr/>
        </p:nvSpPr>
        <p:spPr>
          <a:xfrm>
            <a:off x="4564440" y="194292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369" name="CustomShape 39"/>
          <p:cNvSpPr/>
          <p:nvPr/>
        </p:nvSpPr>
        <p:spPr>
          <a:xfrm>
            <a:off x="3538080" y="314316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370" name="CustomShape 40"/>
          <p:cNvSpPr/>
          <p:nvPr/>
        </p:nvSpPr>
        <p:spPr>
          <a:xfrm>
            <a:off x="5505480" y="314316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371" name="CustomShape 41"/>
          <p:cNvSpPr/>
          <p:nvPr/>
        </p:nvSpPr>
        <p:spPr>
          <a:xfrm>
            <a:off x="2511720" y="434340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372" name="CustomShape 42"/>
          <p:cNvSpPr/>
          <p:nvPr/>
        </p:nvSpPr>
        <p:spPr>
          <a:xfrm>
            <a:off x="4650120" y="434340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373" name="CustomShape 43"/>
          <p:cNvSpPr/>
          <p:nvPr/>
        </p:nvSpPr>
        <p:spPr>
          <a:xfrm>
            <a:off x="1570680" y="554364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374" name="CustomShape 44"/>
          <p:cNvSpPr/>
          <p:nvPr/>
        </p:nvSpPr>
        <p:spPr>
          <a:xfrm>
            <a:off x="3024720" y="545796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375" name="CustomShape 45"/>
          <p:cNvSpPr/>
          <p:nvPr/>
        </p:nvSpPr>
        <p:spPr>
          <a:xfrm>
            <a:off x="4136760" y="554364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376" name="CustomShape 46"/>
          <p:cNvSpPr/>
          <p:nvPr/>
        </p:nvSpPr>
        <p:spPr>
          <a:xfrm>
            <a:off x="5505480" y="554364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  <p:sp>
        <p:nvSpPr>
          <p:cNvPr id="377" name="CustomShape 4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57120" y="78588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Advantage of realization plan</a:t>
            </a:r>
            <a:endParaRPr/>
          </a:p>
        </p:txBody>
      </p:sp>
      <p:graphicFrame>
        <p:nvGraphicFramePr>
          <p:cNvPr id="379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81" name="CustomShape 4"/>
          <p:cNvSpPr/>
          <p:nvPr/>
        </p:nvSpPr>
        <p:spPr>
          <a:xfrm>
            <a:off x="571320" y="2214720"/>
            <a:ext cx="81435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Georgia"/>
              </a:rPr>
              <a:t>Key advantage: it can be characterized by linear equations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42960" y="9288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Outline</a:t>
            </a:r>
            <a:endParaRPr/>
          </a:p>
        </p:txBody>
      </p:sp>
      <p:sp>
        <p:nvSpPr>
          <p:cNvPr id="38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Overview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Sequence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ff0000"/>
                </a:solidFill>
                <a:latin typeface="Georgia"/>
              </a:rPr>
              <a:t>Computing equilibria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Summary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214200" y="71424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Best response in two-player games</a:t>
            </a:r>
            <a:endParaRPr/>
          </a:p>
        </p:txBody>
      </p:sp>
      <p:graphicFrame>
        <p:nvGraphicFramePr>
          <p:cNvPr id="385" name="Table 2"/>
          <p:cNvGraphicFramePr/>
          <p:nvPr/>
        </p:nvGraphicFramePr>
        <p:xfrm>
          <a:off x="0" y="0"/>
          <a:ext cx="9143280" cy="63072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87" name="Picture 2" descr=""/>
          <p:cNvPicPr/>
          <p:nvPr/>
        </p:nvPicPr>
        <p:blipFill>
          <a:blip r:embed="rId1"/>
          <a:srcRect l="0" t="0" r="311893" b="0"/>
          <a:stretch>
            <a:fillRect/>
          </a:stretch>
        </p:blipFill>
        <p:spPr>
          <a:xfrm>
            <a:off x="0" y="2214720"/>
            <a:ext cx="8838000" cy="31716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214200" y="71424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Best response in two-player games</a:t>
            </a:r>
            <a:endParaRPr/>
          </a:p>
        </p:txBody>
      </p:sp>
      <p:graphicFrame>
        <p:nvGraphicFramePr>
          <p:cNvPr id="389" name="Table 2"/>
          <p:cNvGraphicFramePr/>
          <p:nvPr/>
        </p:nvGraphicFramePr>
        <p:xfrm>
          <a:off x="0" y="0"/>
          <a:ext cx="9143280" cy="63072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91" name="CustomShape 4"/>
          <p:cNvSpPr/>
          <p:nvPr/>
        </p:nvSpPr>
        <p:spPr>
          <a:xfrm>
            <a:off x="285840" y="2071800"/>
            <a:ext cx="814356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Georgia"/>
              </a:rPr>
              <a:t>Dual LP problem: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3085920"/>
            <a:ext cx="8827920" cy="166176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5"/>
          <p:cNvSpPr/>
          <p:nvPr/>
        </p:nvSpPr>
        <p:spPr>
          <a:xfrm>
            <a:off x="357120" y="5286240"/>
            <a:ext cx="814356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Georgia"/>
              </a:rPr>
              <a:t>Why do we want to convert it to dual LP problem?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Dual problem</a:t>
            </a:r>
            <a:endParaRPr/>
          </a:p>
        </p:txBody>
      </p:sp>
      <p:graphicFrame>
        <p:nvGraphicFramePr>
          <p:cNvPr id="395" name="Table 2"/>
          <p:cNvGraphicFramePr/>
          <p:nvPr/>
        </p:nvGraphicFramePr>
        <p:xfrm>
          <a:off x="0" y="0"/>
          <a:ext cx="9143280" cy="63072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0240" y="2286000"/>
            <a:ext cx="2657880" cy="1213920"/>
          </a:xfrm>
          <a:prstGeom prst="rect">
            <a:avLst/>
          </a:prstGeom>
          <a:ln w="9360">
            <a:noFill/>
          </a:ln>
        </p:spPr>
      </p:pic>
      <p:pic>
        <p:nvPicPr>
          <p:cNvPr id="39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00240" y="4214880"/>
            <a:ext cx="2819880" cy="1356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21420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Equilibria in two-player zero-sum games</a:t>
            </a:r>
            <a:endParaRPr/>
          </a:p>
        </p:txBody>
      </p:sp>
      <p:graphicFrame>
        <p:nvGraphicFramePr>
          <p:cNvPr id="399" name="Table 2"/>
          <p:cNvGraphicFramePr/>
          <p:nvPr/>
        </p:nvGraphicFramePr>
        <p:xfrm>
          <a:off x="0" y="0"/>
          <a:ext cx="9143280" cy="63072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01" name="CustomShape 4"/>
          <p:cNvSpPr/>
          <p:nvPr/>
        </p:nvSpPr>
        <p:spPr>
          <a:xfrm>
            <a:off x="357120" y="5857920"/>
            <a:ext cx="814356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Georgia"/>
              </a:rPr>
              <a:t>We can solve it in polynomial time!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428920"/>
            <a:ext cx="9143640" cy="30859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42960" y="9288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Outline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ff0000"/>
                </a:solidFill>
                <a:latin typeface="Georgia"/>
              </a:rPr>
              <a:t>Overview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Sequence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Computing equilibria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Summary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7132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Other applications</a:t>
            </a:r>
            <a:endParaRPr/>
          </a:p>
        </p:txBody>
      </p:sp>
      <p:graphicFrame>
        <p:nvGraphicFramePr>
          <p:cNvPr id="404" name="Table 2"/>
          <p:cNvGraphicFramePr/>
          <p:nvPr/>
        </p:nvGraphicFramePr>
        <p:xfrm>
          <a:off x="0" y="0"/>
          <a:ext cx="9143280" cy="63072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06" name="CustomShape 4"/>
          <p:cNvSpPr/>
          <p:nvPr/>
        </p:nvSpPr>
        <p:spPr>
          <a:xfrm>
            <a:off x="500040" y="2071800"/>
            <a:ext cx="771480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lphaLcParenR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Compute equilibria in two-player general sum game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LcParenR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Compute equilibria in general two-player game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2876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Summary</a:t>
            </a:r>
            <a:endParaRPr/>
          </a:p>
        </p:txBody>
      </p:sp>
      <p:graphicFrame>
        <p:nvGraphicFramePr>
          <p:cNvPr id="408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3570840"/>
                <a:gridCol w="4761360"/>
                <a:gridCol w="405000"/>
                <a:gridCol w="406080"/>
              </a:tblGrid>
              <a:tr h="4114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10" name="CustomShape 4"/>
          <p:cNvSpPr/>
          <p:nvPr/>
        </p:nvSpPr>
        <p:spPr>
          <a:xfrm>
            <a:off x="428760" y="1928880"/>
            <a:ext cx="8143560" cy="462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Sequence form is a </a:t>
            </a:r>
            <a:r>
              <a:rPr lang="en-US" sz="2800">
                <a:solidFill>
                  <a:srgbClr val="ff0000"/>
                </a:solidFill>
                <a:latin typeface="Georgia"/>
              </a:rPr>
              <a:t>new strategic description</a:t>
            </a:r>
            <a:r>
              <a:rPr lang="en-US" sz="2800">
                <a:solidFill>
                  <a:srgbClr val="000000"/>
                </a:solidFill>
                <a:latin typeface="Georgia"/>
              </a:rPr>
              <a:t> for an extensive game with perfect recall.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It has </a:t>
            </a:r>
            <a:r>
              <a:rPr lang="en-US" sz="2800">
                <a:solidFill>
                  <a:srgbClr val="ff0000"/>
                </a:solidFill>
                <a:latin typeface="Georgia"/>
              </a:rPr>
              <a:t>linear complexity</a:t>
            </a:r>
            <a:r>
              <a:rPr lang="en-US" sz="2800">
                <a:solidFill>
                  <a:srgbClr val="000000"/>
                </a:solidFill>
                <a:latin typeface="Georgia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It allows </a:t>
            </a:r>
            <a:r>
              <a:rPr lang="en-US" sz="2800">
                <a:solidFill>
                  <a:srgbClr val="ff0000"/>
                </a:solidFill>
                <a:latin typeface="Georgia"/>
              </a:rPr>
              <a:t>efficient computation</a:t>
            </a:r>
            <a:r>
              <a:rPr lang="en-US" sz="2800">
                <a:solidFill>
                  <a:srgbClr val="000000"/>
                </a:solidFill>
                <a:latin typeface="Georgia"/>
              </a:rPr>
              <a:t> of Nash equilibria in extensive-form game.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1420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Reference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13" name="CustomShape 3"/>
          <p:cNvSpPr/>
          <p:nvPr/>
        </p:nvSpPr>
        <p:spPr>
          <a:xfrm>
            <a:off x="500040" y="1571760"/>
            <a:ext cx="807228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Shoham, Y., and Leyton-Brown, K. (2010). Multiagent Systems, Algorithmic, Game-Theoretic, and Logical Foundations.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 </a:t>
            </a:r>
            <a:r>
              <a:rPr lang="en-US">
                <a:solidFill>
                  <a:srgbClr val="000000"/>
                </a:solidFill>
                <a:latin typeface="Georgia"/>
              </a:rPr>
              <a:t>von Stengel, B. (1996). Efficient computation of behavior strategies. GEB: Games and Economic Behavior, 14, 220–246.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von Stengel, B. (2002). Computing equilibria for two-person games. In R. Aumann, S. Hart (Eds.), Handbook of game theory, vol. III, chapter 45, 1723–1759. Amsterdam: Elsevier.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Nisan, N., Roughgarden, T., Tardos, E., and Vazirani, V. (2007).  Algorithmic Game Theory.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Koller, D.,Megiddo, N., and von Stengel, B. (1996). Efficient computation of equilibria for extensive two-person games. GEB: Games and Economic Behavior, 14, 247–259.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Koller, D., and Megiddo, N. (1992). The complexity of two-person zero-sum games in extensive form. GEB: Games and Economic Behavior, 4, 528–552.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500040" y="928800"/>
            <a:ext cx="3857400" cy="2142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000">
                <a:solidFill>
                  <a:srgbClr val="5a6378"/>
                </a:solidFill>
                <a:latin typeface="Georgia"/>
              </a:rPr>
              <a:t>Thank you!</a:t>
            </a:r>
            <a:r>
              <a:rPr b="1" lang="zh-CN" sz="4000">
                <a:solidFill>
                  <a:srgbClr val="5a6378"/>
                </a:solidFill>
                <a:latin typeface="Georgia"/>
              </a:rPr>
              <a:t>
</a:t>
            </a:r>
            <a:r>
              <a:rPr b="1" lang="zh-CN" sz="4000">
                <a:solidFill>
                  <a:srgbClr val="5a6378"/>
                </a:solidFill>
                <a:latin typeface="Georgia"/>
              </a:rPr>
              <a:t>
</a:t>
            </a:r>
            <a:r>
              <a:rPr b="1" lang="zh-CN" sz="4000">
                <a:solidFill>
                  <a:srgbClr val="5a6378"/>
                </a:solidFill>
                <a:latin typeface="Georgia"/>
              </a:rPr>
              <a:t>Q&amp;A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7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2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8760" y="8571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History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CustomShape 3"/>
          <p:cNvSpPr/>
          <p:nvPr/>
        </p:nvSpPr>
        <p:spPr>
          <a:xfrm>
            <a:off x="714240" y="1857240"/>
            <a:ext cx="6857640" cy="2071440"/>
          </a:xfrm>
          <a:prstGeom prst="flowChartAlternateProcess">
            <a:avLst/>
          </a:prstGeom>
          <a:gradFill>
            <a:gsLst>
              <a:gs pos="0">
                <a:srgbClr val="fefefe"/>
              </a:gs>
              <a:gs pos="100000">
                <a:srgbClr val="b5ebff"/>
              </a:gs>
            </a:gsLst>
            <a:path path="circle"/>
          </a:gradFill>
          <a:ln w="9360">
            <a:noFill/>
          </a:ln>
        </p:spPr>
      </p:sp>
      <p:sp>
        <p:nvSpPr>
          <p:cNvPr id="122" name="CustomShape 4"/>
          <p:cNvSpPr/>
          <p:nvPr/>
        </p:nvSpPr>
        <p:spPr>
          <a:xfrm>
            <a:off x="1643040" y="4357800"/>
            <a:ext cx="7143480" cy="2071440"/>
          </a:xfrm>
          <a:prstGeom prst="flowChartAlternateProcess">
            <a:avLst/>
          </a:prstGeom>
          <a:gradFill>
            <a:gsLst>
              <a:gs pos="0">
                <a:srgbClr val="fdfdfd"/>
              </a:gs>
              <a:gs pos="100000">
                <a:srgbClr val="c4c4c4"/>
              </a:gs>
            </a:gsLst>
            <a:path path="circle"/>
          </a:gradFill>
          <a:ln w="9360">
            <a:noFill/>
          </a:ln>
        </p:spPr>
      </p:sp>
      <p:pic>
        <p:nvPicPr>
          <p:cNvPr id="123" name="图片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2071800"/>
            <a:ext cx="1382040" cy="1681920"/>
          </a:xfrm>
          <a:prstGeom prst="rect">
            <a:avLst/>
          </a:prstGeom>
          <a:ln>
            <a:noFill/>
          </a:ln>
        </p:spPr>
      </p:pic>
      <p:pic>
        <p:nvPicPr>
          <p:cNvPr id="124" name="图片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72200" y="4572000"/>
            <a:ext cx="1448640" cy="170172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2643120" y="2000160"/>
            <a:ext cx="4714560" cy="14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oper Black"/>
              </a:rPr>
              <a:t>Prof. Bernhard von Stengel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Introduce sequence form and its application to computing equilibria (1996)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1928880" y="4643280"/>
            <a:ext cx="4714560" cy="17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oper Black"/>
              </a:rPr>
              <a:t>Prof. Daphne Koller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Similar idea (1992)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Computing equilibria for two-player general sum games (1996)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7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1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2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5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6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9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2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4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6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7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4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6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71320" y="57132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Significance</a:t>
            </a:r>
            <a:endParaRPr/>
          </a:p>
        </p:txBody>
      </p:sp>
      <p:graphicFrame>
        <p:nvGraphicFramePr>
          <p:cNvPr id="128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3"/>
          <p:cNvGraphicFramePr/>
          <p:nvPr/>
        </p:nvGraphicFramePr>
        <p:xfrm>
          <a:off x="785880" y="1928880"/>
          <a:ext cx="7571880" cy="3403800"/>
        </p:xfrm>
        <a:graphic>
          <a:graphicData uri="http://schemas.openxmlformats.org/drawingml/2006/table">
            <a:tbl>
              <a:tblPr/>
              <a:tblGrid>
                <a:gridCol w="1785600"/>
                <a:gridCol w="3107520"/>
                <a:gridCol w="2679120"/>
              </a:tblGrid>
              <a:tr h="545040">
                <a:tc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Georgia"/>
                        </a:rPr>
                        <a:t>Standard way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</a:tr>
              <a:tr h="952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Representing size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Exponential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Linear</a:t>
                      </a:r>
                      <a:endParaRPr/>
                    </a:p>
                  </a:txBody>
                  <a:tcPr/>
                </a:tc>
              </a:tr>
              <a:tr h="952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Computing complexity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Exponential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Polynomial</a:t>
                      </a:r>
                      <a:endParaRPr/>
                    </a:p>
                  </a:txBody>
                  <a:tcPr/>
                </a:tc>
              </a:tr>
              <a:tr h="95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Conclusion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Inefficient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Efficient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0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1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2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4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5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6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8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9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0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2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3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6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7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8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1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4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2960" y="9288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Outline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Overview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ff0000"/>
                </a:solidFill>
                <a:latin typeface="Georgia"/>
              </a:rPr>
              <a:t>Sequence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Computing equilibria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Summary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4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6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8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9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0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3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4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6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1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2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5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5163840" y="1420920"/>
            <a:ext cx="585360" cy="58284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4" name="CustomShape 3"/>
          <p:cNvSpPr/>
          <p:nvPr/>
        </p:nvSpPr>
        <p:spPr>
          <a:xfrm>
            <a:off x="3992400" y="2736720"/>
            <a:ext cx="58536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5" name="CustomShape 4"/>
          <p:cNvSpPr/>
          <p:nvPr/>
        </p:nvSpPr>
        <p:spPr>
          <a:xfrm>
            <a:off x="6237360" y="2736720"/>
            <a:ext cx="585360" cy="5436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6" name="CustomShape 5"/>
          <p:cNvSpPr/>
          <p:nvPr/>
        </p:nvSpPr>
        <p:spPr>
          <a:xfrm>
            <a:off x="2821320" y="4052160"/>
            <a:ext cx="59148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7" name="CustomShape 6"/>
          <p:cNvSpPr/>
          <p:nvPr/>
        </p:nvSpPr>
        <p:spPr>
          <a:xfrm>
            <a:off x="1747800" y="5367960"/>
            <a:ext cx="62172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8" name="CustomShape 7"/>
          <p:cNvSpPr/>
          <p:nvPr/>
        </p:nvSpPr>
        <p:spPr>
          <a:xfrm>
            <a:off x="3407040" y="5367960"/>
            <a:ext cx="585360" cy="5328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9" name="CustomShape 8"/>
          <p:cNvSpPr/>
          <p:nvPr/>
        </p:nvSpPr>
        <p:spPr>
          <a:xfrm>
            <a:off x="5261400" y="4052160"/>
            <a:ext cx="54252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40" name="CustomShape 9"/>
          <p:cNvSpPr/>
          <p:nvPr/>
        </p:nvSpPr>
        <p:spPr>
          <a:xfrm>
            <a:off x="4675680" y="5367960"/>
            <a:ext cx="579240" cy="5328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41" name="CustomShape 10"/>
          <p:cNvSpPr/>
          <p:nvPr/>
        </p:nvSpPr>
        <p:spPr>
          <a:xfrm>
            <a:off x="6215040" y="5357880"/>
            <a:ext cx="585360" cy="5518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42" name="Line 11"/>
          <p:cNvSpPr/>
          <p:nvPr/>
        </p:nvSpPr>
        <p:spPr>
          <a:xfrm flipH="1">
            <a:off x="4492080" y="1918800"/>
            <a:ext cx="757080" cy="9003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3" name="Line 12"/>
          <p:cNvSpPr/>
          <p:nvPr/>
        </p:nvSpPr>
        <p:spPr>
          <a:xfrm>
            <a:off x="5663520" y="1918800"/>
            <a:ext cx="659520" cy="89748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4" name="Line 13"/>
          <p:cNvSpPr/>
          <p:nvPr/>
        </p:nvSpPr>
        <p:spPr>
          <a:xfrm flipH="1">
            <a:off x="3326040" y="3217680"/>
            <a:ext cx="752040" cy="9169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5" name="Line 14"/>
          <p:cNvSpPr/>
          <p:nvPr/>
        </p:nvSpPr>
        <p:spPr>
          <a:xfrm flipH="1" flipV="1">
            <a:off x="4492080" y="3217680"/>
            <a:ext cx="848520" cy="9169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6" name="Line 15"/>
          <p:cNvSpPr/>
          <p:nvPr/>
        </p:nvSpPr>
        <p:spPr>
          <a:xfrm flipV="1">
            <a:off x="2278440" y="4533480"/>
            <a:ext cx="629280" cy="9169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7" name="Line 16"/>
          <p:cNvSpPr/>
          <p:nvPr/>
        </p:nvSpPr>
        <p:spPr>
          <a:xfrm flipH="1" flipV="1">
            <a:off x="3326040" y="4533480"/>
            <a:ext cx="373320" cy="8341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8" name="Line 17"/>
          <p:cNvSpPr/>
          <p:nvPr/>
        </p:nvSpPr>
        <p:spPr>
          <a:xfrm flipV="1">
            <a:off x="4965120" y="4533480"/>
            <a:ext cx="375480" cy="8341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9" name="Line 18"/>
          <p:cNvSpPr/>
          <p:nvPr/>
        </p:nvSpPr>
        <p:spPr>
          <a:xfrm flipH="1" flipV="1">
            <a:off x="5724360" y="4533480"/>
            <a:ext cx="576360" cy="9050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50" name="Line 19"/>
          <p:cNvSpPr/>
          <p:nvPr/>
        </p:nvSpPr>
        <p:spPr>
          <a:xfrm>
            <a:off x="3412800" y="4334040"/>
            <a:ext cx="1848240" cy="216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151" name="CustomShape 20"/>
          <p:cNvSpPr/>
          <p:nvPr/>
        </p:nvSpPr>
        <p:spPr>
          <a:xfrm>
            <a:off x="4383000" y="18910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152" name="CustomShape 21"/>
          <p:cNvSpPr/>
          <p:nvPr/>
        </p:nvSpPr>
        <p:spPr>
          <a:xfrm>
            <a:off x="5944320" y="19850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153" name="CustomShape 22"/>
          <p:cNvSpPr/>
          <p:nvPr/>
        </p:nvSpPr>
        <p:spPr>
          <a:xfrm>
            <a:off x="3309120" y="33004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154" name="CustomShape 23"/>
          <p:cNvSpPr/>
          <p:nvPr/>
        </p:nvSpPr>
        <p:spPr>
          <a:xfrm>
            <a:off x="4773240" y="33004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155" name="CustomShape 24"/>
          <p:cNvSpPr/>
          <p:nvPr/>
        </p:nvSpPr>
        <p:spPr>
          <a:xfrm>
            <a:off x="2235600" y="47102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156" name="CustomShape 25"/>
          <p:cNvSpPr/>
          <p:nvPr/>
        </p:nvSpPr>
        <p:spPr>
          <a:xfrm>
            <a:off x="4779360" y="47300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157" name="CustomShape 26"/>
          <p:cNvSpPr/>
          <p:nvPr/>
        </p:nvSpPr>
        <p:spPr>
          <a:xfrm>
            <a:off x="3504600" y="47102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158" name="CustomShape 27"/>
          <p:cNvSpPr/>
          <p:nvPr/>
        </p:nvSpPr>
        <p:spPr>
          <a:xfrm>
            <a:off x="6042240" y="47102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159" name="CustomShape 28"/>
          <p:cNvSpPr/>
          <p:nvPr/>
        </p:nvSpPr>
        <p:spPr>
          <a:xfrm>
            <a:off x="5261400" y="85716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160" name="CustomShape 29"/>
          <p:cNvSpPr/>
          <p:nvPr/>
        </p:nvSpPr>
        <p:spPr>
          <a:xfrm>
            <a:off x="2601720" y="364932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161" name="CustomShape 30"/>
          <p:cNvSpPr/>
          <p:nvPr/>
        </p:nvSpPr>
        <p:spPr>
          <a:xfrm>
            <a:off x="5609160" y="364932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162" name="CustomShape 31"/>
          <p:cNvSpPr/>
          <p:nvPr/>
        </p:nvSpPr>
        <p:spPr>
          <a:xfrm>
            <a:off x="3699720" y="23608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163" name="CustomShape 32"/>
          <p:cNvSpPr/>
          <p:nvPr/>
        </p:nvSpPr>
        <p:spPr>
          <a:xfrm>
            <a:off x="1357200" y="599112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164" name="CustomShape 33"/>
          <p:cNvSpPr/>
          <p:nvPr/>
        </p:nvSpPr>
        <p:spPr>
          <a:xfrm>
            <a:off x="6126480" y="597564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165" name="CustomShape 34"/>
          <p:cNvSpPr/>
          <p:nvPr/>
        </p:nvSpPr>
        <p:spPr>
          <a:xfrm>
            <a:off x="2957760" y="598824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166" name="CustomShape 35"/>
          <p:cNvSpPr/>
          <p:nvPr/>
        </p:nvSpPr>
        <p:spPr>
          <a:xfrm>
            <a:off x="4572000" y="599112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167" name="CustomShape 36"/>
          <p:cNvSpPr/>
          <p:nvPr/>
        </p:nvSpPr>
        <p:spPr>
          <a:xfrm>
            <a:off x="6334920" y="320652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168" name="CustomShape 37"/>
          <p:cNvSpPr/>
          <p:nvPr/>
        </p:nvSpPr>
        <p:spPr>
          <a:xfrm>
            <a:off x="5286240" y="142884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169" name="CustomShape 38"/>
          <p:cNvSpPr/>
          <p:nvPr/>
        </p:nvSpPr>
        <p:spPr>
          <a:xfrm>
            <a:off x="4071960" y="285732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170" name="CustomShape 39"/>
          <p:cNvSpPr/>
          <p:nvPr/>
        </p:nvSpPr>
        <p:spPr>
          <a:xfrm>
            <a:off x="6429240" y="278604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171" name="CustomShape 40"/>
          <p:cNvSpPr/>
          <p:nvPr/>
        </p:nvSpPr>
        <p:spPr>
          <a:xfrm>
            <a:off x="2928960" y="40719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172" name="CustomShape 41"/>
          <p:cNvSpPr/>
          <p:nvPr/>
        </p:nvSpPr>
        <p:spPr>
          <a:xfrm>
            <a:off x="5357880" y="40719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173" name="CustomShape 42"/>
          <p:cNvSpPr/>
          <p:nvPr/>
        </p:nvSpPr>
        <p:spPr>
          <a:xfrm>
            <a:off x="1857240" y="54291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174" name="CustomShape 43"/>
          <p:cNvSpPr/>
          <p:nvPr/>
        </p:nvSpPr>
        <p:spPr>
          <a:xfrm>
            <a:off x="3500280" y="54291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175" name="CustomShape 44"/>
          <p:cNvSpPr/>
          <p:nvPr/>
        </p:nvSpPr>
        <p:spPr>
          <a:xfrm>
            <a:off x="4786200" y="54291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176" name="CustomShape 45"/>
          <p:cNvSpPr/>
          <p:nvPr/>
        </p:nvSpPr>
        <p:spPr>
          <a:xfrm>
            <a:off x="6334920" y="53679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9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4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9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0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3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4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6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7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8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1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Definition of sequence form</a:t>
            </a:r>
            <a:endParaRPr/>
          </a:p>
        </p:txBody>
      </p:sp>
      <p:graphicFrame>
        <p:nvGraphicFramePr>
          <p:cNvPr id="178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2000160"/>
            <a:ext cx="8838720" cy="3314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4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5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6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9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5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4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5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Sequence</a:t>
            </a:r>
            <a:endParaRPr/>
          </a:p>
        </p:txBody>
      </p:sp>
      <p:graphicFrame>
        <p:nvGraphicFramePr>
          <p:cNvPr id="181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CustomShape 3"/>
          <p:cNvSpPr/>
          <p:nvPr/>
        </p:nvSpPr>
        <p:spPr>
          <a:xfrm>
            <a:off x="500040" y="2000160"/>
            <a:ext cx="4071600" cy="447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Defined by a node of the game tree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The ordered set of player i’s actions lying on the path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Georgia"/>
              </a:rPr>
              <a:t>Build player’s strategy around paths in the tree (there is only a small number of nodes)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6929280" y="2214720"/>
            <a:ext cx="428400" cy="44316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4" name="CustomShape 5"/>
          <p:cNvSpPr/>
          <p:nvPr/>
        </p:nvSpPr>
        <p:spPr>
          <a:xfrm>
            <a:off x="6072120" y="3214800"/>
            <a:ext cx="42840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5" name="CustomShape 6"/>
          <p:cNvSpPr/>
          <p:nvPr/>
        </p:nvSpPr>
        <p:spPr>
          <a:xfrm>
            <a:off x="7715160" y="3214800"/>
            <a:ext cx="428400" cy="41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6" name="CustomShape 7"/>
          <p:cNvSpPr/>
          <p:nvPr/>
        </p:nvSpPr>
        <p:spPr>
          <a:xfrm>
            <a:off x="5214960" y="4214880"/>
            <a:ext cx="43272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7" name="CustomShape 8"/>
          <p:cNvSpPr/>
          <p:nvPr/>
        </p:nvSpPr>
        <p:spPr>
          <a:xfrm>
            <a:off x="4429080" y="5214960"/>
            <a:ext cx="45504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8" name="CustomShape 9"/>
          <p:cNvSpPr/>
          <p:nvPr/>
        </p:nvSpPr>
        <p:spPr>
          <a:xfrm>
            <a:off x="5643720" y="5214960"/>
            <a:ext cx="42840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9" name="CustomShape 10"/>
          <p:cNvSpPr/>
          <p:nvPr/>
        </p:nvSpPr>
        <p:spPr>
          <a:xfrm>
            <a:off x="7000920" y="4214880"/>
            <a:ext cx="39708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90" name="CustomShape 11"/>
          <p:cNvSpPr/>
          <p:nvPr/>
        </p:nvSpPr>
        <p:spPr>
          <a:xfrm>
            <a:off x="6572160" y="5214960"/>
            <a:ext cx="42372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91" name="CustomShape 12"/>
          <p:cNvSpPr/>
          <p:nvPr/>
        </p:nvSpPr>
        <p:spPr>
          <a:xfrm>
            <a:off x="7715160" y="5214960"/>
            <a:ext cx="428400" cy="419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92" name="Line 13"/>
          <p:cNvSpPr/>
          <p:nvPr/>
        </p:nvSpPr>
        <p:spPr>
          <a:xfrm flipH="1">
            <a:off x="6437880" y="2592720"/>
            <a:ext cx="554040" cy="6847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3" name="Line 14"/>
          <p:cNvSpPr/>
          <p:nvPr/>
        </p:nvSpPr>
        <p:spPr>
          <a:xfrm>
            <a:off x="7295040" y="2592720"/>
            <a:ext cx="482760" cy="68220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4" name="Line 15"/>
          <p:cNvSpPr/>
          <p:nvPr/>
        </p:nvSpPr>
        <p:spPr>
          <a:xfrm flipH="1">
            <a:off x="5584320" y="3580200"/>
            <a:ext cx="55044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5" name="Line 16"/>
          <p:cNvSpPr/>
          <p:nvPr/>
        </p:nvSpPr>
        <p:spPr>
          <a:xfrm flipH="1" flipV="1">
            <a:off x="6437880" y="3580200"/>
            <a:ext cx="62100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6" name="Line 17"/>
          <p:cNvSpPr/>
          <p:nvPr/>
        </p:nvSpPr>
        <p:spPr>
          <a:xfrm flipV="1">
            <a:off x="4817520" y="4580640"/>
            <a:ext cx="460800" cy="696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7" name="Line 18"/>
          <p:cNvSpPr/>
          <p:nvPr/>
        </p:nvSpPr>
        <p:spPr>
          <a:xfrm flipH="1" flipV="1">
            <a:off x="5584320" y="4580640"/>
            <a:ext cx="27324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8" name="Line 19"/>
          <p:cNvSpPr/>
          <p:nvPr/>
        </p:nvSpPr>
        <p:spPr>
          <a:xfrm flipV="1">
            <a:off x="6784200" y="4580640"/>
            <a:ext cx="27468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9" name="Line 20"/>
          <p:cNvSpPr/>
          <p:nvPr/>
        </p:nvSpPr>
        <p:spPr>
          <a:xfrm flipH="1" flipV="1">
            <a:off x="7340040" y="4580640"/>
            <a:ext cx="437760" cy="6955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00" name="Line 21"/>
          <p:cNvSpPr/>
          <p:nvPr/>
        </p:nvSpPr>
        <p:spPr>
          <a:xfrm>
            <a:off x="5647680" y="4429080"/>
            <a:ext cx="1352880" cy="144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201" name="CustomShape 22"/>
          <p:cNvSpPr/>
          <p:nvPr/>
        </p:nvSpPr>
        <p:spPr>
          <a:xfrm>
            <a:off x="6357960" y="25718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02" name="CustomShape 23"/>
          <p:cNvSpPr/>
          <p:nvPr/>
        </p:nvSpPr>
        <p:spPr>
          <a:xfrm>
            <a:off x="7500960" y="26431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03" name="CustomShape 24"/>
          <p:cNvSpPr/>
          <p:nvPr/>
        </p:nvSpPr>
        <p:spPr>
          <a:xfrm>
            <a:off x="557208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04" name="CustomShape 25"/>
          <p:cNvSpPr/>
          <p:nvPr/>
        </p:nvSpPr>
        <p:spPr>
          <a:xfrm>
            <a:off x="664380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05" name="CustomShape 26"/>
          <p:cNvSpPr/>
          <p:nvPr/>
        </p:nvSpPr>
        <p:spPr>
          <a:xfrm>
            <a:off x="47862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06" name="CustomShape 27"/>
          <p:cNvSpPr/>
          <p:nvPr/>
        </p:nvSpPr>
        <p:spPr>
          <a:xfrm>
            <a:off x="6648120" y="47300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07" name="CustomShape 28"/>
          <p:cNvSpPr/>
          <p:nvPr/>
        </p:nvSpPr>
        <p:spPr>
          <a:xfrm>
            <a:off x="57150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08" name="CustomShape 29"/>
          <p:cNvSpPr/>
          <p:nvPr/>
        </p:nvSpPr>
        <p:spPr>
          <a:xfrm>
            <a:off x="757224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09" name="CustomShape 30"/>
          <p:cNvSpPr/>
          <p:nvPr/>
        </p:nvSpPr>
        <p:spPr>
          <a:xfrm>
            <a:off x="7000920" y="178596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10" name="CustomShape 31"/>
          <p:cNvSpPr/>
          <p:nvPr/>
        </p:nvSpPr>
        <p:spPr>
          <a:xfrm>
            <a:off x="5054040" y="39085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11" name="CustomShape 32"/>
          <p:cNvSpPr/>
          <p:nvPr/>
        </p:nvSpPr>
        <p:spPr>
          <a:xfrm>
            <a:off x="7255440" y="390852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12" name="CustomShape 33"/>
          <p:cNvSpPr/>
          <p:nvPr/>
        </p:nvSpPr>
        <p:spPr>
          <a:xfrm>
            <a:off x="5857920" y="292896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213" name="CustomShape 34"/>
          <p:cNvSpPr/>
          <p:nvPr/>
        </p:nvSpPr>
        <p:spPr>
          <a:xfrm>
            <a:off x="4143240" y="568872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214" name="CustomShape 35"/>
          <p:cNvSpPr/>
          <p:nvPr/>
        </p:nvSpPr>
        <p:spPr>
          <a:xfrm>
            <a:off x="7634160" y="567684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215" name="CustomShape 36"/>
          <p:cNvSpPr/>
          <p:nvPr/>
        </p:nvSpPr>
        <p:spPr>
          <a:xfrm>
            <a:off x="5315040" y="568656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16" name="CustomShape 37"/>
          <p:cNvSpPr/>
          <p:nvPr/>
        </p:nvSpPr>
        <p:spPr>
          <a:xfrm>
            <a:off x="6496200" y="56887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17" name="CustomShape 38"/>
          <p:cNvSpPr/>
          <p:nvPr/>
        </p:nvSpPr>
        <p:spPr>
          <a:xfrm>
            <a:off x="7786800" y="35719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218" name="CustomShape 39"/>
          <p:cNvSpPr/>
          <p:nvPr/>
        </p:nvSpPr>
        <p:spPr>
          <a:xfrm>
            <a:off x="7000920" y="221472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19" name="CustomShape 40"/>
          <p:cNvSpPr/>
          <p:nvPr/>
        </p:nvSpPr>
        <p:spPr>
          <a:xfrm>
            <a:off x="614376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20" name="CustomShape 41"/>
          <p:cNvSpPr/>
          <p:nvPr/>
        </p:nvSpPr>
        <p:spPr>
          <a:xfrm>
            <a:off x="778680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221" name="CustomShape 42"/>
          <p:cNvSpPr/>
          <p:nvPr/>
        </p:nvSpPr>
        <p:spPr>
          <a:xfrm>
            <a:off x="528624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222" name="CustomShape 43"/>
          <p:cNvSpPr/>
          <p:nvPr/>
        </p:nvSpPr>
        <p:spPr>
          <a:xfrm>
            <a:off x="707220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223" name="CustomShape 44"/>
          <p:cNvSpPr/>
          <p:nvPr/>
        </p:nvSpPr>
        <p:spPr>
          <a:xfrm>
            <a:off x="450072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224" name="CustomShape 45"/>
          <p:cNvSpPr/>
          <p:nvPr/>
        </p:nvSpPr>
        <p:spPr>
          <a:xfrm>
            <a:off x="5715000" y="51436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225" name="CustomShape 46"/>
          <p:cNvSpPr/>
          <p:nvPr/>
        </p:nvSpPr>
        <p:spPr>
          <a:xfrm>
            <a:off x="6643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226" name="CustomShape 47"/>
          <p:cNvSpPr/>
          <p:nvPr/>
        </p:nvSpPr>
        <p:spPr>
          <a:xfrm>
            <a:off x="7786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Payoff function</a:t>
            </a:r>
            <a:endParaRPr/>
          </a:p>
        </p:txBody>
      </p:sp>
      <p:graphicFrame>
        <p:nvGraphicFramePr>
          <p:cNvPr id="228" name="Table 2"/>
          <p:cNvGraphicFramePr/>
          <p:nvPr/>
        </p:nvGraphicFramePr>
        <p:xfrm>
          <a:off x="0" y="0"/>
          <a:ext cx="9143280" cy="37008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9" name="CustomShape 3"/>
          <p:cNvSpPr/>
          <p:nvPr/>
        </p:nvSpPr>
        <p:spPr>
          <a:xfrm>
            <a:off x="500040" y="2000160"/>
            <a:ext cx="4071600" cy="374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Payoff g(σ)=u(z) if </a:t>
            </a:r>
            <a:r>
              <a:rPr i="1" lang="en-US" sz="2400">
                <a:solidFill>
                  <a:srgbClr val="000000"/>
                </a:solidFill>
                <a:latin typeface="Georgia"/>
              </a:rPr>
              <a:t>leaf node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 z would be reached when each player played his sequence on σ.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Georgia"/>
              </a:rPr>
              <a:t>Each payoff that is defined at a leaf in the game tree occurs exactly once.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6929280" y="2214720"/>
            <a:ext cx="428400" cy="44316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1" name="CustomShape 5"/>
          <p:cNvSpPr/>
          <p:nvPr/>
        </p:nvSpPr>
        <p:spPr>
          <a:xfrm>
            <a:off x="6072120" y="3214800"/>
            <a:ext cx="42840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2" name="CustomShape 6"/>
          <p:cNvSpPr/>
          <p:nvPr/>
        </p:nvSpPr>
        <p:spPr>
          <a:xfrm>
            <a:off x="7715160" y="3214800"/>
            <a:ext cx="428400" cy="41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3" name="CustomShape 7"/>
          <p:cNvSpPr/>
          <p:nvPr/>
        </p:nvSpPr>
        <p:spPr>
          <a:xfrm>
            <a:off x="5214960" y="4214880"/>
            <a:ext cx="43272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4" name="CustomShape 8"/>
          <p:cNvSpPr/>
          <p:nvPr/>
        </p:nvSpPr>
        <p:spPr>
          <a:xfrm>
            <a:off x="4429080" y="5214960"/>
            <a:ext cx="45504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5" name="CustomShape 9"/>
          <p:cNvSpPr/>
          <p:nvPr/>
        </p:nvSpPr>
        <p:spPr>
          <a:xfrm>
            <a:off x="5643720" y="5214960"/>
            <a:ext cx="42840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6" name="CustomShape 10"/>
          <p:cNvSpPr/>
          <p:nvPr/>
        </p:nvSpPr>
        <p:spPr>
          <a:xfrm>
            <a:off x="7000920" y="4214880"/>
            <a:ext cx="39708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7" name="CustomShape 11"/>
          <p:cNvSpPr/>
          <p:nvPr/>
        </p:nvSpPr>
        <p:spPr>
          <a:xfrm>
            <a:off x="6572160" y="5214960"/>
            <a:ext cx="42372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8" name="CustomShape 12"/>
          <p:cNvSpPr/>
          <p:nvPr/>
        </p:nvSpPr>
        <p:spPr>
          <a:xfrm>
            <a:off x="7715160" y="5214960"/>
            <a:ext cx="428400" cy="419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9" name="Line 13"/>
          <p:cNvSpPr/>
          <p:nvPr/>
        </p:nvSpPr>
        <p:spPr>
          <a:xfrm flipH="1">
            <a:off x="6437880" y="2592720"/>
            <a:ext cx="554040" cy="6847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0" name="Line 14"/>
          <p:cNvSpPr/>
          <p:nvPr/>
        </p:nvSpPr>
        <p:spPr>
          <a:xfrm>
            <a:off x="7295040" y="2592720"/>
            <a:ext cx="482760" cy="68220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1" name="Line 15"/>
          <p:cNvSpPr/>
          <p:nvPr/>
        </p:nvSpPr>
        <p:spPr>
          <a:xfrm flipH="1">
            <a:off x="5584320" y="3580200"/>
            <a:ext cx="55044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2" name="Line 16"/>
          <p:cNvSpPr/>
          <p:nvPr/>
        </p:nvSpPr>
        <p:spPr>
          <a:xfrm flipH="1" flipV="1">
            <a:off x="6437880" y="3580200"/>
            <a:ext cx="62100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3" name="Line 17"/>
          <p:cNvSpPr/>
          <p:nvPr/>
        </p:nvSpPr>
        <p:spPr>
          <a:xfrm flipV="1">
            <a:off x="4817520" y="4580640"/>
            <a:ext cx="460800" cy="696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4" name="Line 18"/>
          <p:cNvSpPr/>
          <p:nvPr/>
        </p:nvSpPr>
        <p:spPr>
          <a:xfrm flipH="1" flipV="1">
            <a:off x="5584320" y="4580640"/>
            <a:ext cx="27324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5" name="Line 19"/>
          <p:cNvSpPr/>
          <p:nvPr/>
        </p:nvSpPr>
        <p:spPr>
          <a:xfrm flipV="1">
            <a:off x="6784200" y="4580640"/>
            <a:ext cx="27468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6" name="Line 20"/>
          <p:cNvSpPr/>
          <p:nvPr/>
        </p:nvSpPr>
        <p:spPr>
          <a:xfrm flipH="1" flipV="1">
            <a:off x="7340040" y="4580640"/>
            <a:ext cx="437760" cy="6955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7" name="Line 21"/>
          <p:cNvSpPr/>
          <p:nvPr/>
        </p:nvSpPr>
        <p:spPr>
          <a:xfrm>
            <a:off x="5647680" y="4429080"/>
            <a:ext cx="1352880" cy="144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248" name="CustomShape 22"/>
          <p:cNvSpPr/>
          <p:nvPr/>
        </p:nvSpPr>
        <p:spPr>
          <a:xfrm>
            <a:off x="6357960" y="25718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49" name="CustomShape 23"/>
          <p:cNvSpPr/>
          <p:nvPr/>
        </p:nvSpPr>
        <p:spPr>
          <a:xfrm>
            <a:off x="7500960" y="26431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50" name="CustomShape 24"/>
          <p:cNvSpPr/>
          <p:nvPr/>
        </p:nvSpPr>
        <p:spPr>
          <a:xfrm>
            <a:off x="557208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51" name="CustomShape 25"/>
          <p:cNvSpPr/>
          <p:nvPr/>
        </p:nvSpPr>
        <p:spPr>
          <a:xfrm>
            <a:off x="664380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52" name="CustomShape 26"/>
          <p:cNvSpPr/>
          <p:nvPr/>
        </p:nvSpPr>
        <p:spPr>
          <a:xfrm>
            <a:off x="47862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53" name="CustomShape 27"/>
          <p:cNvSpPr/>
          <p:nvPr/>
        </p:nvSpPr>
        <p:spPr>
          <a:xfrm>
            <a:off x="6648120" y="47300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54" name="CustomShape 28"/>
          <p:cNvSpPr/>
          <p:nvPr/>
        </p:nvSpPr>
        <p:spPr>
          <a:xfrm>
            <a:off x="57150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55" name="CustomShape 29"/>
          <p:cNvSpPr/>
          <p:nvPr/>
        </p:nvSpPr>
        <p:spPr>
          <a:xfrm>
            <a:off x="757224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56" name="CustomShape 30"/>
          <p:cNvSpPr/>
          <p:nvPr/>
        </p:nvSpPr>
        <p:spPr>
          <a:xfrm>
            <a:off x="7000920" y="178596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57" name="CustomShape 31"/>
          <p:cNvSpPr/>
          <p:nvPr/>
        </p:nvSpPr>
        <p:spPr>
          <a:xfrm>
            <a:off x="5054040" y="39085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58" name="CustomShape 32"/>
          <p:cNvSpPr/>
          <p:nvPr/>
        </p:nvSpPr>
        <p:spPr>
          <a:xfrm>
            <a:off x="7255440" y="390852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59" name="CustomShape 33"/>
          <p:cNvSpPr/>
          <p:nvPr/>
        </p:nvSpPr>
        <p:spPr>
          <a:xfrm>
            <a:off x="5857920" y="292896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260" name="CustomShape 34"/>
          <p:cNvSpPr/>
          <p:nvPr/>
        </p:nvSpPr>
        <p:spPr>
          <a:xfrm>
            <a:off x="4143240" y="568872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261" name="CustomShape 35"/>
          <p:cNvSpPr/>
          <p:nvPr/>
        </p:nvSpPr>
        <p:spPr>
          <a:xfrm>
            <a:off x="7634160" y="567684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262" name="CustomShape 36"/>
          <p:cNvSpPr/>
          <p:nvPr/>
        </p:nvSpPr>
        <p:spPr>
          <a:xfrm>
            <a:off x="5315040" y="568656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63" name="CustomShape 37"/>
          <p:cNvSpPr/>
          <p:nvPr/>
        </p:nvSpPr>
        <p:spPr>
          <a:xfrm>
            <a:off x="6496200" y="56887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64" name="CustomShape 38"/>
          <p:cNvSpPr/>
          <p:nvPr/>
        </p:nvSpPr>
        <p:spPr>
          <a:xfrm>
            <a:off x="7786800" y="35719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265" name="CustomShape 39"/>
          <p:cNvSpPr/>
          <p:nvPr/>
        </p:nvSpPr>
        <p:spPr>
          <a:xfrm>
            <a:off x="7000920" y="221472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66" name="CustomShape 40"/>
          <p:cNvSpPr/>
          <p:nvPr/>
        </p:nvSpPr>
        <p:spPr>
          <a:xfrm>
            <a:off x="614376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67" name="CustomShape 41"/>
          <p:cNvSpPr/>
          <p:nvPr/>
        </p:nvSpPr>
        <p:spPr>
          <a:xfrm>
            <a:off x="778680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268" name="CustomShape 42"/>
          <p:cNvSpPr/>
          <p:nvPr/>
        </p:nvSpPr>
        <p:spPr>
          <a:xfrm>
            <a:off x="528624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269" name="CustomShape 43"/>
          <p:cNvSpPr/>
          <p:nvPr/>
        </p:nvSpPr>
        <p:spPr>
          <a:xfrm>
            <a:off x="707220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270" name="CustomShape 44"/>
          <p:cNvSpPr/>
          <p:nvPr/>
        </p:nvSpPr>
        <p:spPr>
          <a:xfrm>
            <a:off x="450072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271" name="CustomShape 45"/>
          <p:cNvSpPr/>
          <p:nvPr/>
        </p:nvSpPr>
        <p:spPr>
          <a:xfrm>
            <a:off x="5715000" y="51436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272" name="CustomShape 46"/>
          <p:cNvSpPr/>
          <p:nvPr/>
        </p:nvSpPr>
        <p:spPr>
          <a:xfrm>
            <a:off x="6643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273" name="CustomShape 47"/>
          <p:cNvSpPr/>
          <p:nvPr/>
        </p:nvSpPr>
        <p:spPr>
          <a:xfrm>
            <a:off x="7786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