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0" r:id="rId3"/>
    <p:sldId id="267" r:id="rId4"/>
    <p:sldId id="398" r:id="rId5"/>
    <p:sldId id="399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PLM1</c:v>
                </c:pt>
                <c:pt idx="1">
                  <c:v>PLM2</c:v>
                </c:pt>
                <c:pt idx="2">
                  <c:v>PLM3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E-4F80-B01B-63144AD013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PLM1</c:v>
                </c:pt>
                <c:pt idx="1">
                  <c:v>PLM2</c:v>
                </c:pt>
                <c:pt idx="2">
                  <c:v>PLM3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E-4F80-B01B-63144AD013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PLM1</c:v>
                </c:pt>
                <c:pt idx="1">
                  <c:v>PLM2</c:v>
                </c:pt>
                <c:pt idx="2">
                  <c:v>PLM3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E-4F80-B01B-63144AD01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645567"/>
        <c:axId val="442200111"/>
      </c:barChart>
      <c:catAx>
        <c:axId val="204664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00111"/>
        <c:crosses val="autoZero"/>
        <c:auto val="1"/>
        <c:lblAlgn val="ctr"/>
        <c:lblOffset val="100"/>
        <c:noMultiLvlLbl val="0"/>
      </c:catAx>
      <c:valAx>
        <c:axId val="44220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4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1C58-C5EC-5576-A5AE-8B8ED394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B077-A603-F142-5971-E82C32B6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A3A9-E43C-BA82-EAAE-06C95F05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D1B5-F4C9-70CD-894A-4824243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38B9-AC1C-9AF5-6B4E-30CCE4B0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DF1E-8DA2-9F2E-60A6-EBADAB9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F069D-9613-A870-5729-88E1848F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226B-09A4-C4AA-0A8A-21B5A79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2908-EE6C-6AA0-701C-9FFED7D4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6B75-2746-0861-2A0C-C992A281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3F88-3382-A5CF-BCEA-5B4D0E6B0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47EF-18CC-22A1-454D-3A860CDD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E147-FD3D-8CAD-0706-FB7F860A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EBF7-66B1-28FA-9102-29CCBA2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78E7-E9B7-A24B-39A5-6828F246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5ADB-FAD5-4E3E-0247-2B75E4D6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2682-A3DB-FB91-0455-3CC8A0FF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850D-E0E2-D745-B605-AE037E3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4DE3-EDC0-2488-3648-16F06B0E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5C38-DD94-C8E7-FC03-A6896A7C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F464-B86C-BB4A-104C-A6514343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D6AA-957B-F7B9-D438-32AA66CF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592A-3272-6184-B216-B0F97179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CB21-6D3D-91FC-FE6F-64C7A57B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2C46-DD9F-99AB-65CA-5133F8E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C539-8811-6C9E-64A3-9C2085B7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6E97-A151-60E7-C226-FA62F27F6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DDBF-A806-1F80-7799-487C5DF5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4CD08-2E43-FE97-89DD-0E3E6926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E894-DCA4-19FF-E83A-F0866DF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C4A0-77CF-4A1E-E6C7-6E74565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D7E-0D74-4297-C3A9-0FA00D2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B14F-0EDD-C240-AD28-282CC85B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B285D-B6F2-D73F-38A0-EF7B1BED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65492-BA0F-A704-376B-71819B16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38B1-B9BD-940A-C3FC-0C7A9503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71855-3F28-889D-F45F-9DF7970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6AD8-6619-BF40-40CC-6032469A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68D-BA44-89B9-A05F-0B0DB9A6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E84-06EF-1D0E-1206-0F5A0A7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A809B-F6C2-02DE-772D-0E4A26C8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6D50-0AD7-6116-7768-DD353666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D5029-2EF9-353A-31DB-CF775E10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1C85C-1912-B3FA-FC15-53E1F3C5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80409-9A38-0673-1727-A49288D4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D525-83BA-F295-EA0A-5808D72A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215B-102D-A6B7-EBD3-DEA84062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C601-557B-795D-420A-AA1C727C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3978-1CFC-EF3D-768B-58A2F52D5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C4E2-4357-ADED-1422-4DC19D4A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9D0B-D47B-42C6-09FE-7079AD5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1CEC-F261-FC41-72DA-F8305CF9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6C61-CD64-2DA3-14DD-C8BFA4D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8E583-AB09-9188-0B84-F12C28D8E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D6AC7-83C8-74E3-6110-2D663E266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1570-E64F-4F94-D859-836B72B1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DE36-33B1-934C-30A0-94918AA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6416-2B7A-5B60-89E0-0E5020A3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2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6E41D-BB14-B4FC-9FC8-FB2622AA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DDFC-DAC3-F36B-6E6C-559BE6DC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3AF6-47F8-8647-5E32-DAB400EB6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149A-9B8F-4599-974A-16ED44E7F7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6F18-EC49-13F6-6DAD-BBA988A8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BD55-34EA-183E-E06A-F9A98D7B3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3245-B25B-4FE9-B2D0-875CFCD3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2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colab.research.google.com/github/sokrypton/ColabFold/blob/main/AlphaFold2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6FF5-07B6-6421-E464-A7AEDAF3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685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PROTEIN ENGINEERING</a:t>
            </a:r>
            <a:endParaRPr lang="en-IN" b="1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1DC2B-6F90-5A66-B3D9-724188F0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445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1DE1D07-BCD7-B948-AF22-083425052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7" b="41959"/>
          <a:stretch/>
        </p:blipFill>
        <p:spPr bwMode="auto">
          <a:xfrm>
            <a:off x="0" y="1"/>
            <a:ext cx="12192000" cy="40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">
            <a:extLst>
              <a:ext uri="{FF2B5EF4-FFF2-40B4-BE49-F238E27FC236}">
                <a16:creationId xmlns:a16="http://schemas.microsoft.com/office/drawing/2014/main" id="{31B995C3-E949-F117-2539-09CF8D54F6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2213" y="5475789"/>
            <a:ext cx="3107159" cy="31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8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ABFDB-2D90-6905-6F4B-35D2049BB40E}"/>
              </a:ext>
            </a:extLst>
          </p:cNvPr>
          <p:cNvSpPr txBox="1"/>
          <p:nvPr/>
        </p:nvSpPr>
        <p:spPr>
          <a:xfrm flipH="1" flipV="1">
            <a:off x="570472" y="2716491"/>
            <a:ext cx="171450" cy="11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1F25D8-A2C2-DC06-8C53-2BD04E4EBA78}"/>
              </a:ext>
            </a:extLst>
          </p:cNvPr>
          <p:cNvSpPr txBox="1"/>
          <p:nvPr/>
        </p:nvSpPr>
        <p:spPr>
          <a:xfrm>
            <a:off x="-67017" y="4462723"/>
            <a:ext cx="2609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Proteins sequence </a:t>
            </a:r>
          </a:p>
          <a:p>
            <a:r>
              <a:rPr lang="en-US" sz="1600" dirty="0"/>
              <a:t>                   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3BC0A1-C8EA-7608-B1DC-ED11B2487B25}"/>
              </a:ext>
            </a:extLst>
          </p:cNvPr>
          <p:cNvCxnSpPr/>
          <p:nvPr/>
        </p:nvCxnSpPr>
        <p:spPr>
          <a:xfrm>
            <a:off x="2414548" y="3509781"/>
            <a:ext cx="13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9761FB-F898-ABFE-CBBD-E8940DE3CFEF}"/>
              </a:ext>
            </a:extLst>
          </p:cNvPr>
          <p:cNvCxnSpPr>
            <a:cxnSpLocks/>
          </p:cNvCxnSpPr>
          <p:nvPr/>
        </p:nvCxnSpPr>
        <p:spPr>
          <a:xfrm>
            <a:off x="5820034" y="3481438"/>
            <a:ext cx="806450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D2C213-CA0A-2878-F04A-79D684517D60}"/>
              </a:ext>
            </a:extLst>
          </p:cNvPr>
          <p:cNvCxnSpPr>
            <a:cxnSpLocks/>
          </p:cNvCxnSpPr>
          <p:nvPr/>
        </p:nvCxnSpPr>
        <p:spPr>
          <a:xfrm>
            <a:off x="8754446" y="3477244"/>
            <a:ext cx="1035048" cy="1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BA0685-3856-CAFD-78D9-C3406EF35874}"/>
              </a:ext>
            </a:extLst>
          </p:cNvPr>
          <p:cNvSpPr txBox="1"/>
          <p:nvPr/>
        </p:nvSpPr>
        <p:spPr>
          <a:xfrm>
            <a:off x="0" y="-10211"/>
            <a:ext cx="12192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              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Protein Sequence Generation</a:t>
            </a:r>
            <a:endParaRPr lang="en-US" sz="18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ED705-F69B-6AEF-DB2E-BE47791E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08" y="2957475"/>
            <a:ext cx="1687516" cy="943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CF8B8-5D46-81B2-36FA-8C460903ECB7}"/>
              </a:ext>
            </a:extLst>
          </p:cNvPr>
          <p:cNvSpPr txBox="1"/>
          <p:nvPr/>
        </p:nvSpPr>
        <p:spPr>
          <a:xfrm>
            <a:off x="3474360" y="3948607"/>
            <a:ext cx="240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Embeddings from different protein language models</a:t>
            </a:r>
          </a:p>
        </p:txBody>
      </p:sp>
      <p:pic>
        <p:nvPicPr>
          <p:cNvPr id="1028" name="Picture 4" descr="Variational autoencoder - Wikipedia">
            <a:extLst>
              <a:ext uri="{FF2B5EF4-FFF2-40B4-BE49-F238E27FC236}">
                <a16:creationId xmlns:a16="http://schemas.microsoft.com/office/drawing/2014/main" id="{9AD30008-5BF5-166F-748F-03CC6167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413" y="1653189"/>
            <a:ext cx="2303033" cy="9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382E5-6CA4-41F7-EF28-8E12991568E3}"/>
              </a:ext>
            </a:extLst>
          </p:cNvPr>
          <p:cNvSpPr txBox="1"/>
          <p:nvPr/>
        </p:nvSpPr>
        <p:spPr>
          <a:xfrm>
            <a:off x="6751724" y="5291833"/>
            <a:ext cx="2406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VAE’s</a:t>
            </a:r>
          </a:p>
          <a:p>
            <a:r>
              <a:rPr lang="en-IN" sz="1600" dirty="0"/>
              <a:t>GAN’s</a:t>
            </a:r>
          </a:p>
          <a:p>
            <a:r>
              <a:rPr lang="en-IN" sz="1600" dirty="0"/>
              <a:t>Diffusion models</a:t>
            </a:r>
          </a:p>
          <a:p>
            <a:r>
              <a:rPr lang="en-IN" sz="1600" dirty="0"/>
              <a:t>Transformers</a:t>
            </a:r>
          </a:p>
        </p:txBody>
      </p:sp>
      <p:pic>
        <p:nvPicPr>
          <p:cNvPr id="1032" name="Picture 8" descr="A Deep Dive Into the Transformer Architecture – The Development of  Transformer Models | Exxact Blog">
            <a:extLst>
              <a:ext uri="{FF2B5EF4-FFF2-40B4-BE49-F238E27FC236}">
                <a16:creationId xmlns:a16="http://schemas.microsoft.com/office/drawing/2014/main" id="{CBDBBE5C-16A6-0CC8-A133-156AEFF6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24" y="2716491"/>
            <a:ext cx="1756012" cy="135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ffusion Model - Gen AI">
            <a:extLst>
              <a:ext uri="{FF2B5EF4-FFF2-40B4-BE49-F238E27FC236}">
                <a16:creationId xmlns:a16="http://schemas.microsoft.com/office/drawing/2014/main" id="{773375FE-4285-1211-DEF5-446D428E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57" y="4146299"/>
            <a:ext cx="1973526" cy="11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vels of protein structure – quaternary | Biomacromolecular structures">
            <a:extLst>
              <a:ext uri="{FF2B5EF4-FFF2-40B4-BE49-F238E27FC236}">
                <a16:creationId xmlns:a16="http://schemas.microsoft.com/office/drawing/2014/main" id="{AF08A5FC-9541-F3FC-5451-061781C3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2" y="2334812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0D061-543A-D90E-6872-81EE92ECEA22}"/>
              </a:ext>
            </a:extLst>
          </p:cNvPr>
          <p:cNvSpPr txBox="1"/>
          <p:nvPr/>
        </p:nvSpPr>
        <p:spPr>
          <a:xfrm>
            <a:off x="10298010" y="4533382"/>
            <a:ext cx="1629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Meaningful proteins that can show prediction using </a:t>
            </a:r>
            <a:r>
              <a:rPr lang="en-IN" sz="1600" dirty="0">
                <a:hlinkClick r:id="rId7"/>
              </a:rPr>
              <a:t>Alphafold2</a:t>
            </a:r>
            <a:r>
              <a:rPr lang="en-IN" sz="1600" dirty="0"/>
              <a:t> with high confidence.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5AC0B9-CC74-8048-2390-BF8004B8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7" y="2852986"/>
            <a:ext cx="1883407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BDD977-BF12-BF80-0EEC-9FCB2920A16A}"/>
              </a:ext>
            </a:extLst>
          </p:cNvPr>
          <p:cNvSpPr txBox="1"/>
          <p:nvPr/>
        </p:nvSpPr>
        <p:spPr>
          <a:xfrm>
            <a:off x="665017" y="3531843"/>
            <a:ext cx="2345377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Benchmark dataset     </a:t>
            </a:r>
            <a:r>
              <a:rPr lang="en-IN" sz="1400" dirty="0"/>
              <a:t>B3P2</a:t>
            </a:r>
            <a:endParaRPr lang="en-IN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07F3A-0EF6-AA90-3E69-F9B5E16BC439}"/>
              </a:ext>
            </a:extLst>
          </p:cNvPr>
          <p:cNvCxnSpPr>
            <a:cxnSpLocks/>
          </p:cNvCxnSpPr>
          <p:nvPr/>
        </p:nvCxnSpPr>
        <p:spPr>
          <a:xfrm>
            <a:off x="3010395" y="3731898"/>
            <a:ext cx="326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E0A53-3302-03A1-C0AE-D6F1D9DB56C3}"/>
              </a:ext>
            </a:extLst>
          </p:cNvPr>
          <p:cNvCxnSpPr/>
          <p:nvPr/>
        </p:nvCxnSpPr>
        <p:spPr>
          <a:xfrm flipV="1">
            <a:off x="3336967" y="2989690"/>
            <a:ext cx="0" cy="74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DB8E3D-6652-298D-B240-D7D6601051B6}"/>
              </a:ext>
            </a:extLst>
          </p:cNvPr>
          <p:cNvCxnSpPr>
            <a:cxnSpLocks/>
          </p:cNvCxnSpPr>
          <p:nvPr/>
        </p:nvCxnSpPr>
        <p:spPr>
          <a:xfrm flipH="1">
            <a:off x="3336966" y="3731898"/>
            <a:ext cx="1" cy="67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E65F65-107D-C3DC-5EAF-77EC63C1F389}"/>
              </a:ext>
            </a:extLst>
          </p:cNvPr>
          <p:cNvCxnSpPr/>
          <p:nvPr/>
        </p:nvCxnSpPr>
        <p:spPr>
          <a:xfrm>
            <a:off x="3336967" y="2989690"/>
            <a:ext cx="385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2B460B-6C27-2F74-BBB5-37316B9D3E31}"/>
              </a:ext>
            </a:extLst>
          </p:cNvPr>
          <p:cNvCxnSpPr>
            <a:cxnSpLocks/>
          </p:cNvCxnSpPr>
          <p:nvPr/>
        </p:nvCxnSpPr>
        <p:spPr>
          <a:xfrm>
            <a:off x="3336966" y="3731898"/>
            <a:ext cx="238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137C33-211B-B3EC-9328-AB575F89E7C0}"/>
              </a:ext>
            </a:extLst>
          </p:cNvPr>
          <p:cNvCxnSpPr>
            <a:cxnSpLocks/>
          </p:cNvCxnSpPr>
          <p:nvPr/>
        </p:nvCxnSpPr>
        <p:spPr>
          <a:xfrm>
            <a:off x="3336966" y="4409780"/>
            <a:ext cx="238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B84C2-862A-670F-405C-054851F8BA32}"/>
              </a:ext>
            </a:extLst>
          </p:cNvPr>
          <p:cNvSpPr txBox="1"/>
          <p:nvPr/>
        </p:nvSpPr>
        <p:spPr>
          <a:xfrm>
            <a:off x="3738354" y="2772669"/>
            <a:ext cx="168866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EB289-3B06-B3EC-2C00-B8519E3CC756}"/>
              </a:ext>
            </a:extLst>
          </p:cNvPr>
          <p:cNvSpPr txBox="1"/>
          <p:nvPr/>
        </p:nvSpPr>
        <p:spPr>
          <a:xfrm>
            <a:off x="3780311" y="3597036"/>
            <a:ext cx="16170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061C2E-DA4C-EB66-5898-CD8CA0D0EA84}"/>
              </a:ext>
            </a:extLst>
          </p:cNvPr>
          <p:cNvSpPr txBox="1"/>
          <p:nvPr/>
        </p:nvSpPr>
        <p:spPr>
          <a:xfrm>
            <a:off x="3780311" y="4259825"/>
            <a:ext cx="157150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03CEAD-F514-282B-2AF0-1E98EF677550}"/>
              </a:ext>
            </a:extLst>
          </p:cNvPr>
          <p:cNvCxnSpPr>
            <a:cxnSpLocks/>
          </p:cNvCxnSpPr>
          <p:nvPr/>
        </p:nvCxnSpPr>
        <p:spPr>
          <a:xfrm>
            <a:off x="5427021" y="2980810"/>
            <a:ext cx="296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68B4BD-B15E-265F-F9C2-96624D20ED73}"/>
              </a:ext>
            </a:extLst>
          </p:cNvPr>
          <p:cNvCxnSpPr>
            <a:cxnSpLocks/>
          </p:cNvCxnSpPr>
          <p:nvPr/>
        </p:nvCxnSpPr>
        <p:spPr>
          <a:xfrm>
            <a:off x="5723906" y="2989690"/>
            <a:ext cx="0" cy="14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FF1B18-2231-3655-2765-A28C8F192235}"/>
              </a:ext>
            </a:extLst>
          </p:cNvPr>
          <p:cNvCxnSpPr>
            <a:cxnSpLocks/>
          </p:cNvCxnSpPr>
          <p:nvPr/>
        </p:nvCxnSpPr>
        <p:spPr>
          <a:xfrm>
            <a:off x="5723906" y="3731898"/>
            <a:ext cx="237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D9735-A53D-534C-1BD2-A4CF11D349D1}"/>
              </a:ext>
            </a:extLst>
          </p:cNvPr>
          <p:cNvSpPr/>
          <p:nvPr/>
        </p:nvSpPr>
        <p:spPr>
          <a:xfrm>
            <a:off x="6095998" y="3175686"/>
            <a:ext cx="1571501" cy="1084138"/>
          </a:xfrm>
          <a:prstGeom prst="roundRect">
            <a:avLst/>
          </a:prstGeom>
          <a:solidFill>
            <a:srgbClr val="EED2E7"/>
          </a:solidFill>
          <a:ln>
            <a:solidFill>
              <a:srgbClr val="EED2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Heterogenous feature fusion 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633540-E873-3123-1D06-46EB37639BE5}"/>
              </a:ext>
            </a:extLst>
          </p:cNvPr>
          <p:cNvSpPr/>
          <p:nvPr/>
        </p:nvSpPr>
        <p:spPr>
          <a:xfrm>
            <a:off x="8180798" y="3367907"/>
            <a:ext cx="2142304" cy="727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Different feature selection methods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ED7A65-E564-BB79-A842-1ACCD2857B9D}"/>
              </a:ext>
            </a:extLst>
          </p:cNvPr>
          <p:cNvCxnSpPr>
            <a:cxnSpLocks/>
          </p:cNvCxnSpPr>
          <p:nvPr/>
        </p:nvCxnSpPr>
        <p:spPr>
          <a:xfrm>
            <a:off x="9251950" y="4165965"/>
            <a:ext cx="0" cy="5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A90A9FA1-0818-1298-E64D-91AA7784F6FD}"/>
              </a:ext>
            </a:extLst>
          </p:cNvPr>
          <p:cNvSpPr/>
          <p:nvPr/>
        </p:nvSpPr>
        <p:spPr>
          <a:xfrm>
            <a:off x="8506276" y="4838490"/>
            <a:ext cx="1536700" cy="1295400"/>
          </a:xfrm>
          <a:prstGeom prst="flowChartDocument">
            <a:avLst/>
          </a:prstGeom>
          <a:solidFill>
            <a:srgbClr val="EED2E7"/>
          </a:solidFill>
          <a:ln>
            <a:solidFill>
              <a:srgbClr val="EED2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Stacked ensemble classifier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32CA8D-9499-EC01-A13F-48C92214D2C4}"/>
              </a:ext>
            </a:extLst>
          </p:cNvPr>
          <p:cNvCxnSpPr>
            <a:stCxn id="66" idx="1"/>
          </p:cNvCxnSpPr>
          <p:nvPr/>
        </p:nvCxnSpPr>
        <p:spPr>
          <a:xfrm flipH="1">
            <a:off x="7740650" y="5486190"/>
            <a:ext cx="76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F5D36AC-4E34-F6AD-2C64-4FB5C088D38F}"/>
              </a:ext>
            </a:extLst>
          </p:cNvPr>
          <p:cNvSpPr txBox="1"/>
          <p:nvPr/>
        </p:nvSpPr>
        <p:spPr>
          <a:xfrm>
            <a:off x="6203950" y="5316913"/>
            <a:ext cx="183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Final prediction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9122D4-22A0-FBE4-EEE8-2266E18CE122}"/>
              </a:ext>
            </a:extLst>
          </p:cNvPr>
          <p:cNvSpPr txBox="1"/>
          <p:nvPr/>
        </p:nvSpPr>
        <p:spPr>
          <a:xfrm>
            <a:off x="1" y="3064"/>
            <a:ext cx="12191999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b="1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Identify features that significantly contribute to classification accuracy of blood brain barrier penetrating peptides</a:t>
            </a:r>
          </a:p>
          <a:p>
            <a:pPr algn="ctr"/>
            <a:endParaRPr lang="en-US" b="1" dirty="0">
              <a:solidFill>
                <a:srgbClr val="374151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800" b="1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517E1-460B-57B5-0E65-9EE0FE05298A}"/>
              </a:ext>
            </a:extLst>
          </p:cNvPr>
          <p:cNvSpPr txBox="1"/>
          <p:nvPr/>
        </p:nvSpPr>
        <p:spPr>
          <a:xfrm>
            <a:off x="5795157" y="1805311"/>
            <a:ext cx="5263976" cy="446078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806F-2C48-FCBA-F90B-CF2AE67D4894}"/>
              </a:ext>
            </a:extLst>
          </p:cNvPr>
          <p:cNvSpPr txBox="1"/>
          <p:nvPr/>
        </p:nvSpPr>
        <p:spPr>
          <a:xfrm>
            <a:off x="6017741" y="2199501"/>
            <a:ext cx="49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Task to be performed </a:t>
            </a:r>
          </a:p>
        </p:txBody>
      </p:sp>
    </p:spTree>
    <p:extLst>
      <p:ext uri="{BB962C8B-B14F-4D97-AF65-F5344CB8AC3E}">
        <p14:creationId xmlns:p14="http://schemas.microsoft.com/office/powerpoint/2010/main" val="12766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B57D65D-A3BA-4AFE-1CA8-97A2F4CC6DC2}"/>
              </a:ext>
            </a:extLst>
          </p:cNvPr>
          <p:cNvSpPr/>
          <p:nvPr/>
        </p:nvSpPr>
        <p:spPr>
          <a:xfrm>
            <a:off x="1320857" y="1938535"/>
            <a:ext cx="1125780" cy="115212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AA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D37BA-2743-E88A-1DFB-E331082A3EC8}"/>
              </a:ext>
            </a:extLst>
          </p:cNvPr>
          <p:cNvSpPr txBox="1"/>
          <p:nvPr/>
        </p:nvSpPr>
        <p:spPr>
          <a:xfrm>
            <a:off x="864973" y="3444057"/>
            <a:ext cx="292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sequence * 566 D feature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7C71F-B39A-23C6-DF5D-AEBE11EA56CD}"/>
              </a:ext>
            </a:extLst>
          </p:cNvPr>
          <p:cNvSpPr/>
          <p:nvPr/>
        </p:nvSpPr>
        <p:spPr>
          <a:xfrm>
            <a:off x="4046838" y="3008870"/>
            <a:ext cx="2564027" cy="1099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Different feature selection methods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[Reduced vector size]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B10595-EB48-E013-2001-6FA7CBF025E4}"/>
              </a:ext>
            </a:extLst>
          </p:cNvPr>
          <p:cNvCxnSpPr>
            <a:cxnSpLocks/>
          </p:cNvCxnSpPr>
          <p:nvPr/>
        </p:nvCxnSpPr>
        <p:spPr>
          <a:xfrm>
            <a:off x="3435178" y="3601995"/>
            <a:ext cx="5436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F708E-BFEB-A0A0-B65D-05C95CE023E6}"/>
              </a:ext>
            </a:extLst>
          </p:cNvPr>
          <p:cNvCxnSpPr>
            <a:cxnSpLocks/>
          </p:cNvCxnSpPr>
          <p:nvPr/>
        </p:nvCxnSpPr>
        <p:spPr>
          <a:xfrm>
            <a:off x="6672649" y="3550509"/>
            <a:ext cx="5436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42B00B41-011C-BC4B-3F0E-DDFD8B3F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534"/>
          <a:stretch/>
        </p:blipFill>
        <p:spPr bwMode="auto">
          <a:xfrm>
            <a:off x="7352270" y="2273653"/>
            <a:ext cx="3223568" cy="25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23D9FB-8ED4-A7DE-2A89-DE4A424C7CF3}"/>
              </a:ext>
            </a:extLst>
          </p:cNvPr>
          <p:cNvSpPr txBox="1"/>
          <p:nvPr/>
        </p:nvSpPr>
        <p:spPr>
          <a:xfrm>
            <a:off x="6233984" y="4847327"/>
            <a:ext cx="610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Find contribution of specific features/ properties of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aminoacids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 on the model performance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1AD9D-0D40-CFB3-BA62-CDD9609DED9A}"/>
              </a:ext>
            </a:extLst>
          </p:cNvPr>
          <p:cNvSpPr txBox="1"/>
          <p:nvPr/>
        </p:nvSpPr>
        <p:spPr>
          <a:xfrm>
            <a:off x="-8237" y="0"/>
            <a:ext cx="1219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0" i="0" u="none" strike="noStrike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for antitubercular peptides and SHAP interpretation analysis of </a:t>
            </a:r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physiochemical properties</a:t>
            </a:r>
          </a:p>
          <a:p>
            <a:endParaRPr lang="en-IN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BDD977-BF12-BF80-0EEC-9FCB2920A16A}"/>
              </a:ext>
            </a:extLst>
          </p:cNvPr>
          <p:cNvSpPr txBox="1"/>
          <p:nvPr/>
        </p:nvSpPr>
        <p:spPr>
          <a:xfrm>
            <a:off x="665017" y="3531843"/>
            <a:ext cx="234537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Immunogenicity dataset </a:t>
            </a:r>
          </a:p>
          <a:p>
            <a:r>
              <a:rPr lang="en-IN" sz="1200" dirty="0"/>
              <a:t>Positive/Negative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07F3A-0EF6-AA90-3E69-F9B5E16BC439}"/>
              </a:ext>
            </a:extLst>
          </p:cNvPr>
          <p:cNvCxnSpPr>
            <a:cxnSpLocks/>
          </p:cNvCxnSpPr>
          <p:nvPr/>
        </p:nvCxnSpPr>
        <p:spPr>
          <a:xfrm>
            <a:off x="3010395" y="3731898"/>
            <a:ext cx="326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E0A53-3302-03A1-C0AE-D6F1D9DB56C3}"/>
              </a:ext>
            </a:extLst>
          </p:cNvPr>
          <p:cNvCxnSpPr/>
          <p:nvPr/>
        </p:nvCxnSpPr>
        <p:spPr>
          <a:xfrm flipV="1">
            <a:off x="3336967" y="2989690"/>
            <a:ext cx="0" cy="74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DB8E3D-6652-298D-B240-D7D6601051B6}"/>
              </a:ext>
            </a:extLst>
          </p:cNvPr>
          <p:cNvCxnSpPr>
            <a:cxnSpLocks/>
          </p:cNvCxnSpPr>
          <p:nvPr/>
        </p:nvCxnSpPr>
        <p:spPr>
          <a:xfrm flipH="1">
            <a:off x="3336966" y="3731898"/>
            <a:ext cx="1" cy="67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E65F65-107D-C3DC-5EAF-77EC63C1F389}"/>
              </a:ext>
            </a:extLst>
          </p:cNvPr>
          <p:cNvCxnSpPr/>
          <p:nvPr/>
        </p:nvCxnSpPr>
        <p:spPr>
          <a:xfrm>
            <a:off x="3336967" y="2989690"/>
            <a:ext cx="385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2B460B-6C27-2F74-BBB5-37316B9D3E31}"/>
              </a:ext>
            </a:extLst>
          </p:cNvPr>
          <p:cNvCxnSpPr>
            <a:cxnSpLocks/>
          </p:cNvCxnSpPr>
          <p:nvPr/>
        </p:nvCxnSpPr>
        <p:spPr>
          <a:xfrm>
            <a:off x="3336966" y="3731898"/>
            <a:ext cx="238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137C33-211B-B3EC-9328-AB575F89E7C0}"/>
              </a:ext>
            </a:extLst>
          </p:cNvPr>
          <p:cNvCxnSpPr>
            <a:cxnSpLocks/>
          </p:cNvCxnSpPr>
          <p:nvPr/>
        </p:nvCxnSpPr>
        <p:spPr>
          <a:xfrm>
            <a:off x="3336966" y="4409780"/>
            <a:ext cx="238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B84C2-862A-670F-405C-054851F8BA32}"/>
              </a:ext>
            </a:extLst>
          </p:cNvPr>
          <p:cNvSpPr txBox="1"/>
          <p:nvPr/>
        </p:nvSpPr>
        <p:spPr>
          <a:xfrm>
            <a:off x="3738354" y="2772669"/>
            <a:ext cx="168866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EB289-3B06-B3EC-2C00-B8519E3CC756}"/>
              </a:ext>
            </a:extLst>
          </p:cNvPr>
          <p:cNvSpPr txBox="1"/>
          <p:nvPr/>
        </p:nvSpPr>
        <p:spPr>
          <a:xfrm>
            <a:off x="3722914" y="3597036"/>
            <a:ext cx="167441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061C2E-DA4C-EB66-5898-CD8CA0D0EA84}"/>
              </a:ext>
            </a:extLst>
          </p:cNvPr>
          <p:cNvSpPr txBox="1"/>
          <p:nvPr/>
        </p:nvSpPr>
        <p:spPr>
          <a:xfrm>
            <a:off x="3780311" y="4259825"/>
            <a:ext cx="157150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Feature type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03CEAD-F514-282B-2AF0-1E98EF677550}"/>
              </a:ext>
            </a:extLst>
          </p:cNvPr>
          <p:cNvCxnSpPr>
            <a:cxnSpLocks/>
          </p:cNvCxnSpPr>
          <p:nvPr/>
        </p:nvCxnSpPr>
        <p:spPr>
          <a:xfrm>
            <a:off x="5427021" y="2980810"/>
            <a:ext cx="296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68B4BD-B15E-265F-F9C2-96624D20ED73}"/>
              </a:ext>
            </a:extLst>
          </p:cNvPr>
          <p:cNvCxnSpPr>
            <a:cxnSpLocks/>
          </p:cNvCxnSpPr>
          <p:nvPr/>
        </p:nvCxnSpPr>
        <p:spPr>
          <a:xfrm>
            <a:off x="5723906" y="2989690"/>
            <a:ext cx="0" cy="14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FF1B18-2231-3655-2765-A28C8F192235}"/>
              </a:ext>
            </a:extLst>
          </p:cNvPr>
          <p:cNvCxnSpPr>
            <a:cxnSpLocks/>
          </p:cNvCxnSpPr>
          <p:nvPr/>
        </p:nvCxnSpPr>
        <p:spPr>
          <a:xfrm>
            <a:off x="5723906" y="3731898"/>
            <a:ext cx="237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D9735-A53D-534C-1BD2-A4CF11D349D1}"/>
              </a:ext>
            </a:extLst>
          </p:cNvPr>
          <p:cNvSpPr/>
          <p:nvPr/>
        </p:nvSpPr>
        <p:spPr>
          <a:xfrm>
            <a:off x="6095998" y="3175686"/>
            <a:ext cx="1571501" cy="1084138"/>
          </a:xfrm>
          <a:prstGeom prst="roundRect">
            <a:avLst/>
          </a:prstGeom>
          <a:solidFill>
            <a:srgbClr val="EED2E7"/>
          </a:solidFill>
          <a:ln>
            <a:solidFill>
              <a:srgbClr val="EED2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Heterogenous feature fusion 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633540-E873-3123-1D06-46EB37639BE5}"/>
              </a:ext>
            </a:extLst>
          </p:cNvPr>
          <p:cNvSpPr/>
          <p:nvPr/>
        </p:nvSpPr>
        <p:spPr>
          <a:xfrm>
            <a:off x="8180798" y="3367907"/>
            <a:ext cx="2142304" cy="727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Different feature selection methods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ED7A65-E564-BB79-A842-1ACCD2857B9D}"/>
              </a:ext>
            </a:extLst>
          </p:cNvPr>
          <p:cNvCxnSpPr>
            <a:cxnSpLocks/>
          </p:cNvCxnSpPr>
          <p:nvPr/>
        </p:nvCxnSpPr>
        <p:spPr>
          <a:xfrm>
            <a:off x="9251950" y="4165965"/>
            <a:ext cx="0" cy="5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A90A9FA1-0818-1298-E64D-91AA7784F6FD}"/>
              </a:ext>
            </a:extLst>
          </p:cNvPr>
          <p:cNvSpPr/>
          <p:nvPr/>
        </p:nvSpPr>
        <p:spPr>
          <a:xfrm>
            <a:off x="8506276" y="4838490"/>
            <a:ext cx="1536700" cy="1295400"/>
          </a:xfrm>
          <a:prstGeom prst="flowChartDocument">
            <a:avLst/>
          </a:prstGeom>
          <a:solidFill>
            <a:srgbClr val="EED2E7"/>
          </a:solidFill>
          <a:ln>
            <a:solidFill>
              <a:srgbClr val="EED2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Stacked ensemble classifier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32CA8D-9499-EC01-A13F-48C92214D2C4}"/>
              </a:ext>
            </a:extLst>
          </p:cNvPr>
          <p:cNvCxnSpPr>
            <a:stCxn id="66" idx="1"/>
          </p:cNvCxnSpPr>
          <p:nvPr/>
        </p:nvCxnSpPr>
        <p:spPr>
          <a:xfrm flipH="1">
            <a:off x="7740650" y="5486190"/>
            <a:ext cx="76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F5D36AC-4E34-F6AD-2C64-4FB5C088D38F}"/>
              </a:ext>
            </a:extLst>
          </p:cNvPr>
          <p:cNvSpPr txBox="1"/>
          <p:nvPr/>
        </p:nvSpPr>
        <p:spPr>
          <a:xfrm>
            <a:off x="6203950" y="5316913"/>
            <a:ext cx="183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Final prediction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9122D4-22A0-FBE4-EEE8-2266E18CE122}"/>
              </a:ext>
            </a:extLst>
          </p:cNvPr>
          <p:cNvSpPr txBox="1"/>
          <p:nvPr/>
        </p:nvSpPr>
        <p:spPr>
          <a:xfrm>
            <a:off x="1" y="3064"/>
            <a:ext cx="1219199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b="1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Develop a model that can predict the immunogenicity of novel antigens for vaccine design.</a:t>
            </a:r>
          </a:p>
          <a:p>
            <a:pPr algn="ctr"/>
            <a:endParaRPr lang="en-US" b="1" dirty="0">
              <a:solidFill>
                <a:srgbClr val="374151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800" b="1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517E1-460B-57B5-0E65-9EE0FE05298A}"/>
              </a:ext>
            </a:extLst>
          </p:cNvPr>
          <p:cNvSpPr txBox="1"/>
          <p:nvPr/>
        </p:nvSpPr>
        <p:spPr>
          <a:xfrm>
            <a:off x="5795157" y="1805311"/>
            <a:ext cx="5263976" cy="446078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806F-2C48-FCBA-F90B-CF2AE67D4894}"/>
              </a:ext>
            </a:extLst>
          </p:cNvPr>
          <p:cNvSpPr txBox="1"/>
          <p:nvPr/>
        </p:nvSpPr>
        <p:spPr>
          <a:xfrm>
            <a:off x="6017741" y="2199501"/>
            <a:ext cx="49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Task to be performed </a:t>
            </a:r>
          </a:p>
        </p:txBody>
      </p:sp>
    </p:spTree>
    <p:extLst>
      <p:ext uri="{BB962C8B-B14F-4D97-AF65-F5344CB8AC3E}">
        <p14:creationId xmlns:p14="http://schemas.microsoft.com/office/powerpoint/2010/main" val="2251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5DCDFE7-C638-75DA-A0D8-0A6F92607672}"/>
              </a:ext>
            </a:extLst>
          </p:cNvPr>
          <p:cNvSpPr/>
          <p:nvPr/>
        </p:nvSpPr>
        <p:spPr>
          <a:xfrm>
            <a:off x="856222" y="2058370"/>
            <a:ext cx="304800" cy="265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D7161F-267C-0148-B63A-5CB0AA83EFF3}"/>
              </a:ext>
            </a:extLst>
          </p:cNvPr>
          <p:cNvSpPr/>
          <p:nvPr/>
        </p:nvSpPr>
        <p:spPr>
          <a:xfrm>
            <a:off x="1053072" y="2265265"/>
            <a:ext cx="304800" cy="2659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ABFDB-2D90-6905-6F4B-35D2049BB40E}"/>
              </a:ext>
            </a:extLst>
          </p:cNvPr>
          <p:cNvSpPr txBox="1"/>
          <p:nvPr/>
        </p:nvSpPr>
        <p:spPr>
          <a:xfrm flipH="1" flipV="1">
            <a:off x="570472" y="2716491"/>
            <a:ext cx="171450" cy="11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876B76-6051-3964-85DF-6B59E3820540}"/>
              </a:ext>
            </a:extLst>
          </p:cNvPr>
          <p:cNvSpPr/>
          <p:nvPr/>
        </p:nvSpPr>
        <p:spPr>
          <a:xfrm>
            <a:off x="1211822" y="2482283"/>
            <a:ext cx="304800" cy="2659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Y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0D542-4151-D67B-179F-1372F7DE2D99}"/>
              </a:ext>
            </a:extLst>
          </p:cNvPr>
          <p:cNvSpPr/>
          <p:nvPr/>
        </p:nvSpPr>
        <p:spPr>
          <a:xfrm>
            <a:off x="1357872" y="2732545"/>
            <a:ext cx="304800" cy="2659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548838-7E58-EA13-667D-52AB1A59992A}"/>
              </a:ext>
            </a:extLst>
          </p:cNvPr>
          <p:cNvSpPr/>
          <p:nvPr/>
        </p:nvSpPr>
        <p:spPr>
          <a:xfrm>
            <a:off x="1338822" y="3000521"/>
            <a:ext cx="304800" cy="265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D3F0A-E7A4-DEAE-9F41-B205B1127CFF}"/>
              </a:ext>
            </a:extLst>
          </p:cNvPr>
          <p:cNvSpPr/>
          <p:nvPr/>
        </p:nvSpPr>
        <p:spPr>
          <a:xfrm>
            <a:off x="1256272" y="3237742"/>
            <a:ext cx="304800" cy="265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41367B-CF4E-387F-1057-BBA3E644C7F7}"/>
              </a:ext>
            </a:extLst>
          </p:cNvPr>
          <p:cNvSpPr/>
          <p:nvPr/>
        </p:nvSpPr>
        <p:spPr>
          <a:xfrm>
            <a:off x="1167372" y="3490054"/>
            <a:ext cx="304800" cy="2659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166AAA-9055-8730-2BDE-063B7DA44072}"/>
              </a:ext>
            </a:extLst>
          </p:cNvPr>
          <p:cNvSpPr/>
          <p:nvPr/>
        </p:nvSpPr>
        <p:spPr>
          <a:xfrm>
            <a:off x="1161022" y="3760080"/>
            <a:ext cx="304800" cy="2659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07F9C1-CE96-79A4-A247-307E2BA40F6D}"/>
              </a:ext>
            </a:extLst>
          </p:cNvPr>
          <p:cNvSpPr/>
          <p:nvPr/>
        </p:nvSpPr>
        <p:spPr>
          <a:xfrm>
            <a:off x="1288022" y="3979587"/>
            <a:ext cx="304800" cy="265926"/>
          </a:xfrm>
          <a:prstGeom prst="ellipse">
            <a:avLst/>
          </a:prstGeom>
          <a:solidFill>
            <a:srgbClr val="FFCCCC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4FCD65-2D97-F0E7-E2E2-974B2E6720A0}"/>
              </a:ext>
            </a:extLst>
          </p:cNvPr>
          <p:cNvSpPr/>
          <p:nvPr/>
        </p:nvSpPr>
        <p:spPr>
          <a:xfrm>
            <a:off x="1465822" y="4203194"/>
            <a:ext cx="304800" cy="265926"/>
          </a:xfrm>
          <a:prstGeom prst="ellipse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0A0B7F-C149-24F9-106F-954D21D3FC9A}"/>
              </a:ext>
            </a:extLst>
          </p:cNvPr>
          <p:cNvSpPr/>
          <p:nvPr/>
        </p:nvSpPr>
        <p:spPr>
          <a:xfrm>
            <a:off x="1656322" y="4380382"/>
            <a:ext cx="304800" cy="2659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D56C5A-F5AE-C30D-FFCA-C5C2B83AF9D0}"/>
              </a:ext>
            </a:extLst>
          </p:cNvPr>
          <p:cNvSpPr/>
          <p:nvPr/>
        </p:nvSpPr>
        <p:spPr>
          <a:xfrm>
            <a:off x="1903972" y="4544202"/>
            <a:ext cx="304800" cy="265926"/>
          </a:xfrm>
          <a:prstGeom prst="ellipse">
            <a:avLst/>
          </a:prstGeom>
          <a:solidFill>
            <a:srgbClr val="F0F7A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0CCD22-62FA-DCC3-C180-A3930A028E84}"/>
              </a:ext>
            </a:extLst>
          </p:cNvPr>
          <p:cNvSpPr/>
          <p:nvPr/>
        </p:nvSpPr>
        <p:spPr>
          <a:xfrm>
            <a:off x="2208772" y="4513345"/>
            <a:ext cx="304800" cy="265926"/>
          </a:xfrm>
          <a:prstGeom prst="ellipse">
            <a:avLst/>
          </a:prstGeom>
          <a:solidFill>
            <a:srgbClr val="F0F7A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1F25D8-A2C2-DC06-8C53-2BD04E4EBA78}"/>
              </a:ext>
            </a:extLst>
          </p:cNvPr>
          <p:cNvSpPr txBox="1"/>
          <p:nvPr/>
        </p:nvSpPr>
        <p:spPr>
          <a:xfrm>
            <a:off x="-12355" y="4918288"/>
            <a:ext cx="37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Moonlight Proteins sequence:</a:t>
            </a:r>
          </a:p>
          <a:p>
            <a:pPr algn="ctr"/>
            <a:r>
              <a:rPr lang="en-US" sz="1600" dirty="0"/>
              <a:t>Perform more than one function </a:t>
            </a:r>
            <a:endParaRPr lang="en-IN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3BC0A1-C8EA-7608-B1DC-ED11B2487B25}"/>
              </a:ext>
            </a:extLst>
          </p:cNvPr>
          <p:cNvCxnSpPr/>
          <p:nvPr/>
        </p:nvCxnSpPr>
        <p:spPr>
          <a:xfrm>
            <a:off x="1903972" y="3517403"/>
            <a:ext cx="13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9761FB-F898-ABFE-CBBD-E8940DE3CFEF}"/>
              </a:ext>
            </a:extLst>
          </p:cNvPr>
          <p:cNvCxnSpPr>
            <a:cxnSpLocks/>
          </p:cNvCxnSpPr>
          <p:nvPr/>
        </p:nvCxnSpPr>
        <p:spPr>
          <a:xfrm>
            <a:off x="5223953" y="3489557"/>
            <a:ext cx="806450" cy="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D2C213-CA0A-2878-F04A-79D684517D60}"/>
              </a:ext>
            </a:extLst>
          </p:cNvPr>
          <p:cNvCxnSpPr>
            <a:cxnSpLocks/>
          </p:cNvCxnSpPr>
          <p:nvPr/>
        </p:nvCxnSpPr>
        <p:spPr>
          <a:xfrm>
            <a:off x="8455025" y="3472112"/>
            <a:ext cx="1035048" cy="1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BA0685-3856-CAFD-78D9-C3406EF35874}"/>
              </a:ext>
            </a:extLst>
          </p:cNvPr>
          <p:cNvSpPr txBox="1"/>
          <p:nvPr/>
        </p:nvSpPr>
        <p:spPr>
          <a:xfrm>
            <a:off x="0" y="-10211"/>
            <a:ext cx="1219200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              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            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odel for predicting moon light proteins based on protein language models and deep learning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ED705-F69B-6AEF-DB2E-BE47791E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37" y="2949994"/>
            <a:ext cx="1687516" cy="943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CF8B8-5D46-81B2-36FA-8C460903ECB7}"/>
              </a:ext>
            </a:extLst>
          </p:cNvPr>
          <p:cNvSpPr txBox="1"/>
          <p:nvPr/>
        </p:nvSpPr>
        <p:spPr>
          <a:xfrm>
            <a:off x="3413345" y="3948607"/>
            <a:ext cx="240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Embeddings from different protein language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FBFDF-B45C-95AD-A122-CEB4D991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36" y="2998470"/>
            <a:ext cx="2406689" cy="1234231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C75D47B-3101-82C9-8149-0C97C1E46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06958"/>
              </p:ext>
            </p:extLst>
          </p:nvPr>
        </p:nvGraphicFramePr>
        <p:xfrm>
          <a:off x="9490073" y="2544976"/>
          <a:ext cx="2406689" cy="1878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14125E-BE49-FF9E-6E4A-9C2356C065D1}"/>
              </a:ext>
            </a:extLst>
          </p:cNvPr>
          <p:cNvSpPr txBox="1"/>
          <p:nvPr/>
        </p:nvSpPr>
        <p:spPr>
          <a:xfrm>
            <a:off x="9041414" y="4519896"/>
            <a:ext cx="298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different PLM embeddings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376</TotalTime>
  <Words>230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ElsevierGulliver</vt:lpstr>
      <vt:lpstr>Franklin Gothic Demi Cond</vt:lpstr>
      <vt:lpstr>Times New Roman</vt:lpstr>
      <vt:lpstr>Office Theme</vt:lpstr>
      <vt:lpstr>PROTEIN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Aswini Javvadi</dc:creator>
  <cp:lastModifiedBy>Nishchitha Jagadeesh</cp:lastModifiedBy>
  <cp:revision>8</cp:revision>
  <dcterms:created xsi:type="dcterms:W3CDTF">2024-01-12T08:55:00Z</dcterms:created>
  <dcterms:modified xsi:type="dcterms:W3CDTF">2024-01-17T10:47:04Z</dcterms:modified>
</cp:coreProperties>
</file>