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7" r:id="rId6"/>
    <p:sldId id="263" r:id="rId7"/>
    <p:sldId id="264" r:id="rId8"/>
    <p:sldId id="266" r:id="rId9"/>
    <p:sldId id="260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20" autoAdjust="0"/>
  </p:normalViewPr>
  <p:slideViewPr>
    <p:cSldViewPr snapToGrid="0">
      <p:cViewPr>
        <p:scale>
          <a:sx n="50" d="100"/>
          <a:sy n="50" d="100"/>
        </p:scale>
        <p:origin x="29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4E4A2-7927-2746-1DDB-DD4BFCD57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CFD334-3179-6DBB-36E9-5E5506035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87BADF-6B29-F434-64FD-FA5501FD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B430-BB40-4BA6-8545-66EEB580181A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5E7583-FEF4-C3E0-3A71-1901C71D1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14FC05-25D5-F57C-807F-0D7E781A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A481-4802-4F5E-8F0E-953E57A8C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6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D0DCD3-80B0-AC7A-9FBC-58FD6DDF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E0A8AF-4D98-AE4C-F075-B341220D6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9E53ED-AA8C-D6CF-9FF7-84CE0606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B430-BB40-4BA6-8545-66EEB580181A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97AC1A-8A6B-727A-56DE-1524E43B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FC6A97-C332-1F79-1DDA-3F6CEDB9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A481-4802-4F5E-8F0E-953E57A8C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89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D8F2294-E40A-479D-8FA3-F6B809AAC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69D154-C3FA-C9C9-9ED4-DF00AA958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409868-374D-8197-AC65-6F6771C0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B430-BB40-4BA6-8545-66EEB580181A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881258-72D4-8C43-01BD-ED5CAF34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7AC782-FD05-FB19-2E73-D2EE3977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A481-4802-4F5E-8F0E-953E57A8C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51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5C925-5E90-526A-6617-0E3FFA6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91CDFA-9092-9F52-0B2C-B914601A5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17B8B2-A852-C693-C637-3A6797EC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B430-BB40-4BA6-8545-66EEB580181A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A84C15-96FE-4E39-FE09-C74FC992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E00837-0C21-985B-4339-EF92F4A5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A481-4802-4F5E-8F0E-953E57A8C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13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2A34F-8D65-CD92-87E9-D29C29D2E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BF5CDE-5593-16D7-0798-6C669A968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DE44D8-6993-4639-36F0-A86E3584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B430-BB40-4BA6-8545-66EEB580181A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016F6B-3C3B-E542-06DD-CECDEA15C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997D5C-FBEF-703C-C5BF-6D4E7133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A481-4802-4F5E-8F0E-953E57A8C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46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32C90-46AF-C85A-F553-EF083A49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5B943E-37F3-BC8E-1C7B-F351DB235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0BB6F9-6628-2B2B-658A-014470B89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234D2B-4EB0-AF5D-41D4-0203595B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B430-BB40-4BA6-8545-66EEB580181A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4B7AA6-BB44-22E8-42AC-5A74AD39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E449F9-BB6A-2D21-DDB9-DB57677DF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A481-4802-4F5E-8F0E-953E57A8C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33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C26FB8-08A4-FCBF-131E-21226B3E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36A747-AE90-5B67-481C-B8AB8BBCF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90BA5D-D6AF-1BAB-3B6B-705F93552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6383F31-21C4-BFBA-43F1-FE89AEF84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DD1A8D7-EC40-672C-7EF7-76B45E473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419A864-5C51-81B5-CBC9-3C074507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B430-BB40-4BA6-8545-66EEB580181A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E045F0E-1280-5EFD-FDF6-FCE7A850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9C0E9DD-EB18-1563-CD3A-D6FF3355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A481-4802-4F5E-8F0E-953E57A8C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63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32D3AC-F693-DC1A-E738-69DEAD36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6637910-3D4D-0C40-7F2B-B27617C0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B430-BB40-4BA6-8545-66EEB580181A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21A07D4-FE3F-CDE6-CEB2-7EAE44B6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846E3F-693D-E8AB-757A-B81131BF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A481-4802-4F5E-8F0E-953E57A8C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8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4F1F8E-014C-4B9E-2665-4FCC674B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B430-BB40-4BA6-8545-66EEB580181A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2804D25-CB0C-911A-D825-632837A9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867087-BF34-EDE9-9652-B09B286D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A481-4802-4F5E-8F0E-953E57A8C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19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18F5A-2B40-EEAB-EDE3-546F91C1A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1B010E-F878-0272-DF58-1B48D9EE2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C60C8F-B901-2BE0-C4E6-70F6C30DC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3FD59F-E662-54D0-23FA-B9797539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B430-BB40-4BA6-8545-66EEB580181A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5EDAC4-0CF5-7E51-50B2-C8AC6A1C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284C47-84B3-6853-6954-DC73BD97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A481-4802-4F5E-8F0E-953E57A8C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94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1DE508-A4F1-6CD5-41E8-54404C0F3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EA50481-C7BF-AB5C-8789-B4F552C03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FA0C09-2A62-FC56-BA73-3143895CA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25E734-35E9-BB49-4ABB-3BBA15403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B430-BB40-4BA6-8545-66EEB580181A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8EAC9D-1A70-A059-7426-52DAC009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59DC5A-F29E-5A68-B01B-12248AF8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A481-4802-4F5E-8F0E-953E57A8C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95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C3BC6-8492-0585-A5DE-CE9A5911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705461-A66D-B238-4F48-60137F7BF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B328D4-9D35-8554-33D2-DEB539068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16B430-BB40-4BA6-8545-66EEB580181A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90C7D1-6573-FE31-5BAD-9214C57C6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F68F66-DC14-2F82-F8A6-3D4579182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65A481-4802-4F5E-8F0E-953E57A8C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0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6EE2E-539D-F5BF-3CE2-E11B91054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544" y="1911096"/>
            <a:ext cx="8055864" cy="2076651"/>
          </a:xfrm>
        </p:spPr>
        <p:txBody>
          <a:bodyPr anchor="b">
            <a:normAutofit/>
          </a:bodyPr>
          <a:lstStyle/>
          <a:p>
            <a:r>
              <a:rPr lang="en-US" sz="6100" dirty="0">
                <a:solidFill>
                  <a:srgbClr val="FFFFFF"/>
                </a:solidFill>
              </a:rPr>
              <a:t>API’s: How they connect the digital world</a:t>
            </a:r>
            <a:endParaRPr lang="ru-RU" sz="6100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2EAF2C-CA27-62C0-7A1F-5CD84A9B2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832" y="4302123"/>
            <a:ext cx="5733288" cy="93268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Kalugin</a:t>
            </a:r>
            <a:r>
              <a:rPr lang="en-US" dirty="0">
                <a:solidFill>
                  <a:srgbClr val="FFFFFF"/>
                </a:solidFill>
              </a:rPr>
              <a:t> Maksim </a:t>
            </a:r>
          </a:p>
          <a:p>
            <a:r>
              <a:rPr lang="en-US" dirty="0">
                <a:solidFill>
                  <a:srgbClr val="FFFFFF"/>
                </a:solidFill>
              </a:rPr>
              <a:t>IRIT-RTF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1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D34D5A-0F3B-E363-6CC7-6E65A1B1F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Conclusion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8" descr="Изображение выглядит как логотип, символ, График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25C11672-0E4A-2002-D57C-8BF8CA2B6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475" y="4146343"/>
            <a:ext cx="2316719" cy="2316719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логотип, Шрифт, Графика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EFB1C689-CDBB-69E8-2933-84265135D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52" y="2624135"/>
            <a:ext cx="1609729" cy="1609729"/>
          </a:xfrm>
          <a:prstGeom prst="rect">
            <a:avLst/>
          </a:prstGeom>
        </p:spPr>
      </p:pic>
      <p:pic>
        <p:nvPicPr>
          <p:cNvPr id="5" name="Объект 4" descr="Изображение выглядит как Графика, логотип, символ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EBA897F-5149-E5A7-B593-5EDED8F7E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221" y="3857429"/>
            <a:ext cx="2585123" cy="2429124"/>
          </a:xfrm>
          <a:prstGeom prst="rect">
            <a:avLst/>
          </a:prstGeom>
        </p:spPr>
      </p:pic>
      <p:pic>
        <p:nvPicPr>
          <p:cNvPr id="23" name="Рисунок 22" descr="Изображение выглядит как круг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AB462885-6644-6861-14F1-2FF275537B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596" y="4990141"/>
            <a:ext cx="1472921" cy="1472921"/>
          </a:xfrm>
          <a:prstGeom prst="rect">
            <a:avLst/>
          </a:prstGeom>
        </p:spPr>
      </p:pic>
      <p:pic>
        <p:nvPicPr>
          <p:cNvPr id="24" name="Рисунок 23" descr="Изображение выглядит как Графика, Шрифт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F940EE0-49E0-9379-428D-36628FC173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80" y="2406272"/>
            <a:ext cx="2209382" cy="1472921"/>
          </a:xfrm>
          <a:prstGeom prst="rect">
            <a:avLst/>
          </a:prstGeom>
        </p:spPr>
      </p:pic>
      <p:pic>
        <p:nvPicPr>
          <p:cNvPr id="25" name="Рисунок 24" descr="Изображение выглядит как логотип, Графика, символ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5722543A-6DE4-2EE2-68F1-02B3A670B0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219" y="3059232"/>
            <a:ext cx="1893897" cy="1893897"/>
          </a:xfrm>
          <a:prstGeom prst="rect">
            <a:avLst/>
          </a:prstGeom>
        </p:spPr>
      </p:pic>
      <p:pic>
        <p:nvPicPr>
          <p:cNvPr id="27" name="Рисунок 26" descr="Изображение выглядит как Графика, логотип, круг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F8E82543-50B0-21B3-2851-A60041442B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761" y="2886920"/>
            <a:ext cx="2589432" cy="258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1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E0F13C-C5E1-8694-72C6-A36B9F402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What is an API?</a:t>
            </a:r>
            <a:endParaRPr lang="ru-RU" sz="66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F75187-16B1-4629-7732-9C1A5278F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4296" y="1198053"/>
            <a:ext cx="7214616" cy="443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3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B3DC34C-9BA5-C6A3-0D9A-E4C7F9DED981}"/>
              </a:ext>
            </a:extLst>
          </p:cNvPr>
          <p:cNvSpPr/>
          <p:nvPr/>
        </p:nvSpPr>
        <p:spPr>
          <a:xfrm>
            <a:off x="361814" y="1260264"/>
            <a:ext cx="3518172" cy="143604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52CFE2-444D-76F7-D80C-316FCF883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65"/>
            <a:ext cx="4241800" cy="1135378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Example</a:t>
            </a:r>
            <a:endParaRPr lang="ru-RU" sz="5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1E4D55-B0B5-A05E-6E8A-32A5E4416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734" y="3729474"/>
            <a:ext cx="7903866" cy="2622619"/>
          </a:xfrm>
        </p:spPr>
        <p:txBody>
          <a:bodyPr/>
          <a:lstStyle/>
          <a:p>
            <a:pPr marL="0" indent="0">
              <a:buNone/>
            </a:pP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Рисунок 8" descr="Изображение выглядит как Графика, Шрифт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135BDC4-24DC-FF28-0FB4-DBF21C0D2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67" y="1378585"/>
            <a:ext cx="2809465" cy="11994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7A8DEEF-F7CA-252F-D81C-8CEA7F33E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836" y="1025394"/>
            <a:ext cx="7353430" cy="526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2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A76357D2-164D-7F81-3B07-8E077A8ACABC}"/>
              </a:ext>
            </a:extLst>
          </p:cNvPr>
          <p:cNvSpPr/>
          <p:nvPr/>
        </p:nvSpPr>
        <p:spPr>
          <a:xfrm>
            <a:off x="9481189" y="1969838"/>
            <a:ext cx="1872612" cy="6033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31306046-D9C9-16E6-64BA-2739F687CB6F}"/>
              </a:ext>
            </a:extLst>
          </p:cNvPr>
          <p:cNvSpPr/>
          <p:nvPr/>
        </p:nvSpPr>
        <p:spPr>
          <a:xfrm>
            <a:off x="7447077" y="1962175"/>
            <a:ext cx="1976119" cy="6033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8F087C8A-E989-69B5-1E55-BAC7F675A2C2}"/>
              </a:ext>
            </a:extLst>
          </p:cNvPr>
          <p:cNvSpPr/>
          <p:nvPr/>
        </p:nvSpPr>
        <p:spPr>
          <a:xfrm>
            <a:off x="2255118" y="1970498"/>
            <a:ext cx="5151521" cy="6033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CEFD97CB-4A23-90FF-DD67-6EBDE6FA44E3}"/>
              </a:ext>
            </a:extLst>
          </p:cNvPr>
          <p:cNvSpPr/>
          <p:nvPr/>
        </p:nvSpPr>
        <p:spPr>
          <a:xfrm>
            <a:off x="569441" y="1962175"/>
            <a:ext cx="1616242" cy="6033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0BD267-2EA7-AC83-C0A0-9FD396F58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Address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0053C7-52EF-C7D2-EB64-FC7D8AFB2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4052" y="2044198"/>
            <a:ext cx="1915641" cy="5417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/weather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F6A382-904B-A779-53DC-4FF1C909DA93}"/>
              </a:ext>
            </a:extLst>
          </p:cNvPr>
          <p:cNvSpPr txBox="1"/>
          <p:nvPr/>
        </p:nvSpPr>
        <p:spPr>
          <a:xfrm>
            <a:off x="569441" y="1934938"/>
            <a:ext cx="1798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https://</a:t>
            </a:r>
            <a:endParaRPr lang="ru-RU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086F75-6BF2-3FCC-0D57-50F3E8F198EF}"/>
              </a:ext>
            </a:extLst>
          </p:cNvPr>
          <p:cNvSpPr txBox="1"/>
          <p:nvPr/>
        </p:nvSpPr>
        <p:spPr>
          <a:xfrm>
            <a:off x="2214678" y="1927499"/>
            <a:ext cx="523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api.openweathermap.org</a:t>
            </a:r>
            <a:endParaRPr lang="ru-RU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1D0BCE-33B7-DC3D-5779-37129F5C1A26}"/>
              </a:ext>
            </a:extLst>
          </p:cNvPr>
          <p:cNvSpPr txBox="1"/>
          <p:nvPr/>
        </p:nvSpPr>
        <p:spPr>
          <a:xfrm>
            <a:off x="7476073" y="1962175"/>
            <a:ext cx="1976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/data/2.5</a:t>
            </a:r>
            <a:endParaRPr lang="ru-RU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1ABE9B-377D-491D-E8D0-4A780DC6A916}"/>
              </a:ext>
            </a:extLst>
          </p:cNvPr>
          <p:cNvSpPr txBox="1"/>
          <p:nvPr/>
        </p:nvSpPr>
        <p:spPr>
          <a:xfrm>
            <a:off x="264160" y="3749040"/>
            <a:ext cx="280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Hypertext Transfer Protocol with Encryption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A7CBB7-939C-8DAE-0796-8EB6184B66FB}"/>
              </a:ext>
            </a:extLst>
          </p:cNvPr>
          <p:cNvSpPr txBox="1"/>
          <p:nvPr/>
        </p:nvSpPr>
        <p:spPr>
          <a:xfrm>
            <a:off x="3749038" y="3914839"/>
            <a:ext cx="180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Domain address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538E79-5C73-5634-5F3A-5A8AF961774E}"/>
              </a:ext>
            </a:extLst>
          </p:cNvPr>
          <p:cNvSpPr txBox="1"/>
          <p:nvPr/>
        </p:nvSpPr>
        <p:spPr>
          <a:xfrm>
            <a:off x="6634483" y="3880163"/>
            <a:ext cx="226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type and version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7890E3-0683-FD5F-FF09-4F244DED36BF}"/>
              </a:ext>
            </a:extLst>
          </p:cNvPr>
          <p:cNvSpPr txBox="1"/>
          <p:nvPr/>
        </p:nvSpPr>
        <p:spPr>
          <a:xfrm>
            <a:off x="9423196" y="3880163"/>
            <a:ext cx="280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data we need</a:t>
            </a:r>
            <a:endParaRPr lang="ru-RU" dirty="0"/>
          </a:p>
        </p:txBody>
      </p:sp>
      <p:cxnSp>
        <p:nvCxnSpPr>
          <p:cNvPr id="20" name="Соединитель: изогнутый 19">
            <a:extLst>
              <a:ext uri="{FF2B5EF4-FFF2-40B4-BE49-F238E27FC236}">
                <a16:creationId xmlns:a16="http://schemas.microsoft.com/office/drawing/2014/main" id="{46362C2A-8E1E-8622-DC64-3536A52F49F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33414" y="2843495"/>
            <a:ext cx="1049094" cy="57911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: изогнутый 22">
            <a:extLst>
              <a:ext uri="{FF2B5EF4-FFF2-40B4-BE49-F238E27FC236}">
                <a16:creationId xmlns:a16="http://schemas.microsoft.com/office/drawing/2014/main" id="{7FC69356-E747-2135-6C9C-B34EE4257A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87242" y="2729521"/>
            <a:ext cx="1131993" cy="9999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изогнутый 25">
            <a:extLst>
              <a:ext uri="{FF2B5EF4-FFF2-40B4-BE49-F238E27FC236}">
                <a16:creationId xmlns:a16="http://schemas.microsoft.com/office/drawing/2014/main" id="{FB25EBF2-59C0-AF56-C0F0-625E5ACA1E1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493001" y="2753135"/>
            <a:ext cx="1131993" cy="9999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: изогнутый 26">
            <a:extLst>
              <a:ext uri="{FF2B5EF4-FFF2-40B4-BE49-F238E27FC236}">
                <a16:creationId xmlns:a16="http://schemas.microsoft.com/office/drawing/2014/main" id="{0781A8FF-9176-70C9-8452-E5968E91AF2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929819" y="3222073"/>
            <a:ext cx="1157027" cy="87080"/>
          </a:xfrm>
          <a:prstGeom prst="curvedConnector3">
            <a:avLst>
              <a:gd name="adj1" fmla="val 5702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59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1F8BCAA-0C08-56A6-1A97-45C88DDD8295}"/>
              </a:ext>
            </a:extLst>
          </p:cNvPr>
          <p:cNvSpPr/>
          <p:nvPr/>
        </p:nvSpPr>
        <p:spPr>
          <a:xfrm>
            <a:off x="639678" y="2197510"/>
            <a:ext cx="4257442" cy="6033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D29D9-5F11-9EFB-D134-189AD372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5233EC-0CC0-C637-021D-4A01CF7A1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859" y="2258828"/>
            <a:ext cx="4257442" cy="4806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3600" dirty="0"/>
              <a:t>?</a:t>
            </a:r>
            <a:r>
              <a:rPr lang="fr-FR" sz="3600" dirty="0" err="1"/>
              <a:t>lat</a:t>
            </a:r>
            <a:r>
              <a:rPr lang="fr-FR" sz="3600" dirty="0"/>
              <a:t>=56.9&amp;lon=60.8</a:t>
            </a:r>
            <a:endParaRPr lang="ru-RU" sz="3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BF29574-60DC-8328-6910-8926D8778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003" y="1690688"/>
            <a:ext cx="5534797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5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9A693-D7DD-B58B-7300-F6E213C8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60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 view data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61C669-E89C-9A03-AE39-A3053C4ED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584" y="1881849"/>
            <a:ext cx="7345680" cy="4351338"/>
          </a:xfrm>
        </p:spPr>
        <p:txBody>
          <a:bodyPr/>
          <a:lstStyle/>
          <a:p>
            <a:r>
              <a:rPr lang="en-US" dirty="0"/>
              <a:t>HTML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 err="1"/>
              <a:t>HyperText</a:t>
            </a:r>
            <a:r>
              <a:rPr lang="en-US" dirty="0"/>
              <a:t> Markup Language): Website structure</a:t>
            </a:r>
            <a:endParaRPr lang="ru-RU" dirty="0"/>
          </a:p>
          <a:p>
            <a:endParaRPr lang="en-US" dirty="0"/>
          </a:p>
          <a:p>
            <a:r>
              <a:rPr lang="en-US" dirty="0"/>
              <a:t>JSON</a:t>
            </a:r>
            <a:r>
              <a:rPr lang="ru-RU" dirty="0"/>
              <a:t>  </a:t>
            </a:r>
            <a:r>
              <a:rPr lang="en-US" dirty="0"/>
              <a:t>(JavaScript Object Notation): Simple data exchange</a:t>
            </a:r>
            <a:endParaRPr lang="ru-RU" dirty="0"/>
          </a:p>
          <a:p>
            <a:endParaRPr lang="en-US" dirty="0"/>
          </a:p>
          <a:p>
            <a:r>
              <a:rPr lang="en-US" dirty="0"/>
              <a:t>XML</a:t>
            </a:r>
            <a:r>
              <a:rPr lang="ru-RU" dirty="0"/>
              <a:t>  </a:t>
            </a:r>
            <a:r>
              <a:rPr lang="en-US" dirty="0"/>
              <a:t>(Extensible Markup Language): Complex data structure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97633B-A1D7-CE70-FBF0-9C839BB72A67}"/>
              </a:ext>
            </a:extLst>
          </p:cNvPr>
          <p:cNvSpPr/>
          <p:nvPr/>
        </p:nvSpPr>
        <p:spPr>
          <a:xfrm>
            <a:off x="8100827" y="2590171"/>
            <a:ext cx="3417589" cy="6493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15E2A-00E3-B73E-43C8-7E0718B848D3}"/>
              </a:ext>
            </a:extLst>
          </p:cNvPr>
          <p:cNvSpPr txBox="1"/>
          <p:nvPr/>
        </p:nvSpPr>
        <p:spPr>
          <a:xfrm>
            <a:off x="8358737" y="2636156"/>
            <a:ext cx="29017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/>
              <a:t>&amp;</a:t>
            </a:r>
            <a:r>
              <a:rPr lang="ru-RU" sz="3600" dirty="0" err="1"/>
              <a:t>mode</a:t>
            </a:r>
            <a:r>
              <a:rPr lang="ru-RU" sz="3600" dirty="0"/>
              <a:t>=</a:t>
            </a:r>
            <a:r>
              <a:rPr lang="ru-RU" sz="3600" dirty="0" err="1"/>
              <a:t>html</a:t>
            </a:r>
            <a:endParaRPr lang="ru-RU" sz="3600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A6C9BFD7-E1CD-6E7C-1A8C-96F34E2B4DB5}"/>
              </a:ext>
            </a:extLst>
          </p:cNvPr>
          <p:cNvSpPr/>
          <p:nvPr/>
        </p:nvSpPr>
        <p:spPr>
          <a:xfrm>
            <a:off x="8091270" y="3550662"/>
            <a:ext cx="3417589" cy="6493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B09AA2-D724-FABC-FB9C-75E737E4DD97}"/>
              </a:ext>
            </a:extLst>
          </p:cNvPr>
          <p:cNvSpPr txBox="1"/>
          <p:nvPr/>
        </p:nvSpPr>
        <p:spPr>
          <a:xfrm>
            <a:off x="8277174" y="3516814"/>
            <a:ext cx="29017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/>
              <a:t>&amp;</a:t>
            </a:r>
            <a:r>
              <a:rPr lang="ru-RU" sz="3600" dirty="0" err="1"/>
              <a:t>mode</a:t>
            </a:r>
            <a:r>
              <a:rPr lang="ru-RU" sz="3600" dirty="0"/>
              <a:t>=</a:t>
            </a:r>
            <a:r>
              <a:rPr lang="en-US" sz="3600" dirty="0" err="1"/>
              <a:t>json</a:t>
            </a:r>
            <a:endParaRPr lang="ru-RU" sz="3600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B7519994-AFE3-403C-5CA8-952D51EA9799}"/>
              </a:ext>
            </a:extLst>
          </p:cNvPr>
          <p:cNvSpPr/>
          <p:nvPr/>
        </p:nvSpPr>
        <p:spPr>
          <a:xfrm>
            <a:off x="8019264" y="4601851"/>
            <a:ext cx="3417589" cy="6493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03BAF9-6A15-9929-3D15-1CA992E627BC}"/>
              </a:ext>
            </a:extLst>
          </p:cNvPr>
          <p:cNvSpPr txBox="1"/>
          <p:nvPr/>
        </p:nvSpPr>
        <p:spPr>
          <a:xfrm>
            <a:off x="8277174" y="4647836"/>
            <a:ext cx="29017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/>
              <a:t>&amp;</a:t>
            </a:r>
            <a:r>
              <a:rPr lang="ru-RU" sz="3600" dirty="0" err="1"/>
              <a:t>mode</a:t>
            </a:r>
            <a:r>
              <a:rPr lang="ru-RU" sz="3600" dirty="0"/>
              <a:t>=</a:t>
            </a:r>
            <a:r>
              <a:rPr lang="en-US" sz="3600" dirty="0"/>
              <a:t>xml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472819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24ED521-ECCC-5B63-9E7A-B01D12D5CB53}"/>
              </a:ext>
            </a:extLst>
          </p:cNvPr>
          <p:cNvSpPr/>
          <p:nvPr/>
        </p:nvSpPr>
        <p:spPr>
          <a:xfrm>
            <a:off x="838200" y="1578436"/>
            <a:ext cx="10012680" cy="73530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82AF4-F8BE-2970-8D3E-43D85A40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key and others</a:t>
            </a:r>
            <a:endParaRPr lang="ru-RU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E3D8F6A8-891D-4FD8-ED2C-36782776EFA6}"/>
              </a:ext>
            </a:extLst>
          </p:cNvPr>
          <p:cNvSpPr/>
          <p:nvPr/>
        </p:nvSpPr>
        <p:spPr>
          <a:xfrm>
            <a:off x="838200" y="3015661"/>
            <a:ext cx="7269480" cy="73530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&amp;units=imperial / metric / standard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53E63D5-31D2-97EF-1043-4F2E9CB8830D}"/>
              </a:ext>
            </a:extLst>
          </p:cNvPr>
          <p:cNvSpPr/>
          <p:nvPr/>
        </p:nvSpPr>
        <p:spPr>
          <a:xfrm>
            <a:off x="838200" y="3880536"/>
            <a:ext cx="4640580" cy="73530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&amp;lang=</a:t>
            </a:r>
            <a:r>
              <a:rPr lang="en-US" sz="3600" dirty="0" err="1">
                <a:solidFill>
                  <a:schemeClr val="tx1"/>
                </a:solidFill>
              </a:rPr>
              <a:t>ru</a:t>
            </a:r>
            <a:r>
              <a:rPr lang="en-US" sz="3600" dirty="0">
                <a:solidFill>
                  <a:schemeClr val="tx1"/>
                </a:solidFill>
              </a:rPr>
              <a:t> (and others)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50D858-A3AB-6B3E-B9C3-9D46F7880A9E}"/>
              </a:ext>
            </a:extLst>
          </p:cNvPr>
          <p:cNvSpPr txBox="1"/>
          <p:nvPr/>
        </p:nvSpPr>
        <p:spPr>
          <a:xfrm>
            <a:off x="838200" y="1623204"/>
            <a:ext cx="10012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/>
              <a:t>&amp;</a:t>
            </a:r>
            <a:r>
              <a:rPr lang="ru-RU" sz="3600" dirty="0" err="1"/>
              <a:t>appid</a:t>
            </a:r>
            <a:r>
              <a:rPr lang="ru-RU" sz="3600" dirty="0"/>
              <a:t>=c0157c4a6d394e541f91ecb3df65a565</a:t>
            </a:r>
          </a:p>
        </p:txBody>
      </p:sp>
    </p:spTree>
    <p:extLst>
      <p:ext uri="{BB962C8B-B14F-4D97-AF65-F5344CB8AC3E}">
        <p14:creationId xmlns:p14="http://schemas.microsoft.com/office/powerpoint/2010/main" val="258296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D26CD-8278-6F51-8A9C-3AB797FB4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58" y="4999442"/>
            <a:ext cx="2468880" cy="1177521"/>
          </a:xfrm>
        </p:spPr>
        <p:txBody>
          <a:bodyPr/>
          <a:lstStyle/>
          <a:p>
            <a:r>
              <a:rPr lang="en-US" dirty="0"/>
              <a:t>Result</a:t>
            </a:r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5A54EF3A-B917-7EA7-B8F6-DC5C23776555}"/>
              </a:ext>
            </a:extLst>
          </p:cNvPr>
          <p:cNvSpPr/>
          <p:nvPr/>
        </p:nvSpPr>
        <p:spPr>
          <a:xfrm>
            <a:off x="8436042" y="2595443"/>
            <a:ext cx="3149600" cy="41183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338F36-45A6-A72E-6C0E-9A2DE25E1038}"/>
              </a:ext>
            </a:extLst>
          </p:cNvPr>
          <p:cNvSpPr txBox="1"/>
          <p:nvPr/>
        </p:nvSpPr>
        <p:spPr>
          <a:xfrm>
            <a:off x="8760164" y="2689602"/>
            <a:ext cx="2539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Response</a:t>
            </a:r>
            <a:r>
              <a:rPr lang="en-US" sz="4400" dirty="0">
                <a:latin typeface="+mj-lt"/>
              </a:rPr>
              <a:t> </a:t>
            </a:r>
            <a:endParaRPr lang="ru-RU" sz="4400" dirty="0">
              <a:latin typeface="+mj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8834E6-8929-C3E1-7AD5-AB8A38A995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063" r="-2"/>
          <a:stretch/>
        </p:blipFill>
        <p:spPr>
          <a:xfrm>
            <a:off x="8760164" y="3553202"/>
            <a:ext cx="2539518" cy="2747963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058FC24-01BF-0E1D-24EA-0B9FE26272A4}"/>
              </a:ext>
            </a:extLst>
          </p:cNvPr>
          <p:cNvSpPr/>
          <p:nvPr/>
        </p:nvSpPr>
        <p:spPr>
          <a:xfrm>
            <a:off x="271699" y="1036361"/>
            <a:ext cx="7698821" cy="24226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https://api.openweathermap.org/data/2.5/weather?lat=56.9&amp;lon=60.8&amp;mode=html&amp;appid=c0157c4a6d394e541f91ecb3df65a565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A60976-9174-E746-1808-A408F37A8714}"/>
              </a:ext>
            </a:extLst>
          </p:cNvPr>
          <p:cNvSpPr txBox="1"/>
          <p:nvPr/>
        </p:nvSpPr>
        <p:spPr>
          <a:xfrm>
            <a:off x="422074" y="1108015"/>
            <a:ext cx="2118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Request</a:t>
            </a:r>
            <a:endParaRPr lang="ru-RU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630E11-F927-9D58-7B97-1A4054252475}"/>
              </a:ext>
            </a:extLst>
          </p:cNvPr>
          <p:cNvSpPr txBox="1"/>
          <p:nvPr/>
        </p:nvSpPr>
        <p:spPr>
          <a:xfrm>
            <a:off x="422074" y="1858558"/>
            <a:ext cx="75484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https://api.openweathermap.org/data/2.5/weather</a:t>
            </a:r>
            <a:endParaRPr lang="en-US" sz="2400" dirty="0"/>
          </a:p>
          <a:p>
            <a:r>
              <a:rPr lang="ru-RU" sz="2400" dirty="0"/>
              <a:t>?lat=56.9&amp;lon=60.8&amp;mode=</a:t>
            </a:r>
            <a:r>
              <a:rPr lang="ru-RU" sz="2400" dirty="0" err="1"/>
              <a:t>html</a:t>
            </a:r>
            <a:endParaRPr lang="en-US" sz="2400" dirty="0"/>
          </a:p>
          <a:p>
            <a:r>
              <a:rPr lang="ru-RU" sz="2400" dirty="0"/>
              <a:t>&amp;appid=c0157c4a6d394e541f91ecb3df65a565</a:t>
            </a:r>
          </a:p>
        </p:txBody>
      </p:sp>
      <p:sp>
        <p:nvSpPr>
          <p:cNvPr id="16" name="Стрелка: изогнутая 15">
            <a:extLst>
              <a:ext uri="{FF2B5EF4-FFF2-40B4-BE49-F238E27FC236}">
                <a16:creationId xmlns:a16="http://schemas.microsoft.com/office/drawing/2014/main" id="{2533B22C-9456-A983-F9A4-DE5F00D91A20}"/>
              </a:ext>
            </a:extLst>
          </p:cNvPr>
          <p:cNvSpPr/>
          <p:nvPr/>
        </p:nvSpPr>
        <p:spPr>
          <a:xfrm flipV="1">
            <a:off x="3540760" y="3657600"/>
            <a:ext cx="4693920" cy="2164039"/>
          </a:xfrm>
          <a:prstGeom prst="bentArrow">
            <a:avLst>
              <a:gd name="adj1" fmla="val 8803"/>
              <a:gd name="adj2" fmla="val 14436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07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DB673B-C422-F6E0-9420-365B0BBD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Benefits</a:t>
            </a:r>
            <a:endParaRPr lang="ru-RU" sz="5400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8BAC89B-146D-6C01-D7A0-CEE17D2260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936" y="2807208"/>
            <a:ext cx="3429000" cy="34107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lang="en-US" altLang="ru-RU" sz="2200" dirty="0"/>
              <a:t>D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effectLst/>
              </a:rPr>
              <a:t>evelopment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effectLst/>
              </a:rPr>
              <a:t>is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effectLst/>
              </a:rPr>
              <a:t>faster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effectLst/>
              </a:rPr>
              <a:t>and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effectLst/>
              </a:rPr>
              <a:t>cheaper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lang="en-US" altLang="ru-RU" sz="2200" dirty="0"/>
              <a:t>F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effectLst/>
              </a:rPr>
              <a:t>ocus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effectLst/>
              </a:rPr>
              <a:t>on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effectLst/>
              </a:rPr>
              <a:t>new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effectLst/>
              </a:rPr>
              <a:t>features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lang="en-US" altLang="ru-RU" sz="2200" dirty="0"/>
              <a:t>P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effectLst/>
              </a:rPr>
              <a:t>ossibility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effectLst/>
              </a:rPr>
              <a:t>of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effectLst/>
              </a:rPr>
              <a:t>creating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effectLst/>
              </a:rPr>
              <a:t>large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effectLst/>
              </a:rPr>
              <a:t>ecosystem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</p:txBody>
      </p:sp>
      <p:pic>
        <p:nvPicPr>
          <p:cNvPr id="8" name="Рисунок 7" descr="Изображение выглядит как снимок экрана, электроника, компьютер, технология&#10;&#10;Автоматически созданное описание">
            <a:extLst>
              <a:ext uri="{FF2B5EF4-FFF2-40B4-BE49-F238E27FC236}">
                <a16:creationId xmlns:a16="http://schemas.microsoft.com/office/drawing/2014/main" id="{AAAA6E70-D8A7-8597-CE7C-7C8428A38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84217"/>
            <a:ext cx="6903720" cy="468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484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200</Words>
  <Application>Microsoft Office PowerPoint</Application>
  <PresentationFormat>Широкоэкранный</PresentationFormat>
  <Paragraphs>41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Тема Office</vt:lpstr>
      <vt:lpstr>API’s: How they connect the digital world</vt:lpstr>
      <vt:lpstr>What is an API?</vt:lpstr>
      <vt:lpstr>Example</vt:lpstr>
      <vt:lpstr>Address</vt:lpstr>
      <vt:lpstr>Location</vt:lpstr>
      <vt:lpstr>Mode view data</vt:lpstr>
      <vt:lpstr>API key and others</vt:lpstr>
      <vt:lpstr>Result</vt:lpstr>
      <vt:lpstr>Benefits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Калугин Максим Алексеевич</dc:creator>
  <cp:lastModifiedBy>Калугин Максим Алексеевич</cp:lastModifiedBy>
  <cp:revision>3</cp:revision>
  <dcterms:created xsi:type="dcterms:W3CDTF">2024-12-19T16:05:20Z</dcterms:created>
  <dcterms:modified xsi:type="dcterms:W3CDTF">2024-12-20T10:39:33Z</dcterms:modified>
</cp:coreProperties>
</file>