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7" r:id="rId8"/>
    <p:sldId id="266" r:id="rId9"/>
    <p:sldId id="268" r:id="rId10"/>
    <p:sldId id="269" r:id="rId11"/>
    <p:sldId id="259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69537401574803"/>
          <c:y val="9.0890748031496063E-2"/>
          <c:w val="0.5435728346456693"/>
          <c:h val="0.81535925196850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平均占比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explosion val="31"/>
            <c:spPr>
              <a:solidFill>
                <a:srgbClr val="FF0000"/>
              </a:solidFill>
            </c:spPr>
          </c:dPt>
          <c:cat>
            <c:strRef>
              <c:f>Sheet1!$A$2:$A$4</c:f>
              <c:strCache>
                <c:ptCount val="3"/>
                <c:pt idx="0">
                  <c:v>前台</c:v>
                </c:pt>
                <c:pt idx="1">
                  <c:v>中间件</c:v>
                </c:pt>
                <c:pt idx="2">
                  <c:v>后台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310822762612432"/>
          <c:y val="2.2819334006979816E-2"/>
          <c:w val="0.18729522972393045"/>
          <c:h val="0.9315267880288433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0.40756</cdr:x>
      <cdr:y>0.60066</cdr:y>
    </cdr:from>
    <cdr:to>
      <cdr:x>0.52521</cdr:x>
      <cdr:y>0.74295</cdr:y>
    </cdr:to>
    <cdr:sp macro="" textlink="">
      <cdr:nvSpPr>
        <cdr:cNvPr id="3" name="左箭头 2"/>
        <cdr:cNvSpPr/>
      </cdr:nvSpPr>
      <cdr:spPr>
        <a:xfrm xmlns:a="http://schemas.openxmlformats.org/drawingml/2006/main">
          <a:off x="2993479" y="2724885"/>
          <a:ext cx="864096" cy="645515"/>
        </a:xfrm>
        <a:prstGeom xmlns:a="http://schemas.openxmlformats.org/drawingml/2006/main" prst="leftArrow">
          <a:avLst/>
        </a:prstGeom>
        <a:solidFill xmlns:a="http://schemas.openxmlformats.org/drawingml/2006/main">
          <a:schemeClr val="accent1">
            <a:alpha val="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zh-CN" altLang="en-US" sz="1400" dirty="0" smtClean="0">
              <a:solidFill>
                <a:schemeClr val="tx1"/>
              </a:solidFill>
            </a:rPr>
            <a:t>累积</a:t>
          </a:r>
          <a:endParaRPr lang="zh-CN" sz="14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0.06863</cdr:x>
      <cdr:y>0</cdr:y>
    </cdr:from>
    <cdr:to>
      <cdr:x>0.38235</cdr:x>
      <cdr:y>0.2619</cdr:y>
    </cdr:to>
    <cdr:sp macro="" textlink="">
      <cdr:nvSpPr>
        <cdr:cNvPr id="4" name="爆炸形 1 3"/>
        <cdr:cNvSpPr/>
      </cdr:nvSpPr>
      <cdr:spPr>
        <a:xfrm xmlns:a="http://schemas.openxmlformats.org/drawingml/2006/main">
          <a:off x="504056" y="-1592796"/>
          <a:ext cx="2304256" cy="1188132"/>
        </a:xfrm>
        <a:prstGeom xmlns:a="http://schemas.openxmlformats.org/drawingml/2006/main" prst="irregularSeal1">
          <a:avLst/>
        </a:prstGeom>
        <a:solidFill xmlns:a="http://schemas.openxmlformats.org/drawingml/2006/main">
          <a:schemeClr val="accent1">
            <a:alpha val="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zh-CN" altLang="en-US" sz="2000" dirty="0" smtClean="0">
              <a:solidFill>
                <a:schemeClr val="bg1">
                  <a:lumMod val="50000"/>
                </a:schemeClr>
              </a:solidFill>
            </a:rPr>
            <a:t>重灾区</a:t>
          </a:r>
          <a:endParaRPr lang="zh-CN" sz="2000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3671-ABC6-4DA8-BBBD-287081EB110F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B128B-107F-4609-B74B-9A11C532CC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6F3F2-5985-460D-885F-CFDDAA9E02E8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4ED3-FE0B-4420-9B51-66B450BDD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B5F92-2387-40DE-9649-2A2D9755C542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378B-03B6-4D74-AEC1-7421F9F3A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193A0-D910-48DA-8F1A-0C7D34EB9452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84F6B-C268-4398-BC11-043157A0A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AD1A8-43F7-4DCD-94AA-1184203E07C4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7E05E-9F5C-4BB7-8B29-DEAFF4A4D7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70AF8-D012-4201-96D1-08DF6F632BA6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5D586-A1BF-4192-A7A9-AB5757841E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343F5-191A-4E87-8810-7C79431AC7DC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9260-CD1C-405D-90DF-8976716DE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CB75-AA56-4F9D-A061-07ACF696780E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0E578-0F94-44E3-A3C6-AEA78DEC32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9D79D-B3E4-4132-A124-2BE941B6E157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04FCD-2934-4CA4-BA6D-68986E7994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91284-BF14-43B8-9F96-8233953C22E8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51402-C069-4F94-B7BC-737E351E50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B8229-7F0C-4C39-AF71-5738FF2A9AA7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A74D6-B1DB-4335-828E-AB77533286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 descr="中国结红-内页2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8" y="60325"/>
            <a:ext cx="82296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286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694140-C92C-4252-9DD8-FD870B79EF67}" type="datetimeFigureOut">
              <a:rPr lang="zh-CN" altLang="en-US"/>
              <a:pPr>
                <a:defRPr/>
              </a:pPr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D89CD5A-AC4C-4338-8916-8962C756CD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260648"/>
            <a:ext cx="55130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系统性能调优 </a:t>
            </a:r>
            <a:endParaRPr lang="zh-CN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1851323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架构层次设计、技术选型、业务逻辑设计、</a:t>
            </a:r>
            <a:r>
              <a:rPr lang="en-US" altLang="zh-CN" dirty="0" smtClean="0">
                <a:solidFill>
                  <a:schemeClr val="bg1"/>
                </a:solidFill>
              </a:rPr>
              <a:t>JVM</a:t>
            </a:r>
            <a:r>
              <a:rPr lang="zh-CN" altLang="en-US" dirty="0" smtClean="0">
                <a:solidFill>
                  <a:schemeClr val="bg1"/>
                </a:solidFill>
              </a:rPr>
              <a:t>性能、</a:t>
            </a:r>
            <a:r>
              <a:rPr lang="en-US" altLang="zh-CN" dirty="0" smtClean="0">
                <a:solidFill>
                  <a:schemeClr val="bg1"/>
                </a:solidFill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</a:rPr>
              <a:t>效率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14" y="1372706"/>
            <a:ext cx="849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SQL</a:t>
            </a:r>
            <a:r>
              <a:rPr lang="zh-CN" altLang="en-US" sz="2000" dirty="0" smtClean="0"/>
              <a:t>优化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概述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36512" y="692696"/>
            <a:ext cx="528381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系统性能调优 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SQL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11" y="1772816"/>
            <a:ext cx="7443489" cy="496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0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3847703"/>
            <a:ext cx="54726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zhoujt@smartdot.com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326618930"/>
              </p:ext>
            </p:extLst>
          </p:nvPr>
        </p:nvGraphicFramePr>
        <p:xfrm>
          <a:off x="827584" y="1592796"/>
          <a:ext cx="7344816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0191" y="692695"/>
            <a:ext cx="64963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系统性能调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优 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系统层次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0906" y="2564904"/>
            <a:ext cx="168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脚本，请求，特殊对象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4317681"/>
            <a:ext cx="1317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搭建、配置、数据源连接数等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65437" y="2996952"/>
            <a:ext cx="1527237" cy="1584176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效率、代码效率低下、接口超时、内存溢出等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7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0191" y="692695"/>
            <a:ext cx="64963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系统性能调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优 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前台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脚本调试 （</a:t>
            </a:r>
            <a:r>
              <a:rPr lang="zh-CN" altLang="en-US" dirty="0"/>
              <a:t>开发者工具（</a:t>
            </a:r>
            <a:r>
              <a:rPr lang="en-US" altLang="zh-CN" dirty="0" smtClean="0"/>
              <a:t>F12- Elements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）  </a:t>
            </a:r>
            <a:r>
              <a:rPr lang="en-US" altLang="zh-CN" dirty="0" smtClean="0"/>
              <a:t>--http-watch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51254"/>
            <a:ext cx="7776864" cy="348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2081922"/>
            <a:ext cx="24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请求抓取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9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-36512" y="692696"/>
            <a:ext cx="590097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系统性能调优 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55679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1.Tomcat     ——</a:t>
            </a:r>
            <a:r>
              <a:rPr lang="zh-CN" altLang="en-US" dirty="0" smtClean="0"/>
              <a:t>服务启动参数配置文件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sz="1400" dirty="0" smtClean="0"/>
              <a:t>catalina.bat/catalina.sh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startup.bat/startup.sh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21088"/>
            <a:ext cx="5976664" cy="147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2774538"/>
            <a:ext cx="78488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2.WebLogic  ——</a:t>
            </a:r>
            <a:r>
              <a:rPr lang="zh-CN" altLang="en-US" dirty="0"/>
              <a:t>服务启动参数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*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setDomainEnv</a:t>
            </a:r>
            <a:r>
              <a:rPr lang="zh-CN" altLang="en-US" sz="1400" dirty="0" smtClean="0">
                <a:solidFill>
                  <a:srgbClr val="FF0000"/>
                </a:solidFill>
              </a:rPr>
              <a:t>、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startWebLogic</a:t>
            </a:r>
            <a:r>
              <a:rPr lang="zh-CN" altLang="en-US" sz="1400" dirty="0" smtClean="0">
                <a:solidFill>
                  <a:srgbClr val="FF0000"/>
                </a:solidFill>
              </a:rPr>
              <a:t>、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startManageWebLogic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               </a:t>
            </a:r>
            <a:r>
              <a:rPr lang="zh-CN" altLang="en-US" sz="1400" dirty="0" smtClean="0">
                <a:solidFill>
                  <a:srgbClr val="FF0000"/>
                </a:solidFill>
              </a:rPr>
              <a:t>或者环境部署者自定义的启动脚本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   * </a:t>
            </a:r>
            <a:r>
              <a:rPr lang="zh-CN" altLang="en-US" sz="1400" dirty="0" smtClean="0"/>
              <a:t>基于节点管理器控制托管服务的</a:t>
            </a:r>
            <a:r>
              <a:rPr lang="en-US" altLang="zh-CN" sz="1400" dirty="0" smtClean="0"/>
              <a:t>console</a:t>
            </a:r>
            <a:r>
              <a:rPr lang="zh-CN" altLang="en-US" sz="1400" dirty="0" smtClean="0"/>
              <a:t>配置页面</a:t>
            </a:r>
            <a:r>
              <a:rPr lang="en-US" altLang="zh-CN" sz="1400" dirty="0" smtClean="0"/>
              <a:t>*server-Configuration-arguments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WebLogic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相关概念：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AdminServer,ManageWebLogicServer,NodeManager,Machine,Cluster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4372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1. bin/jconsole.exe  </a:t>
            </a:r>
            <a:r>
              <a:rPr lang="en-US" altLang="zh-CN" dirty="0" smtClean="0">
                <a:sym typeface="Wingdings" pitchFamily="2" charset="2"/>
              </a:rPr>
              <a:t> </a:t>
            </a:r>
            <a:r>
              <a:rPr lang="zh-CN" altLang="en-US" dirty="0" smtClean="0">
                <a:sym typeface="Wingdings" pitchFamily="2" charset="2"/>
              </a:rPr>
              <a:t>进程分析 ，可远程访问（需要配置</a:t>
            </a:r>
            <a:r>
              <a:rPr lang="en-US" altLang="zh-CN" dirty="0" err="1" smtClean="0">
                <a:sym typeface="Wingdings" pitchFamily="2" charset="2"/>
              </a:rPr>
              <a:t>jvm</a:t>
            </a:r>
            <a:r>
              <a:rPr lang="zh-CN" altLang="en-US" dirty="0" smtClean="0">
                <a:sym typeface="Wingdings" pitchFamily="2" charset="2"/>
              </a:rPr>
              <a:t>启动参数）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2. kill -3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ym typeface="Wingdings" pitchFamily="2" charset="2"/>
              </a:rPr>
              <a:t></a:t>
            </a:r>
            <a:r>
              <a:rPr lang="zh-CN" altLang="en-US" dirty="0" smtClean="0">
                <a:sym typeface="Wingdings" pitchFamily="2" charset="2"/>
              </a:rPr>
              <a:t> 生成</a:t>
            </a:r>
            <a:r>
              <a:rPr lang="en-US" altLang="zh-CN" dirty="0" smtClean="0">
                <a:sym typeface="Wingdings" pitchFamily="2" charset="2"/>
              </a:rPr>
              <a:t>dump</a:t>
            </a:r>
            <a:r>
              <a:rPr lang="zh-CN" altLang="en-US" dirty="0" smtClean="0">
                <a:sym typeface="Wingdings" pitchFamily="2" charset="2"/>
              </a:rPr>
              <a:t>，使用指定工具打开分析。</a:t>
            </a:r>
            <a:r>
              <a:rPr lang="en-US" altLang="zh-CN" dirty="0" smtClean="0">
                <a:sym typeface="Wingdings" pitchFamily="2" charset="2"/>
              </a:rPr>
              <a:t>   block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wait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zh-CN" alt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36512" y="692696"/>
            <a:ext cx="53367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系统性能调优 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后台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090052"/>
            <a:ext cx="6833599" cy="44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7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43721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Tool ——</a:t>
            </a:r>
            <a:r>
              <a:rPr lang="zh-CN" altLang="en-US" sz="2000" dirty="0" smtClean="0">
                <a:solidFill>
                  <a:srgbClr val="FF0000"/>
                </a:solidFill>
              </a:rPr>
              <a:t>服务监测  </a:t>
            </a:r>
            <a:r>
              <a:rPr lang="en-US" altLang="zh-CN" sz="2000" dirty="0"/>
              <a:t>1. jconsole.exe  </a:t>
            </a:r>
            <a:r>
              <a:rPr lang="en-US" altLang="zh-CN" sz="2000" dirty="0">
                <a:sym typeface="Wingdings" pitchFamily="2" charset="2"/>
              </a:rPr>
              <a:t> </a:t>
            </a:r>
            <a:r>
              <a:rPr lang="zh-CN" altLang="en-US" sz="2000" dirty="0" smtClean="0">
                <a:sym typeface="Wingdings" pitchFamily="2" charset="2"/>
              </a:rPr>
              <a:t>进程分析</a:t>
            </a:r>
            <a:endParaRPr lang="en-US" altLang="zh-CN" sz="20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36512" y="692696"/>
            <a:ext cx="53367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系统性能调优 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后台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62162"/>
            <a:ext cx="4104455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1886532"/>
            <a:ext cx="4752527" cy="432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0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43721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Tool ——</a:t>
            </a:r>
            <a:r>
              <a:rPr lang="zh-CN" altLang="en-US" sz="2000" dirty="0" smtClean="0">
                <a:solidFill>
                  <a:srgbClr val="FF0000"/>
                </a:solidFill>
              </a:rPr>
              <a:t>服务监测  </a:t>
            </a:r>
            <a:r>
              <a:rPr lang="en-US" altLang="zh-CN" sz="2000" dirty="0"/>
              <a:t>1. jconsole.exe  </a:t>
            </a:r>
            <a:r>
              <a:rPr lang="en-US" altLang="zh-CN" sz="2000" dirty="0" smtClean="0">
                <a:sym typeface="Wingdings" pitchFamily="2" charset="2"/>
              </a:rPr>
              <a:t></a:t>
            </a:r>
            <a:r>
              <a:rPr lang="zh-CN" altLang="en-US" sz="2000" dirty="0" smtClean="0">
                <a:sym typeface="Wingdings" pitchFamily="2" charset="2"/>
              </a:rPr>
              <a:t>进程分析</a:t>
            </a:r>
            <a:endParaRPr lang="en-US" altLang="zh-CN" sz="20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36512" y="692696"/>
            <a:ext cx="53367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系统性能调优 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后台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9" y="1843435"/>
            <a:ext cx="6289625" cy="432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5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14" y="1462137"/>
            <a:ext cx="849193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JVM</a:t>
            </a:r>
            <a:r>
              <a:rPr lang="zh-CN" altLang="en-US" sz="2000" dirty="0" smtClean="0"/>
              <a:t>概念：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1100" dirty="0" smtClean="0"/>
              <a:t>年轻</a:t>
            </a:r>
            <a:r>
              <a:rPr lang="zh-CN" altLang="en-US" sz="1100" dirty="0"/>
              <a:t>代（</a:t>
            </a:r>
            <a:r>
              <a:rPr lang="en-US" altLang="zh-CN" sz="1100" dirty="0"/>
              <a:t>Young Generation</a:t>
            </a:r>
            <a:r>
              <a:rPr lang="zh-CN" altLang="en-US" sz="1100" dirty="0" smtClean="0"/>
              <a:t>）年老</a:t>
            </a:r>
            <a:r>
              <a:rPr lang="zh-CN" altLang="en-US" sz="1100" dirty="0"/>
              <a:t>代（</a:t>
            </a:r>
            <a:r>
              <a:rPr lang="en-US" altLang="zh-CN" sz="1100" dirty="0"/>
              <a:t>Old Generation</a:t>
            </a:r>
            <a:r>
              <a:rPr lang="zh-CN" altLang="en-US" sz="1100" dirty="0"/>
              <a:t>）和持久代（</a:t>
            </a:r>
            <a:r>
              <a:rPr lang="en-US" altLang="zh-CN" sz="1100" dirty="0" smtClean="0"/>
              <a:t>Permanent   Generation</a:t>
            </a:r>
            <a:r>
              <a:rPr lang="zh-CN" altLang="en-US" sz="1100" dirty="0" smtClean="0"/>
              <a:t>）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其中</a:t>
            </a:r>
            <a:r>
              <a:rPr lang="zh-CN" altLang="en-US" sz="1100" dirty="0"/>
              <a:t>持久代主要存放的是</a:t>
            </a:r>
            <a:r>
              <a:rPr lang="en-US" altLang="zh-CN" sz="1100" dirty="0"/>
              <a:t>Java</a:t>
            </a:r>
            <a:r>
              <a:rPr lang="zh-CN" altLang="en-US" sz="1100" dirty="0"/>
              <a:t>类的类信息，与垃圾收集要收集的</a:t>
            </a:r>
            <a:r>
              <a:rPr lang="en-US" altLang="zh-CN" sz="1100" dirty="0"/>
              <a:t>Java</a:t>
            </a:r>
            <a:r>
              <a:rPr lang="zh-CN" altLang="en-US" sz="1100" dirty="0"/>
              <a:t>对象</a:t>
            </a:r>
            <a:r>
              <a:rPr lang="zh-CN" altLang="en-US" sz="1100" dirty="0" smtClean="0"/>
              <a:t>关系不大</a:t>
            </a:r>
            <a:r>
              <a:rPr lang="zh-CN" altLang="en-US" sz="1100" dirty="0"/>
              <a:t>。年轻代和年老代的划分是对垃 圾收集影响比较大的</a:t>
            </a:r>
          </a:p>
          <a:p>
            <a:endParaRPr lang="en-US" altLang="zh-CN" sz="2000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36512" y="692696"/>
            <a:ext cx="53367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系统性能调优 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后台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55726"/>
            <a:ext cx="4176464" cy="32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2529062"/>
            <a:ext cx="4608512" cy="298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14" y="1462137"/>
            <a:ext cx="849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SQL</a:t>
            </a:r>
            <a:r>
              <a:rPr lang="zh-CN" altLang="en-US" sz="2000" dirty="0" smtClean="0"/>
              <a:t>优化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概述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36512" y="692696"/>
            <a:ext cx="528381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系统性能调优 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SQL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1638206"/>
            <a:ext cx="5904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日志抓取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语句，查看执行计划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oracle ——F5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——explain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content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       DB2—— </a:t>
            </a:r>
            <a:r>
              <a:rPr lang="en-US" altLang="zh-CN" dirty="0" err="1" smtClean="0"/>
              <a:t>dbeaver</a:t>
            </a:r>
            <a:r>
              <a:rPr lang="zh-CN" altLang="en-US" dirty="0" smtClean="0"/>
              <a:t>工具： </a:t>
            </a:r>
            <a:r>
              <a:rPr lang="en-US" altLang="zh-CN" dirty="0" err="1" smtClean="0"/>
              <a:t>ctrl+shift+E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执行计划分析：  </a:t>
            </a:r>
            <a:r>
              <a:rPr lang="en-US" altLang="zh-CN" dirty="0" smtClean="0"/>
              <a:t>Operator;  total cost;  </a:t>
            </a:r>
            <a:r>
              <a:rPr lang="en-US" altLang="zh-CN" dirty="0" smtClean="0">
                <a:solidFill>
                  <a:srgbClr val="FF0000"/>
                </a:solidFill>
              </a:rPr>
              <a:t>cardinality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找到影响效率的关键点，从以下几个方面解决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a. </a:t>
            </a:r>
            <a:r>
              <a:rPr lang="zh-CN" altLang="en-US" dirty="0" smtClean="0"/>
              <a:t>是否正确使用索引，效果如何</a:t>
            </a:r>
            <a:endParaRPr lang="en-US" altLang="zh-CN" dirty="0" smtClean="0"/>
          </a:p>
          <a:p>
            <a:r>
              <a:rPr lang="en-US" altLang="zh-CN" dirty="0" smtClean="0"/>
              <a:t>      b. </a:t>
            </a:r>
            <a:r>
              <a:rPr lang="zh-CN" altLang="en-US" dirty="0" smtClean="0"/>
              <a:t>考虑下其他写法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c. </a:t>
            </a:r>
            <a:r>
              <a:rPr lang="zh-CN" altLang="en-US" dirty="0" smtClean="0"/>
              <a:t>考虑下分步处理业务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d. </a:t>
            </a:r>
            <a:r>
              <a:rPr lang="zh-CN" altLang="en-US" dirty="0" smtClean="0"/>
              <a:t>考虑下物化查询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e. </a:t>
            </a:r>
            <a:r>
              <a:rPr lang="zh-CN" altLang="en-US" dirty="0" smtClean="0"/>
              <a:t>考虑下数据迁移到历史表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f.  </a:t>
            </a:r>
            <a:r>
              <a:rPr lang="zh-CN" altLang="en-US" dirty="0" smtClean="0"/>
              <a:t>考虑下函数、存储过程、定时任务分担处理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77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359</Words>
  <Application>Microsoft Office PowerPoint</Application>
  <PresentationFormat>全屏显示(4:3)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zhoujt</cp:lastModifiedBy>
  <cp:revision>66</cp:revision>
  <dcterms:modified xsi:type="dcterms:W3CDTF">2017-03-23T08:54:07Z</dcterms:modified>
</cp:coreProperties>
</file>