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60" r:id="rId6"/>
    <p:sldId id="288" r:id="rId7"/>
    <p:sldId id="290" r:id="rId8"/>
    <p:sldId id="299" r:id="rId9"/>
    <p:sldId id="261" r:id="rId10"/>
    <p:sldId id="269" r:id="rId11"/>
    <p:sldId id="268" r:id="rId12"/>
    <p:sldId id="273" r:id="rId13"/>
    <p:sldId id="274" r:id="rId14"/>
    <p:sldId id="272" r:id="rId15"/>
    <p:sldId id="270" r:id="rId16"/>
    <p:sldId id="271" r:id="rId17"/>
    <p:sldId id="300" r:id="rId18"/>
    <p:sldId id="308" r:id="rId19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5" autoAdjust="0"/>
    <p:restoredTop sz="94660"/>
  </p:normalViewPr>
  <p:slideViewPr>
    <p:cSldViewPr>
      <p:cViewPr>
        <p:scale>
          <a:sx n="100" d="100"/>
          <a:sy n="100" d="100"/>
        </p:scale>
        <p:origin x="-1578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3588" y="-102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1963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1963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9054583-D4D4-4E37-935B-28A4E0F2CF4E}" type="datetimeFigureOut">
              <a:rPr lang="en-US"/>
              <a:pPr>
                <a:defRPr/>
              </a:pPr>
              <a:t>4/28/2015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387850"/>
            <a:ext cx="5607050" cy="4156075"/>
          </a:xfrm>
          <a:prstGeom prst="rect">
            <a:avLst/>
          </a:prstGeom>
        </p:spPr>
        <p:txBody>
          <a:bodyPr vert="horz" lIns="92830" tIns="46415" rIns="92830" bIns="4641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38475" cy="461963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772525"/>
            <a:ext cx="3038475" cy="461963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44A7B59-E13C-4629-A9FF-02C392E50F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2151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5DB77F2-889C-411C-A1DD-780485C70C9F}" type="slidenum">
              <a:rPr lang="en-US" smtClean="0"/>
              <a:pPr eaLnBrk="1" hangingPunct="1"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31B4FF0-3AEA-49BE-8848-44EA4ECD7E13}" type="slidenum">
              <a:rPr lang="en-US" smtClean="0"/>
              <a:pPr eaLnBrk="1" hangingPunct="1"/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1468CFD-07F1-4804-B327-097D2D3A1EF7}" type="slidenum">
              <a:rPr lang="en-US" smtClean="0"/>
              <a:pPr eaLnBrk="1" hangingPunct="1"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BEE75AB-D3D9-4E10-955D-42F950A81A7F}" type="slidenum">
              <a:rPr lang="en-US" smtClean="0"/>
              <a:pPr eaLnBrk="1" hangingPunct="1"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BEE75AB-D3D9-4E10-955D-42F950A81A7F}" type="slidenum">
              <a:rPr lang="en-US" smtClean="0"/>
              <a:pPr eaLnBrk="1" hangingPunct="1"/>
              <a:t>15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6477000"/>
            <a:ext cx="4335463" cy="24606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000" dirty="0" smtClean="0">
                <a:latin typeface="Calibri" pitchFamily="34" charset="0"/>
              </a:rPr>
              <a:t>Copyright © 2011 by the Commonwealth of Pennsylvania.  All Rights Reserved.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437311"/>
            <a:ext cx="4283075" cy="877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99CC3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229600" y="6477000"/>
            <a:ext cx="762000" cy="228600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10F6744-2021-479B-9836-7102726C9F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774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229600" y="6477000"/>
            <a:ext cx="762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B1CDB5-B389-4FDB-ACB4-81050D8EAF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477000"/>
            <a:ext cx="6096000" cy="228600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6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990600"/>
            <a:ext cx="8382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229600" y="6477000"/>
            <a:ext cx="762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6021F8-59B1-42D5-93F1-520C3C9F0D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477000"/>
            <a:ext cx="6096000" cy="228600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8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057400" y="6477000"/>
            <a:ext cx="6096000" cy="228600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229600" y="6477000"/>
            <a:ext cx="762000" cy="228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DA8DE4A-782D-424C-8F24-D83D734A50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77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1318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99CC3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229600" y="6477000"/>
            <a:ext cx="762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CAFC0-E070-423E-AD2B-CAAF05E28F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477000"/>
            <a:ext cx="6096000" cy="228600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229600" y="6477000"/>
            <a:ext cx="762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F8366-A5A2-4B52-98DD-08625569BA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477000"/>
            <a:ext cx="6096000" cy="228600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6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57400"/>
            <a:ext cx="4040188" cy="4267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71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57400"/>
            <a:ext cx="4041775" cy="4267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8229600" y="6477000"/>
            <a:ext cx="762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8DD95-7159-40AE-B533-AB7ECCE465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477000"/>
            <a:ext cx="6096000" cy="228600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6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229600" y="6477000"/>
            <a:ext cx="762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0F480-9A9B-4A7E-AB6A-A935394FFC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477000"/>
            <a:ext cx="6096000" cy="228600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2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990600"/>
            <a:ext cx="8382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29600" y="6477000"/>
            <a:ext cx="762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33CFA-1C21-485A-A7A3-F688FFDA9F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477000"/>
            <a:ext cx="6096000" cy="228600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1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990600"/>
            <a:ext cx="8382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0515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8501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229600" y="6477000"/>
            <a:ext cx="762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A68707-AEFB-4107-BF0B-AF3B830584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477000"/>
            <a:ext cx="6096000" cy="228600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3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990600"/>
            <a:ext cx="8382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229600" y="6477000"/>
            <a:ext cx="762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AB774-795E-422B-82C3-0F72D7E4E6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477000"/>
            <a:ext cx="6096000" cy="228600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0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77000"/>
            <a:ext cx="1981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9F9F41B-F672-40F9-A00C-E55BA67F39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7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6563" y="6393140"/>
            <a:ext cx="1925637" cy="39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17" r:id="rId1"/>
    <p:sldLayoutId id="2147484618" r:id="rId2"/>
    <p:sldLayoutId id="2147484619" r:id="rId3"/>
    <p:sldLayoutId id="2147484620" r:id="rId4"/>
    <p:sldLayoutId id="2147484621" r:id="rId5"/>
    <p:sldLayoutId id="2147484622" r:id="rId6"/>
    <p:sldLayoutId id="2147484623" r:id="rId7"/>
    <p:sldLayoutId id="2147484624" r:id="rId8"/>
    <p:sldLayoutId id="2147484625" r:id="rId9"/>
    <p:sldLayoutId id="2147484626" r:id="rId10"/>
    <p:sldLayoutId id="214748462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Load Test Report</a:t>
            </a: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92D050"/>
                </a:solidFill>
                <a:latin typeface="Arial" charset="0"/>
                <a:cs typeface="Arial" charset="0"/>
              </a:rPr>
              <a:t>&lt;Project&gt; &lt;Release #&gt;</a:t>
            </a:r>
          </a:p>
          <a:p>
            <a:pPr eaLnBrk="1" hangingPunct="1"/>
            <a:r>
              <a:rPr lang="en-US" dirty="0" smtClean="0">
                <a:solidFill>
                  <a:srgbClr val="92D050"/>
                </a:solidFill>
                <a:latin typeface="Arial" charset="0"/>
                <a:cs typeface="Arial" charset="0"/>
              </a:rPr>
              <a:t>&lt;Date&gt;</a:t>
            </a:r>
          </a:p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Load Test Comparison</a:t>
            </a:r>
            <a:r>
              <a:rPr lang="en-US" sz="2000" b="1" smtClean="0">
                <a:solidFill>
                  <a:srgbClr val="FF0000"/>
                </a:solidFill>
                <a:latin typeface="Arial" charset="0"/>
                <a:cs typeface="Arial" charset="0"/>
              </a:rPr>
              <a:t/>
            </a:r>
            <a:br>
              <a:rPr lang="en-US" sz="2000" b="1" smtClean="0">
                <a:solidFill>
                  <a:srgbClr val="FF0000"/>
                </a:solidFill>
                <a:latin typeface="Arial" charset="0"/>
                <a:cs typeface="Arial" charset="0"/>
              </a:rPr>
            </a:b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2E7E78-907F-4EA4-9E65-667975C0BA8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7" name="Group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337010"/>
              </p:ext>
            </p:extLst>
          </p:nvPr>
        </p:nvGraphicFramePr>
        <p:xfrm>
          <a:off x="228600" y="609600"/>
          <a:ext cx="8534400" cy="5562599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159367"/>
                <a:gridCol w="1169657"/>
                <a:gridCol w="1159839"/>
                <a:gridCol w="1159839"/>
                <a:gridCol w="1442849"/>
                <a:gridCol w="1442849"/>
              </a:tblGrid>
              <a:tr h="153805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</a:rPr>
                        <a:t>&lt;Application&gt;</a:t>
                      </a:r>
                      <a:r>
                        <a:rPr kumimoji="0" lang="en-US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Production Metrics</a:t>
                      </a:r>
                      <a:endParaRPr kumimoji="0" lang="en-US" sz="1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8" marB="4572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</a:rPr>
                        <a:t>&lt;Applications and Versions&gt;</a:t>
                      </a:r>
                      <a:endParaRPr kumimoji="0" lang="en-US" sz="1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Average for Last Release 1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8" marB="4572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</a:rPr>
                        <a:t>&lt;Applications and Versions&gt;</a:t>
                      </a:r>
                      <a:endParaRPr kumimoji="0" lang="en-US" sz="1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Average for Last Release 2 (if needed)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8" marB="4572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</a:rPr>
                        <a:t>&lt;Applications and Versions&gt;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Baseline 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&lt;Date&gt;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&lt;Time&gt;</a:t>
                      </a:r>
                    </a:p>
                  </a:txBody>
                  <a:tcPr marT="45728" marB="4572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</a:rPr>
                        <a:t>&lt;Applications and Versions&gt;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Baseline II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&lt;Date&gt;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&lt;Time&gt;</a:t>
                      </a:r>
                      <a:endParaRPr kumimoji="0" lang="en-US" sz="1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8" marB="45728" anchor="ctr" horzOverflow="overflow"/>
                </a:tc>
              </a:tr>
              <a:tr h="24608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Column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II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III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IV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V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horzOverflow="overflow"/>
                </a:tc>
              </a:tr>
              <a:tr h="3877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Test Volume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-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100%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100%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100%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100%</a:t>
                      </a:r>
                    </a:p>
                  </a:txBody>
                  <a:tcPr anchor="ctr" horzOverflow="overflow"/>
                </a:tc>
              </a:tr>
              <a:tr h="3998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Average Response Time</a:t>
                      </a:r>
                      <a:br>
                        <a:rPr kumimoji="0" lang="en-US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sz="1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</a:rPr>
                        <a:t>&lt;Functional Area&gt;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F0"/>
                          </a:solidFill>
                          <a:latin typeface="Calibri"/>
                        </a:rPr>
                        <a:t>&lt;Response Time&gt;</a:t>
                      </a:r>
                      <a:endParaRPr lang="en-US" sz="1100" b="0" i="0" u="none" strike="noStrike" dirty="0">
                        <a:solidFill>
                          <a:srgbClr val="00B0F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F0"/>
                          </a:solidFill>
                          <a:latin typeface="+mn-lt"/>
                        </a:rPr>
                        <a:t>&lt;Response Time&gt;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F0"/>
                          </a:solidFill>
                          <a:latin typeface="+mn-lt"/>
                        </a:rPr>
                        <a:t>&lt;Response Time&gt;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F0"/>
                          </a:solidFill>
                          <a:latin typeface="+mn-lt"/>
                        </a:rPr>
                        <a:t>&lt;Response Time&gt;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998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Business Metrics</a:t>
                      </a:r>
                      <a:br>
                        <a:rPr kumimoji="0" lang="en-US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sz="1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</a:rPr>
                        <a:t>&lt;Functional Area&gt;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&lt;Business Metric Count&gt;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&lt;Business Metric Count&gt;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&lt;Business Metric Count&gt;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&lt;Business Metric Count&gt;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&lt;Business Metric Count&gt;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9147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**Add additional functional areas as needed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</a:tr>
              <a:tr h="3998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998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998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998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998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381000"/>
          </a:xfrm>
        </p:spPr>
        <p:txBody>
          <a:bodyPr/>
          <a:lstStyle/>
          <a:p>
            <a:pPr>
              <a:defRPr/>
            </a:pPr>
            <a:r>
              <a:rPr lang="en-US" sz="2400" kern="0" dirty="0" smtClean="0"/>
              <a:t/>
            </a:r>
            <a:br>
              <a:rPr lang="en-US" sz="2400" kern="0" dirty="0" smtClean="0"/>
            </a:br>
            <a:r>
              <a:rPr lang="en-US" sz="2000" kern="0" dirty="0" smtClean="0"/>
              <a:t> &lt;Project&gt; SQL Execution Statistics </a:t>
            </a:r>
            <a:r>
              <a:rPr lang="en-US" sz="2400" b="1" kern="0" dirty="0" smtClean="0">
                <a:solidFill>
                  <a:srgbClr val="FF0000"/>
                </a:solidFill>
              </a:rPr>
              <a:t/>
            </a:r>
            <a:br>
              <a:rPr lang="en-US" sz="2400" b="1" kern="0" dirty="0" smtClean="0">
                <a:solidFill>
                  <a:srgbClr val="FF0000"/>
                </a:solidFill>
              </a:rPr>
            </a:b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22810-DDC3-4474-96ED-E6C49F68DCE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557082"/>
              </p:ext>
            </p:extLst>
          </p:nvPr>
        </p:nvGraphicFramePr>
        <p:xfrm>
          <a:off x="381000" y="677863"/>
          <a:ext cx="8229600" cy="4942406"/>
        </p:xfrm>
        <a:graphic>
          <a:graphicData uri="http://schemas.openxmlformats.org/drawingml/2006/table">
            <a:tbl>
              <a:tblPr/>
              <a:tblGrid>
                <a:gridCol w="1066800"/>
                <a:gridCol w="838200"/>
                <a:gridCol w="838200"/>
                <a:gridCol w="762000"/>
                <a:gridCol w="914400"/>
                <a:gridCol w="914400"/>
                <a:gridCol w="838200"/>
                <a:gridCol w="990600"/>
                <a:gridCol w="1066800"/>
              </a:tblGrid>
              <a:tr h="701114"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kern="120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SQL_ID</a:t>
                      </a: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kern="120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Prorated Value for 2 hrs</a:t>
                      </a: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kern="120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Load Test </a:t>
                      </a:r>
                      <a:r>
                        <a:rPr lang="en-US" sz="1000" b="1" i="0" u="none" strike="noStrike" kern="1200" smtClean="0">
                          <a:solidFill>
                            <a:srgbClr val="00B0F0"/>
                          </a:solidFill>
                          <a:latin typeface="Arial"/>
                          <a:ea typeface="+mn-ea"/>
                          <a:cs typeface="+mn-cs"/>
                        </a:rPr>
                        <a:t>&lt;Date&gt; </a:t>
                      </a:r>
                      <a:r>
                        <a:rPr lang="en-US" sz="1000" b="1" i="0" u="none" strike="noStrike" kern="120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Execution Count</a:t>
                      </a: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kern="120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Load Test </a:t>
                      </a:r>
                      <a:r>
                        <a:rPr lang="en-US" sz="1000" b="1" i="0" u="none" strike="noStrike" kern="1200" smtClean="0">
                          <a:solidFill>
                            <a:srgbClr val="00B0F0"/>
                          </a:solidFill>
                          <a:latin typeface="Arial"/>
                          <a:ea typeface="+mn-ea"/>
                          <a:cs typeface="+mn-cs"/>
                        </a:rPr>
                        <a:t>&lt;Date&gt; </a:t>
                      </a:r>
                      <a:r>
                        <a:rPr lang="en-US" sz="1000" b="1" i="0" u="none" strike="noStrike" kern="120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Execution Count</a:t>
                      </a: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kern="120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Load Test </a:t>
                      </a:r>
                      <a:r>
                        <a:rPr lang="en-US" sz="1000" b="1" i="0" u="none" strike="noStrike" kern="1200" smtClean="0">
                          <a:solidFill>
                            <a:srgbClr val="00B0F0"/>
                          </a:solidFill>
                          <a:latin typeface="Arial"/>
                          <a:ea typeface="+mn-ea"/>
                          <a:cs typeface="+mn-cs"/>
                        </a:rPr>
                        <a:t>&lt;Date&gt; </a:t>
                      </a:r>
                      <a:r>
                        <a:rPr lang="en-US" sz="1000" b="1" i="0" u="none" strike="noStrike" kern="120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Execution Count</a:t>
                      </a: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kern="120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Load Test </a:t>
                      </a:r>
                      <a:r>
                        <a:rPr lang="en-US" sz="1000" b="1" i="0" u="none" strike="noStrike" kern="1200" smtClean="0">
                          <a:solidFill>
                            <a:srgbClr val="00B0F0"/>
                          </a:solidFill>
                          <a:latin typeface="Arial"/>
                          <a:ea typeface="+mn-ea"/>
                          <a:cs typeface="+mn-cs"/>
                        </a:rPr>
                        <a:t>&lt;Date&gt; </a:t>
                      </a:r>
                      <a:r>
                        <a:rPr lang="en-US" sz="1000" b="1" i="0" u="none" strike="noStrike" kern="120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Execution Count</a:t>
                      </a: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kern="120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Load Test </a:t>
                      </a:r>
                      <a:r>
                        <a:rPr lang="en-US" sz="1000" b="1" i="0" u="none" strike="noStrike" kern="1200" smtClean="0">
                          <a:solidFill>
                            <a:srgbClr val="00B0F0"/>
                          </a:solidFill>
                          <a:latin typeface="Arial"/>
                          <a:ea typeface="+mn-ea"/>
                          <a:cs typeface="+mn-cs"/>
                        </a:rPr>
                        <a:t>&lt;Date&gt; </a:t>
                      </a:r>
                      <a:r>
                        <a:rPr lang="en-US" sz="1000" b="1" i="0" u="none" strike="noStrike" kern="120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Execution Count</a:t>
                      </a: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kern="120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Load Test </a:t>
                      </a:r>
                      <a:r>
                        <a:rPr lang="en-US" sz="1000" b="1" i="0" u="none" strike="noStrike" kern="1200" smtClean="0">
                          <a:solidFill>
                            <a:srgbClr val="00B0F0"/>
                          </a:solidFill>
                          <a:latin typeface="Arial"/>
                          <a:ea typeface="+mn-ea"/>
                          <a:cs typeface="+mn-cs"/>
                        </a:rPr>
                        <a:t>&lt;Date&gt; </a:t>
                      </a:r>
                      <a:r>
                        <a:rPr lang="en-US" sz="1000" b="1" i="0" u="none" strike="noStrike" kern="120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Execution Count</a:t>
                      </a: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kern="120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Gap in Executions</a:t>
                      </a: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1752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2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2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2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2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2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2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2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2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2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2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2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2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2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2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2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2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2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2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2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2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2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SQL Execution Comparison</a:t>
            </a:r>
            <a:endParaRPr lang="en-US" smtClean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6000"/>
              </a:lnSpc>
              <a:spcBef>
                <a:spcPct val="400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/>
            </a:pPr>
            <a:endParaRPr lang="en-US" sz="2000" b="1" kern="0" dirty="0" smtClean="0"/>
          </a:p>
          <a:p>
            <a:pPr>
              <a:lnSpc>
                <a:spcPct val="106000"/>
              </a:lnSpc>
              <a:spcBef>
                <a:spcPct val="400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&lt;Applications and Versions&gt;</a:t>
            </a:r>
            <a:endParaRPr lang="en-US" sz="2000" b="1" kern="0" dirty="0" smtClean="0">
              <a:solidFill>
                <a:srgbClr val="00B0F0"/>
              </a:solidFill>
            </a:endParaRPr>
          </a:p>
          <a:p>
            <a:pPr marL="523875" lvl="2" indent="-169863">
              <a:lnSpc>
                <a:spcPct val="106000"/>
              </a:lnSpc>
              <a:spcBef>
                <a:spcPct val="40000"/>
              </a:spcBef>
              <a:buClr>
                <a:schemeClr val="tx1"/>
              </a:buClr>
              <a:buSzPct val="65000"/>
              <a:buFont typeface="Arial" pitchFamily="34" charset="0"/>
              <a:buChar char="•"/>
              <a:defRPr/>
            </a:pPr>
            <a:r>
              <a:rPr lang="en-US" sz="2000" kern="0" dirty="0" smtClean="0"/>
              <a:t>Percentage of top 10 queries covered during test:  </a:t>
            </a:r>
            <a:r>
              <a:rPr lang="en-US" sz="2000" kern="0" dirty="0" smtClean="0">
                <a:solidFill>
                  <a:srgbClr val="00B0F0"/>
                </a:solidFill>
              </a:rPr>
              <a:t>xx</a:t>
            </a:r>
            <a:r>
              <a:rPr lang="en-US" sz="2000" kern="0" dirty="0" smtClean="0"/>
              <a:t>%</a:t>
            </a:r>
          </a:p>
          <a:p>
            <a:pPr marL="523875" lvl="2" indent="-169863">
              <a:lnSpc>
                <a:spcPct val="106000"/>
              </a:lnSpc>
              <a:spcBef>
                <a:spcPct val="40000"/>
              </a:spcBef>
              <a:buClr>
                <a:schemeClr val="tx1"/>
              </a:buClr>
              <a:buSzPct val="65000"/>
              <a:buFont typeface="Arial" pitchFamily="34" charset="0"/>
              <a:buChar char="•"/>
              <a:defRPr/>
            </a:pPr>
            <a:r>
              <a:rPr lang="en-US" sz="2000" kern="0" dirty="0" smtClean="0"/>
              <a:t>Percentage of the top 30 queries covered during test: </a:t>
            </a:r>
            <a:r>
              <a:rPr lang="en-US" sz="2000" kern="0" dirty="0" smtClean="0">
                <a:solidFill>
                  <a:srgbClr val="00B0F0"/>
                </a:solidFill>
              </a:rPr>
              <a:t>xx</a:t>
            </a:r>
            <a:r>
              <a:rPr lang="en-US" sz="2000" kern="0" dirty="0" smtClean="0"/>
              <a:t>%</a:t>
            </a:r>
          </a:p>
          <a:p>
            <a:pPr>
              <a:lnSpc>
                <a:spcPct val="106000"/>
              </a:lnSpc>
              <a:spcBef>
                <a:spcPct val="400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/>
            </a:pPr>
            <a:endParaRPr lang="en-US" sz="2000" b="1" kern="0" dirty="0" smtClean="0"/>
          </a:p>
          <a:p>
            <a:pPr>
              <a:lnSpc>
                <a:spcPct val="106000"/>
              </a:lnSpc>
              <a:spcBef>
                <a:spcPct val="400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/>
            </a:pPr>
            <a:r>
              <a:rPr lang="en-US" sz="2000" b="1" kern="0" dirty="0" smtClean="0"/>
              <a:t>Primary reasons for the coverage difference:</a:t>
            </a:r>
          </a:p>
          <a:p>
            <a:pPr marL="523875" lvl="2" indent="-169863">
              <a:lnSpc>
                <a:spcPct val="106000"/>
              </a:lnSpc>
              <a:spcBef>
                <a:spcPct val="40000"/>
              </a:spcBef>
              <a:buClr>
                <a:schemeClr val="tx1"/>
              </a:buClr>
              <a:buSzPct val="65000"/>
              <a:buFont typeface="Arial" pitchFamily="34" charset="0"/>
              <a:buChar char="•"/>
              <a:defRPr/>
            </a:pPr>
            <a:r>
              <a:rPr lang="en-US" sz="2000" i="1" kern="0" dirty="0" smtClean="0">
                <a:solidFill>
                  <a:srgbClr val="00B0F0"/>
                </a:solidFill>
              </a:rPr>
              <a:t>&lt;Typical users may interact with the application in a more random pattern, whereas step execution during load test mimics steps in linear and repetitive fashion&gt;</a:t>
            </a:r>
            <a:endParaRPr lang="en-US" sz="2000" i="1" dirty="0" smtClean="0">
              <a:solidFill>
                <a:srgbClr val="00B0F0"/>
              </a:solidFill>
            </a:endParaRPr>
          </a:p>
          <a:p>
            <a:pPr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9D03EAF-CFDA-4BC5-A17A-BDCB11A0B2C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Batch Volume Testing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6000"/>
              </a:lnSpc>
              <a:spcBef>
                <a:spcPct val="40000"/>
              </a:spcBef>
              <a:buClr>
                <a:schemeClr val="tx1"/>
              </a:buClr>
              <a:buSzPct val="80000"/>
              <a:defRPr/>
            </a:pPr>
            <a:r>
              <a:rPr lang="en-US" kern="0" dirty="0" smtClean="0"/>
              <a:t>Testing of modified batch:</a:t>
            </a:r>
          </a:p>
          <a:p>
            <a:pPr>
              <a:lnSpc>
                <a:spcPct val="106000"/>
              </a:lnSpc>
              <a:spcBef>
                <a:spcPct val="40000"/>
              </a:spcBef>
              <a:buClr>
                <a:schemeClr val="tx1"/>
              </a:buClr>
              <a:buSzPct val="80000"/>
              <a:defRPr/>
            </a:pPr>
            <a:r>
              <a:rPr lang="en-US" sz="1400" dirty="0" smtClean="0">
                <a:solidFill>
                  <a:srgbClr val="00B0F0"/>
                </a:solidFill>
              </a:rPr>
              <a:t>&lt;Describe the functional changes made to the batches&gt;</a:t>
            </a:r>
          </a:p>
          <a:p>
            <a:pPr>
              <a:lnSpc>
                <a:spcPct val="106000"/>
              </a:lnSpc>
              <a:spcBef>
                <a:spcPct val="40000"/>
              </a:spcBef>
              <a:buClr>
                <a:schemeClr val="tx1"/>
              </a:buClr>
              <a:buSzPct val="80000"/>
              <a:defRPr/>
            </a:pPr>
            <a:r>
              <a:rPr lang="en-US" dirty="0" smtClean="0"/>
              <a:t>Batches were executed through the </a:t>
            </a:r>
            <a:r>
              <a:rPr lang="en-US" dirty="0" smtClean="0">
                <a:solidFill>
                  <a:srgbClr val="00B0F0"/>
                </a:solidFill>
              </a:rPr>
              <a:t>&lt;Application&gt;</a:t>
            </a:r>
            <a:r>
              <a:rPr lang="en-US" dirty="0" smtClean="0"/>
              <a:t> OpCon schedule while pointed to the Load database</a:t>
            </a:r>
          </a:p>
          <a:p>
            <a:pPr marL="800100" lvl="1" indent="-342900">
              <a:lnSpc>
                <a:spcPct val="106000"/>
              </a:lnSpc>
              <a:spcBef>
                <a:spcPct val="400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 smtClean="0"/>
              <a:t>Measure run times and server utilization of the updated code run against Load DB.</a:t>
            </a:r>
          </a:p>
          <a:p>
            <a:pPr marL="800100" lvl="1" indent="-342900">
              <a:lnSpc>
                <a:spcPct val="106000"/>
              </a:lnSpc>
              <a:spcBef>
                <a:spcPct val="400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 smtClean="0"/>
              <a:t>Compare new code/Load database statistics against old code/Production.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36FFF1-42C6-44D6-BB8B-5204702D24F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57200" y="134938"/>
            <a:ext cx="8229600" cy="703262"/>
          </a:xfrm>
        </p:spPr>
        <p:txBody>
          <a:bodyPr anchor="t"/>
          <a:lstStyle/>
          <a:p>
            <a:pPr algn="ctr"/>
            <a:r>
              <a:rPr lang="en-US" sz="2000" b="1" dirty="0" smtClean="0">
                <a:latin typeface="Arial" charset="0"/>
                <a:cs typeface="Arial" charset="0"/>
              </a:rPr>
              <a:t>Batch Volume Test - I </a:t>
            </a:r>
            <a:br>
              <a:rPr lang="en-US" sz="2000" b="1" dirty="0" smtClean="0">
                <a:latin typeface="Arial" charset="0"/>
                <a:cs typeface="Arial" charset="0"/>
              </a:rPr>
            </a:br>
            <a:r>
              <a:rPr lang="en-US" sz="2000" b="1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&lt;Date&gt;</a:t>
            </a:r>
            <a:endParaRPr lang="en-US" sz="2000" dirty="0" smtClean="0">
              <a:solidFill>
                <a:srgbClr val="00B0F0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pPr>
              <a:defRPr/>
            </a:pPr>
            <a:fld id="{1A0B7CC0-F319-42A5-BDE2-3C6103F3E957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911511"/>
              </p:ext>
            </p:extLst>
          </p:nvPr>
        </p:nvGraphicFramePr>
        <p:xfrm>
          <a:off x="228600" y="990600"/>
          <a:ext cx="8534400" cy="5105399"/>
        </p:xfrm>
        <a:graphic>
          <a:graphicData uri="http://schemas.openxmlformats.org/drawingml/2006/table">
            <a:tbl>
              <a:tblPr/>
              <a:tblGrid>
                <a:gridCol w="914400"/>
                <a:gridCol w="3048000"/>
                <a:gridCol w="762000"/>
                <a:gridCol w="990600"/>
                <a:gridCol w="1162050"/>
                <a:gridCol w="838200"/>
                <a:gridCol w="819150"/>
              </a:tblGrid>
              <a:tr h="6422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 Name</a:t>
                      </a:r>
                    </a:p>
                  </a:txBody>
                  <a:tcPr marL="27432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27432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 Time (min)</a:t>
                      </a:r>
                    </a:p>
                  </a:txBody>
                  <a:tcPr marL="27432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 Time</a:t>
                      </a:r>
                    </a:p>
                  </a:txBody>
                  <a:tcPr marL="27432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 Time</a:t>
                      </a:r>
                    </a:p>
                  </a:txBody>
                  <a:tcPr marL="27432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 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CPU%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APP21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CPU%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609474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endParaRPr lang="en-US" sz="12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en-US" sz="12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en-US" sz="12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en-US" sz="12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en-US" sz="1100" b="0" i="0" u="none" strike="noStrike" kern="1200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en-US" sz="1100" b="0" i="0" u="none" strike="noStrike" kern="1200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275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endParaRPr lang="en-US" sz="12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en-US" sz="12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en-US" sz="12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275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endParaRPr lang="en-US" sz="12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en-US" sz="12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en-US" sz="12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275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endParaRPr lang="en-US" sz="12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en-US" sz="12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en-US" sz="12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275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endParaRPr lang="en-US" sz="12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en-US" sz="12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en-US" sz="12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275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endParaRPr lang="en-US" sz="12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en-US" sz="12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en-US" sz="12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275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endParaRPr lang="en-US" sz="12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en-US" sz="12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en-US" sz="12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57200" y="134938"/>
            <a:ext cx="8229600" cy="703262"/>
          </a:xfrm>
        </p:spPr>
        <p:txBody>
          <a:bodyPr anchor="t"/>
          <a:lstStyle/>
          <a:p>
            <a:pPr algn="ctr"/>
            <a:r>
              <a:rPr lang="en-US" sz="2000" b="1" dirty="0" smtClean="0">
                <a:latin typeface="Arial" charset="0"/>
                <a:cs typeface="Arial" charset="0"/>
              </a:rPr>
              <a:t>Batch Volume Test - II </a:t>
            </a:r>
            <a:br>
              <a:rPr lang="en-US" sz="2000" b="1" dirty="0" smtClean="0">
                <a:latin typeface="Arial" charset="0"/>
                <a:cs typeface="Arial" charset="0"/>
              </a:rPr>
            </a:br>
            <a:r>
              <a:rPr lang="en-US" sz="2000" b="1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&lt;Date&gt;</a:t>
            </a:r>
            <a:endParaRPr lang="en-US" sz="2000" dirty="0" smtClean="0">
              <a:solidFill>
                <a:srgbClr val="00B0F0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pPr>
              <a:defRPr/>
            </a:pPr>
            <a:fld id="{1A0B7CC0-F319-42A5-BDE2-3C6103F3E957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659612"/>
              </p:ext>
            </p:extLst>
          </p:nvPr>
        </p:nvGraphicFramePr>
        <p:xfrm>
          <a:off x="228600" y="990600"/>
          <a:ext cx="8534400" cy="5105399"/>
        </p:xfrm>
        <a:graphic>
          <a:graphicData uri="http://schemas.openxmlformats.org/drawingml/2006/table">
            <a:tbl>
              <a:tblPr/>
              <a:tblGrid>
                <a:gridCol w="914400"/>
                <a:gridCol w="3048000"/>
                <a:gridCol w="762000"/>
                <a:gridCol w="990600"/>
                <a:gridCol w="1162050"/>
                <a:gridCol w="838200"/>
                <a:gridCol w="819150"/>
              </a:tblGrid>
              <a:tr h="6422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 Name</a:t>
                      </a:r>
                    </a:p>
                  </a:txBody>
                  <a:tcPr marL="27432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27432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 Time (min)</a:t>
                      </a:r>
                    </a:p>
                  </a:txBody>
                  <a:tcPr marL="27432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 Time</a:t>
                      </a:r>
                    </a:p>
                  </a:txBody>
                  <a:tcPr marL="27432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 Time</a:t>
                      </a:r>
                    </a:p>
                  </a:txBody>
                  <a:tcPr marL="27432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 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CPU%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APP21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CPU%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609474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endParaRPr lang="en-US" sz="12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en-US" sz="12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en-US" sz="12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en-US" sz="12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en-US" sz="1100" b="0" i="0" u="none" strike="noStrike" kern="1200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en-US" sz="1100" b="0" i="0" u="none" strike="noStrike" kern="1200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275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endParaRPr lang="en-US" sz="12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en-US" sz="12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en-US" sz="12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275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endParaRPr lang="en-US" sz="12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en-US" sz="12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en-US" sz="12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275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endParaRPr lang="en-US" sz="12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en-US" sz="12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en-US" sz="12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275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endParaRPr lang="en-US" sz="12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en-US" sz="12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en-US" sz="12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275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endParaRPr lang="en-US" sz="12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en-US" sz="12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en-US" sz="12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275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endParaRPr lang="en-US" sz="12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en-US" sz="12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en-US" sz="12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98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Contents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077200" cy="4572000"/>
          </a:xfrm>
        </p:spPr>
        <p:txBody>
          <a:bodyPr/>
          <a:lstStyle/>
          <a:p>
            <a:pPr eaLnBrk="1" hangingPunct="1"/>
            <a:r>
              <a:rPr lang="en-US" sz="2000" smtClean="0">
                <a:latin typeface="Arial" charset="0"/>
                <a:cs typeface="Arial" charset="0"/>
              </a:rPr>
              <a:t>Project Overview</a:t>
            </a:r>
          </a:p>
          <a:p>
            <a:pPr eaLnBrk="1" hangingPunct="1"/>
            <a:r>
              <a:rPr lang="en-US" sz="2000" smtClean="0">
                <a:latin typeface="Arial" charset="0"/>
                <a:cs typeface="Arial" charset="0"/>
              </a:rPr>
              <a:t>Release Application Changes</a:t>
            </a:r>
          </a:p>
          <a:p>
            <a:pPr eaLnBrk="1" hangingPunct="1"/>
            <a:r>
              <a:rPr lang="en-US" sz="2000" smtClean="0">
                <a:latin typeface="Arial" charset="0"/>
                <a:cs typeface="Arial" charset="0"/>
              </a:rPr>
              <a:t>Release Performance Tuning</a:t>
            </a:r>
          </a:p>
          <a:p>
            <a:pPr eaLnBrk="1" hangingPunct="1"/>
            <a:r>
              <a:rPr lang="en-US" sz="2000" smtClean="0">
                <a:latin typeface="Arial" charset="0"/>
                <a:cs typeface="Arial" charset="0"/>
              </a:rPr>
              <a:t>Load Test Approach</a:t>
            </a:r>
          </a:p>
          <a:p>
            <a:pPr eaLnBrk="1" hangingPunct="1"/>
            <a:r>
              <a:rPr lang="en-US" sz="2000" smtClean="0">
                <a:latin typeface="Arial" charset="0"/>
                <a:cs typeface="Arial" charset="0"/>
              </a:rPr>
              <a:t>Load Test Methodology</a:t>
            </a:r>
          </a:p>
          <a:p>
            <a:pPr eaLnBrk="1" hangingPunct="1"/>
            <a:r>
              <a:rPr lang="en-US" sz="2000" smtClean="0">
                <a:latin typeface="Arial" charset="0"/>
                <a:cs typeface="Arial" charset="0"/>
              </a:rPr>
              <a:t>Load Testing scenario enhancements</a:t>
            </a:r>
          </a:p>
          <a:p>
            <a:pPr eaLnBrk="1" hangingPunct="1"/>
            <a:r>
              <a:rPr lang="en-US" sz="2000" smtClean="0">
                <a:latin typeface="Arial" charset="0"/>
                <a:cs typeface="Arial" charset="0"/>
              </a:rPr>
              <a:t>Load Test Comparison</a:t>
            </a:r>
          </a:p>
          <a:p>
            <a:pPr eaLnBrk="1" hangingPunct="1"/>
            <a:r>
              <a:rPr lang="en-US" sz="2000" smtClean="0">
                <a:latin typeface="Arial" charset="0"/>
                <a:cs typeface="Arial" charset="0"/>
              </a:rPr>
              <a:t>SQL Execution Comparison</a:t>
            </a:r>
          </a:p>
          <a:p>
            <a:pPr eaLnBrk="1" hangingPunct="1"/>
            <a:r>
              <a:rPr lang="en-US" sz="2000" smtClean="0">
                <a:latin typeface="Arial" charset="0"/>
                <a:cs typeface="Arial" charset="0"/>
              </a:rPr>
              <a:t>Batch Volume Testing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mtClean="0">
                <a:latin typeface="Arial" charset="0"/>
                <a:cs typeface="Arial" charset="0"/>
              </a:rPr>
              <a:t>Approach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mtClean="0">
                <a:latin typeface="Arial" charset="0"/>
                <a:cs typeface="Arial" charset="0"/>
              </a:rPr>
              <a:t>Methodology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mtClean="0">
                <a:latin typeface="Arial" charset="0"/>
                <a:cs typeface="Arial" charset="0"/>
              </a:rPr>
              <a:t>Test Comparisons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A9F888-DD69-4692-A45D-9C33D258A98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Project Overview</a:t>
            </a:r>
            <a:r>
              <a:rPr 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&lt;Provide a description of the project and subsystems involved with this load test 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C9050B-FC57-4688-830E-2112ACD1B85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Release Application Changes</a:t>
            </a:r>
            <a:r>
              <a:rPr 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Clr>
                <a:schemeClr val="tx1"/>
              </a:buClr>
              <a:buSzPct val="100000"/>
              <a:buNone/>
              <a:defRPr/>
            </a:pPr>
            <a:r>
              <a:rPr lang="en-US" sz="18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&lt;Provide a description of the changes that are part of the work </a:t>
            </a:r>
            <a:r>
              <a:rPr lang="en-US" sz="1800" dirty="0">
                <a:solidFill>
                  <a:srgbClr val="00B0F0"/>
                </a:solidFill>
                <a:latin typeface="Arial" charset="0"/>
                <a:cs typeface="Arial" charset="0"/>
              </a:rPr>
              <a:t>orders </a:t>
            </a:r>
            <a:r>
              <a:rPr lang="en-US" sz="18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in this load </a:t>
            </a:r>
            <a:r>
              <a:rPr lang="en-US" sz="1800" dirty="0">
                <a:solidFill>
                  <a:srgbClr val="00B0F0"/>
                </a:solidFill>
                <a:latin typeface="Arial" charset="0"/>
                <a:cs typeface="Arial" charset="0"/>
              </a:rPr>
              <a:t>test.  A load test may include multiple </a:t>
            </a:r>
            <a:r>
              <a:rPr lang="en-US" sz="18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initiatives so make </a:t>
            </a:r>
            <a:r>
              <a:rPr lang="en-US" sz="1800" dirty="0">
                <a:solidFill>
                  <a:srgbClr val="00B0F0"/>
                </a:solidFill>
                <a:latin typeface="Arial" charset="0"/>
                <a:cs typeface="Arial" charset="0"/>
              </a:rPr>
              <a:t>sure to mention all</a:t>
            </a:r>
            <a:r>
              <a:rPr lang="en-US" sz="18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.  Highlight, if any, functionality that may have a performance impact.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SzPct val="100000"/>
              <a:buNone/>
              <a:defRPr/>
            </a:pPr>
            <a:endParaRPr lang="en-US" sz="1800" dirty="0">
              <a:solidFill>
                <a:srgbClr val="00B0F0"/>
              </a:solidFill>
              <a:latin typeface="Arial" charset="0"/>
              <a:cs typeface="Arial" charset="0"/>
            </a:endParaRPr>
          </a:p>
          <a:p>
            <a:pPr marL="0" indent="0">
              <a:lnSpc>
                <a:spcPct val="90000"/>
              </a:lnSpc>
              <a:buClr>
                <a:schemeClr val="tx1"/>
              </a:buClr>
              <a:buSzPct val="100000"/>
              <a:buNone/>
              <a:defRPr/>
            </a:pPr>
            <a:r>
              <a:rPr lang="en-US" sz="18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This information may come from communiques that are distributed to clients post production.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SzPct val="100000"/>
              <a:buNone/>
              <a:defRPr/>
            </a:pPr>
            <a:endParaRPr lang="en-US" sz="1800" dirty="0">
              <a:solidFill>
                <a:srgbClr val="00B0F0"/>
              </a:solidFill>
              <a:latin typeface="Arial" charset="0"/>
              <a:cs typeface="Arial" charset="0"/>
            </a:endParaRPr>
          </a:p>
          <a:p>
            <a:pPr marL="0" indent="0">
              <a:lnSpc>
                <a:spcPct val="90000"/>
              </a:lnSpc>
              <a:buClr>
                <a:schemeClr val="tx1"/>
              </a:buClr>
              <a:buSzPct val="100000"/>
              <a:buNone/>
              <a:defRPr/>
            </a:pPr>
            <a:r>
              <a:rPr lang="en-US" sz="18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List out major PCRs, if any, that are also part of the maintenance release&gt;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F93215-FCCD-491D-9C00-C2EAD957BB4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079C74F-B41D-4D44-9686-6CCFA3CA4E01}" type="slidenum">
              <a:rPr lang="en-US" altLang="en-US"/>
              <a:pPr>
                <a:defRPr/>
              </a:pPr>
              <a:t>5</a:t>
            </a:fld>
            <a:endParaRPr lang="en-US" altLang="en-US" dirty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Release Performance Tuning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524000"/>
            <a:ext cx="8229600" cy="4530725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ts val="538"/>
              </a:spcBef>
              <a:spcAft>
                <a:spcPts val="500"/>
              </a:spcAft>
              <a:buClr>
                <a:schemeClr val="tx1"/>
              </a:buClr>
              <a:buSzPct val="65000"/>
              <a:defRPr/>
            </a:pPr>
            <a:r>
              <a:rPr lang="en-US" dirty="0"/>
              <a:t> 	</a:t>
            </a:r>
            <a:r>
              <a:rPr lang="en-US" b="1" dirty="0"/>
              <a:t>Indexes applied</a:t>
            </a:r>
          </a:p>
          <a:p>
            <a:pPr>
              <a:lnSpc>
                <a:spcPct val="80000"/>
              </a:lnSpc>
              <a:spcBef>
                <a:spcPts val="538"/>
              </a:spcBef>
              <a:spcAft>
                <a:spcPts val="500"/>
              </a:spcAft>
              <a:buClr>
                <a:schemeClr val="tx1"/>
              </a:buClr>
              <a:buSzPct val="65000"/>
              <a:defRPr/>
            </a:pPr>
            <a:r>
              <a:rPr lang="en-US" dirty="0" smtClean="0">
                <a:solidFill>
                  <a:srgbClr val="00B0F0"/>
                </a:solidFill>
              </a:rPr>
              <a:t>&lt;List indexes that were added or modified due to performance improvements &gt;</a:t>
            </a:r>
            <a:endParaRPr lang="en-US" kern="0" dirty="0">
              <a:solidFill>
                <a:srgbClr val="00B0F0"/>
              </a:solidFill>
              <a:latin typeface="+mn-lt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65000"/>
              <a:defRPr/>
            </a:pPr>
            <a:r>
              <a:rPr lang="en-US" dirty="0"/>
              <a:t>	</a:t>
            </a:r>
            <a:r>
              <a:rPr lang="en-US" b="1" dirty="0"/>
              <a:t>Query Tuning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B0F0"/>
                </a:solidFill>
              </a:rPr>
              <a:t>&lt;SQL ID&gt; - &lt;Functional Area&gt; &lt;PCR #&gt;</a:t>
            </a:r>
            <a:endParaRPr lang="en-US" kern="0" dirty="0">
              <a:solidFill>
                <a:srgbClr val="00B0F0"/>
              </a:solidFill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None/>
              <a:defRPr/>
            </a:pPr>
            <a:endParaRPr lang="en-US" sz="2800" kern="0" dirty="0">
              <a:solidFill>
                <a:srgbClr val="0000CC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Load Test Approach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>
                <a:latin typeface="Arial" charset="0"/>
                <a:cs typeface="Arial" charset="0"/>
              </a:rPr>
              <a:t>Integrated load tests were conducted with:</a:t>
            </a:r>
          </a:p>
          <a:p>
            <a:pPr eaLnBrk="1" hangingPunct="1">
              <a:buFont typeface="Arial" charset="0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  </a:t>
            </a:r>
            <a:r>
              <a:rPr lang="en-US" sz="1800" dirty="0" smtClean="0">
                <a:latin typeface="Arial" charset="0"/>
                <a:cs typeface="Arial" charset="0"/>
              </a:rPr>
              <a:t>--- --- </a:t>
            </a:r>
            <a:r>
              <a:rPr lang="pt-BR" sz="18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&lt;List of Applications and Versions&gt;</a:t>
            </a:r>
            <a:r>
              <a:rPr lang="en-US" sz="1800" dirty="0" smtClean="0">
                <a:latin typeface="Arial" charset="0"/>
                <a:cs typeface="Arial" charset="0"/>
              </a:rPr>
              <a:t> were tested with </a:t>
            </a:r>
            <a:r>
              <a:rPr lang="en-US" sz="18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&lt;count of scripts&gt;</a:t>
            </a:r>
            <a:r>
              <a:rPr lang="en-US" sz="1800" b="1" dirty="0" smtClean="0">
                <a:latin typeface="Arial" charset="0"/>
                <a:cs typeface="Arial" charset="0"/>
              </a:rPr>
              <a:t> </a:t>
            </a:r>
            <a:r>
              <a:rPr lang="en-US" sz="1800" dirty="0" smtClean="0">
                <a:latin typeface="Arial" charset="0"/>
                <a:cs typeface="Arial" charset="0"/>
              </a:rPr>
              <a:t>scripts representing the application – including: </a:t>
            </a:r>
            <a:r>
              <a:rPr lang="en-US" sz="18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&lt;list of subsystems&gt;</a:t>
            </a:r>
            <a:r>
              <a:rPr lang="en-US" sz="1800" dirty="0" smtClean="0">
                <a:latin typeface="Arial" charset="0"/>
                <a:cs typeface="Arial" charset="0"/>
              </a:rPr>
              <a:t>. </a:t>
            </a:r>
            <a:endParaRPr lang="en-US" sz="1800" b="1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eaLnBrk="1" hangingPunct="1"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 </a:t>
            </a:r>
            <a:r>
              <a:rPr lang="en-US" sz="1800" dirty="0" smtClean="0">
                <a:latin typeface="Arial" charset="0"/>
                <a:cs typeface="Arial" charset="0"/>
              </a:rPr>
              <a:t>--- --- </a:t>
            </a:r>
            <a:r>
              <a:rPr lang="pt-BR" sz="1800" dirty="0">
                <a:solidFill>
                  <a:srgbClr val="00B0F0"/>
                </a:solidFill>
                <a:latin typeface="Arial" charset="0"/>
                <a:cs typeface="Arial" charset="0"/>
              </a:rPr>
              <a:t>&lt;List of Applications and Versions&gt;</a:t>
            </a:r>
            <a:r>
              <a:rPr lang="en-US" sz="1800" dirty="0" smtClean="0">
                <a:latin typeface="Arial" charset="0"/>
                <a:cs typeface="Arial" charset="0"/>
              </a:rPr>
              <a:t>, </a:t>
            </a:r>
            <a:r>
              <a:rPr lang="en-US" sz="18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&lt;count of </a:t>
            </a:r>
            <a:r>
              <a:rPr lang="en-US" sz="18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vUsers</a:t>
            </a:r>
            <a:r>
              <a:rPr lang="en-US" sz="18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&gt;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vUsers</a:t>
            </a:r>
            <a:r>
              <a:rPr lang="en-US" sz="1800" dirty="0" smtClean="0">
                <a:latin typeface="Arial" charset="0"/>
                <a:cs typeface="Arial" charset="0"/>
              </a:rPr>
              <a:t> were calculated to represent 100% load for </a:t>
            </a:r>
            <a:r>
              <a:rPr lang="en-US" sz="18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&lt;subsystem; include more as needed separated by commas&gt;</a:t>
            </a:r>
            <a:r>
              <a:rPr lang="en-US" sz="1800" dirty="0" smtClean="0">
                <a:latin typeface="Arial" charset="0"/>
                <a:cs typeface="Arial" charset="0"/>
              </a:rPr>
              <a:t>, 100% of the expected production application load for </a:t>
            </a:r>
            <a:r>
              <a:rPr lang="en-US" sz="18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&lt;application&gt;</a:t>
            </a:r>
            <a:r>
              <a:rPr lang="en-US" sz="1800" dirty="0" smtClean="0">
                <a:latin typeface="Arial" charset="0"/>
                <a:cs typeface="Arial" charset="0"/>
              </a:rPr>
              <a:t> based on the average usage during a two hour time period.</a:t>
            </a:r>
          </a:p>
          <a:p>
            <a:pPr>
              <a:buFont typeface="Arial" charset="0"/>
              <a:buNone/>
            </a:pPr>
            <a:endParaRPr lang="en-US" sz="2000" dirty="0" smtClean="0"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08B3D1-7893-4CE0-BE8D-197E70C0A1F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Load Testing Scenario Changes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dirty="0" smtClean="0"/>
              <a:t>The </a:t>
            </a:r>
            <a:r>
              <a:rPr lang="en-US" dirty="0"/>
              <a:t>scripts below have been added to measure the performance of the </a:t>
            </a:r>
            <a:r>
              <a:rPr lang="en-US" dirty="0" smtClean="0">
                <a:solidFill>
                  <a:srgbClr val="00B0F0"/>
                </a:solidFill>
              </a:rPr>
              <a:t>&lt;functional area</a:t>
            </a:r>
            <a:r>
              <a:rPr lang="en-US" dirty="0" smtClean="0"/>
              <a:t>&gt; </a:t>
            </a:r>
            <a:r>
              <a:rPr lang="en-US" dirty="0"/>
              <a:t>of </a:t>
            </a:r>
            <a:r>
              <a:rPr lang="en-US" dirty="0" smtClean="0">
                <a:solidFill>
                  <a:srgbClr val="00B0F0"/>
                </a:solidFill>
              </a:rPr>
              <a:t>&lt;application&gt;</a:t>
            </a:r>
            <a:r>
              <a:rPr lang="en-US" dirty="0" smtClean="0"/>
              <a:t>:</a:t>
            </a:r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sz="18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&lt;script name 1&gt;</a:t>
            </a:r>
          </a:p>
          <a:p>
            <a:pPr>
              <a:defRPr/>
            </a:pPr>
            <a:r>
              <a:rPr lang="en-US" sz="1800" dirty="0">
                <a:solidFill>
                  <a:srgbClr val="00B0F0"/>
                </a:solidFill>
                <a:latin typeface="Arial" charset="0"/>
                <a:cs typeface="Arial" charset="0"/>
              </a:rPr>
              <a:t>&lt;script name </a:t>
            </a:r>
            <a:r>
              <a:rPr lang="en-US" sz="18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2&gt;</a:t>
            </a:r>
            <a:endParaRPr lang="en-US" sz="1800" dirty="0">
              <a:solidFill>
                <a:srgbClr val="00B0F0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03535A-EAE8-42AB-874D-DEA97B05229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Arial" charset="0"/>
                <a:cs typeface="Arial" charset="0"/>
              </a:rPr>
              <a:t>Load Test Comparison Overview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>
                <a:latin typeface="Arial" charset="0"/>
                <a:cs typeface="Arial" charset="0"/>
              </a:rPr>
              <a:t>Column Descriptions</a:t>
            </a:r>
            <a:endParaRPr lang="en-US" sz="2000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695325" lvl="2" indent="-342900" eaLnBrk="1" hangingPunct="1"/>
            <a:r>
              <a:rPr lang="en-US" sz="2000" dirty="0" smtClean="0">
                <a:latin typeface="Arial" charset="0"/>
                <a:cs typeface="Arial" charset="0"/>
              </a:rPr>
              <a:t>Column I – </a:t>
            </a:r>
            <a:r>
              <a:rPr lang="en-US" sz="20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&lt;application&gt;</a:t>
            </a:r>
            <a:r>
              <a:rPr lang="en-US" sz="2000" dirty="0" smtClean="0">
                <a:latin typeface="Arial" charset="0"/>
                <a:cs typeface="Arial" charset="0"/>
              </a:rPr>
              <a:t> current production metrics at 100% load prorated to 2 hrs.</a:t>
            </a:r>
          </a:p>
          <a:p>
            <a:pPr marL="695325" lvl="2" indent="-342900" eaLnBrk="1" hangingPunct="1"/>
            <a:r>
              <a:rPr lang="en-US" sz="2000" dirty="0" smtClean="0">
                <a:latin typeface="Arial" charset="0"/>
                <a:cs typeface="Arial" charset="0"/>
              </a:rPr>
              <a:t>Column II – </a:t>
            </a:r>
            <a:r>
              <a:rPr lang="en-US" sz="20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&lt;application&gt;</a:t>
            </a:r>
            <a:r>
              <a:rPr lang="en-US" sz="2000" dirty="0" smtClean="0">
                <a:latin typeface="Arial" charset="0"/>
                <a:cs typeface="Arial" charset="0"/>
              </a:rPr>
              <a:t> Integrated average load test results 1 for </a:t>
            </a:r>
            <a:r>
              <a:rPr lang="en-US" sz="20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&lt;applications and versions&gt;</a:t>
            </a:r>
            <a:endParaRPr lang="en-US" sz="2000" b="1" dirty="0" smtClean="0">
              <a:solidFill>
                <a:srgbClr val="00B0F0"/>
              </a:solidFill>
              <a:latin typeface="Arial" charset="0"/>
              <a:cs typeface="Arial" charset="0"/>
            </a:endParaRPr>
          </a:p>
          <a:p>
            <a:pPr marL="695325" lvl="2" indent="-342900" eaLnBrk="1" hangingPunct="1"/>
            <a:r>
              <a:rPr lang="en-US" sz="2000" dirty="0" smtClean="0">
                <a:latin typeface="Arial" charset="0"/>
                <a:cs typeface="Arial" charset="0"/>
              </a:rPr>
              <a:t>Column III – &lt;application&gt; Integrated average load test results 2 for </a:t>
            </a:r>
            <a:r>
              <a:rPr lang="en-US" sz="20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&lt;applications and versions&gt;</a:t>
            </a:r>
            <a:endParaRPr lang="en-US" sz="2000" b="1" dirty="0" smtClean="0">
              <a:latin typeface="Arial" charset="0"/>
              <a:cs typeface="Arial" charset="0"/>
            </a:endParaRPr>
          </a:p>
          <a:p>
            <a:pPr marL="695325" lvl="2" indent="-342900" eaLnBrk="1" hangingPunct="1"/>
            <a:r>
              <a:rPr lang="en-US" sz="2000" dirty="0" smtClean="0">
                <a:latin typeface="Arial" charset="0"/>
                <a:cs typeface="Arial" charset="0"/>
              </a:rPr>
              <a:t>Column IV, V – </a:t>
            </a:r>
            <a:r>
              <a:rPr lang="en-US" sz="20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&lt;application&gt;</a:t>
            </a:r>
            <a:r>
              <a:rPr lang="en-US" sz="2000" dirty="0" smtClean="0">
                <a:latin typeface="Arial" charset="0"/>
                <a:cs typeface="Arial" charset="0"/>
              </a:rPr>
              <a:t> Integrated load test results with all modules </a:t>
            </a:r>
            <a:r>
              <a:rPr lang="en-US" sz="20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&lt;applications and versions&gt;</a:t>
            </a:r>
            <a:endParaRPr lang="pt-BR" sz="2000" dirty="0" smtClean="0">
              <a:solidFill>
                <a:srgbClr val="00B0F0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394C58-C25A-4E68-97D8-75C9C18B6FE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Load Test Comparison</a:t>
            </a:r>
            <a:r>
              <a:rPr lang="en-US" sz="2000" b="1" smtClean="0">
                <a:solidFill>
                  <a:srgbClr val="FF0000"/>
                </a:solidFill>
                <a:latin typeface="Arial" charset="0"/>
                <a:cs typeface="Arial" charset="0"/>
              </a:rPr>
              <a:t/>
            </a:r>
            <a:br>
              <a:rPr lang="en-US" sz="2000" b="1" smtClean="0">
                <a:solidFill>
                  <a:srgbClr val="FF0000"/>
                </a:solidFill>
                <a:latin typeface="Arial" charset="0"/>
                <a:cs typeface="Arial" charset="0"/>
              </a:rPr>
            </a:br>
            <a:endParaRPr 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8" name="Group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9475"/>
              </p:ext>
            </p:extLst>
          </p:nvPr>
        </p:nvGraphicFramePr>
        <p:xfrm>
          <a:off x="457200" y="444500"/>
          <a:ext cx="8229601" cy="5521326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43359"/>
                <a:gridCol w="992685"/>
                <a:gridCol w="1285875"/>
                <a:gridCol w="1285875"/>
                <a:gridCol w="1607345"/>
                <a:gridCol w="1414462"/>
              </a:tblGrid>
              <a:tr h="152407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8" marB="4572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</a:rPr>
                        <a:t>&lt;Application&gt;</a:t>
                      </a:r>
                      <a:r>
                        <a:rPr kumimoji="0" lang="en-US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Production Metrics</a:t>
                      </a:r>
                      <a:endParaRPr kumimoji="0" lang="en-US" sz="1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8" marB="4572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</a:rPr>
                        <a:t>&lt;Applications and Versions&gt;</a:t>
                      </a:r>
                      <a:endParaRPr kumimoji="0" lang="en-US" sz="1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Average for Last Release 1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8" marB="4572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</a:rPr>
                        <a:t>&lt;Applications and Versions&gt;</a:t>
                      </a:r>
                      <a:endParaRPr kumimoji="0" lang="en-US" sz="1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Average for Last Release 2 (if needed)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8" marB="4572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</a:rPr>
                        <a:t>&lt;Applications and Versions&gt;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Baseline 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&lt;Date&gt;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&lt;Time&gt;</a:t>
                      </a:r>
                    </a:p>
                  </a:txBody>
                  <a:tcPr marT="45728" marB="4572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</a:rPr>
                        <a:t>&lt;Applications and Versions&gt;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Baseline II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&lt;Date&gt;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&lt;Time&gt;</a:t>
                      </a:r>
                      <a:endParaRPr kumimoji="0" lang="en-US" sz="1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8" marB="45728" anchor="ctr" horzOverflow="overflow"/>
                </a:tc>
              </a:tr>
              <a:tr h="243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Column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8" marB="4572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8" marB="4572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II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28" marB="4572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III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28" marB="4572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IV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28" marB="4572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V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28" marB="45728" anchor="ctr" horzOverflow="overflow"/>
                </a:tc>
              </a:tr>
              <a:tr h="70108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Test Volume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8" marB="4572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8" marB="4572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&lt;Application&gt;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–  100%</a:t>
                      </a:r>
                    </a:p>
                  </a:txBody>
                  <a:tcPr marT="45728" marB="4572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&lt;Application&gt;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–  100%</a:t>
                      </a:r>
                    </a:p>
                  </a:txBody>
                  <a:tcPr marT="45728" marB="4572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&lt;Application&gt;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–  100%</a:t>
                      </a:r>
                    </a:p>
                  </a:txBody>
                  <a:tcPr marT="45728" marB="4572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&lt;Application&gt;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–  100%</a:t>
                      </a:r>
                    </a:p>
                  </a:txBody>
                  <a:tcPr marT="45728" marB="45728" anchor="ctr" horzOverflow="overflow"/>
                </a:tc>
              </a:tr>
              <a:tr h="243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# of Virtual Users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8" marB="4572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8" marB="45728" anchor="ctr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Calibri"/>
                        </a:rPr>
                        <a:t>&lt;</a:t>
                      </a:r>
                      <a:r>
                        <a:rPr lang="en-US" sz="1100" b="0" i="0" u="none" strike="noStrike" dirty="0" err="1" smtClean="0">
                          <a:solidFill>
                            <a:srgbClr val="00B0F0"/>
                          </a:solidFill>
                          <a:effectLst/>
                          <a:latin typeface="Calibri"/>
                        </a:rPr>
                        <a:t>vUsers</a:t>
                      </a:r>
                      <a:r>
                        <a:rPr lang="en-US" sz="11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Calibri"/>
                        </a:rPr>
                        <a:t>&gt;</a:t>
                      </a:r>
                      <a:endParaRPr lang="en-US" sz="11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en-US" sz="1100" b="0" i="0" u="none" strike="noStrike" dirty="0" err="1" smtClean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vUsers</a:t>
                      </a:r>
                      <a:r>
                        <a:rPr lang="en-US" sz="11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&gt;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en-US" sz="1000" b="0" i="0" u="none" strike="noStrike" dirty="0" err="1" smtClean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vUsers</a:t>
                      </a:r>
                      <a:r>
                        <a:rPr lang="en-US" sz="10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&gt;</a:t>
                      </a: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T="45728" marB="4572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en-US" sz="1000" b="0" i="0" u="none" strike="noStrike" dirty="0" err="1" smtClean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vUsers</a:t>
                      </a:r>
                      <a:r>
                        <a:rPr lang="en-US" sz="10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&gt;</a:t>
                      </a: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T="45728" marB="45728" anchor="ctr" horzOverflow="overflow"/>
                </a:tc>
              </a:tr>
              <a:tr h="243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Total Passed Transactions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8" marB="4572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8" marB="45728" anchor="ctr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Calibri"/>
                        </a:rPr>
                        <a:t>&lt;Transactions&gt;</a:t>
                      </a:r>
                      <a:endParaRPr lang="en-US" sz="11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&lt;Transactions&gt;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&lt;Transactions&gt;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&lt;Transactions&gt;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</a:tr>
              <a:tr h="243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Total Failed Transactions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8" marB="4572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8" marB="45728" anchor="ctr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Calibri"/>
                        </a:rPr>
                        <a:t>&lt;Transactions&gt;</a:t>
                      </a:r>
                      <a:endParaRPr lang="en-US" sz="11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&lt;Transactions&gt;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&lt;Transactions&gt;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&lt;Transactions&gt;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</a:tr>
              <a:tr h="60962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% Processor Time (Web App Server)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8" marB="4572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8" marB="4572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&lt;Server&gt; - &lt;Percentage&gt;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&lt;Server&gt; - &lt;Percentage&gt;</a:t>
                      </a: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&lt;Server&gt; - &lt;Percentage&gt;</a:t>
                      </a: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&lt;Server&gt; - &lt;Percentage&gt;</a:t>
                      </a: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39626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% CPU Utilization (Database Server)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8" marB="4572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8" marB="45728" anchor="ctr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F0"/>
                          </a:solidFill>
                          <a:latin typeface="Calibri"/>
                        </a:rPr>
                        <a:t>&lt;CPU&gt;</a:t>
                      </a:r>
                      <a:endParaRPr lang="en-US" sz="1100" b="0" i="0" u="none" strike="noStrike" dirty="0">
                        <a:solidFill>
                          <a:srgbClr val="00B0F0"/>
                        </a:solidFill>
                        <a:latin typeface="Calibri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F0"/>
                          </a:solidFill>
                          <a:latin typeface="+mn-lt"/>
                        </a:rPr>
                        <a:t>&lt;CPU&gt;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B0F0"/>
                          </a:solidFill>
                          <a:latin typeface="+mn-lt"/>
                        </a:rPr>
                        <a:t>&lt;CPU&gt;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T="45728" marB="4572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B0F0"/>
                          </a:solidFill>
                          <a:latin typeface="+mn-lt"/>
                        </a:rPr>
                        <a:t>&lt;CPU&gt;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T="45728" marB="45728" anchor="ctr" horzOverflow="overflow"/>
                </a:tc>
              </a:tr>
              <a:tr h="39626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 Database Connections</a:t>
                      </a:r>
                    </a:p>
                  </a:txBody>
                  <a:tcPr marT="45728" marB="4572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-</a:t>
                      </a:r>
                    </a:p>
                  </a:txBody>
                  <a:tcPr marT="45728" marB="45728" anchor="ctr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F0"/>
                          </a:solidFill>
                          <a:latin typeface="Calibri"/>
                        </a:rPr>
                        <a:t>&lt;DB Connections&gt;</a:t>
                      </a:r>
                      <a:endParaRPr lang="en-US" sz="1100" b="0" i="0" u="none" strike="noStrike" dirty="0">
                        <a:solidFill>
                          <a:srgbClr val="00B0F0"/>
                        </a:solidFill>
                        <a:latin typeface="Calibri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B0F0"/>
                          </a:solidFill>
                          <a:latin typeface="+mn-lt"/>
                        </a:rPr>
                        <a:t>&lt;DB Connections&gt;</a:t>
                      </a: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B0F0"/>
                          </a:solidFill>
                          <a:latin typeface="+mn-lt"/>
                        </a:rPr>
                        <a:t>&lt;DB Connections&gt;</a:t>
                      </a:r>
                    </a:p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B0F0"/>
                          </a:solidFill>
                          <a:latin typeface="+mn-lt"/>
                        </a:rPr>
                        <a:t>&lt;DB Connections&gt;</a:t>
                      </a:r>
                    </a:p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6" marB="0" anchor="ctr"/>
                </a:tc>
              </a:tr>
              <a:tr h="52228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Average Throughput (bytes/second)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8" marB="4572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8" marB="45728" anchor="ctr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F0"/>
                          </a:solidFill>
                          <a:latin typeface="Calibri"/>
                        </a:rPr>
                        <a:t>&lt;</a:t>
                      </a:r>
                      <a:r>
                        <a:rPr lang="en-US" sz="1100" b="0" i="0" u="none" strike="noStrike" dirty="0" err="1" smtClean="0">
                          <a:solidFill>
                            <a:srgbClr val="00B0F0"/>
                          </a:solidFill>
                          <a:latin typeface="Calibri"/>
                        </a:rPr>
                        <a:t>Thoroughput</a:t>
                      </a:r>
                      <a:r>
                        <a:rPr lang="en-US" sz="1100" b="0" i="0" u="none" strike="noStrike" dirty="0" smtClean="0">
                          <a:solidFill>
                            <a:srgbClr val="00B0F0"/>
                          </a:solidFill>
                          <a:latin typeface="Calibri"/>
                        </a:rPr>
                        <a:t>&gt;</a:t>
                      </a:r>
                      <a:endParaRPr lang="en-US" sz="1100" b="0" i="0" u="none" strike="noStrike" dirty="0">
                        <a:solidFill>
                          <a:srgbClr val="00B0F0"/>
                        </a:solidFill>
                        <a:latin typeface="Calibri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F0"/>
                          </a:solidFill>
                          <a:latin typeface="+mn-lt"/>
                        </a:rPr>
                        <a:t>&lt;</a:t>
                      </a:r>
                      <a:r>
                        <a:rPr lang="en-US" sz="1100" b="0" i="0" u="none" strike="noStrike" dirty="0" err="1" smtClean="0">
                          <a:solidFill>
                            <a:srgbClr val="00B0F0"/>
                          </a:solidFill>
                          <a:latin typeface="+mn-lt"/>
                        </a:rPr>
                        <a:t>Thoroughput</a:t>
                      </a:r>
                      <a:r>
                        <a:rPr lang="en-US" sz="1100" b="0" i="0" u="none" strike="noStrike" dirty="0" smtClean="0">
                          <a:solidFill>
                            <a:srgbClr val="00B0F0"/>
                          </a:solidFill>
                          <a:latin typeface="+mn-lt"/>
                        </a:rPr>
                        <a:t>&gt;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B0F0"/>
                          </a:solidFill>
                          <a:latin typeface="+mn-lt"/>
                        </a:rPr>
                        <a:t>&lt;</a:t>
                      </a:r>
                      <a:r>
                        <a:rPr lang="en-US" sz="1000" b="0" i="0" u="none" strike="noStrike" dirty="0" err="1" smtClean="0">
                          <a:solidFill>
                            <a:srgbClr val="00B0F0"/>
                          </a:solidFill>
                          <a:latin typeface="+mn-lt"/>
                        </a:rPr>
                        <a:t>Thoroughput</a:t>
                      </a:r>
                      <a:r>
                        <a:rPr lang="en-US" sz="1000" b="0" i="0" u="none" strike="noStrike" dirty="0" smtClean="0">
                          <a:solidFill>
                            <a:srgbClr val="00B0F0"/>
                          </a:solidFill>
                          <a:latin typeface="+mn-lt"/>
                        </a:rPr>
                        <a:t>&gt;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T="45728" marB="45728" anchor="ctr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B0F0"/>
                          </a:solidFill>
                          <a:latin typeface="+mn-lt"/>
                        </a:rPr>
                        <a:t>&lt;</a:t>
                      </a:r>
                      <a:r>
                        <a:rPr lang="en-US" sz="1000" b="0" i="0" u="none" strike="noStrike" dirty="0" err="1" smtClean="0">
                          <a:solidFill>
                            <a:srgbClr val="00B0F0"/>
                          </a:solidFill>
                          <a:latin typeface="+mn-lt"/>
                        </a:rPr>
                        <a:t>Thoroughput</a:t>
                      </a:r>
                      <a:r>
                        <a:rPr lang="en-US" sz="1000" b="0" i="0" u="none" strike="noStrike" dirty="0" smtClean="0">
                          <a:solidFill>
                            <a:srgbClr val="00B0F0"/>
                          </a:solidFill>
                          <a:latin typeface="+mn-lt"/>
                        </a:rPr>
                        <a:t>&gt;</a:t>
                      </a: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T="45728" marB="45728" anchor="ctr" horzOverflow="overflow"/>
                </a:tc>
              </a:tr>
              <a:tr h="39626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Average Response Time (&lt;Project&gt;)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8" marB="45728" anchor="ctr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F0"/>
                          </a:solidFill>
                          <a:latin typeface="Calibri"/>
                        </a:rPr>
                        <a:t>&lt;Response Time&gt;</a:t>
                      </a:r>
                      <a:endParaRPr lang="en-US" sz="1100" b="0" i="0" u="none" strike="noStrike" dirty="0">
                        <a:solidFill>
                          <a:srgbClr val="00B0F0"/>
                        </a:solidFill>
                        <a:latin typeface="Calibri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F0"/>
                          </a:solidFill>
                          <a:latin typeface="+mn-lt"/>
                        </a:rPr>
                        <a:t>&lt;Response Time&gt;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B0F0"/>
                          </a:solidFill>
                          <a:latin typeface="+mn-lt"/>
                        </a:rPr>
                        <a:t>&lt;Response Time&gt;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T="45728" marB="45728" anchor="ctr" horzOverflow="overflow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B0F0"/>
                          </a:solidFill>
                          <a:latin typeface="+mn-lt"/>
                        </a:rPr>
                        <a:t>&lt;Response Time&gt;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T="45728" marB="45728" anchor="ctr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WOPA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988BA338AE284E939311D868F52E02" ma:contentTypeVersion="1" ma:contentTypeDescription="Create a new document." ma:contentTypeScope="" ma:versionID="71a54bd60bd538811898c1aa26c5b2a4">
  <xsd:schema xmlns:xsd="http://www.w3.org/2001/XMLSchema" xmlns:p="http://schemas.microsoft.com/office/2006/metadata/properties" xmlns:ns2="b6a8537c-7fc8-427b-b616-59f005d1b222" targetNamespace="http://schemas.microsoft.com/office/2006/metadata/properties" ma:root="true" ma:fieldsID="00f39cde16206266f3c8f35660cede2b" ns2:_="">
    <xsd:import namespace="b6a8537c-7fc8-427b-b616-59f005d1b222"/>
    <xsd:element name="properties">
      <xsd:complexType>
        <xsd:sequence>
          <xsd:element name="documentManagement">
            <xsd:complexType>
              <xsd:all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b6a8537c-7fc8-427b-b616-59f005d1b222" elementFormDefault="qualified">
    <xsd:import namespace="http://schemas.microsoft.com/office/2006/documentManagement/types"/>
    <xsd:element name="Description0" ma:index="8" nillable="true" ma:displayName="Description" ma:internalName="Description0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b6a8537c-7fc8-427b-b616-59f005d1b222" xsi:nil="true"/>
  </documentManagement>
</p:properties>
</file>

<file path=customXml/itemProps1.xml><?xml version="1.0" encoding="utf-8"?>
<ds:datastoreItem xmlns:ds="http://schemas.openxmlformats.org/officeDocument/2006/customXml" ds:itemID="{5BEE5F27-8C0C-4EF9-B028-C05BDC72CA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E657FE-E751-4BE0-B1DF-EFBB8E98E4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a8537c-7fc8-427b-b616-59f005d1b222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89945216-4ADD-4B15-A868-81E38821466C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www.w3.org/XML/1998/namespace"/>
    <ds:schemaRef ds:uri="b6a8537c-7fc8-427b-b616-59f005d1b222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4034</TotalTime>
  <Words>943</Words>
  <Application>Microsoft Office PowerPoint</Application>
  <PresentationFormat>On-screen Show (4:3)</PresentationFormat>
  <Paragraphs>223</Paragraphs>
  <Slides>15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CWOPA</vt:lpstr>
      <vt:lpstr>Load Test Report</vt:lpstr>
      <vt:lpstr>Contents</vt:lpstr>
      <vt:lpstr>Project Overview </vt:lpstr>
      <vt:lpstr>Release Application Changes </vt:lpstr>
      <vt:lpstr>Release Performance Tuning</vt:lpstr>
      <vt:lpstr>Load Test Approach</vt:lpstr>
      <vt:lpstr>Load Testing Scenario Changes</vt:lpstr>
      <vt:lpstr>Load Test Comparison Overview</vt:lpstr>
      <vt:lpstr>Load Test Comparison </vt:lpstr>
      <vt:lpstr>Load Test Comparison </vt:lpstr>
      <vt:lpstr>  &lt;Project&gt; SQL Execution Statistics  </vt:lpstr>
      <vt:lpstr>SQL Execution Comparison</vt:lpstr>
      <vt:lpstr>Batch Volume Testing Approach</vt:lpstr>
      <vt:lpstr>Batch Volume Test - I  &lt;Date&gt;</vt:lpstr>
      <vt:lpstr>Batch Volume Test - II  &lt;Date&gt;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 Test Report</dc:title>
  <dc:creator>mkoerber@pa.gov</dc:creator>
  <cp:lastModifiedBy>dpwuser</cp:lastModifiedBy>
  <cp:revision>2</cp:revision>
  <cp:lastPrinted>2012-04-26T16:44:41Z</cp:lastPrinted>
  <dcterms:created xsi:type="dcterms:W3CDTF">2009-09-24T20:06:18Z</dcterms:created>
  <dcterms:modified xsi:type="dcterms:W3CDTF">2015-04-28T13:47:58Z</dcterms:modified>
</cp:coreProperties>
</file>