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2.xml" ContentType="application/vnd.openxmlformats-officedocument.presentationml.comment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8"/>
    <p:sldId id="266" r:id="rId19"/>
    <p:sldId id="267" r:id="rId20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t825_work@163.com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 b="def" i="def"/>
      <a:tcStyle>
        <a:tcBdr/>
        <a:fill>
          <a:solidFill>
            <a:srgbClr val="E8F3F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 b="def" i="def"/>
      <a:tcStyle>
        <a:tcBdr/>
        <a:fill>
          <a:solidFill>
            <a:srgbClr val="EEF3E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 b="def" i="def"/>
      <a:tcStyle>
        <a:tcBdr/>
        <a:fill>
          <a:solidFill>
            <a:srgbClr val="F7E7E8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comments" Target="comments/comment1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comments" Target="comments/comment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8-23T00:58:57.756" idx="1">
    <p:pos x="6909" y="211"/>
    <p:text>在进行动态路由的时候，一级标签优先级高于二级，每级标签都存一个默认分组。当标签未指定时或对应标签的机器不存在时，均路由到默认分组中。一般来说，默认分组即原系统动态改造前所在的机器分组。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8-23T00:57:34.174" idx="2">
    <p:pos x="6925" y="215"/>
    <p:text>使用动态链路以后，不再需要在测试的时候对整个调用链路进行隔离，只需要将测试的应用打标，请求在遇到与自己所携带的标相同的应用机器时，将优先路由至对应机器，而在没有找到时候，路由至默认环境。可以认为使用动态链路，便可以接口化地“创建/合并”测试环境并实现请求隔离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Rectangle 7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pc="-100" sz="59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1100015" y="4670245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标题文本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标题文本"/>
          <p:cNvSpPr txBox="1"/>
          <p:nvPr>
            <p:ph type="title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2" name="正文级别 1…"/>
          <p:cNvSpPr txBox="1"/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标题文本"/>
          <p:cNvSpPr txBox="1"/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pc="-100" sz="5900">
                <a:solidFill>
                  <a:srgbClr val="595959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6" name="正文级别 1…"/>
          <p:cNvSpPr txBox="1"/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标题文本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7" name="正文级别 1…"/>
          <p:cNvSpPr txBox="1"/>
          <p:nvPr>
            <p:ph type="body" sz="half" idx="1"/>
          </p:nvPr>
        </p:nvSpPr>
        <p:spPr>
          <a:xfrm>
            <a:off x="3867911" y="868680"/>
            <a:ext cx="3474722" cy="512064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标题文本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Text Placeholder 4"/>
          <p:cNvSpPr/>
          <p:nvPr>
            <p:ph type="body" sz="quarter" idx="13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标题文本"/>
          <p:cNvSpPr txBox="1"/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标题文本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7" name="正文级别 1…"/>
          <p:cNvSpPr txBox="1"/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标题文本"/>
          <p:cNvSpPr txBox="1"/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99" name="Picture Placeholder 2"/>
          <p:cNvSpPr/>
          <p:nvPr>
            <p:ph type="pic" idx="13"/>
          </p:nvPr>
        </p:nvSpPr>
        <p:spPr>
          <a:xfrm>
            <a:off x="3570644" y="767419"/>
            <a:ext cx="8115231" cy="5330953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0" name="正文级别 1…"/>
          <p:cNvSpPr txBox="1"/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60" strike="noStrike" sz="3600" u="none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dwardlee03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wacai.info/middleware/wafe/docs/rpc/dynamic-routing-user-guide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wacai.info/middleware/wafe/docs/rpc/overview.html" TargetMode="External"/><Relationship Id="rId3" Type="http://schemas.openxmlformats.org/officeDocument/2006/relationships/hyperlink" Target="http://pages.wacai.info/middleware/wafe/docs/rpc/smart-gate.html" TargetMode="External"/><Relationship Id="rId4" Type="http://schemas.openxmlformats.org/officeDocument/2006/relationships/hyperlink" Target="http://pages.wacai.info/middleware/wafe/docs/rpc/dynamic-routing-user-guide.html" TargetMode="External"/><Relationship Id="rId5" Type="http://schemas.openxmlformats.org/officeDocument/2006/relationships/hyperlink" Target="http://pages.wacai.info/middleware/portal/docs/ninja/ninja.html" TargetMode="External"/><Relationship Id="rId6" Type="http://schemas.openxmlformats.org/officeDocument/2006/relationships/hyperlink" Target="http://pages.wacai.info/middleware/portal/docs/dubbo/dubbo-admin.html" TargetMode="External"/><Relationship Id="rId7" Type="http://schemas.openxmlformats.org/officeDocument/2006/relationships/hyperlink" Target="http://pages.wacai.info/middleware/portal/docs/dubbo/dubbo-faq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 txBox="1"/>
          <p:nvPr>
            <p:ph type="ctrTitle"/>
          </p:nvPr>
        </p:nvSpPr>
        <p:spPr>
          <a:xfrm>
            <a:off x="814667" y="1298447"/>
            <a:ext cx="7733912" cy="3255266"/>
          </a:xfrm>
          <a:prstGeom prst="rect">
            <a:avLst/>
          </a:prstGeom>
        </p:spPr>
        <p:txBody>
          <a:bodyPr/>
          <a:lstStyle/>
          <a:p>
            <a:pPr/>
            <a:r>
              <a:t>动态链路技术介绍</a:t>
            </a:r>
          </a:p>
        </p:txBody>
      </p:sp>
      <p:sp>
        <p:nvSpPr>
          <p:cNvPr id="133" name="副标题 2"/>
          <p:cNvSpPr txBox="1"/>
          <p:nvPr>
            <p:ph type="subTitle" sz="quarter" idx="1"/>
          </p:nvPr>
        </p:nvSpPr>
        <p:spPr>
          <a:xfrm>
            <a:off x="844833" y="4670245"/>
            <a:ext cx="7703744" cy="914401"/>
          </a:xfrm>
          <a:prstGeom prst="rect">
            <a:avLst/>
          </a:prstGeom>
        </p:spPr>
        <p:txBody>
          <a:bodyPr/>
          <a:lstStyle/>
          <a:p>
            <a:pPr/>
            <a:r>
              <a:t>@</a:t>
            </a:r>
            <a:r>
              <a:rPr b="1" u="sng">
                <a:solidFill>
                  <a:srgbClr val="FFFFFF"/>
                </a:solidFill>
                <a:uFill>
                  <a:solidFill>
                    <a:schemeClr val="accent3"/>
                  </a:solidFill>
                </a:uFill>
                <a:hlinkClick r:id="rId2" invalidUrl="" action="" tgtFrame="" tooltip="" history="1" highlightClick="0" endSnd="0"/>
              </a:rPr>
              <a:t>单农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两层路由策略</a:t>
            </a:r>
          </a:p>
        </p:txBody>
      </p:sp>
      <p:grpSp>
        <p:nvGrpSpPr>
          <p:cNvPr id="256" name="内容占位符 3"/>
          <p:cNvGrpSpPr/>
          <p:nvPr/>
        </p:nvGrpSpPr>
        <p:grpSpPr>
          <a:xfrm>
            <a:off x="4490581" y="863600"/>
            <a:ext cx="6071512" cy="5121275"/>
            <a:chOff x="0" y="0"/>
            <a:chExt cx="6071510" cy="5121275"/>
          </a:xfrm>
        </p:grpSpPr>
        <p:grpSp>
          <p:nvGrpSpPr>
            <p:cNvPr id="224" name="成组"/>
            <p:cNvGrpSpPr/>
            <p:nvPr/>
          </p:nvGrpSpPr>
          <p:grpSpPr>
            <a:xfrm>
              <a:off x="4250057" y="0"/>
              <a:ext cx="1821454" cy="5121275"/>
              <a:chOff x="0" y="0"/>
              <a:chExt cx="1821452" cy="5121275"/>
            </a:xfrm>
          </p:grpSpPr>
          <p:sp>
            <p:nvSpPr>
              <p:cNvPr id="222" name="圆角矩形"/>
              <p:cNvSpPr/>
              <p:nvPr/>
            </p:nvSpPr>
            <p:spPr>
              <a:xfrm>
                <a:off x="0" y="0"/>
                <a:ext cx="1821453" cy="5121275"/>
              </a:xfrm>
              <a:prstGeom prst="roundRect">
                <a:avLst>
                  <a:gd name="adj" fmla="val 10000"/>
                </a:avLst>
              </a:prstGeom>
              <a:solidFill>
                <a:srgbClr val="CDE6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595959"/>
                    </a:solidFill>
                  </a:defRPr>
                </a:pPr>
              </a:p>
            </p:txBody>
          </p:sp>
          <p:sp>
            <p:nvSpPr>
              <p:cNvPr id="223" name="分组路由"/>
              <p:cNvSpPr txBox="1"/>
              <p:nvPr/>
            </p:nvSpPr>
            <p:spPr>
              <a:xfrm>
                <a:off x="0" y="315054"/>
                <a:ext cx="1821453" cy="906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595959"/>
                    </a:solidFill>
                  </a:defRPr>
                </a:lvl1pPr>
              </a:lstStyle>
              <a:p>
                <a:pPr/>
                <a:r>
                  <a:t>分组路由</a:t>
                </a:r>
              </a:p>
            </p:txBody>
          </p:sp>
        </p:grpSp>
        <p:grpSp>
          <p:nvGrpSpPr>
            <p:cNvPr id="227" name="成组"/>
            <p:cNvGrpSpPr/>
            <p:nvPr/>
          </p:nvGrpSpPr>
          <p:grpSpPr>
            <a:xfrm>
              <a:off x="2125029" y="0"/>
              <a:ext cx="1821453" cy="5121275"/>
              <a:chOff x="0" y="0"/>
              <a:chExt cx="1821452" cy="5121275"/>
            </a:xfrm>
          </p:grpSpPr>
          <p:sp>
            <p:nvSpPr>
              <p:cNvPr id="225" name="圆角矩形"/>
              <p:cNvSpPr/>
              <p:nvPr/>
            </p:nvSpPr>
            <p:spPr>
              <a:xfrm>
                <a:off x="0" y="0"/>
                <a:ext cx="1821453" cy="5121275"/>
              </a:xfrm>
              <a:prstGeom prst="roundRect">
                <a:avLst>
                  <a:gd name="adj" fmla="val 10000"/>
                </a:avLst>
              </a:prstGeom>
              <a:solidFill>
                <a:srgbClr val="CDE6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595959"/>
                    </a:solidFill>
                  </a:defRPr>
                </a:pPr>
              </a:p>
            </p:txBody>
          </p:sp>
          <p:sp>
            <p:nvSpPr>
              <p:cNvPr id="226" name="单元路由"/>
              <p:cNvSpPr txBox="1"/>
              <p:nvPr/>
            </p:nvSpPr>
            <p:spPr>
              <a:xfrm>
                <a:off x="0" y="315054"/>
                <a:ext cx="1821453" cy="906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595959"/>
                    </a:solidFill>
                  </a:defRPr>
                </a:lvl1pPr>
              </a:lstStyle>
              <a:p>
                <a:pPr/>
                <a:r>
                  <a:t>单元路由</a:t>
                </a:r>
              </a:p>
            </p:txBody>
          </p:sp>
        </p:grpSp>
        <p:sp>
          <p:nvSpPr>
            <p:cNvPr id="228" name="圆角矩形"/>
            <p:cNvSpPr/>
            <p:nvPr/>
          </p:nvSpPr>
          <p:spPr>
            <a:xfrm>
              <a:off x="0" y="0"/>
              <a:ext cx="1821453" cy="5121275"/>
            </a:xfrm>
            <a:prstGeom prst="roundRect">
              <a:avLst>
                <a:gd name="adj" fmla="val 10000"/>
              </a:avLst>
            </a:prstGeom>
            <a:solidFill>
              <a:srgbClr val="CDE6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ts val="800"/>
                </a:spcBef>
                <a:defRPr sz="2800">
                  <a:solidFill>
                    <a:srgbClr val="595959"/>
                  </a:solidFill>
                </a:defRPr>
              </a:pPr>
            </a:p>
          </p:txBody>
        </p:sp>
        <p:grpSp>
          <p:nvGrpSpPr>
            <p:cNvPr id="231" name="成组"/>
            <p:cNvGrpSpPr/>
            <p:nvPr/>
          </p:nvGrpSpPr>
          <p:grpSpPr>
            <a:xfrm>
              <a:off x="151787" y="2846932"/>
              <a:ext cx="1519200" cy="758940"/>
              <a:chOff x="0" y="0"/>
              <a:chExt cx="1519198" cy="758938"/>
            </a:xfrm>
          </p:grpSpPr>
          <p:sp>
            <p:nvSpPr>
              <p:cNvPr id="229" name="椭圆形"/>
              <p:cNvSpPr/>
              <p:nvPr/>
            </p:nvSpPr>
            <p:spPr>
              <a:xfrm>
                <a:off x="-1" y="-1"/>
                <a:ext cx="1519200" cy="758940"/>
              </a:xfrm>
              <a:prstGeom prst="ellipse">
                <a:avLst/>
              </a:prstGeom>
              <a:solidFill>
                <a:schemeClr val="accent1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" name="请求"/>
              <p:cNvSpPr txBox="1"/>
              <p:nvPr/>
            </p:nvSpPr>
            <p:spPr>
              <a:xfrm>
                <a:off x="222481" y="216273"/>
                <a:ext cx="1074237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请求</a:t>
                </a:r>
              </a:p>
            </p:txBody>
          </p:sp>
        </p:grpSp>
        <p:sp>
          <p:nvSpPr>
            <p:cNvPr id="232" name="线条"/>
            <p:cNvSpPr/>
            <p:nvPr/>
          </p:nvSpPr>
          <p:spPr>
            <a:xfrm flipV="1">
              <a:off x="1670464" y="2353895"/>
              <a:ext cx="607152" cy="872780"/>
            </a:xfrm>
            <a:prstGeom prst="line">
              <a:avLst/>
            </a:prstGeom>
            <a:noFill/>
            <a:ln w="38100" cap="flat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5" name="成组"/>
            <p:cNvGrpSpPr/>
            <p:nvPr/>
          </p:nvGrpSpPr>
          <p:grpSpPr>
            <a:xfrm>
              <a:off x="2278136" y="1974152"/>
              <a:ext cx="1517879" cy="758939"/>
              <a:chOff x="0" y="0"/>
              <a:chExt cx="1517877" cy="758938"/>
            </a:xfrm>
          </p:grpSpPr>
          <p:sp>
            <p:nvSpPr>
              <p:cNvPr id="233" name="椭圆形"/>
              <p:cNvSpPr/>
              <p:nvPr/>
            </p:nvSpPr>
            <p:spPr>
              <a:xfrm>
                <a:off x="0" y="-1"/>
                <a:ext cx="1517878" cy="758940"/>
              </a:xfrm>
              <a:prstGeom prst="ellipse">
                <a:avLst/>
              </a:prstGeom>
              <a:solidFill>
                <a:srgbClr val="5D95B8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" name="单元A"/>
              <p:cNvSpPr txBox="1"/>
              <p:nvPr/>
            </p:nvSpPr>
            <p:spPr>
              <a:xfrm>
                <a:off x="222287" y="216273"/>
                <a:ext cx="1073302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单元</a:t>
                </a:r>
                <a:r>
                  <a:t>A</a:t>
                </a:r>
              </a:p>
            </p:txBody>
          </p:sp>
        </p:grpSp>
        <p:sp>
          <p:nvSpPr>
            <p:cNvPr id="236" name="线条"/>
            <p:cNvSpPr/>
            <p:nvPr/>
          </p:nvSpPr>
          <p:spPr>
            <a:xfrm flipV="1">
              <a:off x="3795644" y="1917352"/>
              <a:ext cx="607151" cy="436391"/>
            </a:xfrm>
            <a:prstGeom prst="line">
              <a:avLst/>
            </a:prstGeom>
            <a:noFill/>
            <a:ln w="38100" cap="flat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9" name="成组"/>
            <p:cNvGrpSpPr/>
            <p:nvPr/>
          </p:nvGrpSpPr>
          <p:grpSpPr>
            <a:xfrm>
              <a:off x="4403166" y="1537763"/>
              <a:ext cx="1517878" cy="758939"/>
              <a:chOff x="0" y="0"/>
              <a:chExt cx="1517877" cy="758937"/>
            </a:xfrm>
          </p:grpSpPr>
          <p:sp>
            <p:nvSpPr>
              <p:cNvPr id="237" name="圆角矩形"/>
              <p:cNvSpPr/>
              <p:nvPr/>
            </p:nvSpPr>
            <p:spPr>
              <a:xfrm>
                <a:off x="0" y="0"/>
                <a:ext cx="1517878" cy="758938"/>
              </a:xfrm>
              <a:prstGeom prst="roundRect">
                <a:avLst>
                  <a:gd name="adj" fmla="val 10000"/>
                </a:avLst>
              </a:prstGeom>
              <a:solidFill>
                <a:srgbClr val="5D95B8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" name="分组-1"/>
              <p:cNvSpPr txBox="1"/>
              <p:nvPr/>
            </p:nvSpPr>
            <p:spPr>
              <a:xfrm>
                <a:off x="22228" y="216273"/>
                <a:ext cx="1473420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分组</a:t>
                </a:r>
                <a:r>
                  <a:rPr b="1"/>
                  <a:t>-1</a:t>
                </a:r>
              </a:p>
            </p:txBody>
          </p:sp>
        </p:grpSp>
        <p:sp>
          <p:nvSpPr>
            <p:cNvPr id="240" name="线条"/>
            <p:cNvSpPr/>
            <p:nvPr/>
          </p:nvSpPr>
          <p:spPr>
            <a:xfrm>
              <a:off x="3796385" y="2353742"/>
              <a:ext cx="607151" cy="43639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3" name="成组"/>
            <p:cNvGrpSpPr/>
            <p:nvPr/>
          </p:nvGrpSpPr>
          <p:grpSpPr>
            <a:xfrm>
              <a:off x="4403166" y="2410542"/>
              <a:ext cx="1517878" cy="758939"/>
              <a:chOff x="0" y="0"/>
              <a:chExt cx="1517877" cy="758937"/>
            </a:xfrm>
          </p:grpSpPr>
          <p:sp>
            <p:nvSpPr>
              <p:cNvPr id="241" name="圆角矩形"/>
              <p:cNvSpPr/>
              <p:nvPr/>
            </p:nvSpPr>
            <p:spPr>
              <a:xfrm>
                <a:off x="0" y="0"/>
                <a:ext cx="1517878" cy="758938"/>
              </a:xfrm>
              <a:prstGeom prst="roundRect">
                <a:avLst>
                  <a:gd name="adj" fmla="val 10000"/>
                </a:avLst>
              </a:prstGeom>
              <a:solidFill>
                <a:srgbClr val="5D95B8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b="1"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" name="中心分组(默认)"/>
              <p:cNvSpPr txBox="1"/>
              <p:nvPr/>
            </p:nvSpPr>
            <p:spPr>
              <a:xfrm>
                <a:off x="22228" y="216274"/>
                <a:ext cx="1473420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中心分组</a:t>
                </a:r>
                <a:r>
                  <a:t>(</a:t>
                </a:r>
                <a:r>
                  <a:rPr b="1"/>
                  <a:t>默认</a:t>
                </a:r>
                <a:r>
                  <a:t>)</a:t>
                </a:r>
              </a:p>
            </p:txBody>
          </p:sp>
        </p:grpSp>
        <p:sp>
          <p:nvSpPr>
            <p:cNvPr id="244" name="线条"/>
            <p:cNvSpPr/>
            <p:nvPr/>
          </p:nvSpPr>
          <p:spPr>
            <a:xfrm>
              <a:off x="1671507" y="3226674"/>
              <a:ext cx="607152" cy="872780"/>
            </a:xfrm>
            <a:prstGeom prst="line">
              <a:avLst/>
            </a:prstGeom>
            <a:noFill/>
            <a:ln w="38100" cap="flat">
              <a:solidFill>
                <a:srgbClr val="1F936C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7" name="成组"/>
            <p:cNvGrpSpPr/>
            <p:nvPr/>
          </p:nvGrpSpPr>
          <p:grpSpPr>
            <a:xfrm>
              <a:off x="2278136" y="3719712"/>
              <a:ext cx="1517879" cy="758939"/>
              <a:chOff x="0" y="0"/>
              <a:chExt cx="1517877" cy="758938"/>
            </a:xfrm>
          </p:grpSpPr>
          <p:sp>
            <p:nvSpPr>
              <p:cNvPr id="245" name="椭圆形"/>
              <p:cNvSpPr/>
              <p:nvPr/>
            </p:nvSpPr>
            <p:spPr>
              <a:xfrm>
                <a:off x="0" y="-1"/>
                <a:ext cx="1517878" cy="758940"/>
              </a:xfrm>
              <a:prstGeom prst="ellipse">
                <a:avLst/>
              </a:prstGeom>
              <a:solidFill>
                <a:srgbClr val="3DA779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中心单元(默认)"/>
              <p:cNvSpPr txBox="1"/>
              <p:nvPr/>
            </p:nvSpPr>
            <p:spPr>
              <a:xfrm>
                <a:off x="222287" y="79113"/>
                <a:ext cx="1073302" cy="6007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中心单元</a:t>
                </a:r>
                <a:r>
                  <a:t>(</a:t>
                </a:r>
                <a:r>
                  <a:rPr b="1"/>
                  <a:t>默认</a:t>
                </a:r>
                <a:r>
                  <a:t>)</a:t>
                </a:r>
              </a:p>
            </p:txBody>
          </p:sp>
        </p:grpSp>
        <p:sp>
          <p:nvSpPr>
            <p:cNvPr id="248" name="线条"/>
            <p:cNvSpPr/>
            <p:nvPr/>
          </p:nvSpPr>
          <p:spPr>
            <a:xfrm flipV="1">
              <a:off x="3795644" y="3662911"/>
              <a:ext cx="607151" cy="43639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1" name="成组"/>
            <p:cNvGrpSpPr/>
            <p:nvPr/>
          </p:nvGrpSpPr>
          <p:grpSpPr>
            <a:xfrm>
              <a:off x="4403166" y="3283322"/>
              <a:ext cx="1517878" cy="758939"/>
              <a:chOff x="0" y="0"/>
              <a:chExt cx="1517877" cy="758937"/>
            </a:xfrm>
          </p:grpSpPr>
          <p:sp>
            <p:nvSpPr>
              <p:cNvPr id="249" name="圆角矩形"/>
              <p:cNvSpPr/>
              <p:nvPr/>
            </p:nvSpPr>
            <p:spPr>
              <a:xfrm>
                <a:off x="0" y="0"/>
                <a:ext cx="1517878" cy="758938"/>
              </a:xfrm>
              <a:prstGeom prst="roundRect">
                <a:avLst>
                  <a:gd name="adj" fmla="val 10000"/>
                </a:avLst>
              </a:prstGeom>
              <a:solidFill>
                <a:srgbClr val="3DA779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分组-1"/>
              <p:cNvSpPr txBox="1"/>
              <p:nvPr/>
            </p:nvSpPr>
            <p:spPr>
              <a:xfrm>
                <a:off x="22228" y="216274"/>
                <a:ext cx="1473420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分组</a:t>
                </a:r>
                <a:r>
                  <a:rPr b="1"/>
                  <a:t>-1</a:t>
                </a:r>
              </a:p>
            </p:txBody>
          </p:sp>
        </p:grpSp>
        <p:sp>
          <p:nvSpPr>
            <p:cNvPr id="252" name="线条"/>
            <p:cNvSpPr/>
            <p:nvPr/>
          </p:nvSpPr>
          <p:spPr>
            <a:xfrm>
              <a:off x="3796385" y="4099301"/>
              <a:ext cx="607151" cy="436391"/>
            </a:xfrm>
            <a:prstGeom prst="line">
              <a:avLst/>
            </a:prstGeom>
            <a:noFill/>
            <a:ln w="38100" cap="flat">
              <a:solidFill>
                <a:srgbClr val="1F936C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5" name="成组"/>
            <p:cNvGrpSpPr/>
            <p:nvPr/>
          </p:nvGrpSpPr>
          <p:grpSpPr>
            <a:xfrm>
              <a:off x="4403166" y="4156102"/>
              <a:ext cx="1517878" cy="758939"/>
              <a:chOff x="0" y="0"/>
              <a:chExt cx="1517877" cy="758937"/>
            </a:xfrm>
          </p:grpSpPr>
          <p:sp>
            <p:nvSpPr>
              <p:cNvPr id="253" name="圆角矩形"/>
              <p:cNvSpPr/>
              <p:nvPr/>
            </p:nvSpPr>
            <p:spPr>
              <a:xfrm>
                <a:off x="0" y="0"/>
                <a:ext cx="1517878" cy="758938"/>
              </a:xfrm>
              <a:prstGeom prst="roundRect">
                <a:avLst>
                  <a:gd name="adj" fmla="val 10000"/>
                </a:avLst>
              </a:prstGeom>
              <a:solidFill>
                <a:srgbClr val="3DA779"/>
              </a:solidFill>
              <a:ln w="1079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8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中心分组(默认)"/>
              <p:cNvSpPr txBox="1"/>
              <p:nvPr/>
            </p:nvSpPr>
            <p:spPr>
              <a:xfrm>
                <a:off x="22228" y="216274"/>
                <a:ext cx="1473420" cy="326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795" tIns="10795" rIns="10795" bIns="10795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  <a:r>
                  <a:rPr b="1"/>
                  <a:t>中心分组</a:t>
                </a:r>
                <a:r>
                  <a:t>(</a:t>
                </a:r>
                <a:r>
                  <a:rPr b="1"/>
                  <a:t>默认</a:t>
                </a:r>
                <a:r>
                  <a:t>)</a:t>
                </a:r>
              </a:p>
            </p:txBody>
          </p:sp>
        </p:grpSp>
      </p:grpSp>
      <p:sp>
        <p:nvSpPr>
          <p:cNvPr id="257" name="文本框 4"/>
          <p:cNvSpPr txBox="1"/>
          <p:nvPr/>
        </p:nvSpPr>
        <p:spPr>
          <a:xfrm>
            <a:off x="8244589" y="2473376"/>
            <a:ext cx="58556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link-1</a:t>
            </a:r>
          </a:p>
        </p:txBody>
      </p:sp>
      <p:sp>
        <p:nvSpPr>
          <p:cNvPr id="258" name="文本框 5"/>
          <p:cNvSpPr txBox="1"/>
          <p:nvPr/>
        </p:nvSpPr>
        <p:spPr>
          <a:xfrm>
            <a:off x="8244588" y="3578916"/>
            <a:ext cx="58556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link-2</a:t>
            </a:r>
          </a:p>
        </p:txBody>
      </p:sp>
      <p:sp>
        <p:nvSpPr>
          <p:cNvPr id="259" name="文本框 6"/>
          <p:cNvSpPr txBox="1"/>
          <p:nvPr/>
        </p:nvSpPr>
        <p:spPr>
          <a:xfrm>
            <a:off x="8244588" y="4190188"/>
            <a:ext cx="58556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link-3</a:t>
            </a:r>
          </a:p>
        </p:txBody>
      </p:sp>
      <p:sp>
        <p:nvSpPr>
          <p:cNvPr id="260" name="文本框 7"/>
          <p:cNvSpPr txBox="1"/>
          <p:nvPr/>
        </p:nvSpPr>
        <p:spPr>
          <a:xfrm>
            <a:off x="8244589" y="5295727"/>
            <a:ext cx="58556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F936C"/>
                </a:solidFill>
              </a:defRPr>
            </a:lvl1pPr>
          </a:lstStyle>
          <a:p>
            <a:pPr/>
            <a:r>
              <a:t>link-4</a:t>
            </a:r>
          </a:p>
        </p:txBody>
      </p:sp>
      <p:sp>
        <p:nvSpPr>
          <p:cNvPr id="261" name="右箭头 10"/>
          <p:cNvSpPr/>
          <p:nvPr/>
        </p:nvSpPr>
        <p:spPr>
          <a:xfrm>
            <a:off x="4468343" y="197373"/>
            <a:ext cx="6115988" cy="508001"/>
          </a:xfrm>
          <a:prstGeom prst="rightArrow">
            <a:avLst>
              <a:gd name="adj1" fmla="val 50000"/>
              <a:gd name="adj2" fmla="val 36021"/>
            </a:avLst>
          </a:prstGeom>
          <a:solidFill>
            <a:schemeClr val="accent1"/>
          </a:solidFill>
          <a:ln w="10795">
            <a:solidFill>
              <a:srgbClr val="2F8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下箭头 11"/>
          <p:cNvSpPr/>
          <p:nvPr/>
        </p:nvSpPr>
        <p:spPr>
          <a:xfrm>
            <a:off x="10750056" y="868363"/>
            <a:ext cx="508001" cy="5121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841"/>
                </a:moveTo>
                <a:lnTo>
                  <a:pt x="5400" y="20841"/>
                </a:lnTo>
                <a:lnTo>
                  <a:pt x="5400" y="0"/>
                </a:lnTo>
                <a:lnTo>
                  <a:pt x="16200" y="0"/>
                </a:lnTo>
                <a:lnTo>
                  <a:pt x="16200" y="20841"/>
                </a:lnTo>
                <a:lnTo>
                  <a:pt x="21600" y="20841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0795">
            <a:solidFill>
              <a:srgbClr val="2F8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请求tag透传"/>
          <p:cNvSpPr txBox="1"/>
          <p:nvPr/>
        </p:nvSpPr>
        <p:spPr>
          <a:xfrm>
            <a:off x="6881607" y="240553"/>
            <a:ext cx="1316891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700"/>
            </a:lvl1pPr>
          </a:lstStyle>
          <a:p>
            <a:pPr/>
            <a:r>
              <a:t>请求tag透传</a:t>
            </a:r>
          </a:p>
        </p:txBody>
      </p:sp>
      <p:sp>
        <p:nvSpPr>
          <p:cNvPr id="264" name="应用tag正交匹配"/>
          <p:cNvSpPr txBox="1"/>
          <p:nvPr/>
        </p:nvSpPr>
        <p:spPr>
          <a:xfrm>
            <a:off x="10818765" y="2341879"/>
            <a:ext cx="370582" cy="21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700"/>
            </a:lvl1pPr>
          </a:lstStyle>
          <a:p>
            <a:pPr/>
            <a:r>
              <a:t>应用tag正交匹配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总体架构</a:t>
            </a:r>
          </a:p>
        </p:txBody>
      </p:sp>
      <p:pic>
        <p:nvPicPr>
          <p:cNvPr id="267" name="内容占位符 3" descr="内容占位符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8159" y="1123837"/>
            <a:ext cx="8209693" cy="460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请求打标</a:t>
            </a:r>
          </a:p>
        </p:txBody>
      </p:sp>
      <p:sp>
        <p:nvSpPr>
          <p:cNvPr id="270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>
                <a:solidFill>
                  <a:srgbClr val="000000"/>
                </a:solidFill>
              </a:defRPr>
            </a:pPr>
            <a:r>
              <a:rPr b="1"/>
              <a:t>对请求进行打标</a:t>
            </a:r>
            <a:r>
              <a:t>有多种方式：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在 </a:t>
            </a:r>
            <a:r>
              <a:t>HTTP </a:t>
            </a:r>
            <a:r>
              <a:t>请求源中，在 </a:t>
            </a:r>
            <a:r>
              <a:t>HTTP </a:t>
            </a:r>
            <a:r>
              <a:rPr b="1"/>
              <a:t>头</a:t>
            </a:r>
            <a:r>
              <a:rPr b="1"/>
              <a:t>信息</a:t>
            </a:r>
            <a:r>
              <a:t>添加 </a:t>
            </a:r>
            <a:r>
              <a:t>X-CELL-ID/X-APP-GROUP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在</a:t>
            </a:r>
            <a:r>
              <a:rPr b="1"/>
              <a:t>请求抵达的第一个服务应用</a:t>
            </a:r>
            <a:r>
              <a:t>上配置 </a:t>
            </a:r>
            <a:r>
              <a:t>APP_IDC/APP_GROUP </a:t>
            </a:r>
            <a:r>
              <a:t>这个启动参数，会自动将此配置透传放入请求中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使用统一</a:t>
            </a:r>
            <a:r>
              <a:rPr b="1"/>
              <a:t>接入层</a:t>
            </a:r>
            <a:r>
              <a:t>，将对应的 </a:t>
            </a:r>
            <a:r>
              <a:t>tag </a:t>
            </a:r>
            <a:r>
              <a:t>映射规则配置好，然后在全局注册中心 </a:t>
            </a:r>
            <a:r>
              <a:t>harmony </a:t>
            </a:r>
            <a:r>
              <a:t>中将机器分配至对应的分组，以此形成关联。这样当条件满足时，接入层会自动将请求打标并下发至之前在 </a:t>
            </a:r>
            <a:r>
              <a:t>harmony </a:t>
            </a:r>
            <a:r>
              <a:t>中配置的机器列表之中的一台机器上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图示 3"/>
          <p:cNvGrpSpPr/>
          <p:nvPr/>
        </p:nvGrpSpPr>
        <p:grpSpPr>
          <a:xfrm>
            <a:off x="425301" y="2514263"/>
            <a:ext cx="11313044" cy="2892724"/>
            <a:chOff x="0" y="0"/>
            <a:chExt cx="11313042" cy="2892722"/>
          </a:xfrm>
        </p:grpSpPr>
        <p:sp>
          <p:nvSpPr>
            <p:cNvPr id="272" name="形状"/>
            <p:cNvSpPr/>
            <p:nvPr/>
          </p:nvSpPr>
          <p:spPr>
            <a:xfrm>
              <a:off x="0" y="362628"/>
              <a:ext cx="11313043" cy="216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9531" y="5400"/>
                  </a:lnTo>
                  <a:lnTo>
                    <a:pt x="19531" y="0"/>
                  </a:lnTo>
                  <a:lnTo>
                    <a:pt x="21600" y="10800"/>
                  </a:lnTo>
                  <a:lnTo>
                    <a:pt x="19531" y="21600"/>
                  </a:lnTo>
                  <a:lnTo>
                    <a:pt x="19531" y="16200"/>
                  </a:lnTo>
                  <a:lnTo>
                    <a:pt x="0" y="16200"/>
                  </a:lnTo>
                  <a:lnTo>
                    <a:pt x="1035" y="10800"/>
                  </a:lnTo>
                  <a:close/>
                </a:path>
              </a:pathLst>
            </a:custGeom>
            <a:solidFill>
              <a:srgbClr val="CDE6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链路跟踪…"/>
            <p:cNvSpPr txBox="1"/>
            <p:nvPr/>
          </p:nvSpPr>
          <p:spPr>
            <a:xfrm>
              <a:off x="4105" y="0"/>
              <a:ext cx="1384578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b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rPr b="1"/>
                <a:t>链路跟踪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2017.09.12</a:t>
              </a:r>
            </a:p>
          </p:txBody>
        </p:sp>
        <p:sp>
          <p:nvSpPr>
            <p:cNvPr id="274" name="圆形"/>
            <p:cNvSpPr/>
            <p:nvPr/>
          </p:nvSpPr>
          <p:spPr>
            <a:xfrm>
              <a:off x="425459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多活项目…"/>
            <p:cNvSpPr txBox="1"/>
            <p:nvPr/>
          </p:nvSpPr>
          <p:spPr>
            <a:xfrm>
              <a:off x="1457911" y="1988228"/>
              <a:ext cx="1384578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t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rPr b="1"/>
                <a:t>多活项目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2017.11.01</a:t>
              </a:r>
            </a:p>
          </p:txBody>
        </p:sp>
        <p:sp>
          <p:nvSpPr>
            <p:cNvPr id="276" name="圆形"/>
            <p:cNvSpPr/>
            <p:nvPr/>
          </p:nvSpPr>
          <p:spPr>
            <a:xfrm>
              <a:off x="1879265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单元化…"/>
            <p:cNvSpPr txBox="1"/>
            <p:nvPr/>
          </p:nvSpPr>
          <p:spPr>
            <a:xfrm>
              <a:off x="2911717" y="0"/>
              <a:ext cx="1384578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b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rPr b="1"/>
                <a:t>单元化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2018.03.13</a:t>
              </a:r>
            </a:p>
          </p:txBody>
        </p:sp>
        <p:sp>
          <p:nvSpPr>
            <p:cNvPr id="278" name="圆形"/>
            <p:cNvSpPr/>
            <p:nvPr/>
          </p:nvSpPr>
          <p:spPr>
            <a:xfrm>
              <a:off x="3333072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WOne集成…"/>
            <p:cNvSpPr txBox="1"/>
            <p:nvPr/>
          </p:nvSpPr>
          <p:spPr>
            <a:xfrm>
              <a:off x="4365523" y="1988228"/>
              <a:ext cx="1384578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t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WOne</a:t>
              </a:r>
              <a:r>
                <a:rPr b="1"/>
                <a:t>集成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2018.05.10</a:t>
              </a:r>
            </a:p>
          </p:txBody>
        </p:sp>
        <p:sp>
          <p:nvSpPr>
            <p:cNvPr id="280" name="圆形"/>
            <p:cNvSpPr/>
            <p:nvPr/>
          </p:nvSpPr>
          <p:spPr>
            <a:xfrm>
              <a:off x="4786877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动态链路…"/>
            <p:cNvSpPr txBox="1"/>
            <p:nvPr/>
          </p:nvSpPr>
          <p:spPr>
            <a:xfrm>
              <a:off x="5819328" y="0"/>
              <a:ext cx="1450691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b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rPr b="1"/>
                <a:t>动态链路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2018.05.11</a:t>
              </a:r>
            </a:p>
          </p:txBody>
        </p:sp>
        <p:sp>
          <p:nvSpPr>
            <p:cNvPr id="282" name="圆形"/>
            <p:cNvSpPr/>
            <p:nvPr/>
          </p:nvSpPr>
          <p:spPr>
            <a:xfrm>
              <a:off x="6273741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消息隔离…"/>
            <p:cNvSpPr txBox="1"/>
            <p:nvPr/>
          </p:nvSpPr>
          <p:spPr>
            <a:xfrm>
              <a:off x="7339248" y="1988228"/>
              <a:ext cx="1384578" cy="904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t">
              <a:spAutoFit/>
            </a:bodyPr>
            <a:lstStyle/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rPr b="1"/>
                <a:t>消息隔离</a:t>
              </a:r>
              <a:endParaRPr b="1"/>
            </a:p>
            <a:p>
              <a:pPr algn="ctr" defTabSz="800100">
                <a:lnSpc>
                  <a:spcPct val="90000"/>
                </a:lnSpc>
                <a:spcBef>
                  <a:spcPts val="700"/>
                </a:spcBef>
              </a:pPr>
              <a:r>
                <a:t>2018.08.02</a:t>
              </a:r>
            </a:p>
          </p:txBody>
        </p:sp>
        <p:sp>
          <p:nvSpPr>
            <p:cNvPr id="284" name="圆形"/>
            <p:cNvSpPr/>
            <p:nvPr/>
          </p:nvSpPr>
          <p:spPr>
            <a:xfrm>
              <a:off x="7760603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......"/>
            <p:cNvSpPr txBox="1"/>
            <p:nvPr/>
          </p:nvSpPr>
          <p:spPr>
            <a:xfrm>
              <a:off x="8793054" y="381762"/>
              <a:ext cx="1384578" cy="52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8015" tIns="128015" rIns="128015" bIns="128015" numCol="1" anchor="b">
              <a:spAutoFit/>
            </a:bodyPr>
            <a:lstStyle>
              <a:lvl1pPr algn="ctr" defTabSz="800100">
                <a:lnSpc>
                  <a:spcPct val="90000"/>
                </a:lnSpc>
                <a:spcBef>
                  <a:spcPts val="700"/>
                </a:spcBef>
              </a:lvl1pPr>
            </a:lstStyle>
            <a:p>
              <a:pPr/>
              <a:r>
                <a:t>......</a:t>
              </a:r>
            </a:p>
          </p:txBody>
        </p:sp>
        <p:sp>
          <p:nvSpPr>
            <p:cNvPr id="286" name="圆形"/>
            <p:cNvSpPr/>
            <p:nvPr/>
          </p:nvSpPr>
          <p:spPr>
            <a:xfrm>
              <a:off x="9214409" y="1175428"/>
              <a:ext cx="541867" cy="541867"/>
            </a:xfrm>
            <a:prstGeom prst="ellipse">
              <a:avLst/>
            </a:prstGeom>
            <a:solidFill>
              <a:schemeClr val="accent1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8" name="文本框 1"/>
          <p:cNvSpPr txBox="1"/>
          <p:nvPr/>
        </p:nvSpPr>
        <p:spPr>
          <a:xfrm>
            <a:off x="0" y="356445"/>
            <a:ext cx="12192000" cy="726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里程碑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291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b="1"/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接入指南</a:t>
            </a:r>
          </a:p>
        </p:txBody>
      </p:sp>
      <p:sp>
        <p:nvSpPr>
          <p:cNvPr id="294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 sz="2800"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2" invalidUrl="" action="" tgtFrame="" tooltip="" history="1" highlightClick="0" endSnd="0"/>
              </a:rPr>
              <a:t>动态链路接入指南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接入规范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注意事项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应用接入声明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动态链路配置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如何测试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如何快速定位问题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Dubbo </a:t>
            </a:r>
            <a:r>
              <a:t>OPS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Dubbo </a:t>
            </a:r>
            <a:r>
              <a:t>FAQ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用户</a:t>
            </a:r>
          </a:p>
        </p:txBody>
      </p:sp>
      <p:sp>
        <p:nvSpPr>
          <p:cNvPr id="297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 sz="2800">
                <a:solidFill>
                  <a:srgbClr val="000000"/>
                </a:solidFill>
              </a:defRPr>
            </a:pPr>
            <a:r>
              <a:t>哪些</a:t>
            </a:r>
            <a:r>
              <a:rPr b="1"/>
              <a:t>业务团队</a:t>
            </a:r>
            <a:r>
              <a:t>在使用动态链路技术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记账</a:t>
            </a:r>
            <a:r>
              <a:t>（</a:t>
            </a:r>
            <a:r>
              <a:t>2018.05.20</a:t>
            </a:r>
            <a:r>
              <a:t>全面接入）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理财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信贷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社保公积金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用户反馈</a:t>
            </a:r>
          </a:p>
        </p:txBody>
      </p:sp>
      <p:sp>
        <p:nvSpPr>
          <p:cNvPr id="300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268" y="1208277"/>
            <a:ext cx="7569201" cy="443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304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b="1"/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未来展望</a:t>
            </a:r>
          </a:p>
        </p:txBody>
      </p:sp>
      <p:sp>
        <p:nvSpPr>
          <p:cNvPr id="307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W.A.F.E</a:t>
            </a:r>
            <a:r>
              <a:t> </a:t>
            </a:r>
            <a:r>
              <a:t>-</a:t>
            </a:r>
            <a:r>
              <a:t> 一体化基础开发集成环境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通用 </a:t>
            </a:r>
            <a:r>
              <a:t>RPC </a:t>
            </a:r>
            <a:r>
              <a:t>服务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服务治理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全链路隔离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全链路压测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智能流量分配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Service</a:t>
            </a:r>
            <a:r>
              <a:t> </a:t>
            </a:r>
            <a:r>
              <a:t>Mesh/</a:t>
            </a:r>
            <a:r>
              <a:t>服务网格</a:t>
            </a:r>
          </a:p>
          <a:p>
            <a:pPr lvl="1" marL="685800" indent="-18288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t>基于容器打通一切连接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b="1"/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参考</a:t>
            </a:r>
          </a:p>
        </p:txBody>
      </p:sp>
      <p:sp>
        <p:nvSpPr>
          <p:cNvPr id="310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2" invalidUrl="" action="" tgtFrame="" tooltip="" history="1" highlightClick="0" endSnd="0"/>
              </a:rPr>
              <a:t>通用 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2" invalidUrl="" action="" tgtFrame="" tooltip="" history="1" highlightClick="0" endSnd="0"/>
              </a:rPr>
              <a:t>RPC 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2" invalidUrl="" action="" tgtFrame="" tooltip="" history="1" highlightClick="0" endSnd="0"/>
              </a:rPr>
              <a:t>服务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慧门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—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—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3" invalidUrl="" action="" tgtFrame="" tooltip="" history="1" highlightClick="0" endSnd="0"/>
              </a:rPr>
              <a:t>动态链路技术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4" invalidUrl="" action="" tgtFrame="" tooltip="" history="1" highlightClick="0" endSnd="0"/>
              </a:rPr>
              <a:t>动态链路接入指南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5" invalidUrl="" action="" tgtFrame="" tooltip="" history="1" highlightClick="0" endSnd="0"/>
              </a:rPr>
              <a:t>链路跟踪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5" invalidUrl="" action="" tgtFrame="" tooltip="" history="1" highlightClick="0" endSnd="0"/>
              </a:rPr>
              <a:t>(</a:t>
            </a: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5" invalidUrl="" action="" tgtFrame="" tooltip="" history="1" highlightClick="0" endSnd="0"/>
              </a:rPr>
              <a:t>Ninja)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6" invalidUrl="" action="" tgtFrame="" tooltip="" history="1" highlightClick="0" endSnd="0"/>
              </a:rPr>
              <a:t>Dubbo OPS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u="sng">
                <a:solidFill>
                  <a:schemeClr val="accent3"/>
                </a:solidFill>
                <a:uFill>
                  <a:solidFill>
                    <a:schemeClr val="accent3"/>
                  </a:solidFill>
                </a:uFill>
                <a:hlinkClick r:id="rId7" invalidUrl="" action="" tgtFrame="" tooltip="" history="1" highlightClick="0" endSnd="0"/>
              </a:rPr>
              <a:t>Dubbo FAQ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5"/>
          <p:cNvSpPr/>
          <p:nvPr/>
        </p:nvSpPr>
        <p:spPr>
          <a:xfrm>
            <a:off x="3294741" y="628834"/>
            <a:ext cx="5602520" cy="56003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313" name="文本框 5"/>
          <p:cNvSpPr txBox="1"/>
          <p:nvPr/>
        </p:nvSpPr>
        <p:spPr>
          <a:xfrm>
            <a:off x="3318840" y="2335714"/>
            <a:ext cx="5406545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800">
                <a:solidFill>
                  <a:srgbClr val="000000">
                    <a:alpha val="95000"/>
                  </a:srgbClr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 </a:t>
            </a:r>
            <a:r>
              <a:rPr sz="7200"/>
              <a:t>Thank You</a:t>
            </a:r>
          </a:p>
        </p:txBody>
      </p:sp>
      <p:sp>
        <p:nvSpPr>
          <p:cNvPr id="314" name="TextBox 111"/>
          <p:cNvSpPr txBox="1"/>
          <p:nvPr/>
        </p:nvSpPr>
        <p:spPr>
          <a:xfrm>
            <a:off x="3599722" y="3867625"/>
            <a:ext cx="5088566" cy="482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83" tIns="45683" rIns="45683" bIns="45683">
            <a:spAutoFit/>
          </a:bodyPr>
          <a:lstStyle>
            <a:lvl1pPr algn="ctr">
              <a:lnSpc>
                <a:spcPct val="120000"/>
              </a:lnSpc>
              <a:defRPr sz="1400">
                <a:solidFill>
                  <a:srgbClr val="000000">
                    <a:alpha val="95000"/>
                  </a:srgbClr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感谢您支持中间件产品，我们的宗旨是为您带来前所未有的开发体验，帮助您快速提升产品效率，实现业务突破。</a:t>
            </a:r>
          </a:p>
        </p:txBody>
      </p:sp>
      <p:sp>
        <p:nvSpPr>
          <p:cNvPr id="315" name="文本框 7"/>
          <p:cNvSpPr txBox="1"/>
          <p:nvPr/>
        </p:nvSpPr>
        <p:spPr>
          <a:xfrm>
            <a:off x="4550223" y="1433147"/>
            <a:ext cx="3166924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>
                <a:solidFill>
                  <a:srgbClr val="000000">
                    <a:alpha val="95000"/>
                  </a:srgbClr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WE </a:t>
            </a:r>
          </a:p>
        </p:txBody>
      </p:sp>
      <p:sp>
        <p:nvSpPr>
          <p:cNvPr id="316" name="椭圆 8"/>
          <p:cNvSpPr/>
          <p:nvPr/>
        </p:nvSpPr>
        <p:spPr>
          <a:xfrm>
            <a:off x="5782523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17" name="椭圆 9"/>
          <p:cNvSpPr/>
          <p:nvPr/>
        </p:nvSpPr>
        <p:spPr>
          <a:xfrm>
            <a:off x="5913311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18" name="椭圆 10"/>
          <p:cNvSpPr/>
          <p:nvPr/>
        </p:nvSpPr>
        <p:spPr>
          <a:xfrm>
            <a:off x="6037684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19" name="椭圆 11"/>
          <p:cNvSpPr/>
          <p:nvPr/>
        </p:nvSpPr>
        <p:spPr>
          <a:xfrm>
            <a:off x="6162056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0" name="椭圆 12"/>
          <p:cNvSpPr/>
          <p:nvPr/>
        </p:nvSpPr>
        <p:spPr>
          <a:xfrm>
            <a:off x="6286427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1" name="直接连接符 13"/>
          <p:cNvSpPr/>
          <p:nvPr/>
        </p:nvSpPr>
        <p:spPr>
          <a:xfrm flipH="1">
            <a:off x="4115337" y="3717032"/>
            <a:ext cx="4032448" cy="2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reeform 5"/>
          <p:cNvSpPr/>
          <p:nvPr/>
        </p:nvSpPr>
        <p:spPr>
          <a:xfrm>
            <a:off x="3294741" y="628834"/>
            <a:ext cx="5602520" cy="56003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324" name="文本框 5"/>
          <p:cNvSpPr txBox="1"/>
          <p:nvPr/>
        </p:nvSpPr>
        <p:spPr>
          <a:xfrm>
            <a:off x="3392728" y="2705724"/>
            <a:ext cx="540654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solidFill>
                  <a:srgbClr val="000000">
                    <a:alpha val="95000"/>
                  </a:srgbClr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效果演示</a:t>
            </a:r>
          </a:p>
        </p:txBody>
      </p:sp>
      <p:sp>
        <p:nvSpPr>
          <p:cNvPr id="325" name="椭圆 8"/>
          <p:cNvSpPr/>
          <p:nvPr/>
        </p:nvSpPr>
        <p:spPr>
          <a:xfrm>
            <a:off x="5782523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6" name="椭圆 9"/>
          <p:cNvSpPr/>
          <p:nvPr/>
        </p:nvSpPr>
        <p:spPr>
          <a:xfrm>
            <a:off x="5913311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7" name="椭圆 10"/>
          <p:cNvSpPr/>
          <p:nvPr/>
        </p:nvSpPr>
        <p:spPr>
          <a:xfrm>
            <a:off x="6037684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8" name="椭圆 11"/>
          <p:cNvSpPr/>
          <p:nvPr/>
        </p:nvSpPr>
        <p:spPr>
          <a:xfrm>
            <a:off x="6162056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29" name="椭圆 12"/>
          <p:cNvSpPr/>
          <p:nvPr/>
        </p:nvSpPr>
        <p:spPr>
          <a:xfrm>
            <a:off x="6286427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reeform 5"/>
          <p:cNvSpPr/>
          <p:nvPr/>
        </p:nvSpPr>
        <p:spPr>
          <a:xfrm>
            <a:off x="3294741" y="628834"/>
            <a:ext cx="5602520" cy="56003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/>
            </a:pPr>
          </a:p>
        </p:txBody>
      </p:sp>
      <p:sp>
        <p:nvSpPr>
          <p:cNvPr id="332" name="文本框 5"/>
          <p:cNvSpPr txBox="1"/>
          <p:nvPr/>
        </p:nvSpPr>
        <p:spPr>
          <a:xfrm>
            <a:off x="3392728" y="2705724"/>
            <a:ext cx="5406545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800">
                <a:solidFill>
                  <a:srgbClr val="000000">
                    <a:alpha val="95000"/>
                  </a:srgbClr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 </a:t>
            </a:r>
            <a:r>
              <a:rPr sz="7200"/>
              <a:t>Q</a:t>
            </a:r>
            <a:r>
              <a:rPr sz="7200"/>
              <a:t> </a:t>
            </a:r>
            <a:r>
              <a:rPr sz="7200"/>
              <a:t>&amp;</a:t>
            </a:r>
            <a:r>
              <a:rPr sz="7200"/>
              <a:t> </a:t>
            </a:r>
            <a:r>
              <a:rPr sz="7200"/>
              <a:t>A</a:t>
            </a:r>
          </a:p>
        </p:txBody>
      </p:sp>
      <p:sp>
        <p:nvSpPr>
          <p:cNvPr id="333" name="椭圆 8"/>
          <p:cNvSpPr/>
          <p:nvPr/>
        </p:nvSpPr>
        <p:spPr>
          <a:xfrm>
            <a:off x="5782523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34" name="椭圆 9"/>
          <p:cNvSpPr/>
          <p:nvPr/>
        </p:nvSpPr>
        <p:spPr>
          <a:xfrm>
            <a:off x="5913311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35" name="椭圆 10"/>
          <p:cNvSpPr/>
          <p:nvPr/>
        </p:nvSpPr>
        <p:spPr>
          <a:xfrm>
            <a:off x="6037684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36" name="椭圆 11"/>
          <p:cNvSpPr/>
          <p:nvPr/>
        </p:nvSpPr>
        <p:spPr>
          <a:xfrm>
            <a:off x="6162056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  <p:sp>
        <p:nvSpPr>
          <p:cNvPr id="337" name="椭圆 12"/>
          <p:cNvSpPr/>
          <p:nvPr/>
        </p:nvSpPr>
        <p:spPr>
          <a:xfrm>
            <a:off x="6286427" y="5312278"/>
            <a:ext cx="96001" cy="96001"/>
          </a:xfrm>
          <a:prstGeom prst="ellipse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2F2F2">
                    <a:alpha val="95000"/>
                  </a:srgb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340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Text Box 10"/>
          <p:cNvSpPr txBox="1"/>
          <p:nvPr/>
        </p:nvSpPr>
        <p:spPr>
          <a:xfrm>
            <a:off x="4343915" y="2493622"/>
            <a:ext cx="1550753" cy="26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/>
          <a:p>
            <a:pPr algn="ctr" defTabSz="1087755">
              <a:lnSpc>
                <a:spcPct val="120000"/>
              </a:lnSpc>
              <a:defRPr b="1" sz="12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应用</a:t>
            </a:r>
            <a:r>
              <a:t>A</a:t>
            </a:r>
          </a:p>
        </p:txBody>
      </p:sp>
      <p:grpSp>
        <p:nvGrpSpPr>
          <p:cNvPr id="350" name="组合 4"/>
          <p:cNvGrpSpPr/>
          <p:nvPr/>
        </p:nvGrpSpPr>
        <p:grpSpPr>
          <a:xfrm>
            <a:off x="4744547" y="1603088"/>
            <a:ext cx="749490" cy="749489"/>
            <a:chOff x="0" y="0"/>
            <a:chExt cx="749488" cy="749488"/>
          </a:xfrm>
        </p:grpSpPr>
        <p:sp>
          <p:nvSpPr>
            <p:cNvPr id="345" name="圆角矩形 13"/>
            <p:cNvSpPr/>
            <p:nvPr/>
          </p:nvSpPr>
          <p:spPr>
            <a:xfrm>
              <a:off x="0" y="0"/>
              <a:ext cx="749489" cy="7494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9" name="组合 6"/>
            <p:cNvGrpSpPr/>
            <p:nvPr/>
          </p:nvGrpSpPr>
          <p:grpSpPr>
            <a:xfrm>
              <a:off x="113902" y="133735"/>
              <a:ext cx="558100" cy="482019"/>
              <a:chOff x="0" y="0"/>
              <a:chExt cx="558099" cy="482017"/>
            </a:xfrm>
          </p:grpSpPr>
          <p:sp>
            <p:nvSpPr>
              <p:cNvPr id="346" name="Freeform 301"/>
              <p:cNvSpPr/>
              <p:nvPr/>
            </p:nvSpPr>
            <p:spPr>
              <a:xfrm>
                <a:off x="184595" y="108620"/>
                <a:ext cx="373505" cy="373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4" h="21374" fill="norm" stroke="1" extrusionOk="0">
                    <a:moveTo>
                      <a:pt x="2234" y="4988"/>
                    </a:moveTo>
                    <a:cubicBezTo>
                      <a:pt x="2979" y="5360"/>
                      <a:pt x="2607" y="6477"/>
                      <a:pt x="2607" y="6850"/>
                    </a:cubicBezTo>
                    <a:cubicBezTo>
                      <a:pt x="2607" y="7222"/>
                      <a:pt x="1862" y="7222"/>
                      <a:pt x="1490" y="7222"/>
                    </a:cubicBezTo>
                    <a:cubicBezTo>
                      <a:pt x="745" y="7222"/>
                      <a:pt x="0" y="7595"/>
                      <a:pt x="0" y="8340"/>
                    </a:cubicBezTo>
                    <a:cubicBezTo>
                      <a:pt x="0" y="9084"/>
                      <a:pt x="0" y="9829"/>
                      <a:pt x="745" y="9829"/>
                    </a:cubicBezTo>
                    <a:cubicBezTo>
                      <a:pt x="1117" y="10202"/>
                      <a:pt x="1862" y="10946"/>
                      <a:pt x="1862" y="11319"/>
                    </a:cubicBezTo>
                    <a:cubicBezTo>
                      <a:pt x="1862" y="11691"/>
                      <a:pt x="1490" y="12064"/>
                      <a:pt x="745" y="12436"/>
                    </a:cubicBezTo>
                    <a:cubicBezTo>
                      <a:pt x="372" y="12436"/>
                      <a:pt x="0" y="13181"/>
                      <a:pt x="372" y="13926"/>
                    </a:cubicBezTo>
                    <a:cubicBezTo>
                      <a:pt x="372" y="14671"/>
                      <a:pt x="1117" y="15415"/>
                      <a:pt x="1862" y="15043"/>
                    </a:cubicBezTo>
                    <a:cubicBezTo>
                      <a:pt x="2234" y="15043"/>
                      <a:pt x="2979" y="15043"/>
                      <a:pt x="2979" y="15415"/>
                    </a:cubicBezTo>
                    <a:cubicBezTo>
                      <a:pt x="3352" y="15415"/>
                      <a:pt x="3352" y="16533"/>
                      <a:pt x="2979" y="16905"/>
                    </a:cubicBezTo>
                    <a:cubicBezTo>
                      <a:pt x="2607" y="17277"/>
                      <a:pt x="2607" y="18395"/>
                      <a:pt x="3352" y="18767"/>
                    </a:cubicBezTo>
                    <a:cubicBezTo>
                      <a:pt x="4097" y="19140"/>
                      <a:pt x="4841" y="19512"/>
                      <a:pt x="5214" y="18767"/>
                    </a:cubicBezTo>
                    <a:cubicBezTo>
                      <a:pt x="5586" y="18395"/>
                      <a:pt x="6703" y="18767"/>
                      <a:pt x="6703" y="18767"/>
                    </a:cubicBezTo>
                    <a:cubicBezTo>
                      <a:pt x="7076" y="18767"/>
                      <a:pt x="7448" y="19512"/>
                      <a:pt x="7076" y="19884"/>
                    </a:cubicBezTo>
                    <a:cubicBezTo>
                      <a:pt x="7076" y="20629"/>
                      <a:pt x="7448" y="21002"/>
                      <a:pt x="8193" y="21374"/>
                    </a:cubicBezTo>
                    <a:cubicBezTo>
                      <a:pt x="9310" y="21374"/>
                      <a:pt x="9683" y="21002"/>
                      <a:pt x="10055" y="20629"/>
                    </a:cubicBezTo>
                    <a:cubicBezTo>
                      <a:pt x="10055" y="19884"/>
                      <a:pt x="11172" y="19512"/>
                      <a:pt x="11545" y="19512"/>
                    </a:cubicBezTo>
                    <a:cubicBezTo>
                      <a:pt x="11545" y="19512"/>
                      <a:pt x="12290" y="19884"/>
                      <a:pt x="12290" y="20629"/>
                    </a:cubicBezTo>
                    <a:cubicBezTo>
                      <a:pt x="12662" y="21002"/>
                      <a:pt x="13407" y="21374"/>
                      <a:pt x="14152" y="21002"/>
                    </a:cubicBezTo>
                    <a:cubicBezTo>
                      <a:pt x="14897" y="21002"/>
                      <a:pt x="15269" y="20257"/>
                      <a:pt x="14897" y="19512"/>
                    </a:cubicBezTo>
                    <a:cubicBezTo>
                      <a:pt x="14897" y="19140"/>
                      <a:pt x="15641" y="18022"/>
                      <a:pt x="15641" y="18022"/>
                    </a:cubicBezTo>
                    <a:cubicBezTo>
                      <a:pt x="16014" y="17650"/>
                      <a:pt x="16386" y="18022"/>
                      <a:pt x="17131" y="18395"/>
                    </a:cubicBezTo>
                    <a:cubicBezTo>
                      <a:pt x="17503" y="18767"/>
                      <a:pt x="18248" y="18767"/>
                      <a:pt x="18621" y="18022"/>
                    </a:cubicBezTo>
                    <a:cubicBezTo>
                      <a:pt x="19366" y="17277"/>
                      <a:pt x="19366" y="16533"/>
                      <a:pt x="18993" y="16160"/>
                    </a:cubicBezTo>
                    <a:cubicBezTo>
                      <a:pt x="18621" y="15788"/>
                      <a:pt x="18621" y="14671"/>
                      <a:pt x="18621" y="14671"/>
                    </a:cubicBezTo>
                    <a:cubicBezTo>
                      <a:pt x="18993" y="14298"/>
                      <a:pt x="19366" y="13926"/>
                      <a:pt x="20110" y="14298"/>
                    </a:cubicBezTo>
                    <a:cubicBezTo>
                      <a:pt x="20483" y="14298"/>
                      <a:pt x="21228" y="13926"/>
                      <a:pt x="21228" y="12808"/>
                    </a:cubicBezTo>
                    <a:cubicBezTo>
                      <a:pt x="21600" y="12064"/>
                      <a:pt x="21228" y="11319"/>
                      <a:pt x="20483" y="11319"/>
                    </a:cubicBezTo>
                    <a:cubicBezTo>
                      <a:pt x="20110" y="11319"/>
                      <a:pt x="19738" y="10202"/>
                      <a:pt x="19366" y="9829"/>
                    </a:cubicBezTo>
                    <a:cubicBezTo>
                      <a:pt x="19366" y="9457"/>
                      <a:pt x="20110" y="9084"/>
                      <a:pt x="20483" y="9084"/>
                    </a:cubicBezTo>
                    <a:cubicBezTo>
                      <a:pt x="20855" y="8712"/>
                      <a:pt x="21228" y="7967"/>
                      <a:pt x="20855" y="7222"/>
                    </a:cubicBezTo>
                    <a:cubicBezTo>
                      <a:pt x="20855" y="6477"/>
                      <a:pt x="20110" y="6105"/>
                      <a:pt x="19738" y="6477"/>
                    </a:cubicBezTo>
                    <a:cubicBezTo>
                      <a:pt x="18993" y="6477"/>
                      <a:pt x="18248" y="5733"/>
                      <a:pt x="17876" y="5733"/>
                    </a:cubicBezTo>
                    <a:cubicBezTo>
                      <a:pt x="17876" y="5360"/>
                      <a:pt x="17876" y="4615"/>
                      <a:pt x="18248" y="4243"/>
                    </a:cubicBezTo>
                    <a:cubicBezTo>
                      <a:pt x="18621" y="3871"/>
                      <a:pt x="18621" y="3126"/>
                      <a:pt x="17876" y="2753"/>
                    </a:cubicBezTo>
                    <a:cubicBezTo>
                      <a:pt x="17503" y="2008"/>
                      <a:pt x="16759" y="2008"/>
                      <a:pt x="16386" y="2381"/>
                    </a:cubicBezTo>
                    <a:cubicBezTo>
                      <a:pt x="15641" y="2753"/>
                      <a:pt x="14897" y="2753"/>
                      <a:pt x="14524" y="2753"/>
                    </a:cubicBezTo>
                    <a:cubicBezTo>
                      <a:pt x="14152" y="2381"/>
                      <a:pt x="14152" y="2008"/>
                      <a:pt x="14152" y="1264"/>
                    </a:cubicBezTo>
                    <a:cubicBezTo>
                      <a:pt x="14152" y="891"/>
                      <a:pt x="13779" y="146"/>
                      <a:pt x="13034" y="146"/>
                    </a:cubicBezTo>
                    <a:cubicBezTo>
                      <a:pt x="12290" y="-226"/>
                      <a:pt x="11545" y="146"/>
                      <a:pt x="11172" y="891"/>
                    </a:cubicBezTo>
                    <a:cubicBezTo>
                      <a:pt x="11172" y="1264"/>
                      <a:pt x="10428" y="1636"/>
                      <a:pt x="10055" y="1636"/>
                    </a:cubicBezTo>
                    <a:cubicBezTo>
                      <a:pt x="9683" y="2008"/>
                      <a:pt x="9310" y="1264"/>
                      <a:pt x="8938" y="891"/>
                    </a:cubicBezTo>
                    <a:cubicBezTo>
                      <a:pt x="8938" y="146"/>
                      <a:pt x="8193" y="146"/>
                      <a:pt x="7448" y="146"/>
                    </a:cubicBezTo>
                    <a:cubicBezTo>
                      <a:pt x="6703" y="519"/>
                      <a:pt x="5959" y="1264"/>
                      <a:pt x="6331" y="1636"/>
                    </a:cubicBezTo>
                    <a:cubicBezTo>
                      <a:pt x="6331" y="2381"/>
                      <a:pt x="5959" y="3126"/>
                      <a:pt x="5586" y="3498"/>
                    </a:cubicBezTo>
                    <a:cubicBezTo>
                      <a:pt x="5214" y="3498"/>
                      <a:pt x="4841" y="3498"/>
                      <a:pt x="4469" y="3126"/>
                    </a:cubicBezTo>
                    <a:cubicBezTo>
                      <a:pt x="3724" y="2753"/>
                      <a:pt x="2979" y="2753"/>
                      <a:pt x="2607" y="3498"/>
                    </a:cubicBezTo>
                    <a:cubicBezTo>
                      <a:pt x="2234" y="3871"/>
                      <a:pt x="1862" y="4615"/>
                      <a:pt x="2234" y="4988"/>
                    </a:cubicBezTo>
                    <a:close/>
                    <a:moveTo>
                      <a:pt x="8566" y="4615"/>
                    </a:moveTo>
                    <a:cubicBezTo>
                      <a:pt x="11917" y="3498"/>
                      <a:pt x="15641" y="5360"/>
                      <a:pt x="16759" y="8712"/>
                    </a:cubicBezTo>
                    <a:cubicBezTo>
                      <a:pt x="17503" y="12064"/>
                      <a:pt x="16014" y="15415"/>
                      <a:pt x="12662" y="16533"/>
                    </a:cubicBezTo>
                    <a:cubicBezTo>
                      <a:pt x="9310" y="17650"/>
                      <a:pt x="5586" y="15788"/>
                      <a:pt x="4841" y="12436"/>
                    </a:cubicBezTo>
                    <a:cubicBezTo>
                      <a:pt x="3724" y="9457"/>
                      <a:pt x="5586" y="5733"/>
                      <a:pt x="8566" y="461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>
                    <a:solidFill>
                      <a:srgbClr val="FFFFFF"/>
                    </a:solidFill>
                    <a:latin typeface="华文细黑"/>
                    <a:ea typeface="华文细黑"/>
                    <a:cs typeface="华文细黑"/>
                    <a:sym typeface="华文细黑"/>
                  </a:defRPr>
                </a:pPr>
              </a:p>
            </p:txBody>
          </p:sp>
          <p:sp>
            <p:nvSpPr>
              <p:cNvPr id="347" name="Freeform 302"/>
              <p:cNvSpPr/>
              <p:nvPr/>
            </p:nvSpPr>
            <p:spPr>
              <a:xfrm>
                <a:off x="0" y="0"/>
                <a:ext cx="242455" cy="2423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35" y="5254"/>
                    </a:moveTo>
                    <a:cubicBezTo>
                      <a:pt x="2919" y="5254"/>
                      <a:pt x="2919" y="6422"/>
                      <a:pt x="2919" y="7005"/>
                    </a:cubicBezTo>
                    <a:cubicBezTo>
                      <a:pt x="2335" y="7005"/>
                      <a:pt x="1751" y="7005"/>
                      <a:pt x="1168" y="7005"/>
                    </a:cubicBezTo>
                    <a:cubicBezTo>
                      <a:pt x="584" y="7005"/>
                      <a:pt x="0" y="7589"/>
                      <a:pt x="0" y="8173"/>
                    </a:cubicBezTo>
                    <a:cubicBezTo>
                      <a:pt x="0" y="9341"/>
                      <a:pt x="0" y="9924"/>
                      <a:pt x="584" y="9924"/>
                    </a:cubicBezTo>
                    <a:cubicBezTo>
                      <a:pt x="1168" y="9924"/>
                      <a:pt x="1751" y="11092"/>
                      <a:pt x="1751" y="11676"/>
                    </a:cubicBezTo>
                    <a:cubicBezTo>
                      <a:pt x="1751" y="11676"/>
                      <a:pt x="1168" y="12259"/>
                      <a:pt x="1168" y="12259"/>
                    </a:cubicBezTo>
                    <a:cubicBezTo>
                      <a:pt x="584" y="12259"/>
                      <a:pt x="0" y="13427"/>
                      <a:pt x="584" y="14011"/>
                    </a:cubicBezTo>
                    <a:cubicBezTo>
                      <a:pt x="584" y="14595"/>
                      <a:pt x="1168" y="15178"/>
                      <a:pt x="1751" y="15178"/>
                    </a:cubicBezTo>
                    <a:cubicBezTo>
                      <a:pt x="2335" y="15178"/>
                      <a:pt x="2919" y="15178"/>
                      <a:pt x="2919" y="15178"/>
                    </a:cubicBezTo>
                    <a:cubicBezTo>
                      <a:pt x="3503" y="15762"/>
                      <a:pt x="3503" y="16346"/>
                      <a:pt x="2919" y="16930"/>
                    </a:cubicBezTo>
                    <a:cubicBezTo>
                      <a:pt x="2919" y="17514"/>
                      <a:pt x="2919" y="18097"/>
                      <a:pt x="3503" y="18681"/>
                    </a:cubicBezTo>
                    <a:cubicBezTo>
                      <a:pt x="4086" y="19265"/>
                      <a:pt x="4670" y="19265"/>
                      <a:pt x="5254" y="19265"/>
                    </a:cubicBezTo>
                    <a:cubicBezTo>
                      <a:pt x="5838" y="18681"/>
                      <a:pt x="6422" y="18681"/>
                      <a:pt x="7005" y="18681"/>
                    </a:cubicBezTo>
                    <a:cubicBezTo>
                      <a:pt x="7005" y="18681"/>
                      <a:pt x="7589" y="19265"/>
                      <a:pt x="7005" y="19849"/>
                    </a:cubicBezTo>
                    <a:cubicBezTo>
                      <a:pt x="7005" y="20432"/>
                      <a:pt x="7589" y="21016"/>
                      <a:pt x="8757" y="21600"/>
                    </a:cubicBezTo>
                    <a:cubicBezTo>
                      <a:pt x="9341" y="21600"/>
                      <a:pt x="9924" y="21016"/>
                      <a:pt x="9924" y="20432"/>
                    </a:cubicBezTo>
                    <a:cubicBezTo>
                      <a:pt x="10508" y="19849"/>
                      <a:pt x="11092" y="19849"/>
                      <a:pt x="11676" y="19849"/>
                    </a:cubicBezTo>
                    <a:cubicBezTo>
                      <a:pt x="11676" y="19849"/>
                      <a:pt x="12259" y="19849"/>
                      <a:pt x="12259" y="20432"/>
                    </a:cubicBezTo>
                    <a:cubicBezTo>
                      <a:pt x="12843" y="21016"/>
                      <a:pt x="13427" y="21600"/>
                      <a:pt x="14011" y="21016"/>
                    </a:cubicBezTo>
                    <a:cubicBezTo>
                      <a:pt x="15178" y="21016"/>
                      <a:pt x="15178" y="20432"/>
                      <a:pt x="15178" y="19849"/>
                    </a:cubicBezTo>
                    <a:cubicBezTo>
                      <a:pt x="15178" y="19265"/>
                      <a:pt x="15762" y="18097"/>
                      <a:pt x="15762" y="18097"/>
                    </a:cubicBezTo>
                    <a:cubicBezTo>
                      <a:pt x="16346" y="18097"/>
                      <a:pt x="16930" y="18097"/>
                      <a:pt x="16930" y="18681"/>
                    </a:cubicBezTo>
                    <a:cubicBezTo>
                      <a:pt x="17514" y="18681"/>
                      <a:pt x="18681" y="18681"/>
                      <a:pt x="18681" y="18097"/>
                    </a:cubicBezTo>
                    <a:cubicBezTo>
                      <a:pt x="19265" y="17514"/>
                      <a:pt x="19849" y="16346"/>
                      <a:pt x="19265" y="16346"/>
                    </a:cubicBezTo>
                    <a:cubicBezTo>
                      <a:pt x="18681" y="15762"/>
                      <a:pt x="18681" y="14595"/>
                      <a:pt x="18681" y="14595"/>
                    </a:cubicBezTo>
                    <a:cubicBezTo>
                      <a:pt x="19265" y="14011"/>
                      <a:pt x="19849" y="14011"/>
                      <a:pt x="20432" y="14011"/>
                    </a:cubicBezTo>
                    <a:cubicBezTo>
                      <a:pt x="21016" y="14011"/>
                      <a:pt x="21600" y="14011"/>
                      <a:pt x="21600" y="12843"/>
                    </a:cubicBezTo>
                    <a:cubicBezTo>
                      <a:pt x="21600" y="12259"/>
                      <a:pt x="21600" y="11676"/>
                      <a:pt x="21016" y="11092"/>
                    </a:cubicBezTo>
                    <a:cubicBezTo>
                      <a:pt x="20432" y="11092"/>
                      <a:pt x="19849" y="10508"/>
                      <a:pt x="19849" y="9924"/>
                    </a:cubicBezTo>
                    <a:cubicBezTo>
                      <a:pt x="19849" y="9341"/>
                      <a:pt x="20432" y="9341"/>
                      <a:pt x="20432" y="8757"/>
                    </a:cubicBezTo>
                    <a:cubicBezTo>
                      <a:pt x="21016" y="8757"/>
                      <a:pt x="21600" y="8173"/>
                      <a:pt x="21016" y="7005"/>
                    </a:cubicBezTo>
                    <a:cubicBezTo>
                      <a:pt x="21016" y="6422"/>
                      <a:pt x="20432" y="5838"/>
                      <a:pt x="19849" y="6422"/>
                    </a:cubicBezTo>
                    <a:cubicBezTo>
                      <a:pt x="19265" y="6422"/>
                      <a:pt x="18097" y="5838"/>
                      <a:pt x="18097" y="5254"/>
                    </a:cubicBezTo>
                    <a:cubicBezTo>
                      <a:pt x="18097" y="5254"/>
                      <a:pt x="18097" y="4670"/>
                      <a:pt x="18681" y="4086"/>
                    </a:cubicBezTo>
                    <a:cubicBezTo>
                      <a:pt x="18681" y="4086"/>
                      <a:pt x="18681" y="2919"/>
                      <a:pt x="18097" y="2335"/>
                    </a:cubicBezTo>
                    <a:cubicBezTo>
                      <a:pt x="17514" y="1751"/>
                      <a:pt x="16930" y="1751"/>
                      <a:pt x="16346" y="2335"/>
                    </a:cubicBezTo>
                    <a:cubicBezTo>
                      <a:pt x="15762" y="2919"/>
                      <a:pt x="15178" y="2919"/>
                      <a:pt x="14595" y="2335"/>
                    </a:cubicBezTo>
                    <a:cubicBezTo>
                      <a:pt x="14595" y="2335"/>
                      <a:pt x="14011" y="1751"/>
                      <a:pt x="14595" y="1168"/>
                    </a:cubicBezTo>
                    <a:cubicBezTo>
                      <a:pt x="14595" y="584"/>
                      <a:pt x="14011" y="0"/>
                      <a:pt x="12843" y="0"/>
                    </a:cubicBezTo>
                    <a:cubicBezTo>
                      <a:pt x="12259" y="0"/>
                      <a:pt x="11676" y="0"/>
                      <a:pt x="11676" y="584"/>
                    </a:cubicBezTo>
                    <a:cubicBezTo>
                      <a:pt x="11092" y="1168"/>
                      <a:pt x="10508" y="1751"/>
                      <a:pt x="9924" y="1751"/>
                    </a:cubicBezTo>
                    <a:cubicBezTo>
                      <a:pt x="9924" y="1751"/>
                      <a:pt x="9341" y="1168"/>
                      <a:pt x="9341" y="584"/>
                    </a:cubicBezTo>
                    <a:cubicBezTo>
                      <a:pt x="8757" y="0"/>
                      <a:pt x="8173" y="0"/>
                      <a:pt x="7589" y="0"/>
                    </a:cubicBezTo>
                    <a:cubicBezTo>
                      <a:pt x="6422" y="584"/>
                      <a:pt x="6422" y="1168"/>
                      <a:pt x="6422" y="1751"/>
                    </a:cubicBezTo>
                    <a:cubicBezTo>
                      <a:pt x="6422" y="2335"/>
                      <a:pt x="5838" y="2919"/>
                      <a:pt x="5838" y="3503"/>
                    </a:cubicBezTo>
                    <a:cubicBezTo>
                      <a:pt x="5254" y="3503"/>
                      <a:pt x="4670" y="3503"/>
                      <a:pt x="4670" y="2919"/>
                    </a:cubicBezTo>
                    <a:cubicBezTo>
                      <a:pt x="4086" y="2335"/>
                      <a:pt x="2919" y="2919"/>
                      <a:pt x="2919" y="3503"/>
                    </a:cubicBezTo>
                    <a:cubicBezTo>
                      <a:pt x="2335" y="4086"/>
                      <a:pt x="1751" y="4670"/>
                      <a:pt x="2335" y="5254"/>
                    </a:cubicBezTo>
                    <a:close/>
                    <a:moveTo>
                      <a:pt x="8757" y="4670"/>
                    </a:moveTo>
                    <a:cubicBezTo>
                      <a:pt x="12259" y="3503"/>
                      <a:pt x="15762" y="5254"/>
                      <a:pt x="16930" y="8757"/>
                    </a:cubicBezTo>
                    <a:cubicBezTo>
                      <a:pt x="18097" y="12259"/>
                      <a:pt x="15762" y="15762"/>
                      <a:pt x="12843" y="16930"/>
                    </a:cubicBezTo>
                    <a:cubicBezTo>
                      <a:pt x="9341" y="17514"/>
                      <a:pt x="5838" y="15762"/>
                      <a:pt x="4670" y="12843"/>
                    </a:cubicBezTo>
                    <a:cubicBezTo>
                      <a:pt x="3503" y="9341"/>
                      <a:pt x="5838" y="5838"/>
                      <a:pt x="8757" y="467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>
                    <a:solidFill>
                      <a:srgbClr val="FFFFFF"/>
                    </a:solidFill>
                    <a:latin typeface="华文细黑"/>
                    <a:ea typeface="华文细黑"/>
                    <a:cs typeface="华文细黑"/>
                    <a:sym typeface="华文细黑"/>
                  </a:defRPr>
                </a:pPr>
              </a:p>
            </p:txBody>
          </p:sp>
          <p:sp>
            <p:nvSpPr>
              <p:cNvPr id="348" name="Freeform 303"/>
              <p:cNvSpPr/>
              <p:nvPr/>
            </p:nvSpPr>
            <p:spPr>
              <a:xfrm>
                <a:off x="0" y="242385"/>
                <a:ext cx="190108" cy="18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34" y="5400"/>
                    </a:moveTo>
                    <a:cubicBezTo>
                      <a:pt x="2979" y="5400"/>
                      <a:pt x="2979" y="6943"/>
                      <a:pt x="2979" y="6943"/>
                    </a:cubicBezTo>
                    <a:cubicBezTo>
                      <a:pt x="2979" y="6943"/>
                      <a:pt x="2234" y="7714"/>
                      <a:pt x="1490" y="6943"/>
                    </a:cubicBezTo>
                    <a:cubicBezTo>
                      <a:pt x="745" y="6943"/>
                      <a:pt x="0" y="7714"/>
                      <a:pt x="0" y="8486"/>
                    </a:cubicBezTo>
                    <a:cubicBezTo>
                      <a:pt x="0" y="9257"/>
                      <a:pt x="0" y="10029"/>
                      <a:pt x="745" y="10029"/>
                    </a:cubicBezTo>
                    <a:cubicBezTo>
                      <a:pt x="1490" y="10029"/>
                      <a:pt x="2234" y="11571"/>
                      <a:pt x="2234" y="11571"/>
                    </a:cubicBezTo>
                    <a:cubicBezTo>
                      <a:pt x="2234" y="12343"/>
                      <a:pt x="1490" y="12343"/>
                      <a:pt x="745" y="12343"/>
                    </a:cubicBezTo>
                    <a:cubicBezTo>
                      <a:pt x="745" y="13114"/>
                      <a:pt x="0" y="13886"/>
                      <a:pt x="745" y="14657"/>
                    </a:cubicBezTo>
                    <a:cubicBezTo>
                      <a:pt x="745" y="15429"/>
                      <a:pt x="1490" y="15429"/>
                      <a:pt x="2234" y="15429"/>
                    </a:cubicBezTo>
                    <a:cubicBezTo>
                      <a:pt x="2234" y="15429"/>
                      <a:pt x="2979" y="15429"/>
                      <a:pt x="2979" y="15429"/>
                    </a:cubicBezTo>
                    <a:cubicBezTo>
                      <a:pt x="2979" y="16200"/>
                      <a:pt x="3724" y="16971"/>
                      <a:pt x="2979" y="17743"/>
                    </a:cubicBezTo>
                    <a:cubicBezTo>
                      <a:pt x="2979" y="17743"/>
                      <a:pt x="2979" y="18514"/>
                      <a:pt x="3724" y="19286"/>
                    </a:cubicBezTo>
                    <a:cubicBezTo>
                      <a:pt x="3724" y="20057"/>
                      <a:pt x="5214" y="20057"/>
                      <a:pt x="5214" y="19286"/>
                    </a:cubicBezTo>
                    <a:cubicBezTo>
                      <a:pt x="5959" y="19286"/>
                      <a:pt x="6703" y="19286"/>
                      <a:pt x="6703" y="19286"/>
                    </a:cubicBezTo>
                    <a:cubicBezTo>
                      <a:pt x="7448" y="19286"/>
                      <a:pt x="7448" y="20057"/>
                      <a:pt x="7448" y="20829"/>
                    </a:cubicBezTo>
                    <a:cubicBezTo>
                      <a:pt x="7448" y="20829"/>
                      <a:pt x="7448" y="21600"/>
                      <a:pt x="8193" y="21600"/>
                    </a:cubicBezTo>
                    <a:cubicBezTo>
                      <a:pt x="8938" y="21600"/>
                      <a:pt x="9683" y="21600"/>
                      <a:pt x="9683" y="20829"/>
                    </a:cubicBezTo>
                    <a:cubicBezTo>
                      <a:pt x="10428" y="20829"/>
                      <a:pt x="11172" y="20057"/>
                      <a:pt x="11172" y="20057"/>
                    </a:cubicBezTo>
                    <a:cubicBezTo>
                      <a:pt x="11917" y="20057"/>
                      <a:pt x="11917" y="20057"/>
                      <a:pt x="12662" y="20829"/>
                    </a:cubicBezTo>
                    <a:cubicBezTo>
                      <a:pt x="12662" y="21600"/>
                      <a:pt x="13407" y="21600"/>
                      <a:pt x="14152" y="21600"/>
                    </a:cubicBezTo>
                    <a:cubicBezTo>
                      <a:pt x="14897" y="21600"/>
                      <a:pt x="14897" y="20829"/>
                      <a:pt x="14897" y="20057"/>
                    </a:cubicBezTo>
                    <a:cubicBezTo>
                      <a:pt x="14897" y="19286"/>
                      <a:pt x="15641" y="18514"/>
                      <a:pt x="15641" y="18514"/>
                    </a:cubicBezTo>
                    <a:cubicBezTo>
                      <a:pt x="15641" y="18514"/>
                      <a:pt x="16386" y="18514"/>
                      <a:pt x="17131" y="18514"/>
                    </a:cubicBezTo>
                    <a:cubicBezTo>
                      <a:pt x="17131" y="19286"/>
                      <a:pt x="17876" y="19286"/>
                      <a:pt x="18621" y="18514"/>
                    </a:cubicBezTo>
                    <a:cubicBezTo>
                      <a:pt x="19366" y="17743"/>
                      <a:pt x="19366" y="16971"/>
                      <a:pt x="18621" y="16200"/>
                    </a:cubicBezTo>
                    <a:cubicBezTo>
                      <a:pt x="18621" y="16200"/>
                      <a:pt x="18621" y="15429"/>
                      <a:pt x="18621" y="14657"/>
                    </a:cubicBezTo>
                    <a:cubicBezTo>
                      <a:pt x="18621" y="14657"/>
                      <a:pt x="19366" y="14657"/>
                      <a:pt x="20110" y="14657"/>
                    </a:cubicBezTo>
                    <a:cubicBezTo>
                      <a:pt x="20855" y="14657"/>
                      <a:pt x="20855" y="13886"/>
                      <a:pt x="21600" y="13114"/>
                    </a:cubicBezTo>
                    <a:cubicBezTo>
                      <a:pt x="21600" y="12343"/>
                      <a:pt x="20855" y="11571"/>
                      <a:pt x="20855" y="11571"/>
                    </a:cubicBezTo>
                    <a:cubicBezTo>
                      <a:pt x="20110" y="11571"/>
                      <a:pt x="19366" y="10800"/>
                      <a:pt x="19366" y="10029"/>
                    </a:cubicBezTo>
                    <a:cubicBezTo>
                      <a:pt x="19366" y="10029"/>
                      <a:pt x="20110" y="9257"/>
                      <a:pt x="20110" y="9257"/>
                    </a:cubicBezTo>
                    <a:cubicBezTo>
                      <a:pt x="20855" y="9257"/>
                      <a:pt x="20855" y="8486"/>
                      <a:pt x="20855" y="7714"/>
                    </a:cubicBezTo>
                    <a:cubicBezTo>
                      <a:pt x="20855" y="6943"/>
                      <a:pt x="20110" y="6171"/>
                      <a:pt x="19366" y="6171"/>
                    </a:cubicBezTo>
                    <a:cubicBezTo>
                      <a:pt x="19366" y="6943"/>
                      <a:pt x="17876" y="6171"/>
                      <a:pt x="17876" y="5400"/>
                    </a:cubicBezTo>
                    <a:cubicBezTo>
                      <a:pt x="17876" y="5400"/>
                      <a:pt x="17876" y="4629"/>
                      <a:pt x="18621" y="4629"/>
                    </a:cubicBezTo>
                    <a:cubicBezTo>
                      <a:pt x="18621" y="3857"/>
                      <a:pt x="18621" y="3086"/>
                      <a:pt x="17876" y="2314"/>
                    </a:cubicBezTo>
                    <a:cubicBezTo>
                      <a:pt x="17131" y="2314"/>
                      <a:pt x="16386" y="2314"/>
                      <a:pt x="16386" y="2314"/>
                    </a:cubicBezTo>
                    <a:cubicBezTo>
                      <a:pt x="15641" y="3086"/>
                      <a:pt x="14897" y="3086"/>
                      <a:pt x="14152" y="2314"/>
                    </a:cubicBezTo>
                    <a:cubicBezTo>
                      <a:pt x="14152" y="2314"/>
                      <a:pt x="14152" y="1543"/>
                      <a:pt x="14152" y="1543"/>
                    </a:cubicBezTo>
                    <a:cubicBezTo>
                      <a:pt x="14152" y="771"/>
                      <a:pt x="13407" y="0"/>
                      <a:pt x="12662" y="0"/>
                    </a:cubicBezTo>
                    <a:cubicBezTo>
                      <a:pt x="11917" y="0"/>
                      <a:pt x="11172" y="0"/>
                      <a:pt x="11172" y="771"/>
                    </a:cubicBezTo>
                    <a:cubicBezTo>
                      <a:pt x="11172" y="1543"/>
                      <a:pt x="10428" y="1543"/>
                      <a:pt x="9683" y="1543"/>
                    </a:cubicBezTo>
                    <a:cubicBezTo>
                      <a:pt x="9683" y="1543"/>
                      <a:pt x="8938" y="1543"/>
                      <a:pt x="8938" y="771"/>
                    </a:cubicBezTo>
                    <a:cubicBezTo>
                      <a:pt x="8938" y="0"/>
                      <a:pt x="8193" y="0"/>
                      <a:pt x="7448" y="0"/>
                    </a:cubicBezTo>
                    <a:cubicBezTo>
                      <a:pt x="6703" y="771"/>
                      <a:pt x="5959" y="1543"/>
                      <a:pt x="6703" y="1543"/>
                    </a:cubicBezTo>
                    <a:cubicBezTo>
                      <a:pt x="6703" y="2314"/>
                      <a:pt x="5959" y="3086"/>
                      <a:pt x="5959" y="3086"/>
                    </a:cubicBezTo>
                    <a:cubicBezTo>
                      <a:pt x="5214" y="3857"/>
                      <a:pt x="5214" y="3086"/>
                      <a:pt x="4469" y="3086"/>
                    </a:cubicBezTo>
                    <a:cubicBezTo>
                      <a:pt x="3724" y="2314"/>
                      <a:pt x="2979" y="3086"/>
                      <a:pt x="2979" y="3086"/>
                    </a:cubicBezTo>
                    <a:cubicBezTo>
                      <a:pt x="2234" y="3857"/>
                      <a:pt x="2234" y="4629"/>
                      <a:pt x="2234" y="5400"/>
                    </a:cubicBezTo>
                    <a:close/>
                    <a:moveTo>
                      <a:pt x="8938" y="4629"/>
                    </a:moveTo>
                    <a:cubicBezTo>
                      <a:pt x="11917" y="3857"/>
                      <a:pt x="15641" y="5400"/>
                      <a:pt x="16386" y="9257"/>
                    </a:cubicBezTo>
                    <a:cubicBezTo>
                      <a:pt x="17876" y="12343"/>
                      <a:pt x="15641" y="16200"/>
                      <a:pt x="12662" y="16971"/>
                    </a:cubicBezTo>
                    <a:cubicBezTo>
                      <a:pt x="9683" y="17743"/>
                      <a:pt x="5959" y="16200"/>
                      <a:pt x="4469" y="13114"/>
                    </a:cubicBezTo>
                    <a:cubicBezTo>
                      <a:pt x="3724" y="9257"/>
                      <a:pt x="5214" y="6171"/>
                      <a:pt x="8938" y="46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>
                    <a:solidFill>
                      <a:srgbClr val="FFFFFF"/>
                    </a:solidFill>
                    <a:latin typeface="华文细黑"/>
                    <a:ea typeface="华文细黑"/>
                    <a:cs typeface="华文细黑"/>
                    <a:sym typeface="华文细黑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Font typeface="Wingdings 2"/>
              <a:buNone/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多项目并行测试-错调问题</a:t>
            </a:r>
          </a:p>
        </p:txBody>
      </p:sp>
      <p:sp>
        <p:nvSpPr>
          <p:cNvPr id="140" name="直线连接符 4"/>
          <p:cNvSpPr/>
          <p:nvPr/>
        </p:nvSpPr>
        <p:spPr>
          <a:xfrm>
            <a:off x="3869268" y="3424428"/>
            <a:ext cx="7315201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直线箭头连接符 40"/>
          <p:cNvSpPr/>
          <p:nvPr/>
        </p:nvSpPr>
        <p:spPr>
          <a:xfrm>
            <a:off x="4053416" y="2324797"/>
            <a:ext cx="1768862" cy="1"/>
          </a:xfrm>
          <a:prstGeom prst="line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直线箭头连接符 41"/>
          <p:cNvSpPr/>
          <p:nvPr/>
        </p:nvSpPr>
        <p:spPr>
          <a:xfrm>
            <a:off x="6571767" y="2522873"/>
            <a:ext cx="1322567" cy="1808521"/>
          </a:xfrm>
          <a:prstGeom prst="line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直线箭头连接符 48"/>
          <p:cNvSpPr/>
          <p:nvPr/>
        </p:nvSpPr>
        <p:spPr>
          <a:xfrm flipV="1">
            <a:off x="8643822" y="2522873"/>
            <a:ext cx="1308592" cy="1808522"/>
          </a:xfrm>
          <a:prstGeom prst="line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文本框 61"/>
          <p:cNvSpPr txBox="1"/>
          <p:nvPr/>
        </p:nvSpPr>
        <p:spPr>
          <a:xfrm>
            <a:off x="3869268" y="3096093"/>
            <a:ext cx="54444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需求</a:t>
            </a:r>
            <a:r>
              <a:t>-1</a:t>
            </a:r>
          </a:p>
        </p:txBody>
      </p:sp>
      <p:sp>
        <p:nvSpPr>
          <p:cNvPr id="145" name="文本框 62"/>
          <p:cNvSpPr txBox="1"/>
          <p:nvPr/>
        </p:nvSpPr>
        <p:spPr>
          <a:xfrm>
            <a:off x="3869268" y="3475763"/>
            <a:ext cx="54139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需求</a:t>
            </a:r>
            <a:r>
              <a:t>-</a:t>
            </a:r>
            <a:r>
              <a:t>2</a:t>
            </a:r>
          </a:p>
        </p:txBody>
      </p:sp>
      <p:grpSp>
        <p:nvGrpSpPr>
          <p:cNvPr id="173" name="组合 91"/>
          <p:cNvGrpSpPr/>
          <p:nvPr/>
        </p:nvGrpSpPr>
        <p:grpSpPr>
          <a:xfrm>
            <a:off x="4053416" y="1773384"/>
            <a:ext cx="7049119" cy="1154466"/>
            <a:chOff x="0" y="0"/>
            <a:chExt cx="7049117" cy="1154464"/>
          </a:xfrm>
        </p:grpSpPr>
        <p:sp>
          <p:nvSpPr>
            <p:cNvPr id="146" name="直线箭头连接符 17"/>
            <p:cNvSpPr/>
            <p:nvPr/>
          </p:nvSpPr>
          <p:spPr>
            <a:xfrm>
              <a:off x="-1" y="374073"/>
              <a:ext cx="1768863" cy="671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直线箭头连接符 24"/>
            <p:cNvSpPr/>
            <p:nvPr/>
          </p:nvSpPr>
          <p:spPr>
            <a:xfrm>
              <a:off x="2518350" y="374744"/>
              <a:ext cx="1322568" cy="2313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直线箭头连接符 26"/>
            <p:cNvSpPr/>
            <p:nvPr/>
          </p:nvSpPr>
          <p:spPr>
            <a:xfrm flipV="1">
              <a:off x="4590406" y="374744"/>
              <a:ext cx="1308592" cy="2312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6" name="组合 19"/>
            <p:cNvGrpSpPr/>
            <p:nvPr/>
          </p:nvGrpSpPr>
          <p:grpSpPr>
            <a:xfrm>
              <a:off x="3440284" y="2310"/>
              <a:ext cx="1550754" cy="1152155"/>
              <a:chOff x="0" y="0"/>
              <a:chExt cx="1550752" cy="1152153"/>
            </a:xfrm>
          </p:grpSpPr>
          <p:sp>
            <p:nvSpPr>
              <p:cNvPr id="149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B</a:t>
                </a:r>
              </a:p>
            </p:txBody>
          </p:sp>
          <p:grpSp>
            <p:nvGrpSpPr>
              <p:cNvPr id="155" name="组合 46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50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54" name="组合 49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51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52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53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  <p:grpSp>
          <p:nvGrpSpPr>
            <p:cNvPr id="164" name="组合 8"/>
            <p:cNvGrpSpPr/>
            <p:nvPr/>
          </p:nvGrpSpPr>
          <p:grpSpPr>
            <a:xfrm>
              <a:off x="1368228" y="0"/>
              <a:ext cx="1550754" cy="1152154"/>
              <a:chOff x="0" y="0"/>
              <a:chExt cx="1550752" cy="1152153"/>
            </a:xfrm>
          </p:grpSpPr>
          <p:sp>
            <p:nvSpPr>
              <p:cNvPr id="157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A</a:t>
                </a:r>
              </a:p>
            </p:txBody>
          </p:sp>
          <p:grpSp>
            <p:nvGrpSpPr>
              <p:cNvPr id="163" name="组合 72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58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62" name="组合 74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59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60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61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  <p:grpSp>
          <p:nvGrpSpPr>
            <p:cNvPr id="172" name="组合 78"/>
            <p:cNvGrpSpPr/>
            <p:nvPr/>
          </p:nvGrpSpPr>
          <p:grpSpPr>
            <a:xfrm>
              <a:off x="5498365" y="0"/>
              <a:ext cx="1550753" cy="1152154"/>
              <a:chOff x="0" y="0"/>
              <a:chExt cx="1550752" cy="1152153"/>
            </a:xfrm>
          </p:grpSpPr>
          <p:sp>
            <p:nvSpPr>
              <p:cNvPr id="165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C</a:t>
                </a:r>
              </a:p>
            </p:txBody>
          </p:sp>
          <p:grpSp>
            <p:nvGrpSpPr>
              <p:cNvPr id="171" name="组合 80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66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70" name="组合 82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67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68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69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</p:grpSp>
      <p:grpSp>
        <p:nvGrpSpPr>
          <p:cNvPr id="201" name="组合 92"/>
          <p:cNvGrpSpPr/>
          <p:nvPr/>
        </p:nvGrpSpPr>
        <p:grpSpPr>
          <a:xfrm>
            <a:off x="4053416" y="4331394"/>
            <a:ext cx="7049119" cy="1154466"/>
            <a:chOff x="0" y="0"/>
            <a:chExt cx="7049117" cy="1154464"/>
          </a:xfrm>
        </p:grpSpPr>
        <p:sp>
          <p:nvSpPr>
            <p:cNvPr id="174" name="直线箭头连接符 93"/>
            <p:cNvSpPr/>
            <p:nvPr/>
          </p:nvSpPr>
          <p:spPr>
            <a:xfrm>
              <a:off x="-1" y="374073"/>
              <a:ext cx="1768863" cy="671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直线箭头连接符 94"/>
            <p:cNvSpPr/>
            <p:nvPr/>
          </p:nvSpPr>
          <p:spPr>
            <a:xfrm>
              <a:off x="2518350" y="374744"/>
              <a:ext cx="1322568" cy="2313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直线箭头连接符 95"/>
            <p:cNvSpPr/>
            <p:nvPr/>
          </p:nvSpPr>
          <p:spPr>
            <a:xfrm flipV="1">
              <a:off x="4590406" y="374744"/>
              <a:ext cx="1308592" cy="2312"/>
            </a:xfrm>
            <a:prstGeom prst="line">
              <a:avLst/>
            </a:prstGeom>
            <a:noFill/>
            <a:ln w="38100" cap="flat">
              <a:solidFill>
                <a:srgbClr val="6C8C1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4" name="组合 96"/>
            <p:cNvGrpSpPr/>
            <p:nvPr/>
          </p:nvGrpSpPr>
          <p:grpSpPr>
            <a:xfrm>
              <a:off x="3440284" y="2310"/>
              <a:ext cx="1550754" cy="1152155"/>
              <a:chOff x="0" y="0"/>
              <a:chExt cx="1550752" cy="1152153"/>
            </a:xfrm>
          </p:grpSpPr>
          <p:sp>
            <p:nvSpPr>
              <p:cNvPr id="177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B</a:t>
                </a:r>
                <a:r>
                  <a:t>‘</a:t>
                </a:r>
              </a:p>
            </p:txBody>
          </p:sp>
          <p:grpSp>
            <p:nvGrpSpPr>
              <p:cNvPr id="183" name="组合 114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78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82" name="组合 116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79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80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81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  <p:grpSp>
          <p:nvGrpSpPr>
            <p:cNvPr id="192" name="组合 97"/>
            <p:cNvGrpSpPr/>
            <p:nvPr/>
          </p:nvGrpSpPr>
          <p:grpSpPr>
            <a:xfrm>
              <a:off x="1368228" y="0"/>
              <a:ext cx="1550754" cy="1152154"/>
              <a:chOff x="0" y="0"/>
              <a:chExt cx="1550752" cy="1152153"/>
            </a:xfrm>
          </p:grpSpPr>
          <p:sp>
            <p:nvSpPr>
              <p:cNvPr id="185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A</a:t>
                </a:r>
                <a:r>
                  <a:t>‘</a:t>
                </a:r>
              </a:p>
            </p:txBody>
          </p:sp>
          <p:grpSp>
            <p:nvGrpSpPr>
              <p:cNvPr id="191" name="组合 107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86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0" name="组合 109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87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88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89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  <p:grpSp>
          <p:nvGrpSpPr>
            <p:cNvPr id="200" name="组合 98"/>
            <p:cNvGrpSpPr/>
            <p:nvPr/>
          </p:nvGrpSpPr>
          <p:grpSpPr>
            <a:xfrm>
              <a:off x="5498365" y="0"/>
              <a:ext cx="1550753" cy="1152154"/>
              <a:chOff x="0" y="0"/>
              <a:chExt cx="1550752" cy="1152153"/>
            </a:xfrm>
          </p:grpSpPr>
          <p:sp>
            <p:nvSpPr>
              <p:cNvPr id="193" name="Text Box 10"/>
              <p:cNvSpPr txBox="1"/>
              <p:nvPr/>
            </p:nvSpPr>
            <p:spPr>
              <a:xfrm>
                <a:off x="0" y="890533"/>
                <a:ext cx="1550753" cy="261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/>
              <a:p>
                <a:pPr algn="ctr" defTabSz="1087755">
                  <a:lnSpc>
                    <a:spcPct val="120000"/>
                  </a:lnSpc>
                  <a:defRPr b="1" sz="1200"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pPr>
                <a:r>
                  <a:t>应用</a:t>
                </a:r>
                <a:r>
                  <a:t>C</a:t>
                </a:r>
                <a:r>
                  <a:t>‘</a:t>
                </a:r>
              </a:p>
            </p:txBody>
          </p:sp>
          <p:grpSp>
            <p:nvGrpSpPr>
              <p:cNvPr id="199" name="组合 100"/>
              <p:cNvGrpSpPr/>
              <p:nvPr/>
            </p:nvGrpSpPr>
            <p:grpSpPr>
              <a:xfrm>
                <a:off x="400632" y="0"/>
                <a:ext cx="749490" cy="749489"/>
                <a:chOff x="0" y="0"/>
                <a:chExt cx="749488" cy="749488"/>
              </a:xfrm>
            </p:grpSpPr>
            <p:sp>
              <p:nvSpPr>
                <p:cNvPr id="194" name="圆角矩形 13"/>
                <p:cNvSpPr/>
                <p:nvPr/>
              </p:nvSpPr>
              <p:spPr>
                <a:xfrm>
                  <a:off x="0" y="0"/>
                  <a:ext cx="749489" cy="7494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8" name="组合 102"/>
                <p:cNvGrpSpPr/>
                <p:nvPr/>
              </p:nvGrpSpPr>
              <p:grpSpPr>
                <a:xfrm>
                  <a:off x="113902" y="133735"/>
                  <a:ext cx="558100" cy="482019"/>
                  <a:chOff x="0" y="0"/>
                  <a:chExt cx="558099" cy="482017"/>
                </a:xfrm>
              </p:grpSpPr>
              <p:sp>
                <p:nvSpPr>
                  <p:cNvPr id="195" name="Freeform 301"/>
                  <p:cNvSpPr/>
                  <p:nvPr/>
                </p:nvSpPr>
                <p:spPr>
                  <a:xfrm>
                    <a:off x="184595" y="108620"/>
                    <a:ext cx="373505" cy="3733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4" h="21374" fill="norm" stroke="1" extrusionOk="0">
                        <a:moveTo>
                          <a:pt x="2234" y="4988"/>
                        </a:moveTo>
                        <a:cubicBezTo>
                          <a:pt x="2979" y="5360"/>
                          <a:pt x="2607" y="6477"/>
                          <a:pt x="2607" y="6850"/>
                        </a:cubicBezTo>
                        <a:cubicBezTo>
                          <a:pt x="2607" y="7222"/>
                          <a:pt x="1862" y="7222"/>
                          <a:pt x="1490" y="7222"/>
                        </a:cubicBezTo>
                        <a:cubicBezTo>
                          <a:pt x="745" y="7222"/>
                          <a:pt x="0" y="7595"/>
                          <a:pt x="0" y="8340"/>
                        </a:cubicBezTo>
                        <a:cubicBezTo>
                          <a:pt x="0" y="9084"/>
                          <a:pt x="0" y="9829"/>
                          <a:pt x="745" y="9829"/>
                        </a:cubicBezTo>
                        <a:cubicBezTo>
                          <a:pt x="1117" y="10202"/>
                          <a:pt x="1862" y="10946"/>
                          <a:pt x="1862" y="11319"/>
                        </a:cubicBezTo>
                        <a:cubicBezTo>
                          <a:pt x="1862" y="11691"/>
                          <a:pt x="1490" y="12064"/>
                          <a:pt x="745" y="12436"/>
                        </a:cubicBezTo>
                        <a:cubicBezTo>
                          <a:pt x="372" y="12436"/>
                          <a:pt x="0" y="13181"/>
                          <a:pt x="372" y="13926"/>
                        </a:cubicBezTo>
                        <a:cubicBezTo>
                          <a:pt x="372" y="14671"/>
                          <a:pt x="1117" y="15415"/>
                          <a:pt x="1862" y="15043"/>
                        </a:cubicBezTo>
                        <a:cubicBezTo>
                          <a:pt x="2234" y="15043"/>
                          <a:pt x="2979" y="15043"/>
                          <a:pt x="2979" y="15415"/>
                        </a:cubicBezTo>
                        <a:cubicBezTo>
                          <a:pt x="3352" y="15415"/>
                          <a:pt x="3352" y="16533"/>
                          <a:pt x="2979" y="16905"/>
                        </a:cubicBezTo>
                        <a:cubicBezTo>
                          <a:pt x="2607" y="17277"/>
                          <a:pt x="2607" y="18395"/>
                          <a:pt x="3352" y="18767"/>
                        </a:cubicBezTo>
                        <a:cubicBezTo>
                          <a:pt x="4097" y="19140"/>
                          <a:pt x="4841" y="19512"/>
                          <a:pt x="5214" y="18767"/>
                        </a:cubicBezTo>
                        <a:cubicBezTo>
                          <a:pt x="5586" y="18395"/>
                          <a:pt x="6703" y="18767"/>
                          <a:pt x="6703" y="18767"/>
                        </a:cubicBezTo>
                        <a:cubicBezTo>
                          <a:pt x="7076" y="18767"/>
                          <a:pt x="7448" y="19512"/>
                          <a:pt x="7076" y="19884"/>
                        </a:cubicBezTo>
                        <a:cubicBezTo>
                          <a:pt x="7076" y="20629"/>
                          <a:pt x="7448" y="21002"/>
                          <a:pt x="8193" y="21374"/>
                        </a:cubicBezTo>
                        <a:cubicBezTo>
                          <a:pt x="9310" y="21374"/>
                          <a:pt x="9683" y="21002"/>
                          <a:pt x="10055" y="20629"/>
                        </a:cubicBezTo>
                        <a:cubicBezTo>
                          <a:pt x="10055" y="19884"/>
                          <a:pt x="11172" y="19512"/>
                          <a:pt x="11545" y="19512"/>
                        </a:cubicBezTo>
                        <a:cubicBezTo>
                          <a:pt x="11545" y="19512"/>
                          <a:pt x="12290" y="19884"/>
                          <a:pt x="12290" y="20629"/>
                        </a:cubicBezTo>
                        <a:cubicBezTo>
                          <a:pt x="12662" y="21002"/>
                          <a:pt x="13407" y="21374"/>
                          <a:pt x="14152" y="21002"/>
                        </a:cubicBezTo>
                        <a:cubicBezTo>
                          <a:pt x="14897" y="21002"/>
                          <a:pt x="15269" y="20257"/>
                          <a:pt x="14897" y="19512"/>
                        </a:cubicBezTo>
                        <a:cubicBezTo>
                          <a:pt x="14897" y="19140"/>
                          <a:pt x="15641" y="18022"/>
                          <a:pt x="15641" y="18022"/>
                        </a:cubicBezTo>
                        <a:cubicBezTo>
                          <a:pt x="16014" y="17650"/>
                          <a:pt x="16386" y="18022"/>
                          <a:pt x="17131" y="18395"/>
                        </a:cubicBezTo>
                        <a:cubicBezTo>
                          <a:pt x="17503" y="18767"/>
                          <a:pt x="18248" y="18767"/>
                          <a:pt x="18621" y="18022"/>
                        </a:cubicBezTo>
                        <a:cubicBezTo>
                          <a:pt x="19366" y="17277"/>
                          <a:pt x="19366" y="16533"/>
                          <a:pt x="18993" y="16160"/>
                        </a:cubicBezTo>
                        <a:cubicBezTo>
                          <a:pt x="18621" y="15788"/>
                          <a:pt x="18621" y="14671"/>
                          <a:pt x="18621" y="14671"/>
                        </a:cubicBezTo>
                        <a:cubicBezTo>
                          <a:pt x="18993" y="14298"/>
                          <a:pt x="19366" y="13926"/>
                          <a:pt x="20110" y="14298"/>
                        </a:cubicBezTo>
                        <a:cubicBezTo>
                          <a:pt x="20483" y="14298"/>
                          <a:pt x="21228" y="13926"/>
                          <a:pt x="21228" y="12808"/>
                        </a:cubicBezTo>
                        <a:cubicBezTo>
                          <a:pt x="21600" y="12064"/>
                          <a:pt x="21228" y="11319"/>
                          <a:pt x="20483" y="11319"/>
                        </a:cubicBezTo>
                        <a:cubicBezTo>
                          <a:pt x="20110" y="11319"/>
                          <a:pt x="19738" y="10202"/>
                          <a:pt x="19366" y="9829"/>
                        </a:cubicBezTo>
                        <a:cubicBezTo>
                          <a:pt x="19366" y="9457"/>
                          <a:pt x="20110" y="9084"/>
                          <a:pt x="20483" y="9084"/>
                        </a:cubicBezTo>
                        <a:cubicBezTo>
                          <a:pt x="20855" y="8712"/>
                          <a:pt x="21228" y="7967"/>
                          <a:pt x="20855" y="7222"/>
                        </a:cubicBezTo>
                        <a:cubicBezTo>
                          <a:pt x="20855" y="6477"/>
                          <a:pt x="20110" y="6105"/>
                          <a:pt x="19738" y="6477"/>
                        </a:cubicBezTo>
                        <a:cubicBezTo>
                          <a:pt x="18993" y="6477"/>
                          <a:pt x="18248" y="5733"/>
                          <a:pt x="17876" y="5733"/>
                        </a:cubicBezTo>
                        <a:cubicBezTo>
                          <a:pt x="17876" y="5360"/>
                          <a:pt x="17876" y="4615"/>
                          <a:pt x="18248" y="4243"/>
                        </a:cubicBezTo>
                        <a:cubicBezTo>
                          <a:pt x="18621" y="3871"/>
                          <a:pt x="18621" y="3126"/>
                          <a:pt x="17876" y="2753"/>
                        </a:cubicBezTo>
                        <a:cubicBezTo>
                          <a:pt x="17503" y="2008"/>
                          <a:pt x="16759" y="2008"/>
                          <a:pt x="16386" y="2381"/>
                        </a:cubicBezTo>
                        <a:cubicBezTo>
                          <a:pt x="15641" y="2753"/>
                          <a:pt x="14897" y="2753"/>
                          <a:pt x="14524" y="2753"/>
                        </a:cubicBezTo>
                        <a:cubicBezTo>
                          <a:pt x="14152" y="2381"/>
                          <a:pt x="14152" y="2008"/>
                          <a:pt x="14152" y="1264"/>
                        </a:cubicBezTo>
                        <a:cubicBezTo>
                          <a:pt x="14152" y="891"/>
                          <a:pt x="13779" y="146"/>
                          <a:pt x="13034" y="146"/>
                        </a:cubicBezTo>
                        <a:cubicBezTo>
                          <a:pt x="12290" y="-226"/>
                          <a:pt x="11545" y="146"/>
                          <a:pt x="11172" y="891"/>
                        </a:cubicBezTo>
                        <a:cubicBezTo>
                          <a:pt x="11172" y="1264"/>
                          <a:pt x="10428" y="1636"/>
                          <a:pt x="10055" y="1636"/>
                        </a:cubicBezTo>
                        <a:cubicBezTo>
                          <a:pt x="9683" y="2008"/>
                          <a:pt x="9310" y="1264"/>
                          <a:pt x="8938" y="891"/>
                        </a:cubicBezTo>
                        <a:cubicBezTo>
                          <a:pt x="8938" y="146"/>
                          <a:pt x="8193" y="146"/>
                          <a:pt x="7448" y="146"/>
                        </a:cubicBezTo>
                        <a:cubicBezTo>
                          <a:pt x="6703" y="519"/>
                          <a:pt x="5959" y="1264"/>
                          <a:pt x="6331" y="1636"/>
                        </a:cubicBezTo>
                        <a:cubicBezTo>
                          <a:pt x="6331" y="2381"/>
                          <a:pt x="5959" y="3126"/>
                          <a:pt x="5586" y="3498"/>
                        </a:cubicBezTo>
                        <a:cubicBezTo>
                          <a:pt x="5214" y="3498"/>
                          <a:pt x="4841" y="3498"/>
                          <a:pt x="4469" y="3126"/>
                        </a:cubicBezTo>
                        <a:cubicBezTo>
                          <a:pt x="3724" y="2753"/>
                          <a:pt x="2979" y="2753"/>
                          <a:pt x="2607" y="3498"/>
                        </a:cubicBezTo>
                        <a:cubicBezTo>
                          <a:pt x="2234" y="3871"/>
                          <a:pt x="1862" y="4615"/>
                          <a:pt x="2234" y="4988"/>
                        </a:cubicBezTo>
                        <a:close/>
                        <a:moveTo>
                          <a:pt x="8566" y="4615"/>
                        </a:moveTo>
                        <a:cubicBezTo>
                          <a:pt x="11917" y="3498"/>
                          <a:pt x="15641" y="5360"/>
                          <a:pt x="16759" y="8712"/>
                        </a:cubicBezTo>
                        <a:cubicBezTo>
                          <a:pt x="17503" y="12064"/>
                          <a:pt x="16014" y="15415"/>
                          <a:pt x="12662" y="16533"/>
                        </a:cubicBezTo>
                        <a:cubicBezTo>
                          <a:pt x="9310" y="17650"/>
                          <a:pt x="5586" y="15788"/>
                          <a:pt x="4841" y="12436"/>
                        </a:cubicBezTo>
                        <a:cubicBezTo>
                          <a:pt x="3724" y="9457"/>
                          <a:pt x="5586" y="5733"/>
                          <a:pt x="8566" y="4615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96" name="Freeform 302"/>
                  <p:cNvSpPr/>
                  <p:nvPr/>
                </p:nvSpPr>
                <p:spPr>
                  <a:xfrm>
                    <a:off x="0" y="0"/>
                    <a:ext cx="242455" cy="2423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335" y="5254"/>
                        </a:moveTo>
                        <a:cubicBezTo>
                          <a:pt x="2919" y="5254"/>
                          <a:pt x="2919" y="6422"/>
                          <a:pt x="2919" y="7005"/>
                        </a:cubicBezTo>
                        <a:cubicBezTo>
                          <a:pt x="2335" y="7005"/>
                          <a:pt x="1751" y="7005"/>
                          <a:pt x="1168" y="7005"/>
                        </a:cubicBezTo>
                        <a:cubicBezTo>
                          <a:pt x="584" y="7005"/>
                          <a:pt x="0" y="7589"/>
                          <a:pt x="0" y="8173"/>
                        </a:cubicBezTo>
                        <a:cubicBezTo>
                          <a:pt x="0" y="9341"/>
                          <a:pt x="0" y="9924"/>
                          <a:pt x="584" y="9924"/>
                        </a:cubicBezTo>
                        <a:cubicBezTo>
                          <a:pt x="1168" y="9924"/>
                          <a:pt x="1751" y="11092"/>
                          <a:pt x="1751" y="11676"/>
                        </a:cubicBezTo>
                        <a:cubicBezTo>
                          <a:pt x="1751" y="11676"/>
                          <a:pt x="1168" y="12259"/>
                          <a:pt x="1168" y="12259"/>
                        </a:cubicBezTo>
                        <a:cubicBezTo>
                          <a:pt x="584" y="12259"/>
                          <a:pt x="0" y="13427"/>
                          <a:pt x="584" y="14011"/>
                        </a:cubicBezTo>
                        <a:cubicBezTo>
                          <a:pt x="584" y="14595"/>
                          <a:pt x="1168" y="15178"/>
                          <a:pt x="1751" y="15178"/>
                        </a:cubicBezTo>
                        <a:cubicBezTo>
                          <a:pt x="2335" y="15178"/>
                          <a:pt x="2919" y="15178"/>
                          <a:pt x="2919" y="15178"/>
                        </a:cubicBezTo>
                        <a:cubicBezTo>
                          <a:pt x="3503" y="15762"/>
                          <a:pt x="3503" y="16346"/>
                          <a:pt x="2919" y="16930"/>
                        </a:cubicBezTo>
                        <a:cubicBezTo>
                          <a:pt x="2919" y="17514"/>
                          <a:pt x="2919" y="18097"/>
                          <a:pt x="3503" y="18681"/>
                        </a:cubicBezTo>
                        <a:cubicBezTo>
                          <a:pt x="4086" y="19265"/>
                          <a:pt x="4670" y="19265"/>
                          <a:pt x="5254" y="19265"/>
                        </a:cubicBezTo>
                        <a:cubicBezTo>
                          <a:pt x="5838" y="18681"/>
                          <a:pt x="6422" y="18681"/>
                          <a:pt x="7005" y="18681"/>
                        </a:cubicBezTo>
                        <a:cubicBezTo>
                          <a:pt x="7005" y="18681"/>
                          <a:pt x="7589" y="19265"/>
                          <a:pt x="7005" y="19849"/>
                        </a:cubicBezTo>
                        <a:cubicBezTo>
                          <a:pt x="7005" y="20432"/>
                          <a:pt x="7589" y="21016"/>
                          <a:pt x="8757" y="21600"/>
                        </a:cubicBezTo>
                        <a:cubicBezTo>
                          <a:pt x="9341" y="21600"/>
                          <a:pt x="9924" y="21016"/>
                          <a:pt x="9924" y="20432"/>
                        </a:cubicBezTo>
                        <a:cubicBezTo>
                          <a:pt x="10508" y="19849"/>
                          <a:pt x="11092" y="19849"/>
                          <a:pt x="11676" y="19849"/>
                        </a:cubicBezTo>
                        <a:cubicBezTo>
                          <a:pt x="11676" y="19849"/>
                          <a:pt x="12259" y="19849"/>
                          <a:pt x="12259" y="20432"/>
                        </a:cubicBezTo>
                        <a:cubicBezTo>
                          <a:pt x="12843" y="21016"/>
                          <a:pt x="13427" y="21600"/>
                          <a:pt x="14011" y="21016"/>
                        </a:cubicBezTo>
                        <a:cubicBezTo>
                          <a:pt x="15178" y="21016"/>
                          <a:pt x="15178" y="20432"/>
                          <a:pt x="15178" y="19849"/>
                        </a:cubicBezTo>
                        <a:cubicBezTo>
                          <a:pt x="15178" y="19265"/>
                          <a:pt x="15762" y="18097"/>
                          <a:pt x="15762" y="18097"/>
                        </a:cubicBezTo>
                        <a:cubicBezTo>
                          <a:pt x="16346" y="18097"/>
                          <a:pt x="16930" y="18097"/>
                          <a:pt x="16930" y="18681"/>
                        </a:cubicBezTo>
                        <a:cubicBezTo>
                          <a:pt x="17514" y="18681"/>
                          <a:pt x="18681" y="18681"/>
                          <a:pt x="18681" y="18097"/>
                        </a:cubicBezTo>
                        <a:cubicBezTo>
                          <a:pt x="19265" y="17514"/>
                          <a:pt x="19849" y="16346"/>
                          <a:pt x="19265" y="16346"/>
                        </a:cubicBezTo>
                        <a:cubicBezTo>
                          <a:pt x="18681" y="15762"/>
                          <a:pt x="18681" y="14595"/>
                          <a:pt x="18681" y="14595"/>
                        </a:cubicBezTo>
                        <a:cubicBezTo>
                          <a:pt x="19265" y="14011"/>
                          <a:pt x="19849" y="14011"/>
                          <a:pt x="20432" y="14011"/>
                        </a:cubicBezTo>
                        <a:cubicBezTo>
                          <a:pt x="21016" y="14011"/>
                          <a:pt x="21600" y="14011"/>
                          <a:pt x="21600" y="12843"/>
                        </a:cubicBezTo>
                        <a:cubicBezTo>
                          <a:pt x="21600" y="12259"/>
                          <a:pt x="21600" y="11676"/>
                          <a:pt x="21016" y="11092"/>
                        </a:cubicBezTo>
                        <a:cubicBezTo>
                          <a:pt x="20432" y="11092"/>
                          <a:pt x="19849" y="10508"/>
                          <a:pt x="19849" y="9924"/>
                        </a:cubicBezTo>
                        <a:cubicBezTo>
                          <a:pt x="19849" y="9341"/>
                          <a:pt x="20432" y="9341"/>
                          <a:pt x="20432" y="8757"/>
                        </a:cubicBezTo>
                        <a:cubicBezTo>
                          <a:pt x="21016" y="8757"/>
                          <a:pt x="21600" y="8173"/>
                          <a:pt x="21016" y="7005"/>
                        </a:cubicBezTo>
                        <a:cubicBezTo>
                          <a:pt x="21016" y="6422"/>
                          <a:pt x="20432" y="5838"/>
                          <a:pt x="19849" y="6422"/>
                        </a:cubicBezTo>
                        <a:cubicBezTo>
                          <a:pt x="19265" y="6422"/>
                          <a:pt x="18097" y="5838"/>
                          <a:pt x="18097" y="5254"/>
                        </a:cubicBezTo>
                        <a:cubicBezTo>
                          <a:pt x="18097" y="5254"/>
                          <a:pt x="18097" y="4670"/>
                          <a:pt x="18681" y="4086"/>
                        </a:cubicBezTo>
                        <a:cubicBezTo>
                          <a:pt x="18681" y="4086"/>
                          <a:pt x="18681" y="2919"/>
                          <a:pt x="18097" y="2335"/>
                        </a:cubicBezTo>
                        <a:cubicBezTo>
                          <a:pt x="17514" y="1751"/>
                          <a:pt x="16930" y="1751"/>
                          <a:pt x="16346" y="2335"/>
                        </a:cubicBezTo>
                        <a:cubicBezTo>
                          <a:pt x="15762" y="2919"/>
                          <a:pt x="15178" y="2919"/>
                          <a:pt x="14595" y="2335"/>
                        </a:cubicBezTo>
                        <a:cubicBezTo>
                          <a:pt x="14595" y="2335"/>
                          <a:pt x="14011" y="1751"/>
                          <a:pt x="14595" y="1168"/>
                        </a:cubicBezTo>
                        <a:cubicBezTo>
                          <a:pt x="14595" y="584"/>
                          <a:pt x="14011" y="0"/>
                          <a:pt x="12843" y="0"/>
                        </a:cubicBezTo>
                        <a:cubicBezTo>
                          <a:pt x="12259" y="0"/>
                          <a:pt x="11676" y="0"/>
                          <a:pt x="11676" y="584"/>
                        </a:cubicBezTo>
                        <a:cubicBezTo>
                          <a:pt x="11092" y="1168"/>
                          <a:pt x="10508" y="1751"/>
                          <a:pt x="9924" y="1751"/>
                        </a:cubicBezTo>
                        <a:cubicBezTo>
                          <a:pt x="9924" y="1751"/>
                          <a:pt x="9341" y="1168"/>
                          <a:pt x="9341" y="584"/>
                        </a:cubicBezTo>
                        <a:cubicBezTo>
                          <a:pt x="8757" y="0"/>
                          <a:pt x="8173" y="0"/>
                          <a:pt x="7589" y="0"/>
                        </a:cubicBezTo>
                        <a:cubicBezTo>
                          <a:pt x="6422" y="584"/>
                          <a:pt x="6422" y="1168"/>
                          <a:pt x="6422" y="1751"/>
                        </a:cubicBezTo>
                        <a:cubicBezTo>
                          <a:pt x="6422" y="2335"/>
                          <a:pt x="5838" y="2919"/>
                          <a:pt x="5838" y="3503"/>
                        </a:cubicBezTo>
                        <a:cubicBezTo>
                          <a:pt x="5254" y="3503"/>
                          <a:pt x="4670" y="3503"/>
                          <a:pt x="4670" y="2919"/>
                        </a:cubicBezTo>
                        <a:cubicBezTo>
                          <a:pt x="4086" y="2335"/>
                          <a:pt x="2919" y="2919"/>
                          <a:pt x="2919" y="3503"/>
                        </a:cubicBezTo>
                        <a:cubicBezTo>
                          <a:pt x="2335" y="4086"/>
                          <a:pt x="1751" y="4670"/>
                          <a:pt x="2335" y="5254"/>
                        </a:cubicBezTo>
                        <a:close/>
                        <a:moveTo>
                          <a:pt x="8757" y="4670"/>
                        </a:moveTo>
                        <a:cubicBezTo>
                          <a:pt x="12259" y="3503"/>
                          <a:pt x="15762" y="5254"/>
                          <a:pt x="16930" y="8757"/>
                        </a:cubicBezTo>
                        <a:cubicBezTo>
                          <a:pt x="18097" y="12259"/>
                          <a:pt x="15762" y="15762"/>
                          <a:pt x="12843" y="16930"/>
                        </a:cubicBezTo>
                        <a:cubicBezTo>
                          <a:pt x="9341" y="17514"/>
                          <a:pt x="5838" y="15762"/>
                          <a:pt x="4670" y="12843"/>
                        </a:cubicBezTo>
                        <a:cubicBezTo>
                          <a:pt x="3503" y="9341"/>
                          <a:pt x="5838" y="5838"/>
                          <a:pt x="8757" y="467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  <p:sp>
                <p:nvSpPr>
                  <p:cNvPr id="197" name="Freeform 303"/>
                  <p:cNvSpPr/>
                  <p:nvPr/>
                </p:nvSpPr>
                <p:spPr>
                  <a:xfrm>
                    <a:off x="0" y="242385"/>
                    <a:ext cx="190108" cy="181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34" y="5400"/>
                        </a:moveTo>
                        <a:cubicBezTo>
                          <a:pt x="2979" y="5400"/>
                          <a:pt x="2979" y="6943"/>
                          <a:pt x="2979" y="6943"/>
                        </a:cubicBezTo>
                        <a:cubicBezTo>
                          <a:pt x="2979" y="6943"/>
                          <a:pt x="2234" y="7714"/>
                          <a:pt x="1490" y="6943"/>
                        </a:cubicBezTo>
                        <a:cubicBezTo>
                          <a:pt x="745" y="6943"/>
                          <a:pt x="0" y="7714"/>
                          <a:pt x="0" y="8486"/>
                        </a:cubicBezTo>
                        <a:cubicBezTo>
                          <a:pt x="0" y="9257"/>
                          <a:pt x="0" y="10029"/>
                          <a:pt x="745" y="10029"/>
                        </a:cubicBezTo>
                        <a:cubicBezTo>
                          <a:pt x="1490" y="10029"/>
                          <a:pt x="2234" y="11571"/>
                          <a:pt x="2234" y="11571"/>
                        </a:cubicBezTo>
                        <a:cubicBezTo>
                          <a:pt x="2234" y="12343"/>
                          <a:pt x="1490" y="12343"/>
                          <a:pt x="745" y="12343"/>
                        </a:cubicBezTo>
                        <a:cubicBezTo>
                          <a:pt x="745" y="13114"/>
                          <a:pt x="0" y="13886"/>
                          <a:pt x="745" y="14657"/>
                        </a:cubicBezTo>
                        <a:cubicBezTo>
                          <a:pt x="745" y="15429"/>
                          <a:pt x="1490" y="15429"/>
                          <a:pt x="2234" y="15429"/>
                        </a:cubicBezTo>
                        <a:cubicBezTo>
                          <a:pt x="2234" y="15429"/>
                          <a:pt x="2979" y="15429"/>
                          <a:pt x="2979" y="15429"/>
                        </a:cubicBezTo>
                        <a:cubicBezTo>
                          <a:pt x="2979" y="16200"/>
                          <a:pt x="3724" y="16971"/>
                          <a:pt x="2979" y="17743"/>
                        </a:cubicBezTo>
                        <a:cubicBezTo>
                          <a:pt x="2979" y="17743"/>
                          <a:pt x="2979" y="18514"/>
                          <a:pt x="3724" y="19286"/>
                        </a:cubicBezTo>
                        <a:cubicBezTo>
                          <a:pt x="3724" y="20057"/>
                          <a:pt x="5214" y="20057"/>
                          <a:pt x="5214" y="19286"/>
                        </a:cubicBezTo>
                        <a:cubicBezTo>
                          <a:pt x="5959" y="19286"/>
                          <a:pt x="6703" y="19286"/>
                          <a:pt x="6703" y="19286"/>
                        </a:cubicBezTo>
                        <a:cubicBezTo>
                          <a:pt x="7448" y="19286"/>
                          <a:pt x="7448" y="20057"/>
                          <a:pt x="7448" y="20829"/>
                        </a:cubicBezTo>
                        <a:cubicBezTo>
                          <a:pt x="7448" y="20829"/>
                          <a:pt x="7448" y="21600"/>
                          <a:pt x="8193" y="21600"/>
                        </a:cubicBezTo>
                        <a:cubicBezTo>
                          <a:pt x="8938" y="21600"/>
                          <a:pt x="9683" y="21600"/>
                          <a:pt x="9683" y="20829"/>
                        </a:cubicBezTo>
                        <a:cubicBezTo>
                          <a:pt x="10428" y="20829"/>
                          <a:pt x="11172" y="20057"/>
                          <a:pt x="11172" y="20057"/>
                        </a:cubicBezTo>
                        <a:cubicBezTo>
                          <a:pt x="11917" y="20057"/>
                          <a:pt x="11917" y="20057"/>
                          <a:pt x="12662" y="20829"/>
                        </a:cubicBezTo>
                        <a:cubicBezTo>
                          <a:pt x="12662" y="21600"/>
                          <a:pt x="13407" y="21600"/>
                          <a:pt x="14152" y="21600"/>
                        </a:cubicBezTo>
                        <a:cubicBezTo>
                          <a:pt x="14897" y="21600"/>
                          <a:pt x="14897" y="20829"/>
                          <a:pt x="14897" y="20057"/>
                        </a:cubicBezTo>
                        <a:cubicBezTo>
                          <a:pt x="14897" y="19286"/>
                          <a:pt x="15641" y="18514"/>
                          <a:pt x="15641" y="18514"/>
                        </a:cubicBezTo>
                        <a:cubicBezTo>
                          <a:pt x="15641" y="18514"/>
                          <a:pt x="16386" y="18514"/>
                          <a:pt x="17131" y="18514"/>
                        </a:cubicBezTo>
                        <a:cubicBezTo>
                          <a:pt x="17131" y="19286"/>
                          <a:pt x="17876" y="19286"/>
                          <a:pt x="18621" y="18514"/>
                        </a:cubicBezTo>
                        <a:cubicBezTo>
                          <a:pt x="19366" y="17743"/>
                          <a:pt x="19366" y="16971"/>
                          <a:pt x="18621" y="16200"/>
                        </a:cubicBezTo>
                        <a:cubicBezTo>
                          <a:pt x="18621" y="16200"/>
                          <a:pt x="18621" y="15429"/>
                          <a:pt x="18621" y="14657"/>
                        </a:cubicBezTo>
                        <a:cubicBezTo>
                          <a:pt x="18621" y="14657"/>
                          <a:pt x="19366" y="14657"/>
                          <a:pt x="20110" y="14657"/>
                        </a:cubicBezTo>
                        <a:cubicBezTo>
                          <a:pt x="20855" y="14657"/>
                          <a:pt x="20855" y="13886"/>
                          <a:pt x="21600" y="13114"/>
                        </a:cubicBezTo>
                        <a:cubicBezTo>
                          <a:pt x="21600" y="12343"/>
                          <a:pt x="20855" y="11571"/>
                          <a:pt x="20855" y="11571"/>
                        </a:cubicBezTo>
                        <a:cubicBezTo>
                          <a:pt x="20110" y="11571"/>
                          <a:pt x="19366" y="10800"/>
                          <a:pt x="19366" y="10029"/>
                        </a:cubicBezTo>
                        <a:cubicBezTo>
                          <a:pt x="19366" y="10029"/>
                          <a:pt x="20110" y="9257"/>
                          <a:pt x="20110" y="9257"/>
                        </a:cubicBezTo>
                        <a:cubicBezTo>
                          <a:pt x="20855" y="9257"/>
                          <a:pt x="20855" y="8486"/>
                          <a:pt x="20855" y="7714"/>
                        </a:cubicBezTo>
                        <a:cubicBezTo>
                          <a:pt x="20855" y="6943"/>
                          <a:pt x="20110" y="6171"/>
                          <a:pt x="19366" y="6171"/>
                        </a:cubicBezTo>
                        <a:cubicBezTo>
                          <a:pt x="19366" y="6943"/>
                          <a:pt x="17876" y="6171"/>
                          <a:pt x="17876" y="5400"/>
                        </a:cubicBezTo>
                        <a:cubicBezTo>
                          <a:pt x="17876" y="5400"/>
                          <a:pt x="17876" y="4629"/>
                          <a:pt x="18621" y="4629"/>
                        </a:cubicBezTo>
                        <a:cubicBezTo>
                          <a:pt x="18621" y="3857"/>
                          <a:pt x="18621" y="3086"/>
                          <a:pt x="17876" y="2314"/>
                        </a:cubicBezTo>
                        <a:cubicBezTo>
                          <a:pt x="17131" y="2314"/>
                          <a:pt x="16386" y="2314"/>
                          <a:pt x="16386" y="2314"/>
                        </a:cubicBezTo>
                        <a:cubicBezTo>
                          <a:pt x="15641" y="3086"/>
                          <a:pt x="14897" y="3086"/>
                          <a:pt x="14152" y="2314"/>
                        </a:cubicBezTo>
                        <a:cubicBezTo>
                          <a:pt x="14152" y="2314"/>
                          <a:pt x="14152" y="1543"/>
                          <a:pt x="14152" y="1543"/>
                        </a:cubicBezTo>
                        <a:cubicBezTo>
                          <a:pt x="14152" y="771"/>
                          <a:pt x="13407" y="0"/>
                          <a:pt x="12662" y="0"/>
                        </a:cubicBezTo>
                        <a:cubicBezTo>
                          <a:pt x="11917" y="0"/>
                          <a:pt x="11172" y="0"/>
                          <a:pt x="11172" y="771"/>
                        </a:cubicBezTo>
                        <a:cubicBezTo>
                          <a:pt x="11172" y="1543"/>
                          <a:pt x="10428" y="1543"/>
                          <a:pt x="9683" y="1543"/>
                        </a:cubicBezTo>
                        <a:cubicBezTo>
                          <a:pt x="9683" y="1543"/>
                          <a:pt x="8938" y="1543"/>
                          <a:pt x="8938" y="771"/>
                        </a:cubicBezTo>
                        <a:cubicBezTo>
                          <a:pt x="8938" y="0"/>
                          <a:pt x="8193" y="0"/>
                          <a:pt x="7448" y="0"/>
                        </a:cubicBezTo>
                        <a:cubicBezTo>
                          <a:pt x="6703" y="771"/>
                          <a:pt x="5959" y="1543"/>
                          <a:pt x="6703" y="1543"/>
                        </a:cubicBezTo>
                        <a:cubicBezTo>
                          <a:pt x="6703" y="2314"/>
                          <a:pt x="5959" y="3086"/>
                          <a:pt x="5959" y="3086"/>
                        </a:cubicBezTo>
                        <a:cubicBezTo>
                          <a:pt x="5214" y="3857"/>
                          <a:pt x="5214" y="3086"/>
                          <a:pt x="4469" y="3086"/>
                        </a:cubicBezTo>
                        <a:cubicBezTo>
                          <a:pt x="3724" y="2314"/>
                          <a:pt x="2979" y="3086"/>
                          <a:pt x="2979" y="3086"/>
                        </a:cubicBezTo>
                        <a:cubicBezTo>
                          <a:pt x="2234" y="3857"/>
                          <a:pt x="2234" y="4629"/>
                          <a:pt x="2234" y="5400"/>
                        </a:cubicBezTo>
                        <a:close/>
                        <a:moveTo>
                          <a:pt x="8938" y="4629"/>
                        </a:moveTo>
                        <a:cubicBezTo>
                          <a:pt x="11917" y="3857"/>
                          <a:pt x="15641" y="5400"/>
                          <a:pt x="16386" y="9257"/>
                        </a:cubicBezTo>
                        <a:cubicBezTo>
                          <a:pt x="17876" y="12343"/>
                          <a:pt x="15641" y="16200"/>
                          <a:pt x="12662" y="16971"/>
                        </a:cubicBezTo>
                        <a:cubicBezTo>
                          <a:pt x="9683" y="17743"/>
                          <a:pt x="5959" y="16200"/>
                          <a:pt x="4469" y="13114"/>
                        </a:cubicBezTo>
                        <a:cubicBezTo>
                          <a:pt x="3724" y="9257"/>
                          <a:pt x="5214" y="6171"/>
                          <a:pt x="8938" y="462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300">
                        <a:solidFill>
                          <a:srgbClr val="FFFFFF"/>
                        </a:solidFill>
                        <a:latin typeface="华文细黑"/>
                        <a:ea typeface="华文细黑"/>
                        <a:cs typeface="华文细黑"/>
                        <a:sym typeface="华文细黑"/>
                      </a:defRPr>
                    </a:pPr>
                  </a:p>
                </p:txBody>
              </p:sp>
            </p:grp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痛点问题</a:t>
            </a:r>
          </a:p>
        </p:txBody>
      </p:sp>
      <p:sp>
        <p:nvSpPr>
          <p:cNvPr id="204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分布式系统调用出问题时，很难快速定位问题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业务需求量大，项目需要并行测试，出现服务错调，导致开发</a:t>
            </a:r>
            <a:r>
              <a:t>/</a:t>
            </a:r>
            <a:r>
              <a:t>测试效率极大地降低</a:t>
            </a:r>
          </a:p>
          <a:p>
            <a:pPr marL="457200" indent="-457200">
              <a:buAutoNum type="arabicPeriod" startAt="1"/>
              <a:defRPr>
                <a:solidFill>
                  <a:srgbClr val="000000"/>
                </a:solidFill>
              </a:defRPr>
            </a:pPr>
            <a:r>
              <a:t>使用 </a:t>
            </a:r>
            <a:r>
              <a:t>Kubernetes namespaces </a:t>
            </a:r>
            <a:r>
              <a:t>方式需要部署多套完全物理隔离的环境，成本很高，且基础应用难以跟进，需要更新所有环境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207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b="1"/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设计目标</a:t>
            </a:r>
          </a:p>
        </p:txBody>
      </p:sp>
      <p:sp>
        <p:nvSpPr>
          <p:cNvPr id="210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动态链路</a:t>
            </a:r>
            <a:r>
              <a:t>旨在提供</a:t>
            </a:r>
            <a:r>
              <a:rPr b="1"/>
              <a:t>动态化的全局链路动态隔离方案</a:t>
            </a:r>
            <a:r>
              <a:t>，在这种框架下，</a:t>
            </a:r>
            <a:r>
              <a:rPr b="1"/>
              <a:t>业务的请求可以实时拓展合并调用链路</a:t>
            </a:r>
            <a:r>
              <a:t>，具体落地场景为</a:t>
            </a:r>
            <a:r>
              <a:t>“</a:t>
            </a:r>
            <a:r>
              <a:t>测试环境隔离</a:t>
            </a:r>
            <a:r>
              <a:t>”</a:t>
            </a:r>
            <a:r>
              <a:t>、</a:t>
            </a:r>
            <a:r>
              <a:t>“</a:t>
            </a:r>
            <a:r>
              <a:t>全链路压测</a:t>
            </a:r>
            <a:r>
              <a:t>”</a:t>
            </a:r>
            <a:r>
              <a:t>、</a:t>
            </a:r>
            <a:r>
              <a:t>“</a:t>
            </a:r>
            <a:r>
              <a:t>灰度发布</a:t>
            </a:r>
            <a:r>
              <a:t>”</a:t>
            </a:r>
            <a:r>
              <a:t>及</a:t>
            </a:r>
            <a:r>
              <a:t>“</a:t>
            </a:r>
            <a:r>
              <a:t>引流导流</a:t>
            </a:r>
            <a:r>
              <a:t>”</a:t>
            </a:r>
            <a:r>
              <a:t>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Agenda</a:t>
            </a:r>
          </a:p>
        </p:txBody>
      </p:sp>
      <p:sp>
        <p:nvSpPr>
          <p:cNvPr id="213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背景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目标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rPr b="1"/>
              <a:t>架构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接入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展望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总体架构</a:t>
            </a:r>
          </a:p>
        </p:txBody>
      </p:sp>
      <p:pic>
        <p:nvPicPr>
          <p:cNvPr id="216" name="内容占位符 3" descr="内容占位符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8159" y="1123837"/>
            <a:ext cx="8209693" cy="460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 1"/>
          <p:cNvSpPr txBox="1"/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两层路由策略</a:t>
            </a:r>
          </a:p>
        </p:txBody>
      </p:sp>
      <p:sp>
        <p:nvSpPr>
          <p:cNvPr id="219" name="内容占位符 2"/>
          <p:cNvSpPr txBox="1"/>
          <p:nvPr>
            <p:ph type="body" idx="1"/>
          </p:nvPr>
        </p:nvSpPr>
        <p:spPr>
          <a:xfrm>
            <a:off x="3869268" y="864107"/>
            <a:ext cx="7315201" cy="51206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>
                <a:solidFill>
                  <a:srgbClr val="000000"/>
                </a:solidFill>
              </a:defRPr>
            </a:pPr>
            <a:r>
              <a:t>为整体</a:t>
            </a:r>
            <a:r>
              <a:rPr b="1"/>
              <a:t>链路</a:t>
            </a:r>
            <a:r>
              <a:t>提供两层路由策略：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一级路由</a:t>
            </a:r>
            <a:r>
              <a:t>APP_IDC</a:t>
            </a:r>
            <a:r>
              <a:t>：为</a:t>
            </a:r>
            <a:r>
              <a:rPr b="1"/>
              <a:t>单元之间的路由</a:t>
            </a:r>
            <a:r>
              <a:t>(</a:t>
            </a:r>
            <a:r>
              <a:t>机房维度</a:t>
            </a:r>
            <a:r>
              <a:t>)</a:t>
            </a:r>
            <a:r>
              <a:t>，其优先级高于二级路由，其特点是数量固定与容灾策略绑定，变更需要管理员审核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二级路由</a:t>
            </a:r>
            <a:r>
              <a:t>APP_GROUP</a:t>
            </a:r>
            <a:r>
              <a:t>：为</a:t>
            </a:r>
            <a:r>
              <a:rPr b="1"/>
              <a:t>单元内的分组路由</a:t>
            </a:r>
            <a:r>
              <a:t>(</a:t>
            </a:r>
            <a:r>
              <a:t>应用维度</a:t>
            </a:r>
            <a:r>
              <a:t>)</a:t>
            </a:r>
            <a:r>
              <a:t>，其特点是</a:t>
            </a:r>
            <a:r>
              <a:rPr b="1"/>
              <a:t>动态</a:t>
            </a:r>
            <a:r>
              <a:t>，添加变更不需要审核，可随意修改，但</a:t>
            </a:r>
            <a:r>
              <a:rPr b="1"/>
              <a:t>作用范围仅在应用所在的单元内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框架">
  <a:themeElements>
    <a:clrScheme name="框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框架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框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框架">
  <a:themeElements>
    <a:clrScheme name="框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框架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框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