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5"/>
  </p:notesMasterIdLst>
  <p:sldIdLst>
    <p:sldId id="444" r:id="rId2"/>
    <p:sldId id="445" r:id="rId3"/>
    <p:sldId id="573" r:id="rId4"/>
    <p:sldId id="609" r:id="rId5"/>
    <p:sldId id="610" r:id="rId6"/>
    <p:sldId id="517" r:id="rId7"/>
    <p:sldId id="543" r:id="rId8"/>
    <p:sldId id="544" r:id="rId9"/>
    <p:sldId id="545" r:id="rId10"/>
    <p:sldId id="546" r:id="rId11"/>
    <p:sldId id="519" r:id="rId12"/>
    <p:sldId id="518" r:id="rId13"/>
    <p:sldId id="454" r:id="rId14"/>
    <p:sldId id="547" r:id="rId15"/>
    <p:sldId id="536" r:id="rId16"/>
    <p:sldId id="520" r:id="rId17"/>
    <p:sldId id="548" r:id="rId18"/>
    <p:sldId id="550" r:id="rId19"/>
    <p:sldId id="551" r:id="rId20"/>
    <p:sldId id="552" r:id="rId21"/>
    <p:sldId id="553" r:id="rId22"/>
    <p:sldId id="600" r:id="rId23"/>
    <p:sldId id="486" r:id="rId24"/>
    <p:sldId id="554" r:id="rId25"/>
    <p:sldId id="558" r:id="rId26"/>
    <p:sldId id="559" r:id="rId27"/>
    <p:sldId id="555" r:id="rId28"/>
    <p:sldId id="556" r:id="rId29"/>
    <p:sldId id="560" r:id="rId30"/>
    <p:sldId id="561" r:id="rId31"/>
    <p:sldId id="563" r:id="rId32"/>
    <p:sldId id="562" r:id="rId33"/>
    <p:sldId id="565" r:id="rId34"/>
    <p:sldId id="566" r:id="rId35"/>
    <p:sldId id="567" r:id="rId36"/>
    <p:sldId id="568" r:id="rId37"/>
    <p:sldId id="569" r:id="rId38"/>
    <p:sldId id="523" r:id="rId39"/>
    <p:sldId id="524" r:id="rId40"/>
    <p:sldId id="570" r:id="rId41"/>
    <p:sldId id="482" r:id="rId42"/>
    <p:sldId id="525" r:id="rId43"/>
    <p:sldId id="538" r:id="rId44"/>
    <p:sldId id="539" r:id="rId45"/>
    <p:sldId id="540" r:id="rId46"/>
    <p:sldId id="541" r:id="rId47"/>
    <p:sldId id="542" r:id="rId48"/>
    <p:sldId id="526" r:id="rId49"/>
    <p:sldId id="484" r:id="rId50"/>
    <p:sldId id="485" r:id="rId51"/>
    <p:sldId id="572" r:id="rId52"/>
    <p:sldId id="571" r:id="rId53"/>
    <p:sldId id="533" r:id="rId54"/>
    <p:sldId id="490" r:id="rId55"/>
    <p:sldId id="535" r:id="rId56"/>
    <p:sldId id="491" r:id="rId57"/>
    <p:sldId id="471" r:id="rId58"/>
    <p:sldId id="601" r:id="rId59"/>
    <p:sldId id="603" r:id="rId60"/>
    <p:sldId id="602" r:id="rId61"/>
    <p:sldId id="606" r:id="rId62"/>
    <p:sldId id="604" r:id="rId63"/>
    <p:sldId id="607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0454" autoAdjust="0"/>
  </p:normalViewPr>
  <p:slideViewPr>
    <p:cSldViewPr>
      <p:cViewPr varScale="1">
        <p:scale>
          <a:sx n="63" d="100"/>
          <a:sy n="63" d="100"/>
        </p:scale>
        <p:origin x="-154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OpenAPI 分类</c:v>
                </c:pt>
              </c:strCache>
            </c:strRef>
          </c:tx>
          <c:dLbls>
            <c:txPr>
              <a:bodyPr/>
              <a:lstStyle/>
              <a:p>
                <a:pPr>
                  <a:defRPr sz="2400"/>
                </a:pPr>
                <a:endParaRPr lang="zh-CN"/>
              </a:p>
            </c:txPr>
            <c:dLblPos val="ctr"/>
            <c:showCatName val="1"/>
            <c:showLeaderLines val="1"/>
          </c:dLbls>
          <c:cat>
            <c:strRef>
              <c:f>Sheet1!$A$2:$A$7</c:f>
              <c:strCache>
                <c:ptCount val="6"/>
                <c:pt idx="0">
                  <c:v>存储API</c:v>
                </c:pt>
                <c:pt idx="1">
                  <c:v>安全API</c:v>
                </c:pt>
                <c:pt idx="2">
                  <c:v>监控API</c:v>
                </c:pt>
                <c:pt idx="3">
                  <c:v>好友动态</c:v>
                </c:pt>
                <c:pt idx="4">
                  <c:v>好友关系</c:v>
                </c:pt>
                <c:pt idx="5">
                  <c:v>个人资料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</c:numCache>
            </c:numRef>
          </c:val>
        </c:ser>
        <c:dLbls/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6"/>
  <c:chart>
    <c:title>
      <c:tx>
        <c:rich>
          <a:bodyPr/>
          <a:lstStyle/>
          <a:p>
            <a:pPr>
              <a:defRPr sz="4400">
                <a:solidFill>
                  <a:schemeClr val="bg1"/>
                </a:solidFill>
              </a:defRPr>
            </a:pPr>
            <a:r>
              <a:rPr lang="zh-CN" sz="4400">
                <a:solidFill>
                  <a:schemeClr val="bg1"/>
                </a:solidFill>
              </a:rPr>
              <a:t>安全审计纬度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OpenAPI 分类</c:v>
                </c:pt>
              </c:strCache>
            </c:strRef>
          </c:tx>
          <c:dLbls>
            <c:txPr>
              <a:bodyPr/>
              <a:lstStyle/>
              <a:p>
                <a:pPr>
                  <a:defRPr sz="2400"/>
                </a:pPr>
                <a:endParaRPr lang="zh-CN"/>
              </a:p>
            </c:txPr>
            <c:dLblPos val="ctr"/>
            <c:showCatName val="1"/>
            <c:showLeaderLines val="1"/>
          </c:dLbls>
          <c:cat>
            <c:strRef>
              <c:f>Sheet1!$A$2:$A$6</c:f>
              <c:strCache>
                <c:ptCount val="5"/>
                <c:pt idx="0">
                  <c:v>应用</c:v>
                </c:pt>
                <c:pt idx="1">
                  <c:v>API</c:v>
                </c:pt>
                <c:pt idx="2">
                  <c:v>用户</c:v>
                </c:pt>
                <c:pt idx="3">
                  <c:v>应用IP</c:v>
                </c:pt>
                <c:pt idx="4">
                  <c:v>用户IP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dLbls/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F199-575E-4A7F-9513-FD745E33DF3B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9386A-CDE4-4ECA-9649-461A99A3DE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242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386A-CDE4-4ECA-9649-461A99A3DE2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386A-CDE4-4ECA-9649-461A99A3DE2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158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260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9446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249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2253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958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6168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3596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2043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8678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5291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EC54-A2A1-49C6-8DA3-2703D215A471}" type="datetimeFigureOut">
              <a:rPr lang="zh-CN" altLang="en-US" smtClean="0"/>
              <a:pPr/>
              <a:t>2011/10/15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FF59-BBAC-4431-B3DA-88A896E5C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169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785926"/>
            <a:ext cx="8229600" cy="214314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+mj-ea"/>
              </a:rPr>
            </a:br>
            <a:r>
              <a:rPr lang="zh-CN" altLang="en-US" sz="5400" dirty="0" smtClean="0">
                <a:solidFill>
                  <a:schemeClr val="bg1"/>
                </a:solidFill>
                <a:latin typeface="+mj-ea"/>
              </a:rPr>
              <a:t>开放平台的</a:t>
            </a:r>
            <a:r>
              <a:rPr lang="en-US" altLang="zh-CN" sz="5400" dirty="0" smtClean="0">
                <a:solidFill>
                  <a:schemeClr val="bg1"/>
                </a:solidFill>
              </a:rPr>
              <a:t>Open API</a:t>
            </a:r>
            <a:r>
              <a:rPr lang="zh-CN" altLang="en-US" sz="5400" dirty="0" smtClean="0">
                <a:solidFill>
                  <a:schemeClr val="bg1"/>
                </a:solidFill>
                <a:latin typeface="+mj-ea"/>
              </a:rPr>
              <a:t>设计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00504"/>
            <a:ext cx="8229600" cy="2125659"/>
          </a:xfrm>
        </p:spPr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朱念洋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2011-10-06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993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让你解脱！</a:t>
            </a:r>
            <a:endParaRPr lang="en-US" altLang="zh-CN" sz="6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379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全部一致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同样的</a:t>
            </a:r>
            <a:r>
              <a:rPr lang="en-US" altLang="zh-CN" sz="4000" dirty="0" smtClean="0">
                <a:solidFill>
                  <a:schemeClr val="bg1"/>
                </a:solidFill>
              </a:rPr>
              <a:t>URL</a:t>
            </a:r>
            <a:r>
              <a:rPr lang="zh-CN" altLang="en-US" sz="4000" dirty="0" smtClean="0">
                <a:solidFill>
                  <a:schemeClr val="bg1"/>
                </a:solidFill>
              </a:rPr>
              <a:t>！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同样的参数、返回格式！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同样的调用地址！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36712"/>
            <a:ext cx="8229600" cy="486082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获取个人信息</a:t>
            </a:r>
            <a:r>
              <a:rPr lang="en-US" altLang="zh-CN" sz="4000" dirty="0" smtClean="0">
                <a:solidFill>
                  <a:schemeClr val="bg1"/>
                </a:solidFill>
              </a:rPr>
              <a:t>:   /user/info</a:t>
            </a: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获取用户签名</a:t>
            </a:r>
            <a:r>
              <a:rPr lang="en-US" altLang="zh-CN" sz="4000" dirty="0">
                <a:solidFill>
                  <a:schemeClr val="bg1"/>
                </a:solidFill>
              </a:rPr>
              <a:t>:   /user/emotion</a:t>
            </a: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获取好友列表</a:t>
            </a:r>
            <a:r>
              <a:rPr lang="en-US" altLang="zh-CN" sz="4000" dirty="0" smtClean="0">
                <a:solidFill>
                  <a:schemeClr val="bg1"/>
                </a:solidFill>
              </a:rPr>
              <a:t>:   /relation/friends</a:t>
            </a: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是否好友</a:t>
            </a:r>
            <a:r>
              <a:rPr lang="en-US" altLang="zh-CN" sz="4000" dirty="0" smtClean="0">
                <a:solidFill>
                  <a:schemeClr val="bg1"/>
                </a:solidFill>
              </a:rPr>
              <a:t>:   </a:t>
            </a:r>
            <a:r>
              <a:rPr lang="zh-CN" altLang="en-US" sz="4000" dirty="0" smtClean="0">
                <a:solidFill>
                  <a:schemeClr val="bg1"/>
                </a:solidFill>
              </a:rPr>
              <a:t>       </a:t>
            </a:r>
            <a:r>
              <a:rPr lang="en-US" altLang="zh-CN" sz="4000" dirty="0">
                <a:solidFill>
                  <a:schemeClr val="bg1"/>
                </a:solidFill>
              </a:rPr>
              <a:t>/</a:t>
            </a:r>
            <a:r>
              <a:rPr lang="en-US" altLang="zh-CN" sz="4000" dirty="0" smtClean="0">
                <a:solidFill>
                  <a:schemeClr val="bg1"/>
                </a:solidFill>
              </a:rPr>
              <a:t>relation/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is_friend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…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</a:rPr>
              <a:t>一点接入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</a:rPr>
              <a:t>四平台全部上线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</a:rPr>
              <a:t>应用无需改动一行代码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chemeClr val="bg1"/>
                </a:solidFill>
              </a:rPr>
              <a:t>HOW</a:t>
            </a:r>
            <a:r>
              <a:rPr lang="en-US" altLang="zh-CN" sz="6600" dirty="0" smtClean="0">
                <a:solidFill>
                  <a:srgbClr val="FF0000"/>
                </a:solidFill>
              </a:rPr>
              <a:t>?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14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8" name="内容占位符 7" descr="平台传参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dirty="0">
                <a:solidFill>
                  <a:schemeClr val="bg1"/>
                </a:solidFill>
              </a:rPr>
              <a:t>可用性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365104"/>
            <a:ext cx="5112568" cy="1296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服务器繁忙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04120" y="2501280"/>
            <a:ext cx="51125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服务器繁忙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03848" y="5301208"/>
            <a:ext cx="51125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服务器繁忙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83768" y="476672"/>
            <a:ext cx="51125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服务器繁忙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55576" y="1484784"/>
            <a:ext cx="51125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服务器繁忙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51920" y="3356992"/>
            <a:ext cx="51125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服务器繁忙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-972616" y="3429000"/>
            <a:ext cx="51125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服务器繁忙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614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某机房异常！</a:t>
            </a:r>
            <a:endParaRPr lang="zh-CN" altLang="en-US" sz="6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6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68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怎么解决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DNS</a:t>
            </a:r>
            <a:r>
              <a:rPr lang="zh-CN" altLang="en-US" sz="4000" dirty="0" smtClean="0">
                <a:solidFill>
                  <a:schemeClr val="bg1"/>
                </a:solidFill>
              </a:rPr>
              <a:t>变更</a:t>
            </a:r>
            <a:r>
              <a:rPr lang="zh-CN" altLang="en-US" sz="4000" dirty="0" smtClean="0">
                <a:solidFill>
                  <a:srgbClr val="FF0000"/>
                </a:solidFill>
              </a:rPr>
              <a:t>？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应用自己变更调用</a:t>
            </a:r>
            <a:r>
              <a:rPr lang="en-US" altLang="zh-CN" sz="4000" dirty="0" smtClean="0">
                <a:solidFill>
                  <a:schemeClr val="bg1"/>
                </a:solidFill>
              </a:rPr>
              <a:t>IP</a:t>
            </a:r>
            <a:r>
              <a:rPr lang="zh-CN" altLang="en-US" sz="4000" dirty="0" smtClean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xmlns="" val="2492531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6600" dirty="0" smtClean="0">
                <a:solidFill>
                  <a:schemeClr val="bg1"/>
                </a:solidFill>
              </a:rPr>
              <a:t>Open API</a:t>
            </a:r>
            <a:r>
              <a:rPr lang="zh-CN" altLang="en-US" sz="6600" dirty="0" smtClean="0">
                <a:solidFill>
                  <a:schemeClr val="bg1"/>
                </a:solidFill>
              </a:rPr>
              <a:t>是什么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真正解决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33401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内网</a:t>
            </a:r>
            <a:r>
              <a:rPr lang="en-US" altLang="zh-CN" sz="6600" dirty="0" smtClean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xmlns="" val="2492531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内网</a:t>
            </a:r>
            <a:r>
              <a:rPr lang="en-US" altLang="zh-CN" sz="6000" dirty="0" smtClean="0">
                <a:solidFill>
                  <a:schemeClr val="bg1"/>
                </a:solidFill>
              </a:rPr>
              <a:t>DNS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即时生效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应用无感知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就近访问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安全性高</a:t>
            </a:r>
          </a:p>
        </p:txBody>
      </p:sp>
    </p:spTree>
    <p:extLst>
      <p:ext uri="{BB962C8B-B14F-4D97-AF65-F5344CB8AC3E}">
        <p14:creationId xmlns:p14="http://schemas.microsoft.com/office/powerpoint/2010/main" xmlns="" val="18475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笑脸 16"/>
          <p:cNvSpPr/>
          <p:nvPr/>
        </p:nvSpPr>
        <p:spPr>
          <a:xfrm>
            <a:off x="696404" y="3933056"/>
            <a:ext cx="914400" cy="914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59832" y="3930520"/>
            <a:ext cx="18722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4981081" y="4147940"/>
            <a:ext cx="1391117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44208" y="3954760"/>
            <a:ext cx="18722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OpenAPI</a:t>
            </a:r>
            <a:r>
              <a:rPr lang="zh-CN" altLang="en-US" dirty="0" smtClean="0"/>
              <a:t>机房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44208" y="1484784"/>
            <a:ext cx="187220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OpenAPI</a:t>
            </a:r>
            <a:r>
              <a:rPr lang="zh-CN" altLang="en-US" dirty="0" smtClean="0"/>
              <a:t>机房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笑脸 5"/>
          <p:cNvSpPr/>
          <p:nvPr/>
        </p:nvSpPr>
        <p:spPr>
          <a:xfrm>
            <a:off x="692695" y="1484784"/>
            <a:ext cx="914400" cy="9144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692695" y="3933056"/>
            <a:ext cx="914400" cy="9144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1484784"/>
            <a:ext cx="187220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3933056"/>
            <a:ext cx="187220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981083" y="1697359"/>
            <a:ext cx="1391117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973018" y="4147940"/>
            <a:ext cx="1391117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689991" y="1682338"/>
            <a:ext cx="1391117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668715" y="4147940"/>
            <a:ext cx="1391117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44208" y="3961943"/>
            <a:ext cx="187220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OpenAPI</a:t>
            </a:r>
            <a:r>
              <a:rPr lang="zh-CN" altLang="en-US" dirty="0" smtClean="0"/>
              <a:t>机房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十字形 17"/>
          <p:cNvSpPr/>
          <p:nvPr/>
        </p:nvSpPr>
        <p:spPr>
          <a:xfrm>
            <a:off x="3275856" y="5373216"/>
            <a:ext cx="1296144" cy="1292333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内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网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DNS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19615112">
            <a:off x="4714714" y="2995428"/>
            <a:ext cx="2536296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2486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7" grpId="1" animBg="1"/>
      <p:bldP spid="9" grpId="0" animBg="1"/>
      <p:bldP spid="9" grpId="1" animBg="1"/>
      <p:bldP spid="11" grpId="0" animBg="1"/>
      <p:bldP spid="5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地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9175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某</a:t>
            </a:r>
            <a:r>
              <a:rPr lang="en-US" altLang="zh-CN" sz="6600" dirty="0">
                <a:solidFill>
                  <a:srgbClr val="FF0000"/>
                </a:solidFill>
              </a:rPr>
              <a:t>s</a:t>
            </a:r>
            <a:r>
              <a:rPr lang="en-US" altLang="zh-CN" sz="6600" dirty="0" smtClean="0">
                <a:solidFill>
                  <a:srgbClr val="FF0000"/>
                </a:solidFill>
              </a:rPr>
              <a:t>erver</a:t>
            </a:r>
            <a:r>
              <a:rPr lang="zh-CN" altLang="en-US" sz="6600" dirty="0" smtClean="0">
                <a:solidFill>
                  <a:srgbClr val="FF0000"/>
                </a:solidFill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xmlns="" val="3604436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</a:rPr>
              <a:t>单点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204864"/>
            <a:ext cx="5424230" cy="4068173"/>
          </a:xfrm>
          <a:prstGeom prst="rect">
            <a:avLst/>
          </a:prstGeom>
        </p:spPr>
      </p:pic>
      <p:sp>
        <p:nvSpPr>
          <p:cNvPr id="5" name="乘号 4"/>
          <p:cNvSpPr/>
          <p:nvPr/>
        </p:nvSpPr>
        <p:spPr>
          <a:xfrm>
            <a:off x="1907704" y="2113007"/>
            <a:ext cx="5328592" cy="46085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6784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右箭头 24"/>
          <p:cNvSpPr/>
          <p:nvPr/>
        </p:nvSpPr>
        <p:spPr>
          <a:xfrm rot="5400000">
            <a:off x="3253542" y="461178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47864" y="1218536"/>
            <a:ext cx="223224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主调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5400000">
            <a:off x="4033871" y="438037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3113112">
            <a:off x="4947320" y="3088763"/>
            <a:ext cx="2421357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9801" y="4587832"/>
            <a:ext cx="223224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7864" y="1196752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主调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4581128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6950" y="4581128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79801" y="4581128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server3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7459203">
            <a:off x="1787563" y="3088762"/>
            <a:ext cx="2421357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3113112">
            <a:off x="4947320" y="3088762"/>
            <a:ext cx="2421357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3638469" y="3088762"/>
            <a:ext cx="1769211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4033871" y="450348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4730868" y="465232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3253542" y="46117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80970" y="594927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优化前</a:t>
            </a:r>
          </a:p>
        </p:txBody>
      </p:sp>
    </p:spTree>
    <p:extLst>
      <p:ext uri="{BB962C8B-B14F-4D97-AF65-F5344CB8AC3E}">
        <p14:creationId xmlns:p14="http://schemas.microsoft.com/office/powerpoint/2010/main" xmlns="" val="39623504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8" grpId="0" animBg="1"/>
      <p:bldP spid="13" grpId="0" animBg="1"/>
      <p:bldP spid="17" grpId="0" animBg="1"/>
      <p:bldP spid="18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 rot="3113112">
            <a:off x="4947320" y="3088763"/>
            <a:ext cx="2421357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9801" y="4587832"/>
            <a:ext cx="223224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7864" y="1196752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主调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4581128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6950" y="4581128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79801" y="4581128"/>
            <a:ext cx="2232248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</a:t>
            </a:r>
            <a:r>
              <a:rPr lang="en-US" altLang="zh-CN" dirty="0" smtClean="0"/>
              <a:t>server3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7459203">
            <a:off x="1787563" y="3088762"/>
            <a:ext cx="2421357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3113112">
            <a:off x="4947318" y="3075315"/>
            <a:ext cx="2421357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3638469" y="3088762"/>
            <a:ext cx="1769211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3963429" y="438037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4730868" y="465232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3244992" y="450348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9741" y="13364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92D050"/>
                </a:solidFill>
              </a:rPr>
              <a:t>异步化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15513" y="1628798"/>
            <a:ext cx="1080120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十字形 25"/>
          <p:cNvSpPr/>
          <p:nvPr/>
        </p:nvSpPr>
        <p:spPr>
          <a:xfrm>
            <a:off x="7308304" y="982631"/>
            <a:ext cx="1296144" cy="1292333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</a:rPr>
              <a:t>动态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IP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分配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5724128" y="1417185"/>
            <a:ext cx="1456727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80970" y="594927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优化后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3789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3" grpId="0" animBg="1"/>
      <p:bldP spid="18" grpId="0" animBg="1"/>
      <p:bldP spid="18" grpId="1" animBg="1"/>
      <p:bldP spid="19" grpId="0" animBg="1"/>
      <p:bldP spid="19" grpId="1" animBg="1"/>
      <p:bldP spid="21" grpId="0"/>
      <p:bldP spid="26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总结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无单点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异步化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负载均衡，过载保护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容灾</a:t>
            </a:r>
            <a:endParaRPr lang="zh-CN" alt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8534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还能不能再优化</a:t>
            </a:r>
            <a:r>
              <a:rPr lang="zh-CN" altLang="en-US" sz="6600" dirty="0" smtClean="0">
                <a:solidFill>
                  <a:srgbClr val="FF0000"/>
                </a:solidFill>
              </a:rPr>
              <a:t>？</a:t>
            </a:r>
            <a:endParaRPr lang="en-US" altLang="zh-CN" sz="6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168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11560" y="1988840"/>
            <a:ext cx="3143272" cy="28575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5874" y="2703220"/>
            <a:ext cx="1285884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2183196" y="2703220"/>
            <a:ext cx="1285884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服务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6576529" y="2481976"/>
            <a:ext cx="1785950" cy="17859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应用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0254" y="4060542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平台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左右箭头 1"/>
          <p:cNvSpPr/>
          <p:nvPr/>
        </p:nvSpPr>
        <p:spPr>
          <a:xfrm>
            <a:off x="3762332" y="3021139"/>
            <a:ext cx="2791559" cy="72148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OpenAPI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rgbClr val="FFFF00"/>
                </a:solidFill>
              </a:rPr>
              <a:t>柔性服务！</a:t>
            </a:r>
            <a:endParaRPr lang="en-US" altLang="zh-CN" sz="6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71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大脑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28802"/>
            <a:ext cx="8929718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在能容忍的最长时间内</a:t>
            </a:r>
            <a:endParaRPr lang="en-US" altLang="zh-CN" sz="6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将最重要的事做完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14414" y="2928934"/>
            <a:ext cx="6572296" cy="158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43108" y="4214818"/>
            <a:ext cx="3786214" cy="158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5376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0430" y="1071546"/>
            <a:ext cx="1500198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00430" y="2285992"/>
            <a:ext cx="1500198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0430" y="3571876"/>
            <a:ext cx="1500198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4857760"/>
            <a:ext cx="1500198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108016" y="3178075"/>
            <a:ext cx="5214974" cy="17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5400000" flipH="1" flipV="1">
            <a:off x="4036215" y="1821645"/>
            <a:ext cx="3357586" cy="1000132"/>
          </a:xfrm>
          <a:prstGeom prst="bentConnector3">
            <a:avLst>
              <a:gd name="adj1" fmla="val -83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962" y="159637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重要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421481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次要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>
            <a:stCxn id="23" idx="3"/>
            <a:endCxn id="4" idx="1"/>
          </p:cNvCxnSpPr>
          <p:nvPr/>
        </p:nvCxnSpPr>
        <p:spPr>
          <a:xfrm flipV="1">
            <a:off x="1832550" y="1428736"/>
            <a:ext cx="1667880" cy="52158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3"/>
            <a:endCxn id="5" idx="1"/>
          </p:cNvCxnSpPr>
          <p:nvPr/>
        </p:nvCxnSpPr>
        <p:spPr>
          <a:xfrm>
            <a:off x="1832550" y="1950319"/>
            <a:ext cx="1667880" cy="6928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3"/>
            <a:endCxn id="6" idx="1"/>
          </p:cNvCxnSpPr>
          <p:nvPr/>
        </p:nvCxnSpPr>
        <p:spPr>
          <a:xfrm flipV="1">
            <a:off x="1853498" y="3929066"/>
            <a:ext cx="1646932" cy="63969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4" idx="3"/>
            <a:endCxn id="7" idx="1"/>
          </p:cNvCxnSpPr>
          <p:nvPr/>
        </p:nvCxnSpPr>
        <p:spPr>
          <a:xfrm>
            <a:off x="1853498" y="4568761"/>
            <a:ext cx="1646932" cy="6461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高枕无忧</a:t>
            </a:r>
            <a:r>
              <a:rPr lang="zh-CN" altLang="en-US" sz="6600" dirty="0" smtClean="0">
                <a:solidFill>
                  <a:srgbClr val="FF0000"/>
                </a:solidFill>
              </a:rPr>
              <a:t>？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最长超时设为多少</a:t>
            </a:r>
            <a:r>
              <a:rPr lang="zh-CN" altLang="en-US" sz="6600" dirty="0" smtClean="0">
                <a:solidFill>
                  <a:srgbClr val="FF0000"/>
                </a:solidFill>
              </a:rPr>
              <a:t>？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CN" sz="6600" dirty="0" smtClean="0">
                <a:solidFill>
                  <a:schemeClr val="bg1"/>
                </a:solidFill>
              </a:rPr>
              <a:t>EMA</a:t>
            </a:r>
            <a:r>
              <a:rPr lang="zh-CN" altLang="en-US" sz="6600" dirty="0" smtClean="0">
                <a:solidFill>
                  <a:schemeClr val="bg1"/>
                </a:solidFill>
              </a:rPr>
              <a:t>算法！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0" y="0"/>
          <a:ext cx="9144000" cy="6865849"/>
        </p:xfrm>
        <a:graphic>
          <a:graphicData uri="http://schemas.openxmlformats.org/presentationml/2006/ole">
            <p:oleObj spid="_x0000_s1069" name="Chart" r:id="rId3" imgW="8553330" imgH="3991065" progId="Excel.Sheet.8">
              <p:embed/>
            </p:oleObj>
          </a:graphicData>
        </a:graphic>
      </p:graphicFrame>
      <p:sp>
        <p:nvSpPr>
          <p:cNvPr id="8" name="线形标注 1 7"/>
          <p:cNvSpPr/>
          <p:nvPr/>
        </p:nvSpPr>
        <p:spPr>
          <a:xfrm>
            <a:off x="4500562" y="5072074"/>
            <a:ext cx="1571636" cy="612648"/>
          </a:xfrm>
          <a:prstGeom prst="borderCallout1">
            <a:avLst>
              <a:gd name="adj1" fmla="val 53576"/>
              <a:gd name="adj2" fmla="val -1545"/>
              <a:gd name="adj3" fmla="val 179664"/>
              <a:gd name="adj4" fmla="val -52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响应时间下限</a:t>
            </a:r>
            <a:endParaRPr lang="zh-CN" altLang="en-US" dirty="0">
              <a:latin typeface="+mn-ea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2643174" y="3929066"/>
            <a:ext cx="1571636" cy="612648"/>
          </a:xfrm>
          <a:prstGeom prst="borderCallout1">
            <a:avLst>
              <a:gd name="adj1" fmla="val 53576"/>
              <a:gd name="adj2" fmla="val -1545"/>
              <a:gd name="adj3" fmla="val 179664"/>
              <a:gd name="adj4" fmla="val -52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平均相应时间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6286512" y="3286124"/>
            <a:ext cx="1571636" cy="612648"/>
          </a:xfrm>
          <a:prstGeom prst="borderCallout1">
            <a:avLst>
              <a:gd name="adj1" fmla="val 53576"/>
              <a:gd name="adj2" fmla="val -1545"/>
              <a:gd name="adj3" fmla="val 179664"/>
              <a:gd name="adj4" fmla="val -52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响应时间上限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3857620" y="2357430"/>
            <a:ext cx="1571636" cy="612648"/>
          </a:xfrm>
          <a:prstGeom prst="borderCallout1">
            <a:avLst>
              <a:gd name="adj1" fmla="val 53576"/>
              <a:gd name="adj2" fmla="val -1545"/>
              <a:gd name="adj3" fmla="val 179664"/>
              <a:gd name="adj4" fmla="val -52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动态超时时间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500826" y="1714488"/>
            <a:ext cx="1571636" cy="612648"/>
          </a:xfrm>
          <a:prstGeom prst="borderCallout1">
            <a:avLst>
              <a:gd name="adj1" fmla="val 53576"/>
              <a:gd name="adj2" fmla="val -1545"/>
              <a:gd name="adj3" fmla="val -51679"/>
              <a:gd name="adj4" fmla="val -61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最大弹性时间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还有什么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自动化测试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告警策略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全面的告警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OpenAPI</a:t>
            </a:r>
            <a:r>
              <a:rPr lang="zh-CN" altLang="en-US" sz="4000" dirty="0" smtClean="0">
                <a:solidFill>
                  <a:schemeClr val="bg1"/>
                </a:solidFill>
              </a:rPr>
              <a:t>调用访问量、失败率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应用调用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OpenAPI</a:t>
            </a:r>
            <a:r>
              <a:rPr lang="zh-CN" altLang="en-US" sz="4000" dirty="0" smtClean="0">
                <a:solidFill>
                  <a:schemeClr val="bg1"/>
                </a:solidFill>
              </a:rPr>
              <a:t>的访问量、失败率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各级</a:t>
            </a:r>
            <a:r>
              <a:rPr lang="en-US" altLang="zh-CN" sz="4000" dirty="0" smtClean="0">
                <a:solidFill>
                  <a:schemeClr val="bg1"/>
                </a:solidFill>
              </a:rPr>
              <a:t>server</a:t>
            </a:r>
            <a:r>
              <a:rPr lang="zh-CN" altLang="en-US" sz="4000" dirty="0" smtClean="0">
                <a:solidFill>
                  <a:schemeClr val="bg1"/>
                </a:solidFill>
              </a:rPr>
              <a:t>之间调用的失败率告警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CGI</a:t>
            </a:r>
            <a:r>
              <a:rPr lang="zh-CN" altLang="en-US" sz="4000" dirty="0" smtClean="0">
                <a:solidFill>
                  <a:schemeClr val="bg1"/>
                </a:solidFill>
              </a:rPr>
              <a:t>内部模块调用告警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自动化测试告警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基础服务告警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1567907"/>
              </p:ext>
            </p:extLst>
          </p:nvPr>
        </p:nvGraphicFramePr>
        <p:xfrm>
          <a:off x="0" y="332656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7956376" y="2348880"/>
            <a:ext cx="792088" cy="2160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支持</a:t>
            </a:r>
            <a:r>
              <a:rPr lang="zh-CN" altLang="en-US" sz="4400" dirty="0" smtClean="0"/>
              <a:t>类</a:t>
            </a:r>
            <a:endParaRPr lang="zh-CN" sz="4400" dirty="0"/>
          </a:p>
        </p:txBody>
      </p:sp>
      <p:sp>
        <p:nvSpPr>
          <p:cNvPr id="7" name="矩形 6"/>
          <p:cNvSpPr/>
          <p:nvPr/>
        </p:nvSpPr>
        <p:spPr>
          <a:xfrm>
            <a:off x="467544" y="2348880"/>
            <a:ext cx="792088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业务</a:t>
            </a:r>
            <a:r>
              <a:rPr lang="zh-CN" altLang="en-US" sz="4400" dirty="0" smtClean="0"/>
              <a:t>类</a:t>
            </a:r>
            <a:endParaRPr lang="zh-CN" sz="4400" dirty="0"/>
          </a:p>
        </p:txBody>
      </p:sp>
    </p:spTree>
    <p:extLst>
      <p:ext uri="{BB962C8B-B14F-4D97-AF65-F5344CB8AC3E}">
        <p14:creationId xmlns:p14="http://schemas.microsoft.com/office/powerpoint/2010/main" xmlns="" val="4246949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后台架构图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server架构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dirty="0">
                <a:solidFill>
                  <a:schemeClr val="bg1"/>
                </a:solidFill>
              </a:rPr>
              <a:t>安全性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平台登录   应用登录</a:t>
            </a:r>
            <a:endParaRPr lang="en-US" altLang="zh-CN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4" name="等于号 3"/>
          <p:cNvSpPr/>
          <p:nvPr/>
        </p:nvSpPr>
        <p:spPr>
          <a:xfrm>
            <a:off x="4139952" y="2467744"/>
            <a:ext cx="914400" cy="91440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667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212" y="1817087"/>
            <a:ext cx="8229600" cy="334010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000" dirty="0">
                <a:solidFill>
                  <a:schemeClr val="bg1"/>
                </a:solidFill>
              </a:rPr>
              <a:t>平台</a:t>
            </a:r>
            <a:r>
              <a:rPr lang="zh-CN" altLang="en-US" sz="6000" dirty="0" smtClean="0">
                <a:solidFill>
                  <a:schemeClr val="bg1"/>
                </a:solidFill>
              </a:rPr>
              <a:t>登录</a:t>
            </a:r>
            <a:endParaRPr lang="en-US" altLang="zh-CN" sz="6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CN" sz="6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6000" dirty="0" smtClean="0">
                <a:solidFill>
                  <a:schemeClr val="bg1"/>
                </a:solidFill>
              </a:rPr>
              <a:t>应用</a:t>
            </a:r>
            <a:r>
              <a:rPr lang="en-US" altLang="zh-CN" sz="6000" dirty="0" smtClean="0">
                <a:solidFill>
                  <a:schemeClr val="bg1"/>
                </a:solidFill>
              </a:rPr>
              <a:t>1</a:t>
            </a:r>
            <a:r>
              <a:rPr lang="zh-CN" altLang="en-US" sz="6000" dirty="0" smtClean="0">
                <a:solidFill>
                  <a:schemeClr val="bg1"/>
                </a:solidFill>
              </a:rPr>
              <a:t>登录</a:t>
            </a:r>
            <a:r>
              <a:rPr lang="en-US" altLang="zh-CN" sz="6000" dirty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     </a:t>
            </a:r>
            <a:r>
              <a:rPr lang="zh-CN" altLang="en-US" sz="6000" dirty="0" smtClean="0">
                <a:solidFill>
                  <a:schemeClr val="bg1"/>
                </a:solidFill>
              </a:rPr>
              <a:t>应用</a:t>
            </a:r>
            <a:r>
              <a:rPr lang="en-US" altLang="zh-CN" sz="6000" dirty="0" smtClean="0">
                <a:solidFill>
                  <a:schemeClr val="bg1"/>
                </a:solidFill>
              </a:rPr>
              <a:t>2</a:t>
            </a:r>
            <a:r>
              <a:rPr lang="zh-CN" altLang="en-US" sz="6000" dirty="0" smtClean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8" name="丁字箭头 7"/>
          <p:cNvSpPr/>
          <p:nvPr/>
        </p:nvSpPr>
        <p:spPr>
          <a:xfrm>
            <a:off x="3995936" y="2636912"/>
            <a:ext cx="1216152" cy="2002520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577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模拟用户登录</a:t>
            </a:r>
            <a:endParaRPr lang="en-US" altLang="zh-CN" sz="6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用户应用数据泄漏</a:t>
            </a:r>
          </a:p>
        </p:txBody>
      </p:sp>
    </p:spTree>
    <p:extLst>
      <p:ext uri="{BB962C8B-B14F-4D97-AF65-F5344CB8AC3E}">
        <p14:creationId xmlns:p14="http://schemas.microsoft.com/office/powerpoint/2010/main" xmlns="" val="215028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平台登录</a:t>
            </a:r>
            <a:r>
              <a:rPr lang="en-US" altLang="zh-CN" sz="6600" dirty="0" smtClean="0">
                <a:solidFill>
                  <a:schemeClr val="bg1"/>
                </a:solidFill>
              </a:rPr>
              <a:t>+</a:t>
            </a:r>
            <a:r>
              <a:rPr lang="zh-CN" altLang="en-US" sz="6600" dirty="0" smtClean="0">
                <a:solidFill>
                  <a:schemeClr val="bg1"/>
                </a:solidFill>
              </a:rPr>
              <a:t>应用</a:t>
            </a:r>
            <a:r>
              <a:rPr lang="en-US" altLang="zh-CN" sz="6600" dirty="0" smtClean="0">
                <a:solidFill>
                  <a:schemeClr val="bg1"/>
                </a:solidFill>
              </a:rPr>
              <a:t>ID</a:t>
            </a:r>
          </a:p>
          <a:p>
            <a:pPr marL="0" indent="0" algn="ctr">
              <a:buNone/>
            </a:pPr>
            <a:endParaRPr lang="en-US" altLang="zh-CN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应用登录</a:t>
            </a:r>
            <a:endParaRPr lang="en-US" altLang="zh-CN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（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openid+openkey</a:t>
            </a:r>
            <a:r>
              <a:rPr lang="zh-CN" altLang="en-US" sz="6600" dirty="0" smtClean="0">
                <a:solidFill>
                  <a:schemeClr val="bg1"/>
                </a:solidFill>
              </a:rPr>
              <a:t>）</a:t>
            </a:r>
            <a:endParaRPr lang="en-US" altLang="zh-CN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zh-CN" altLang="en-US" sz="6600" dirty="0" smtClean="0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329684" y="2204864"/>
            <a:ext cx="484632" cy="12961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625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212" y="1817087"/>
            <a:ext cx="8229600" cy="334010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000" dirty="0">
                <a:solidFill>
                  <a:schemeClr val="bg1"/>
                </a:solidFill>
              </a:rPr>
              <a:t>平台</a:t>
            </a:r>
            <a:r>
              <a:rPr lang="zh-CN" altLang="en-US" sz="6000" dirty="0" smtClean="0">
                <a:solidFill>
                  <a:schemeClr val="bg1"/>
                </a:solidFill>
              </a:rPr>
              <a:t>登录</a:t>
            </a:r>
            <a:endParaRPr lang="en-US" altLang="zh-CN" sz="6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CN" sz="6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6000" dirty="0" smtClean="0">
                <a:solidFill>
                  <a:schemeClr val="bg1"/>
                </a:solidFill>
              </a:rPr>
              <a:t>应用</a:t>
            </a:r>
            <a:r>
              <a:rPr lang="en-US" altLang="zh-CN" sz="6000" dirty="0" smtClean="0">
                <a:solidFill>
                  <a:schemeClr val="bg1"/>
                </a:solidFill>
              </a:rPr>
              <a:t>1</a:t>
            </a:r>
            <a:r>
              <a:rPr lang="zh-CN" altLang="en-US" sz="6000" dirty="0" smtClean="0">
                <a:solidFill>
                  <a:schemeClr val="bg1"/>
                </a:solidFill>
              </a:rPr>
              <a:t>登录</a:t>
            </a:r>
            <a:r>
              <a:rPr lang="en-US" altLang="zh-CN" sz="6000" dirty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     </a:t>
            </a:r>
            <a:r>
              <a:rPr lang="zh-CN" altLang="en-US" sz="6000" dirty="0" smtClean="0">
                <a:solidFill>
                  <a:schemeClr val="bg1"/>
                </a:solidFill>
              </a:rPr>
              <a:t>应用</a:t>
            </a:r>
            <a:r>
              <a:rPr lang="en-US" altLang="zh-CN" sz="6000" dirty="0" smtClean="0">
                <a:solidFill>
                  <a:schemeClr val="bg1"/>
                </a:solidFill>
              </a:rPr>
              <a:t>2</a:t>
            </a:r>
            <a:r>
              <a:rPr lang="zh-CN" altLang="en-US" sz="6000" dirty="0" smtClean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2" name="下箭头 1"/>
          <p:cNvSpPr/>
          <p:nvPr/>
        </p:nvSpPr>
        <p:spPr>
          <a:xfrm rot="1865193">
            <a:off x="3557603" y="2594411"/>
            <a:ext cx="484632" cy="131603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9923191">
            <a:off x="5131482" y="2606982"/>
            <a:ext cx="484632" cy="131603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不等于号 3"/>
          <p:cNvSpPr/>
          <p:nvPr/>
        </p:nvSpPr>
        <p:spPr>
          <a:xfrm>
            <a:off x="4139952" y="3941066"/>
            <a:ext cx="914400" cy="91440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347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详细鉴权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应用授权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频率限制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用户授权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用户登录态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安全限制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鉴权server详解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611" y="-9060"/>
            <a:ext cx="6867059" cy="6867059"/>
          </a:xfrm>
        </p:spPr>
      </p:pic>
      <p:sp>
        <p:nvSpPr>
          <p:cNvPr id="5" name="TextBox 4"/>
          <p:cNvSpPr txBox="1"/>
          <p:nvPr/>
        </p:nvSpPr>
        <p:spPr>
          <a:xfrm>
            <a:off x="6156176" y="141277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</a:rPr>
              <a:t>易用性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5" y="234888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B050"/>
                </a:solidFill>
              </a:rPr>
              <a:t>可用性</a:t>
            </a:r>
            <a:endParaRPr lang="zh-CN" altLang="en-US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321297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安全性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153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5248310"/>
              </p:ext>
            </p:extLst>
          </p:nvPr>
        </p:nvGraphicFramePr>
        <p:xfrm>
          <a:off x="0" y="692696"/>
          <a:ext cx="914400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714776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应用健康度分析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反外挂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协助应用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前台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OpenAPI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3714776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好友邀请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跳转好友首页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支付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……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399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应用如何加载平台的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js</a:t>
            </a:r>
            <a:r>
              <a:rPr lang="zh-CN" altLang="en-US" sz="6600" dirty="0" smtClean="0">
                <a:solidFill>
                  <a:srgbClr val="FF0000"/>
                </a:solidFill>
              </a:rPr>
              <a:t>？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直接加载</a:t>
            </a:r>
            <a:r>
              <a:rPr lang="en-US" altLang="zh-CN" sz="6000" dirty="0" err="1" smtClean="0">
                <a:solidFill>
                  <a:schemeClr val="bg1"/>
                </a:solidFill>
              </a:rPr>
              <a:t>js</a:t>
            </a:r>
            <a:r>
              <a:rPr lang="zh-CN" altLang="en-US" sz="6000" dirty="0" smtClean="0">
                <a:solidFill>
                  <a:srgbClr val="FF0000"/>
                </a:solidFill>
              </a:rPr>
              <a:t>？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长</a:t>
            </a:r>
            <a:r>
              <a:rPr lang="en-US" altLang="zh-CN" sz="4000" dirty="0" smtClean="0">
                <a:solidFill>
                  <a:schemeClr val="bg1"/>
                </a:solidFill>
              </a:rPr>
              <a:t>Cache</a:t>
            </a:r>
            <a:r>
              <a:rPr lang="zh-CN" altLang="en-US" sz="4000" dirty="0" smtClean="0">
                <a:solidFill>
                  <a:schemeClr val="bg1"/>
                </a:solidFill>
              </a:rPr>
              <a:t>，不改变文件名无法升级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改变文件名，需要第三方变更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前台OpenAPI架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谢谢大家！</a:t>
            </a:r>
            <a:endParaRPr lang="en-US" altLang="zh-CN" sz="6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CN" sz="6600" dirty="0" smtClean="0">
                <a:solidFill>
                  <a:schemeClr val="bg1"/>
                </a:solidFill>
              </a:rPr>
              <a:t>Q&amp;A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solidFill>
                  <a:schemeClr val="bg1"/>
                </a:solidFill>
              </a:rPr>
              <a:t>附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22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6600" dirty="0" err="1" smtClean="0">
                <a:solidFill>
                  <a:schemeClr val="bg1"/>
                </a:solidFill>
              </a:rPr>
              <a:t>Oauth</a:t>
            </a:r>
            <a:r>
              <a:rPr lang="zh-CN" altLang="en-US" sz="6600" dirty="0" smtClean="0">
                <a:solidFill>
                  <a:schemeClr val="bg1"/>
                </a:solidFill>
              </a:rPr>
              <a:t>与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OpenKey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451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>
                <a:solidFill>
                  <a:schemeClr val="bg1"/>
                </a:solidFill>
              </a:rPr>
              <a:t>易用性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124744"/>
            <a:ext cx="3096344" cy="4536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076056" y="1124744"/>
            <a:ext cx="3096344" cy="4536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sz="2400" dirty="0"/>
              <a:t>平台</a:t>
            </a:r>
          </a:p>
        </p:txBody>
      </p:sp>
      <p:sp>
        <p:nvSpPr>
          <p:cNvPr id="6" name="矩形 5"/>
          <p:cNvSpPr/>
          <p:nvPr/>
        </p:nvSpPr>
        <p:spPr>
          <a:xfrm>
            <a:off x="1907704" y="184482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请求授权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2160" y="1844824"/>
            <a:ext cx="1224136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用户授权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1928976"/>
            <a:ext cx="2736304" cy="180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左箭头 20"/>
          <p:cNvSpPr/>
          <p:nvPr/>
        </p:nvSpPr>
        <p:spPr>
          <a:xfrm>
            <a:off x="3203848" y="2196142"/>
            <a:ext cx="2736304" cy="180000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07704" y="3626870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请求资源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80922" y="3626870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分配资源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2429772" y="2564904"/>
            <a:ext cx="180000" cy="10081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209932" y="3735044"/>
            <a:ext cx="2736304" cy="180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箭头 25"/>
          <p:cNvSpPr/>
          <p:nvPr/>
        </p:nvSpPr>
        <p:spPr>
          <a:xfrm>
            <a:off x="3209932" y="4002210"/>
            <a:ext cx="2736304" cy="180000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6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6000" dirty="0">
                <a:solidFill>
                  <a:schemeClr val="bg1"/>
                </a:solidFill>
              </a:rPr>
              <a:t>业务特性决定选择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用户点击应用列表进入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用户在线时间较短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应用嵌套在平台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iframe</a:t>
            </a:r>
            <a:r>
              <a:rPr lang="zh-CN" altLang="en-US" sz="4000" dirty="0" smtClean="0">
                <a:solidFill>
                  <a:schemeClr val="bg1"/>
                </a:solidFill>
              </a:rPr>
              <a:t>中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65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OpenKey</a:t>
            </a:r>
            <a:r>
              <a:rPr lang="zh-CN" altLang="en-US" sz="6000" dirty="0" smtClean="0">
                <a:solidFill>
                  <a:schemeClr val="bg1"/>
                </a:solidFill>
              </a:rPr>
              <a:t>特点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默认</a:t>
            </a:r>
            <a:r>
              <a:rPr lang="en-US" altLang="zh-CN" sz="4000" dirty="0" smtClean="0">
                <a:solidFill>
                  <a:schemeClr val="bg1"/>
                </a:solidFill>
              </a:rPr>
              <a:t>30</a:t>
            </a:r>
            <a:r>
              <a:rPr lang="zh-CN" altLang="en-US" sz="4000" dirty="0" smtClean="0">
                <a:solidFill>
                  <a:schemeClr val="bg1"/>
                </a:solidFill>
              </a:rPr>
              <a:t>分钟过期，但可续期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有最长续期时间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用户授权后只跳转腾讯域名</a:t>
            </a:r>
            <a:r>
              <a:rPr lang="en-US" altLang="zh-CN" sz="4000" dirty="0" smtClean="0">
                <a:solidFill>
                  <a:schemeClr val="bg1"/>
                </a:solidFill>
              </a:rPr>
              <a:t>URL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820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6000" dirty="0" err="1" smtClean="0">
                <a:solidFill>
                  <a:schemeClr val="bg1"/>
                </a:solidFill>
              </a:rPr>
              <a:t>OpenKey</a:t>
            </a:r>
            <a:r>
              <a:rPr lang="zh-CN" altLang="en-US" sz="6000" dirty="0" smtClean="0">
                <a:solidFill>
                  <a:schemeClr val="bg1"/>
                </a:solidFill>
              </a:rPr>
              <a:t>更适合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与平台登录无缝结合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应用编码更简单，只关心业务逻辑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127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开发者的抱怨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加密</a:t>
            </a:r>
            <a:r>
              <a:rPr lang="zh-CN" altLang="en-US" sz="4000" dirty="0" smtClean="0">
                <a:solidFill>
                  <a:schemeClr val="bg1"/>
                </a:solidFill>
              </a:rPr>
              <a:t>算法从没有听过！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从其他平台迁移过来好难啊！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说明文档看不懂</a:t>
            </a:r>
            <a:r>
              <a:rPr lang="zh-CN" altLang="en-US" sz="4000" dirty="0" smtClean="0">
                <a:solidFill>
                  <a:schemeClr val="bg1"/>
                </a:solidFill>
              </a:rPr>
              <a:t>！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404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43985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解决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3340105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尽量</a:t>
            </a:r>
            <a:r>
              <a:rPr lang="zh-CN" altLang="en-US" sz="4000" dirty="0" smtClean="0">
                <a:solidFill>
                  <a:schemeClr val="bg1"/>
                </a:solidFill>
              </a:rPr>
              <a:t>业界统一（</a:t>
            </a:r>
            <a:r>
              <a:rPr lang="en-US" altLang="zh-CN" sz="4000" dirty="0" smtClean="0">
                <a:solidFill>
                  <a:schemeClr val="bg1"/>
                </a:solidFill>
              </a:rPr>
              <a:t>URL</a:t>
            </a:r>
            <a:r>
              <a:rPr lang="zh-CN" altLang="en-US" sz="4000" dirty="0" smtClean="0">
                <a:solidFill>
                  <a:schemeClr val="bg1"/>
                </a:solidFill>
              </a:rPr>
              <a:t>、参数、返回、加密）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完善的</a:t>
            </a:r>
            <a:r>
              <a:rPr lang="en-US" altLang="zh-CN" sz="4000" dirty="0" smtClean="0">
                <a:solidFill>
                  <a:schemeClr val="bg1"/>
                </a:solidFill>
              </a:rPr>
              <a:t>wiki</a:t>
            </a:r>
          </a:p>
          <a:p>
            <a:r>
              <a:rPr lang="zh-CN" altLang="en-US" sz="4000" dirty="0">
                <a:solidFill>
                  <a:schemeClr val="bg1"/>
                </a:solidFill>
              </a:rPr>
              <a:t>开发</a:t>
            </a:r>
            <a:r>
              <a:rPr lang="zh-CN" altLang="en-US" sz="4000" dirty="0" smtClean="0">
                <a:solidFill>
                  <a:schemeClr val="bg1"/>
                </a:solidFill>
              </a:rPr>
              <a:t>者论坛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专业客服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03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624" y="5336331"/>
            <a:ext cx="2847727" cy="1010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166" y="266935"/>
            <a:ext cx="2680592" cy="95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9182" y="266935"/>
            <a:ext cx="2664296" cy="976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8968" y="5327405"/>
            <a:ext cx="2784723" cy="1010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74577" y="2276872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solidFill>
                  <a:srgbClr val="FF0000"/>
                </a:solidFill>
              </a:rPr>
              <a:t>改</a:t>
            </a:r>
            <a:endParaRPr lang="zh-CN" altLang="en-US" sz="115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6874" y="254853"/>
            <a:ext cx="4104456" cy="6279819"/>
          </a:xfrm>
        </p:spPr>
      </p:pic>
    </p:spTree>
    <p:extLst>
      <p:ext uri="{BB962C8B-B14F-4D97-AF65-F5344CB8AC3E}">
        <p14:creationId xmlns:p14="http://schemas.microsoft.com/office/powerpoint/2010/main" xmlns="" val="1608067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9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开放平台模板</Template>
  <TotalTime>2857</TotalTime>
  <Words>533</Words>
  <Application>Microsoft Office PowerPoint</Application>
  <PresentationFormat>全屏显示(4:3)</PresentationFormat>
  <Paragraphs>210</Paragraphs>
  <Slides>63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Office 主题​​</vt:lpstr>
      <vt:lpstr>Chart</vt:lpstr>
      <vt:lpstr> 开放平台的Open API设计</vt:lpstr>
      <vt:lpstr>幻灯片 2</vt:lpstr>
      <vt:lpstr>幻灯片 3</vt:lpstr>
      <vt:lpstr>幻灯片 4</vt:lpstr>
      <vt:lpstr>幻灯片 5</vt:lpstr>
      <vt:lpstr>幻灯片 6</vt:lpstr>
      <vt:lpstr>开发者的抱怨</vt:lpstr>
      <vt:lpstr>解决</vt:lpstr>
      <vt:lpstr>幻灯片 9</vt:lpstr>
      <vt:lpstr>幻灯片 10</vt:lpstr>
      <vt:lpstr>全部一致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怎么解决</vt:lpstr>
      <vt:lpstr>真正解决</vt:lpstr>
      <vt:lpstr>内网DNS</vt:lpstr>
      <vt:lpstr>幻灯片 22</vt:lpstr>
      <vt:lpstr>幻灯片 23</vt:lpstr>
      <vt:lpstr>幻灯片 24</vt:lpstr>
      <vt:lpstr>单点</vt:lpstr>
      <vt:lpstr>幻灯片 26</vt:lpstr>
      <vt:lpstr>幻灯片 27</vt:lpstr>
      <vt:lpstr>总结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还有什么</vt:lpstr>
      <vt:lpstr>全面的告警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详细鉴权</vt:lpstr>
      <vt:lpstr>幻灯片 49</vt:lpstr>
      <vt:lpstr>幻灯片 50</vt:lpstr>
      <vt:lpstr>协助应用</vt:lpstr>
      <vt:lpstr>幻灯片 52</vt:lpstr>
      <vt:lpstr>幻灯片 53</vt:lpstr>
      <vt:lpstr>幻灯片 54</vt:lpstr>
      <vt:lpstr>直接加载js？</vt:lpstr>
      <vt:lpstr>幻灯片 56</vt:lpstr>
      <vt:lpstr>幻灯片 57</vt:lpstr>
      <vt:lpstr>幻灯片 58</vt:lpstr>
      <vt:lpstr>幻灯片 59</vt:lpstr>
      <vt:lpstr>幻灯片 60</vt:lpstr>
      <vt:lpstr>业务特性决定选择</vt:lpstr>
      <vt:lpstr>OpenKey特点</vt:lpstr>
      <vt:lpstr>OpenKey更适合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互联网的未来</dc:title>
  <dc:creator>tamtang</dc:creator>
  <cp:lastModifiedBy>china</cp:lastModifiedBy>
  <cp:revision>378</cp:revision>
  <dcterms:created xsi:type="dcterms:W3CDTF">2011-06-22T02:36:29Z</dcterms:created>
  <dcterms:modified xsi:type="dcterms:W3CDTF">2011-10-14T16:14:23Z</dcterms:modified>
</cp:coreProperties>
</file>