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256" r:id="rId2"/>
    <p:sldId id="257" r:id="rId3"/>
    <p:sldId id="276" r:id="rId4"/>
    <p:sldId id="262" r:id="rId5"/>
    <p:sldId id="268" r:id="rId6"/>
    <p:sldId id="258" r:id="rId7"/>
    <p:sldId id="285" r:id="rId8"/>
    <p:sldId id="267" r:id="rId9"/>
    <p:sldId id="266" r:id="rId10"/>
    <p:sldId id="270" r:id="rId11"/>
    <p:sldId id="265" r:id="rId12"/>
    <p:sldId id="269" r:id="rId13"/>
    <p:sldId id="261" r:id="rId14"/>
    <p:sldId id="263" r:id="rId15"/>
    <p:sldId id="264" r:id="rId16"/>
    <p:sldId id="271" r:id="rId17"/>
    <p:sldId id="274" r:id="rId18"/>
    <p:sldId id="284" r:id="rId19"/>
    <p:sldId id="272" r:id="rId20"/>
    <p:sldId id="282" r:id="rId21"/>
    <p:sldId id="275" r:id="rId22"/>
    <p:sldId id="278" r:id="rId23"/>
    <p:sldId id="277" r:id="rId24"/>
    <p:sldId id="281" r:id="rId25"/>
    <p:sldId id="280" r:id="rId26"/>
    <p:sldId id="259" r:id="rId2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p:clrMru>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2" autoAdjust="0"/>
    <p:restoredTop sz="94608" autoAdjust="0"/>
  </p:normalViewPr>
  <p:slideViewPr>
    <p:cSldViewPr>
      <p:cViewPr>
        <p:scale>
          <a:sx n="60" d="100"/>
          <a:sy n="60" d="100"/>
        </p:scale>
        <p:origin x="-786" y="2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2D5A67-E384-4EAE-A8B9-242F004870BF}" type="datetimeFigureOut">
              <a:rPr lang="zh-CN" altLang="en-US" smtClean="0"/>
              <a:pPr/>
              <a:t>2011-12-23</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79A2041-4772-48EA-9161-CF1FEBF227BE}"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2">
        <a:schemeClr val="bg2"/>
      </p:bgRef>
    </p:bg>
    <p:spTree>
      <p:nvGrpSpPr>
        <p:cNvPr id="1" name=""/>
        <p:cNvGrpSpPr/>
        <p:nvPr/>
      </p:nvGrpSpPr>
      <p:grpSpPr>
        <a:xfrm>
          <a:off x="0" y="0"/>
          <a:ext cx="0" cy="0"/>
          <a:chOff x="0" y="0"/>
          <a:chExt cx="0" cy="0"/>
        </a:xfrm>
      </p:grpSpPr>
      <p:sp>
        <p:nvSpPr>
          <p:cNvPr id="9" name="标题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smtClean="0"/>
              <a:t>单击此处编辑母版标题样式</a:t>
            </a:r>
            <a:endParaRPr kumimoji="0" lang="en-US"/>
          </a:p>
        </p:txBody>
      </p:sp>
      <p:sp>
        <p:nvSpPr>
          <p:cNvPr id="17" name="副标题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30" name="日期占位符 29"/>
          <p:cNvSpPr>
            <a:spLocks noGrp="1"/>
          </p:cNvSpPr>
          <p:nvPr>
            <p:ph type="dt" sz="half" idx="10"/>
          </p:nvPr>
        </p:nvSpPr>
        <p:spPr/>
        <p:txBody>
          <a:bodyPr/>
          <a:lstStyle/>
          <a:p>
            <a:fld id="{619D1C44-DB7D-4F6A-9E8F-24D944CD0F5E}" type="datetime3">
              <a:rPr lang="zh-CN" altLang="en-US" smtClean="0"/>
              <a:pPr/>
              <a:t>2011年12月23日星期五</a:t>
            </a:fld>
            <a:endParaRPr lang="zh-CN" altLang="en-US"/>
          </a:p>
        </p:txBody>
      </p:sp>
      <p:sp>
        <p:nvSpPr>
          <p:cNvPr id="19" name="页脚占位符 18"/>
          <p:cNvSpPr>
            <a:spLocks noGrp="1"/>
          </p:cNvSpPr>
          <p:nvPr>
            <p:ph type="ftr" sz="quarter" idx="11"/>
          </p:nvPr>
        </p:nvSpPr>
        <p:spPr/>
        <p:txBody>
          <a:bodyPr/>
          <a:lstStyle/>
          <a:p>
            <a:endParaRPr lang="zh-CN" altLang="en-US"/>
          </a:p>
        </p:txBody>
      </p:sp>
      <p:sp>
        <p:nvSpPr>
          <p:cNvPr id="27" name="灯片编号占位符 2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7575D482-3164-4094-9097-49C2333FFE23}" type="datetime3">
              <a:rPr lang="zh-CN" altLang="en-US" smtClean="0"/>
              <a:pPr/>
              <a:t>2011年12月23日星期五</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914401"/>
            <a:ext cx="2057400" cy="5211763"/>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914401"/>
            <a:ext cx="6019800" cy="5211763"/>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9662B183-20A8-4B36-B21E-CA9FB572CBB6}" type="datetime3">
              <a:rPr lang="zh-CN" altLang="en-US" smtClean="0"/>
              <a:pPr/>
              <a:t>2011年12月23日星期五</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A1F27EC3-3C41-45B6-B57D-4BED01199388}" type="datetime3">
              <a:rPr lang="zh-CN" altLang="en-US" smtClean="0"/>
              <a:pPr/>
              <a:t>2011年12月23日星期五</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p>
            <a:fld id="{82B1B880-562D-4561-AF64-8EC48EF5D76D}" type="datetime3">
              <a:rPr lang="zh-CN" altLang="en-US" smtClean="0"/>
              <a:pPr/>
              <a:t>2011年12月23日星期五</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82A23C1A-D203-42D9-9DF5-3A0E828C383D}" type="datetime3">
              <a:rPr lang="zh-CN" altLang="en-US" smtClean="0"/>
              <a:pPr/>
              <a:t>2011年12月23日星期五</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tIns="45720" anchor="b"/>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A915E5EE-858A-4F65-8E23-8736AF0449AE}" type="datetime3">
              <a:rPr lang="zh-CN" altLang="en-US" smtClean="0"/>
              <a:pPr/>
              <a:t>2011年12月23日星期五</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3BD586AA-91BA-46CF-A74D-1527711DB971}" type="datetime3">
              <a:rPr lang="zh-CN" altLang="en-US" smtClean="0"/>
              <a:pPr/>
              <a:t>2011年12月23日星期五</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42E9AFA-1618-4728-B303-6CD56B254BD6}" type="datetime3">
              <a:rPr lang="zh-CN" altLang="en-US" smtClean="0"/>
              <a:pPr/>
              <a:t>2011年12月23日星期五</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C3927925-48F1-4E07-AED5-67DD4B73F8E1}" type="datetime3">
              <a:rPr lang="zh-CN" altLang="en-US" smtClean="0"/>
              <a:pPr/>
              <a:t>2011年12月23日星期五</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9" name="单圆角矩形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直角三角形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标题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zh-CN" altLang="en-US" smtClean="0"/>
              <a:t>单击此处编辑母版标题样式</a:t>
            </a:r>
            <a:endParaRPr kumimoji="0" lang="en-US"/>
          </a:p>
        </p:txBody>
      </p:sp>
      <p:sp>
        <p:nvSpPr>
          <p:cNvPr id="4" name="文本占位符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p:txBody>
          <a:bodyPr/>
          <a:lstStyle/>
          <a:p>
            <a:fld id="{54A33731-08CC-454D-B92C-CF6DCECA7D34}" type="datetime3">
              <a:rPr lang="zh-CN" altLang="en-US" smtClean="0"/>
              <a:pPr/>
              <a:t>2011年12月23日星期五</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a:xfrm>
            <a:off x="8077200" y="6356350"/>
            <a:ext cx="609600" cy="365125"/>
          </a:xfrm>
        </p:spPr>
        <p:txBody>
          <a:bodyPr/>
          <a:lstStyle/>
          <a:p>
            <a:fld id="{0C913308-F349-4B6D-A68A-DD1791B4A57B}" type="slidenum">
              <a:rPr lang="zh-CN" altLang="en-US" smtClean="0"/>
              <a:pPr/>
              <a:t>‹#›</a:t>
            </a:fld>
            <a:endParaRPr lang="zh-CN" altLang="en-US"/>
          </a:p>
        </p:txBody>
      </p:sp>
      <p:sp>
        <p:nvSpPr>
          <p:cNvPr id="3" name="图片占位符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zh-CN" altLang="en-US" smtClean="0"/>
              <a:t>单击图标添加图片</a:t>
            </a:r>
            <a:endParaRPr kumimoji="0" lang="en-US" dirty="0"/>
          </a:p>
        </p:txBody>
      </p:sp>
      <p:sp>
        <p:nvSpPr>
          <p:cNvPr id="10" name="任意多边形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任意多边形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任意多边形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任意多边形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标题占位符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zh-CN" altLang="en-US" smtClean="0"/>
              <a:t>单击此处编辑母版标题样式</a:t>
            </a:r>
            <a:endParaRPr kumimoji="0" lang="en-US"/>
          </a:p>
        </p:txBody>
      </p:sp>
      <p:sp>
        <p:nvSpPr>
          <p:cNvPr id="30" name="文本占位符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0" name="日期占位符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9684955-8999-4EE3-9239-48C7676E9B0D}" type="datetime3">
              <a:rPr lang="zh-CN" altLang="en-US" smtClean="0"/>
              <a:pPr/>
              <a:t>2011年12月23日星期五</a:t>
            </a:fld>
            <a:endParaRPr lang="zh-CN" altLang="en-US"/>
          </a:p>
        </p:txBody>
      </p:sp>
      <p:sp>
        <p:nvSpPr>
          <p:cNvPr id="22" name="页脚占位符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zh-CN" altLang="en-US"/>
          </a:p>
        </p:txBody>
      </p:sp>
      <p:sp>
        <p:nvSpPr>
          <p:cNvPr id="18" name="灯片编号占位符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C913308-F349-4B6D-A68A-DD1791B4A57B}" type="slidenum">
              <a:rPr lang="zh-CN" altLang="en-US" smtClean="0"/>
              <a:pPr/>
              <a:t>‹#›</a:t>
            </a:fld>
            <a:endParaRPr lang="zh-CN" altLang="en-US"/>
          </a:p>
        </p:txBody>
      </p:sp>
      <p:grpSp>
        <p:nvGrpSpPr>
          <p:cNvPr id="2" name="组合 1"/>
          <p:cNvGrpSpPr/>
          <p:nvPr/>
        </p:nvGrpSpPr>
        <p:grpSpPr>
          <a:xfrm>
            <a:off x="-19017" y="202408"/>
            <a:ext cx="9180548" cy="649224"/>
            <a:chOff x="-19045" y="216550"/>
            <a:chExt cx="9180548" cy="649224"/>
          </a:xfrm>
        </p:grpSpPr>
        <p:sp>
          <p:nvSpPr>
            <p:cNvPr id="12" name="任意多边形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任意多边形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www.eclipse.org/equinox/" TargetMode="External"/><Relationship Id="rId2" Type="http://schemas.openxmlformats.org/officeDocument/2006/relationships/hyperlink" Target="http://felix.apache.org/" TargetMode="External"/><Relationship Id="rId1" Type="http://schemas.openxmlformats.org/officeDocument/2006/relationships/slideLayout" Target="../slideLayouts/slideLayout2.xml"/><Relationship Id="rId6" Type="http://schemas.openxmlformats.org/officeDocument/2006/relationships/hyperlink" Target="http://www.prosyst.com/" TargetMode="External"/><Relationship Id="rId5" Type="http://schemas.openxmlformats.org/officeDocument/2006/relationships/hyperlink" Target="http://www.knopflerfish.org/" TargetMode="External"/><Relationship Id="rId4" Type="http://schemas.openxmlformats.org/officeDocument/2006/relationships/hyperlink" Target="http://www.fusesource.com/"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www.osgi.org/Specifications/ReferenceHeaders"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127.0.0.1:8080/"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en.wikipedia.org/wiki/OSGi" TargetMode="External"/><Relationship Id="rId2" Type="http://schemas.openxmlformats.org/officeDocument/2006/relationships/hyperlink" Target="http://www.osgi.org/" TargetMode="External"/><Relationship Id="rId1" Type="http://schemas.openxmlformats.org/officeDocument/2006/relationships/slideLayout" Target="../slideLayouts/slideLayout2.xml"/><Relationship Id="rId6" Type="http://schemas.openxmlformats.org/officeDocument/2006/relationships/hyperlink" Target="http://www.jboss.org/jbossas/osgi" TargetMode="External"/><Relationship Id="rId5" Type="http://schemas.openxmlformats.org/officeDocument/2006/relationships/hyperlink" Target="http://www.prosyst.com/index.php/de/html/content/46/Mobile-OSGi-Runtimes/" TargetMode="External"/><Relationship Id="rId4" Type="http://schemas.openxmlformats.org/officeDocument/2006/relationships/hyperlink" Target="http://www.osgi.org/download/r4v43/r4.core.pdf"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altLang="zh-CN" sz="5000" b="1" dirty="0" smtClean="0">
                <a:latin typeface="华文楷体" pitchFamily="2" charset="-122"/>
                <a:ea typeface="华文楷体" pitchFamily="2" charset="-122"/>
              </a:rPr>
              <a:t>OSGI </a:t>
            </a:r>
            <a:r>
              <a:rPr lang="zh-CN" altLang="en-US" sz="5000" b="1" dirty="0" smtClean="0">
                <a:latin typeface="华文楷体" pitchFamily="2" charset="-122"/>
                <a:ea typeface="华文楷体" pitchFamily="2" charset="-122"/>
              </a:rPr>
              <a:t>入门与实践</a:t>
            </a:r>
            <a:endParaRPr lang="zh-CN" altLang="en-US" sz="5000" b="1" dirty="0">
              <a:latin typeface="华文楷体" pitchFamily="2" charset="-122"/>
              <a:ea typeface="华文楷体" pitchFamily="2" charset="-122"/>
            </a:endParaRPr>
          </a:p>
        </p:txBody>
      </p:sp>
      <p:sp>
        <p:nvSpPr>
          <p:cNvPr id="5" name="日期占位符 4"/>
          <p:cNvSpPr>
            <a:spLocks noGrp="1"/>
          </p:cNvSpPr>
          <p:nvPr>
            <p:ph type="dt" sz="half" idx="10"/>
          </p:nvPr>
        </p:nvSpPr>
        <p:spPr/>
        <p:txBody>
          <a:bodyPr/>
          <a:lstStyle/>
          <a:p>
            <a:fld id="{D9EFC704-22B2-48F1-A77E-92B3AF994A48}" type="datetime3">
              <a:rPr lang="zh-CN" altLang="en-US" smtClean="0"/>
              <a:pPr/>
              <a:t>2011年12月23日星期五</a:t>
            </a:fld>
            <a:endParaRPr lang="zh-CN" altLang="en-US"/>
          </a:p>
        </p:txBody>
      </p:sp>
      <p:sp>
        <p:nvSpPr>
          <p:cNvPr id="4" name="TextBox 3"/>
          <p:cNvSpPr txBox="1"/>
          <p:nvPr/>
        </p:nvSpPr>
        <p:spPr>
          <a:xfrm>
            <a:off x="6588224" y="5301208"/>
            <a:ext cx="1656184" cy="461665"/>
          </a:xfrm>
          <a:prstGeom prst="rect">
            <a:avLst/>
          </a:prstGeom>
          <a:noFill/>
        </p:spPr>
        <p:txBody>
          <a:bodyPr wrap="square" rtlCol="0">
            <a:spAutoFit/>
          </a:bodyPr>
          <a:lstStyle/>
          <a:p>
            <a:pPr algn="ctr"/>
            <a:r>
              <a:rPr lang="zh-CN" altLang="en-US" sz="2400" dirty="0" smtClean="0">
                <a:latin typeface="华文行楷" pitchFamily="2" charset="-122"/>
                <a:ea typeface="华文行楷" pitchFamily="2" charset="-122"/>
              </a:rPr>
              <a:t>李军</a:t>
            </a:r>
            <a:endParaRPr lang="zh-CN" altLang="en-US" sz="2400" dirty="0">
              <a:latin typeface="华文行楷" pitchFamily="2" charset="-122"/>
              <a:ea typeface="华文行楷" pitchFamily="2"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b="1" dirty="0" smtClean="0">
                <a:latin typeface="华文楷体" pitchFamily="2" charset="-122"/>
                <a:ea typeface="华文楷体" pitchFamily="2" charset="-122"/>
              </a:rPr>
              <a:t>Agenda</a:t>
            </a:r>
            <a:endParaRPr lang="zh-CN" altLang="en-US" sz="4000" b="1" dirty="0">
              <a:latin typeface="华文楷体" pitchFamily="2" charset="-122"/>
              <a:ea typeface="华文楷体" pitchFamily="2" charset="-122"/>
            </a:endParaRPr>
          </a:p>
        </p:txBody>
      </p:sp>
      <p:sp>
        <p:nvSpPr>
          <p:cNvPr id="3" name="内容占位符 2"/>
          <p:cNvSpPr>
            <a:spLocks noGrp="1"/>
          </p:cNvSpPr>
          <p:nvPr>
            <p:ph idx="1"/>
          </p:nvPr>
        </p:nvSpPr>
        <p:spPr/>
        <p:txBody>
          <a:bodyPr>
            <a:normAutofit/>
          </a:bodyPr>
          <a:lstStyle/>
          <a:p>
            <a:r>
              <a:rPr lang="en-US" altLang="zh-CN" dirty="0" smtClean="0"/>
              <a:t>OSGI </a:t>
            </a:r>
            <a:r>
              <a:rPr lang="zh-CN" altLang="en-US" dirty="0" smtClean="0"/>
              <a:t>发展史</a:t>
            </a:r>
            <a:endParaRPr lang="en-US" altLang="zh-CN" dirty="0" smtClean="0"/>
          </a:p>
          <a:p>
            <a:r>
              <a:rPr lang="en-US" altLang="zh-CN" dirty="0" smtClean="0"/>
              <a:t>OSGI </a:t>
            </a:r>
            <a:r>
              <a:rPr lang="zh-CN" altLang="en-US" dirty="0" smtClean="0"/>
              <a:t>应用场景</a:t>
            </a:r>
            <a:endParaRPr lang="en-US" altLang="zh-CN" dirty="0" smtClean="0"/>
          </a:p>
          <a:p>
            <a:r>
              <a:rPr lang="en-US" altLang="zh-CN" b="1" dirty="0" smtClean="0">
                <a:solidFill>
                  <a:srgbClr val="0070C0"/>
                </a:solidFill>
              </a:rPr>
              <a:t>OSGI Framework </a:t>
            </a:r>
            <a:r>
              <a:rPr lang="zh-CN" altLang="en-US" b="1" dirty="0" smtClean="0">
                <a:solidFill>
                  <a:srgbClr val="0070C0"/>
                </a:solidFill>
              </a:rPr>
              <a:t>开源实现</a:t>
            </a:r>
            <a:endParaRPr lang="en-US" altLang="zh-CN" b="1" dirty="0" smtClean="0">
              <a:solidFill>
                <a:srgbClr val="0070C0"/>
              </a:solidFill>
            </a:endParaRPr>
          </a:p>
          <a:p>
            <a:r>
              <a:rPr lang="en-US" altLang="zh-CN" dirty="0" smtClean="0"/>
              <a:t>OSGI Framework</a:t>
            </a:r>
            <a:endParaRPr lang="en-US" altLang="zh-CN" b="1" dirty="0" smtClean="0">
              <a:solidFill>
                <a:srgbClr val="0000CC"/>
              </a:solidFill>
            </a:endParaRPr>
          </a:p>
          <a:p>
            <a:r>
              <a:rPr lang="en-US" altLang="zh-CN" dirty="0" smtClean="0"/>
              <a:t>OSGI Web App </a:t>
            </a:r>
            <a:r>
              <a:rPr lang="zh-CN" altLang="en-US" dirty="0" smtClean="0"/>
              <a:t>实战</a:t>
            </a:r>
            <a:endParaRPr lang="en-US" altLang="zh-CN" dirty="0" smtClean="0"/>
          </a:p>
          <a:p>
            <a:r>
              <a:rPr lang="en-US" altLang="zh-CN" dirty="0" smtClean="0"/>
              <a:t>Q&amp;A</a:t>
            </a:r>
          </a:p>
          <a:p>
            <a:r>
              <a:rPr lang="zh-CN" altLang="en-US" dirty="0" smtClean="0"/>
              <a:t>参考资料</a:t>
            </a:r>
            <a:r>
              <a:rPr lang="en-US" altLang="zh-CN" dirty="0" smtClean="0"/>
              <a:t> </a:t>
            </a:r>
            <a:endParaRPr lang="zh-CN" altLang="en-US" dirty="0"/>
          </a:p>
        </p:txBody>
      </p:sp>
      <p:sp>
        <p:nvSpPr>
          <p:cNvPr id="4" name="日期占位符 3"/>
          <p:cNvSpPr>
            <a:spLocks noGrp="1"/>
          </p:cNvSpPr>
          <p:nvPr>
            <p:ph type="dt" sz="half" idx="10"/>
          </p:nvPr>
        </p:nvSpPr>
        <p:spPr/>
        <p:txBody>
          <a:bodyPr/>
          <a:lstStyle/>
          <a:p>
            <a:fld id="{400B7B65-ED88-446A-BA0A-8AEB45A51783}" type="datetime3">
              <a:rPr lang="zh-CN" altLang="en-US" smtClean="0"/>
              <a:pPr/>
              <a:t>2011年12月23日星期五</a:t>
            </a:fld>
            <a:endParaRPr lang="zh-CN" alt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b="1" dirty="0" smtClean="0">
                <a:latin typeface="华文楷体" pitchFamily="2" charset="-122"/>
                <a:ea typeface="华文楷体" pitchFamily="2" charset="-122"/>
              </a:rPr>
              <a:t>OSGI Framework</a:t>
            </a:r>
            <a:r>
              <a:rPr lang="zh-CN" altLang="en-US" sz="4000" b="1" dirty="0" smtClean="0">
                <a:latin typeface="华文楷体" pitchFamily="2" charset="-122"/>
                <a:ea typeface="华文楷体" pitchFamily="2" charset="-122"/>
              </a:rPr>
              <a:t>开源实现</a:t>
            </a:r>
            <a:endParaRPr lang="zh-CN" altLang="en-US" sz="4000" b="1" dirty="0">
              <a:latin typeface="华文楷体" pitchFamily="2" charset="-122"/>
              <a:ea typeface="华文楷体" pitchFamily="2" charset="-122"/>
            </a:endParaRPr>
          </a:p>
        </p:txBody>
      </p:sp>
      <p:sp>
        <p:nvSpPr>
          <p:cNvPr id="3" name="内容占位符 2"/>
          <p:cNvSpPr>
            <a:spLocks noGrp="1"/>
          </p:cNvSpPr>
          <p:nvPr>
            <p:ph idx="1"/>
          </p:nvPr>
        </p:nvSpPr>
        <p:spPr/>
        <p:txBody>
          <a:bodyPr/>
          <a:lstStyle/>
          <a:p>
            <a:r>
              <a:rPr lang="en-US" altLang="zh-CN" dirty="0" smtClean="0"/>
              <a:t>Apache Felix - (</a:t>
            </a:r>
            <a:r>
              <a:rPr lang="en-US" altLang="zh-CN" dirty="0" smtClean="0">
                <a:hlinkClick r:id="rId2"/>
              </a:rPr>
              <a:t>felix.apache.org</a:t>
            </a:r>
            <a:r>
              <a:rPr lang="en-US" altLang="zh-CN" dirty="0" smtClean="0"/>
              <a:t>)</a:t>
            </a:r>
          </a:p>
          <a:p>
            <a:r>
              <a:rPr lang="en-US" altLang="zh-CN" dirty="0" smtClean="0"/>
              <a:t>Eclipse Equinox - (</a:t>
            </a:r>
            <a:r>
              <a:rPr lang="en-US" altLang="zh-CN" dirty="0" smtClean="0">
                <a:hlinkClick r:id="rId3"/>
              </a:rPr>
              <a:t>www.eclipse.org/equinox/</a:t>
            </a:r>
            <a:r>
              <a:rPr lang="en-US" altLang="zh-CN" dirty="0" smtClean="0"/>
              <a:t>)</a:t>
            </a:r>
          </a:p>
          <a:p>
            <a:r>
              <a:rPr lang="en-US" altLang="zh-CN" dirty="0" smtClean="0"/>
              <a:t>FUSE ESB 4 - (</a:t>
            </a:r>
            <a:r>
              <a:rPr lang="en-US" altLang="zh-CN" dirty="0" smtClean="0">
                <a:hlinkClick r:id="rId4"/>
              </a:rPr>
              <a:t>www.fusesource.com</a:t>
            </a:r>
            <a:r>
              <a:rPr lang="en-US" altLang="zh-CN" dirty="0" smtClean="0"/>
              <a:t>)</a:t>
            </a:r>
          </a:p>
          <a:p>
            <a:r>
              <a:rPr lang="en-US" altLang="zh-CN" dirty="0" err="1" smtClean="0"/>
              <a:t>Knopflerfish</a:t>
            </a:r>
            <a:r>
              <a:rPr lang="en-US" altLang="zh-CN" dirty="0" smtClean="0"/>
              <a:t> - (</a:t>
            </a:r>
            <a:r>
              <a:rPr lang="en-US" altLang="zh-CN" dirty="0" smtClean="0">
                <a:hlinkClick r:id="rId5"/>
              </a:rPr>
              <a:t>www.knopflerfish.org</a:t>
            </a:r>
            <a:r>
              <a:rPr lang="en-US" altLang="zh-CN" dirty="0" smtClean="0"/>
              <a:t>)</a:t>
            </a:r>
          </a:p>
          <a:p>
            <a:pPr lvl="1">
              <a:buFont typeface="Wingdings" pitchFamily="2" charset="2"/>
              <a:buChar char="ü"/>
            </a:pPr>
            <a:r>
              <a:rPr lang="en-US" altLang="zh-CN" dirty="0" smtClean="0"/>
              <a:t>OSGI </a:t>
            </a:r>
            <a:r>
              <a:rPr lang="zh-CN" altLang="en-US" dirty="0" smtClean="0"/>
              <a:t>先行者</a:t>
            </a:r>
            <a:endParaRPr lang="en-US" altLang="zh-CN" dirty="0" smtClean="0"/>
          </a:p>
          <a:p>
            <a:r>
              <a:rPr lang="en-US" altLang="zh-CN" dirty="0" err="1" smtClean="0"/>
              <a:t>ProSyst´s</a:t>
            </a:r>
            <a:r>
              <a:rPr lang="en-US" altLang="zh-CN" dirty="0" smtClean="0"/>
              <a:t> </a:t>
            </a:r>
            <a:r>
              <a:rPr lang="en-US" altLang="zh-CN" dirty="0" err="1" smtClean="0"/>
              <a:t>mToolkit</a:t>
            </a:r>
            <a:r>
              <a:rPr lang="en-US" altLang="zh-CN" dirty="0" smtClean="0"/>
              <a:t> - (</a:t>
            </a:r>
            <a:r>
              <a:rPr lang="en-US" altLang="zh-CN" dirty="0" smtClean="0">
                <a:hlinkClick r:id="rId6"/>
              </a:rPr>
              <a:t>www.prosyst.com</a:t>
            </a:r>
            <a:r>
              <a:rPr lang="en-US" altLang="zh-CN" dirty="0" smtClean="0"/>
              <a:t>)</a:t>
            </a:r>
          </a:p>
          <a:p>
            <a:pPr lvl="1">
              <a:buFont typeface="Wingdings" pitchFamily="2" charset="2"/>
              <a:buChar char="ü"/>
            </a:pPr>
            <a:r>
              <a:rPr lang="zh-CN" altLang="en-US" dirty="0" smtClean="0"/>
              <a:t>支持</a:t>
            </a:r>
            <a:r>
              <a:rPr lang="en-US" altLang="zh-CN" dirty="0" smtClean="0"/>
              <a:t>Mobile</a:t>
            </a:r>
          </a:p>
          <a:p>
            <a:endParaRPr lang="zh-CN" altLang="en-US" dirty="0"/>
          </a:p>
        </p:txBody>
      </p:sp>
      <p:sp>
        <p:nvSpPr>
          <p:cNvPr id="4" name="日期占位符 3"/>
          <p:cNvSpPr>
            <a:spLocks noGrp="1"/>
          </p:cNvSpPr>
          <p:nvPr>
            <p:ph type="dt" sz="half" idx="10"/>
          </p:nvPr>
        </p:nvSpPr>
        <p:spPr/>
        <p:txBody>
          <a:bodyPr/>
          <a:lstStyle/>
          <a:p>
            <a:fld id="{B50DA27E-AB79-443A-88B6-3AE25ED8A47A}" type="datetime3">
              <a:rPr lang="zh-CN" altLang="en-US" smtClean="0"/>
              <a:pPr/>
              <a:t>2011年12月23日星期五</a:t>
            </a:fld>
            <a:endParaRPr lang="zh-CN" alt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b="1" dirty="0" smtClean="0">
                <a:latin typeface="华文楷体" pitchFamily="2" charset="-122"/>
                <a:ea typeface="华文楷体" pitchFamily="2" charset="-122"/>
              </a:rPr>
              <a:t>Agenda</a:t>
            </a:r>
            <a:endParaRPr lang="zh-CN" altLang="en-US" sz="4000" b="1" dirty="0">
              <a:latin typeface="华文楷体" pitchFamily="2" charset="-122"/>
              <a:ea typeface="华文楷体" pitchFamily="2" charset="-122"/>
            </a:endParaRPr>
          </a:p>
        </p:txBody>
      </p:sp>
      <p:sp>
        <p:nvSpPr>
          <p:cNvPr id="3" name="内容占位符 2"/>
          <p:cNvSpPr>
            <a:spLocks noGrp="1"/>
          </p:cNvSpPr>
          <p:nvPr>
            <p:ph idx="1"/>
          </p:nvPr>
        </p:nvSpPr>
        <p:spPr/>
        <p:txBody>
          <a:bodyPr>
            <a:normAutofit/>
          </a:bodyPr>
          <a:lstStyle/>
          <a:p>
            <a:r>
              <a:rPr lang="en-US" altLang="zh-CN" dirty="0" smtClean="0"/>
              <a:t>OSGI </a:t>
            </a:r>
            <a:r>
              <a:rPr lang="zh-CN" altLang="en-US" dirty="0" smtClean="0"/>
              <a:t>发展史</a:t>
            </a:r>
            <a:endParaRPr lang="en-US" altLang="zh-CN" dirty="0" smtClean="0"/>
          </a:p>
          <a:p>
            <a:r>
              <a:rPr lang="en-US" altLang="zh-CN" dirty="0" smtClean="0"/>
              <a:t>OSGI </a:t>
            </a:r>
            <a:r>
              <a:rPr lang="zh-CN" altLang="en-US" dirty="0" smtClean="0"/>
              <a:t>应用场景</a:t>
            </a:r>
            <a:endParaRPr lang="en-US" altLang="zh-CN" dirty="0" smtClean="0"/>
          </a:p>
          <a:p>
            <a:r>
              <a:rPr lang="en-US" altLang="zh-CN" dirty="0" smtClean="0"/>
              <a:t>OSGI Framework </a:t>
            </a:r>
            <a:r>
              <a:rPr lang="zh-CN" altLang="en-US" dirty="0" smtClean="0"/>
              <a:t>开源实现</a:t>
            </a:r>
            <a:endParaRPr lang="en-US" altLang="zh-CN" dirty="0" smtClean="0"/>
          </a:p>
          <a:p>
            <a:r>
              <a:rPr lang="en-US" altLang="zh-CN" b="1" dirty="0" smtClean="0">
                <a:solidFill>
                  <a:srgbClr val="0070C0"/>
                </a:solidFill>
              </a:rPr>
              <a:t>OSGI Framework</a:t>
            </a:r>
          </a:p>
          <a:p>
            <a:r>
              <a:rPr lang="en-US" altLang="zh-CN" dirty="0" smtClean="0"/>
              <a:t>OSGI Web App </a:t>
            </a:r>
            <a:r>
              <a:rPr lang="zh-CN" altLang="en-US" dirty="0" smtClean="0"/>
              <a:t>实战</a:t>
            </a:r>
            <a:endParaRPr lang="en-US" altLang="zh-CN" dirty="0" smtClean="0"/>
          </a:p>
          <a:p>
            <a:r>
              <a:rPr lang="en-US" altLang="zh-CN" dirty="0" smtClean="0"/>
              <a:t>Q&amp;A</a:t>
            </a:r>
          </a:p>
          <a:p>
            <a:r>
              <a:rPr lang="zh-CN" altLang="en-US" dirty="0" smtClean="0"/>
              <a:t>参考资料</a:t>
            </a:r>
            <a:r>
              <a:rPr lang="en-US" altLang="zh-CN" dirty="0" smtClean="0"/>
              <a:t> </a:t>
            </a:r>
            <a:endParaRPr lang="zh-CN" altLang="en-US" dirty="0"/>
          </a:p>
        </p:txBody>
      </p:sp>
      <p:sp>
        <p:nvSpPr>
          <p:cNvPr id="4" name="日期占位符 3"/>
          <p:cNvSpPr>
            <a:spLocks noGrp="1"/>
          </p:cNvSpPr>
          <p:nvPr>
            <p:ph type="dt" sz="half" idx="10"/>
          </p:nvPr>
        </p:nvSpPr>
        <p:spPr/>
        <p:txBody>
          <a:bodyPr/>
          <a:lstStyle/>
          <a:p>
            <a:fld id="{400B7B65-ED88-446A-BA0A-8AEB45A51783}" type="datetime3">
              <a:rPr lang="zh-CN" altLang="en-US" smtClean="0"/>
              <a:pPr/>
              <a:t>2011年12月23日星期五</a:t>
            </a:fld>
            <a:endParaRPr lang="zh-CN" alt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b="1" dirty="0" smtClean="0">
                <a:latin typeface="华文楷体" pitchFamily="2" charset="-122"/>
                <a:ea typeface="华文楷体" pitchFamily="2" charset="-122"/>
              </a:rPr>
              <a:t>OSGI</a:t>
            </a:r>
            <a:r>
              <a:rPr lang="zh-CN" altLang="en-US" sz="4000" b="1" dirty="0" smtClean="0">
                <a:latin typeface="华文楷体" pitchFamily="2" charset="-122"/>
                <a:ea typeface="华文楷体" pitchFamily="2" charset="-122"/>
              </a:rPr>
              <a:t> </a:t>
            </a:r>
            <a:r>
              <a:rPr lang="en-US" altLang="zh-CN" sz="4000" b="1" dirty="0" smtClean="0">
                <a:latin typeface="华文楷体" pitchFamily="2" charset="-122"/>
                <a:ea typeface="华文楷体" pitchFamily="2" charset="-122"/>
              </a:rPr>
              <a:t>Framework</a:t>
            </a:r>
            <a:endParaRPr lang="zh-CN" altLang="en-US" sz="4000" b="1" dirty="0">
              <a:latin typeface="华文楷体" pitchFamily="2" charset="-122"/>
              <a:ea typeface="华文楷体" pitchFamily="2" charset="-122"/>
            </a:endParaRPr>
          </a:p>
        </p:txBody>
      </p:sp>
      <p:pic>
        <p:nvPicPr>
          <p:cNvPr id="1026" name="Picture 2"/>
          <p:cNvPicPr>
            <a:picLocks noGrp="1" noChangeAspect="1" noChangeArrowheads="1"/>
          </p:cNvPicPr>
          <p:nvPr>
            <p:ph idx="1"/>
          </p:nvPr>
        </p:nvPicPr>
        <p:blipFill>
          <a:blip r:embed="rId2"/>
          <a:stretch>
            <a:fillRect/>
          </a:stretch>
        </p:blipFill>
        <p:spPr bwMode="auto">
          <a:xfrm>
            <a:off x="1055502" y="1935163"/>
            <a:ext cx="7032995" cy="4389437"/>
          </a:xfrm>
          <a:prstGeom prst="rect">
            <a:avLst/>
          </a:prstGeom>
          <a:noFill/>
          <a:ln w="9525">
            <a:noFill/>
            <a:miter lim="800000"/>
            <a:headEnd/>
            <a:tailEnd/>
          </a:ln>
        </p:spPr>
      </p:pic>
      <p:sp>
        <p:nvSpPr>
          <p:cNvPr id="12" name="日期占位符 11"/>
          <p:cNvSpPr>
            <a:spLocks noGrp="1"/>
          </p:cNvSpPr>
          <p:nvPr>
            <p:ph type="dt" sz="half" idx="10"/>
          </p:nvPr>
        </p:nvSpPr>
        <p:spPr/>
        <p:txBody>
          <a:bodyPr/>
          <a:lstStyle/>
          <a:p>
            <a:fld id="{9CB69B41-27FD-45F9-9C62-6401D1A85B10}" type="datetime3">
              <a:rPr lang="zh-CN" altLang="en-US" smtClean="0"/>
              <a:pPr/>
              <a:t>2011年12月23日星期五</a:t>
            </a:fld>
            <a:endParaRPr lang="zh-CN" altLang="en-US"/>
          </a:p>
        </p:txBody>
      </p:sp>
      <p:sp>
        <p:nvSpPr>
          <p:cNvPr id="9" name="圆角矩形标注 8"/>
          <p:cNvSpPr/>
          <p:nvPr/>
        </p:nvSpPr>
        <p:spPr>
          <a:xfrm>
            <a:off x="3707904" y="5373216"/>
            <a:ext cx="3096344" cy="1484784"/>
          </a:xfrm>
          <a:prstGeom prst="wedgeRoundRectCallout">
            <a:avLst>
              <a:gd name="adj1" fmla="val 61232"/>
              <a:gd name="adj2" fmla="val -134959"/>
              <a:gd name="adj3" fmla="val 16667"/>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zh-CN" altLang="en-US" dirty="0" smtClean="0"/>
              <a:t>安全层是</a:t>
            </a:r>
            <a:r>
              <a:rPr lang="en-US" altLang="zh-CN" dirty="0" smtClean="0"/>
              <a:t>OSGI</a:t>
            </a:r>
            <a:r>
              <a:rPr lang="zh-CN" altLang="en-US" dirty="0" smtClean="0"/>
              <a:t>服务框架的一个可选层。它基于</a:t>
            </a:r>
            <a:r>
              <a:rPr lang="en-US" altLang="zh-CN" dirty="0" smtClean="0"/>
              <a:t>Java 2</a:t>
            </a:r>
            <a:r>
              <a:rPr lang="zh-CN" altLang="en-US" dirty="0" smtClean="0"/>
              <a:t>安全体系结构，提供了对运行在细粒度环境里面的应用部署和管理的基础架构。</a:t>
            </a:r>
            <a:endParaRPr lang="zh-CN" altLang="en-US" dirty="0"/>
          </a:p>
        </p:txBody>
      </p:sp>
      <p:sp>
        <p:nvSpPr>
          <p:cNvPr id="10" name="圆角矩形标注 9"/>
          <p:cNvSpPr/>
          <p:nvPr/>
        </p:nvSpPr>
        <p:spPr>
          <a:xfrm>
            <a:off x="4427984" y="5733256"/>
            <a:ext cx="2592288" cy="972688"/>
          </a:xfrm>
          <a:prstGeom prst="wedgeRoundRectCallout">
            <a:avLst>
              <a:gd name="adj1" fmla="val 25977"/>
              <a:gd name="adj2" fmla="val -162166"/>
              <a:gd name="adj3" fmla="val 16667"/>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dirty="0" err="1" smtClean="0"/>
              <a:t>OSGi</a:t>
            </a:r>
            <a:r>
              <a:rPr lang="zh-CN" altLang="en-US" dirty="0" smtClean="0"/>
              <a:t>框架提供了一个</a:t>
            </a:r>
            <a:br>
              <a:rPr lang="zh-CN" altLang="en-US" dirty="0" smtClean="0"/>
            </a:br>
            <a:r>
              <a:rPr lang="zh-CN" altLang="en-US" dirty="0" smtClean="0"/>
              <a:t>为</a:t>
            </a:r>
            <a:r>
              <a:rPr lang="en-US" altLang="zh-CN" dirty="0" smtClean="0"/>
              <a:t>Java</a:t>
            </a:r>
            <a:r>
              <a:rPr lang="zh-CN" altLang="en-US" dirty="0" smtClean="0"/>
              <a:t>模块化的通用化和标准化的解决方案。</a:t>
            </a:r>
            <a:endParaRPr lang="zh-CN" altLang="en-US" dirty="0"/>
          </a:p>
        </p:txBody>
      </p:sp>
      <p:sp>
        <p:nvSpPr>
          <p:cNvPr id="11" name="圆角矩形标注 10"/>
          <p:cNvSpPr/>
          <p:nvPr/>
        </p:nvSpPr>
        <p:spPr>
          <a:xfrm>
            <a:off x="2051720" y="5301208"/>
            <a:ext cx="4248472" cy="1556792"/>
          </a:xfrm>
          <a:prstGeom prst="wedgeRoundRectCallout">
            <a:avLst>
              <a:gd name="adj1" fmla="val -50291"/>
              <a:gd name="adj2" fmla="val -174126"/>
              <a:gd name="adj3" fmla="val 16667"/>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dirty="0" smtClean="0"/>
              <a:t>OSGI </a:t>
            </a:r>
            <a:r>
              <a:rPr lang="zh-CN" altLang="en-US" dirty="0" smtClean="0"/>
              <a:t>框架定义了一个模块单元，称之为</a:t>
            </a:r>
            <a:r>
              <a:rPr lang="en-US" altLang="zh-CN" dirty="0" smtClean="0"/>
              <a:t>bundle</a:t>
            </a:r>
            <a:r>
              <a:rPr lang="zh-CN" altLang="en-US" dirty="0" smtClean="0"/>
              <a:t>。一个</a:t>
            </a:r>
            <a:r>
              <a:rPr lang="en-US" altLang="zh-CN" dirty="0" smtClean="0"/>
              <a:t>bundle</a:t>
            </a:r>
            <a:r>
              <a:rPr lang="zh-CN" altLang="en-US" dirty="0" smtClean="0"/>
              <a:t>是由</a:t>
            </a:r>
            <a:r>
              <a:rPr lang="en-US" altLang="zh-CN" dirty="0" smtClean="0"/>
              <a:t>java classes</a:t>
            </a:r>
            <a:r>
              <a:rPr lang="zh-CN" altLang="en-US" dirty="0" smtClean="0"/>
              <a:t>和其它资源文件组成，包括</a:t>
            </a:r>
            <a:r>
              <a:rPr lang="en-US" altLang="zh-CN" dirty="0" smtClean="0"/>
              <a:t>manifest </a:t>
            </a:r>
            <a:r>
              <a:rPr lang="zh-CN" altLang="en-US" dirty="0" smtClean="0"/>
              <a:t>文件。在</a:t>
            </a:r>
            <a:r>
              <a:rPr lang="en-US" altLang="zh-CN" dirty="0" err="1" smtClean="0"/>
              <a:t>OSGi</a:t>
            </a:r>
            <a:r>
              <a:rPr lang="zh-CN" altLang="en-US" dirty="0" smtClean="0"/>
              <a:t>中，它是应用程序部署的唯一实体。（</a:t>
            </a:r>
            <a:r>
              <a:rPr lang="en-US" altLang="zh-CN" dirty="0" smtClean="0"/>
              <a:t> Bundle</a:t>
            </a:r>
            <a:r>
              <a:rPr lang="zh-CN" altLang="en-US" dirty="0" smtClean="0"/>
              <a:t>部署为</a:t>
            </a:r>
            <a:r>
              <a:rPr lang="en-US" altLang="zh-CN" dirty="0" smtClean="0"/>
              <a:t>jar</a:t>
            </a:r>
            <a:r>
              <a:rPr lang="zh-CN" altLang="en-US" dirty="0" smtClean="0"/>
              <a:t>包）</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xit" presetSubtype="10" fill="hold" grpId="1" nodeType="clickEffect">
                                  <p:stCondLst>
                                    <p:cond delay="0"/>
                                  </p:stCondLst>
                                  <p:childTnLst>
                                    <p:animEffect transition="out" filter="blinds(horizontal)">
                                      <p:cBhvr>
                                        <p:cTn id="12" dur="500"/>
                                        <p:tgtEl>
                                          <p:spTgt spid="9"/>
                                        </p:tgtEl>
                                      </p:cBhvr>
                                    </p:animEffect>
                                    <p:set>
                                      <p:cBhvr>
                                        <p:cTn id="13" dur="1" fill="hold">
                                          <p:stCondLst>
                                            <p:cond delay="499"/>
                                          </p:stCondLst>
                                        </p:cTn>
                                        <p:tgtEl>
                                          <p:spTgt spid="9"/>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500" fill="hold"/>
                                        <p:tgtEl>
                                          <p:spTgt spid="10"/>
                                        </p:tgtEl>
                                        <p:attrNameLst>
                                          <p:attrName>ppt_x</p:attrName>
                                        </p:attrNameLst>
                                      </p:cBhvr>
                                      <p:tavLst>
                                        <p:tav tm="0">
                                          <p:val>
                                            <p:strVal val="#ppt_x"/>
                                          </p:val>
                                        </p:tav>
                                        <p:tav tm="100000">
                                          <p:val>
                                            <p:strVal val="#ppt_x"/>
                                          </p:val>
                                        </p:tav>
                                      </p:tavLst>
                                    </p:anim>
                                    <p:anim calcmode="lin" valueType="num">
                                      <p:cBhvr additive="base">
                                        <p:cTn id="19"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3" presetClass="exit" presetSubtype="10" fill="hold" grpId="1" nodeType="clickEffect">
                                  <p:stCondLst>
                                    <p:cond delay="0"/>
                                  </p:stCondLst>
                                  <p:childTnLst>
                                    <p:animEffect transition="out" filter="blinds(horizontal)">
                                      <p:cBhvr>
                                        <p:cTn id="23" dur="500"/>
                                        <p:tgtEl>
                                          <p:spTgt spid="10"/>
                                        </p:tgtEl>
                                      </p:cBhvr>
                                    </p:animEffect>
                                    <p:set>
                                      <p:cBhvr>
                                        <p:cTn id="24" dur="1" fill="hold">
                                          <p:stCondLst>
                                            <p:cond delay="499"/>
                                          </p:stCondLst>
                                        </p:cTn>
                                        <p:tgtEl>
                                          <p:spTgt spid="10"/>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500" fill="hold"/>
                                        <p:tgtEl>
                                          <p:spTgt spid="11"/>
                                        </p:tgtEl>
                                        <p:attrNameLst>
                                          <p:attrName>ppt_x</p:attrName>
                                        </p:attrNameLst>
                                      </p:cBhvr>
                                      <p:tavLst>
                                        <p:tav tm="0">
                                          <p:val>
                                            <p:strVal val="#ppt_x"/>
                                          </p:val>
                                        </p:tav>
                                        <p:tav tm="100000">
                                          <p:val>
                                            <p:strVal val="#ppt_x"/>
                                          </p:val>
                                        </p:tav>
                                      </p:tavLst>
                                    </p:anim>
                                    <p:anim calcmode="lin" valueType="num">
                                      <p:cBhvr additive="base">
                                        <p:cTn id="3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3" presetClass="exit" presetSubtype="10" fill="hold" grpId="1" nodeType="clickEffect">
                                  <p:stCondLst>
                                    <p:cond delay="0"/>
                                  </p:stCondLst>
                                  <p:childTnLst>
                                    <p:animEffect transition="out" filter="blinds(horizontal)">
                                      <p:cBhvr>
                                        <p:cTn id="34" dur="500"/>
                                        <p:tgtEl>
                                          <p:spTgt spid="11"/>
                                        </p:tgtEl>
                                      </p:cBhvr>
                                    </p:animEffect>
                                    <p:set>
                                      <p:cBhvr>
                                        <p:cTn id="35"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10" grpId="0" animBg="1"/>
      <p:bldP spid="10" grpId="1" animBg="1"/>
      <p:bldP spid="11" grpId="0" animBg="1"/>
      <p:bldP spid="11"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b="1" dirty="0" smtClean="0">
                <a:latin typeface="华文楷体" pitchFamily="2" charset="-122"/>
                <a:ea typeface="华文楷体" pitchFamily="2" charset="-122"/>
              </a:rPr>
              <a:t>OSGI Bundle</a:t>
            </a:r>
            <a:endParaRPr lang="zh-CN" altLang="en-US" sz="4000" b="1" dirty="0">
              <a:latin typeface="华文楷体" pitchFamily="2" charset="-122"/>
              <a:ea typeface="华文楷体" pitchFamily="2" charset="-122"/>
            </a:endParaRPr>
          </a:p>
        </p:txBody>
      </p:sp>
      <p:sp>
        <p:nvSpPr>
          <p:cNvPr id="3" name="内容占位符 2"/>
          <p:cNvSpPr>
            <a:spLocks noGrp="1"/>
          </p:cNvSpPr>
          <p:nvPr>
            <p:ph idx="1"/>
          </p:nvPr>
        </p:nvSpPr>
        <p:spPr/>
        <p:txBody>
          <a:bodyPr>
            <a:normAutofit/>
          </a:bodyPr>
          <a:lstStyle/>
          <a:p>
            <a:r>
              <a:rPr lang="en-US" altLang="zh-CN" dirty="0" smtClean="0"/>
              <a:t>Bundle  </a:t>
            </a:r>
            <a:r>
              <a:rPr lang="zh-CN" altLang="en-US" dirty="0" smtClean="0"/>
              <a:t>是</a:t>
            </a:r>
            <a:r>
              <a:rPr lang="en-US" altLang="zh-CN" dirty="0" smtClean="0"/>
              <a:t>OSGI </a:t>
            </a:r>
            <a:r>
              <a:rPr lang="zh-CN" altLang="en-US" dirty="0" smtClean="0"/>
              <a:t>框架定义的一个模块单元。一个</a:t>
            </a:r>
            <a:r>
              <a:rPr lang="en-US" altLang="zh-CN" dirty="0" smtClean="0"/>
              <a:t>bundle</a:t>
            </a:r>
            <a:r>
              <a:rPr lang="zh-CN" altLang="en-US" dirty="0" smtClean="0"/>
              <a:t>是由</a:t>
            </a:r>
            <a:endParaRPr lang="en-US" altLang="zh-CN" dirty="0" smtClean="0"/>
          </a:p>
          <a:p>
            <a:pPr lvl="1">
              <a:buFont typeface="Wingdings" pitchFamily="2" charset="2"/>
              <a:buChar char="ü"/>
            </a:pPr>
            <a:r>
              <a:rPr lang="en-US" altLang="zh-CN" dirty="0" smtClean="0"/>
              <a:t>java classes</a:t>
            </a:r>
          </a:p>
          <a:p>
            <a:pPr lvl="1">
              <a:buFont typeface="Wingdings" pitchFamily="2" charset="2"/>
              <a:buChar char="ü"/>
            </a:pPr>
            <a:r>
              <a:rPr lang="zh-CN" altLang="en-US" dirty="0" smtClean="0"/>
              <a:t>资源文件（包括</a:t>
            </a:r>
            <a:r>
              <a:rPr lang="en-US" altLang="zh-CN" dirty="0" smtClean="0"/>
              <a:t>manifest </a:t>
            </a:r>
            <a:r>
              <a:rPr lang="zh-CN" altLang="en-US" dirty="0" smtClean="0"/>
              <a:t>文件</a:t>
            </a:r>
            <a:r>
              <a:rPr lang="en-US" altLang="zh-CN" dirty="0" smtClean="0"/>
              <a:t>META/ </a:t>
            </a:r>
            <a:r>
              <a:rPr lang="en-US" altLang="zh-CN" b="1" dirty="0" smtClean="0">
                <a:solidFill>
                  <a:srgbClr val="C00000"/>
                </a:solidFill>
              </a:rPr>
              <a:t>MANIFEST.MF</a:t>
            </a:r>
            <a:r>
              <a:rPr lang="en-US" altLang="zh-CN" dirty="0" smtClean="0"/>
              <a:t> </a:t>
            </a:r>
            <a:r>
              <a:rPr lang="zh-CN" altLang="en-US" dirty="0" smtClean="0"/>
              <a:t>）</a:t>
            </a:r>
            <a:endParaRPr lang="en-US" altLang="zh-CN" dirty="0" smtClean="0"/>
          </a:p>
          <a:p>
            <a:pPr lvl="1">
              <a:buFont typeface="Wingdings" pitchFamily="2" charset="2"/>
              <a:buChar char="ü"/>
            </a:pPr>
            <a:r>
              <a:rPr lang="zh-CN" altLang="en-US" dirty="0" smtClean="0"/>
              <a:t>依赖的</a:t>
            </a:r>
            <a:r>
              <a:rPr lang="en-US" altLang="zh-CN" dirty="0" smtClean="0"/>
              <a:t>lib</a:t>
            </a:r>
          </a:p>
          <a:p>
            <a:pPr>
              <a:buNone/>
            </a:pPr>
            <a:r>
              <a:rPr lang="en-US" altLang="zh-CN" dirty="0" smtClean="0"/>
              <a:t>	</a:t>
            </a:r>
            <a:r>
              <a:rPr lang="zh-CN" altLang="en-US" dirty="0" smtClean="0"/>
              <a:t>组成。</a:t>
            </a:r>
            <a:endParaRPr lang="en-US" altLang="zh-CN" dirty="0" smtClean="0"/>
          </a:p>
          <a:p>
            <a:pPr>
              <a:buNone/>
            </a:pPr>
            <a:endParaRPr lang="en-US" altLang="zh-CN" dirty="0" smtClean="0"/>
          </a:p>
          <a:p>
            <a:r>
              <a:rPr lang="zh-CN" altLang="en-US" dirty="0" smtClean="0"/>
              <a:t>在</a:t>
            </a:r>
            <a:r>
              <a:rPr lang="en-US" altLang="zh-CN" dirty="0" err="1" smtClean="0"/>
              <a:t>OSGi</a:t>
            </a:r>
            <a:r>
              <a:rPr lang="zh-CN" altLang="en-US" dirty="0" smtClean="0"/>
              <a:t>中，</a:t>
            </a:r>
            <a:r>
              <a:rPr lang="en-US" altLang="zh-CN" dirty="0" smtClean="0"/>
              <a:t> Bundle</a:t>
            </a:r>
            <a:r>
              <a:rPr lang="zh-CN" altLang="en-US" dirty="0" smtClean="0"/>
              <a:t>是应用程序部署的唯一实体。（</a:t>
            </a:r>
            <a:r>
              <a:rPr lang="en-US" altLang="zh-CN" dirty="0" smtClean="0"/>
              <a:t> Bundle</a:t>
            </a:r>
            <a:r>
              <a:rPr lang="zh-CN" altLang="en-US" dirty="0" smtClean="0"/>
              <a:t>部署为</a:t>
            </a:r>
            <a:r>
              <a:rPr lang="en-US" altLang="zh-CN" dirty="0" smtClean="0"/>
              <a:t>jar</a:t>
            </a:r>
            <a:r>
              <a:rPr lang="zh-CN" altLang="en-US" dirty="0" smtClean="0"/>
              <a:t>包）</a:t>
            </a:r>
          </a:p>
          <a:p>
            <a:endParaRPr lang="zh-CN" altLang="en-US" dirty="0"/>
          </a:p>
        </p:txBody>
      </p:sp>
      <p:sp>
        <p:nvSpPr>
          <p:cNvPr id="4" name="日期占位符 3"/>
          <p:cNvSpPr>
            <a:spLocks noGrp="1"/>
          </p:cNvSpPr>
          <p:nvPr>
            <p:ph type="dt" sz="half" idx="10"/>
          </p:nvPr>
        </p:nvSpPr>
        <p:spPr/>
        <p:txBody>
          <a:bodyPr/>
          <a:lstStyle/>
          <a:p>
            <a:fld id="{1457467B-56A7-4320-ABC5-5306C9A7A732}" type="datetime3">
              <a:rPr lang="zh-CN" altLang="en-US" smtClean="0"/>
              <a:pPr/>
              <a:t>2011年12月23日星期五</a:t>
            </a:fld>
            <a:endParaRPr lang="zh-CN" alt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b="1" dirty="0" smtClean="0">
                <a:latin typeface="华文楷体" pitchFamily="2" charset="-122"/>
                <a:ea typeface="华文楷体" pitchFamily="2" charset="-122"/>
              </a:rPr>
              <a:t>OSGI Bundle </a:t>
            </a:r>
            <a:r>
              <a:rPr lang="zh-CN" altLang="en-US" sz="4000" b="1" dirty="0" smtClean="0">
                <a:latin typeface="华文楷体" pitchFamily="2" charset="-122"/>
                <a:ea typeface="华文楷体" pitchFamily="2" charset="-122"/>
              </a:rPr>
              <a:t>生命周期</a:t>
            </a:r>
            <a:endParaRPr lang="zh-CN" altLang="en-US" sz="4000" b="1" dirty="0">
              <a:latin typeface="华文楷体" pitchFamily="2" charset="-122"/>
              <a:ea typeface="华文楷体" pitchFamily="2" charset="-122"/>
            </a:endParaRPr>
          </a:p>
        </p:txBody>
      </p:sp>
      <p:pic>
        <p:nvPicPr>
          <p:cNvPr id="2050" name="Picture 2"/>
          <p:cNvPicPr>
            <a:picLocks noGrp="1" noChangeAspect="1" noChangeArrowheads="1"/>
          </p:cNvPicPr>
          <p:nvPr>
            <p:ph idx="1"/>
          </p:nvPr>
        </p:nvPicPr>
        <p:blipFill>
          <a:blip r:embed="rId2"/>
          <a:srcRect/>
          <a:stretch>
            <a:fillRect/>
          </a:stretch>
        </p:blipFill>
        <p:spPr bwMode="auto">
          <a:xfrm>
            <a:off x="251519" y="1835608"/>
            <a:ext cx="8712969" cy="3842004"/>
          </a:xfrm>
          <a:prstGeom prst="rect">
            <a:avLst/>
          </a:prstGeom>
          <a:noFill/>
          <a:ln w="9525">
            <a:noFill/>
            <a:miter lim="800000"/>
            <a:headEnd/>
            <a:tailEnd/>
          </a:ln>
        </p:spPr>
      </p:pic>
      <p:sp>
        <p:nvSpPr>
          <p:cNvPr id="6" name="日期占位符 5"/>
          <p:cNvSpPr>
            <a:spLocks noGrp="1"/>
          </p:cNvSpPr>
          <p:nvPr>
            <p:ph type="dt" sz="half" idx="10"/>
          </p:nvPr>
        </p:nvSpPr>
        <p:spPr/>
        <p:txBody>
          <a:bodyPr/>
          <a:lstStyle/>
          <a:p>
            <a:fld id="{25911207-BB42-4BC2-B368-4D12E1E2E07F}" type="datetime3">
              <a:rPr lang="zh-CN" altLang="en-US" smtClean="0"/>
              <a:pPr/>
              <a:t>2011年12月23日星期五</a:t>
            </a:fld>
            <a:endParaRPr lang="zh-CN" altLang="en-US"/>
          </a:p>
        </p:txBody>
      </p:sp>
      <p:sp>
        <p:nvSpPr>
          <p:cNvPr id="5" name="圆角矩形标注 4"/>
          <p:cNvSpPr/>
          <p:nvPr/>
        </p:nvSpPr>
        <p:spPr>
          <a:xfrm>
            <a:off x="395536" y="5301208"/>
            <a:ext cx="3528392" cy="1052736"/>
          </a:xfrm>
          <a:prstGeom prst="wedgeRoundRectCallout">
            <a:avLst>
              <a:gd name="adj1" fmla="val 41079"/>
              <a:gd name="adj2" fmla="val -110446"/>
              <a:gd name="adj3" fmla="val 16667"/>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zh-CN" altLang="en-US" dirty="0" smtClean="0"/>
              <a:t>当框架已经成功地解决了包的清单（</a:t>
            </a:r>
            <a:r>
              <a:rPr lang="en-US" altLang="zh-CN" dirty="0" smtClean="0"/>
              <a:t> manifest </a:t>
            </a:r>
            <a:r>
              <a:rPr lang="zh-CN" altLang="en-US" dirty="0" smtClean="0"/>
              <a:t>文件）中的依赖关系，就会进入</a:t>
            </a:r>
            <a:r>
              <a:rPr lang="en-US" altLang="zh-CN" dirty="0" smtClean="0"/>
              <a:t>RESOLVED</a:t>
            </a:r>
            <a:r>
              <a:rPr lang="zh-CN" altLang="en-US" dirty="0" smtClean="0"/>
              <a:t>状态</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b="1" dirty="0" smtClean="0">
                <a:latin typeface="华文楷体" pitchFamily="2" charset="-122"/>
                <a:ea typeface="华文楷体" pitchFamily="2" charset="-122"/>
              </a:rPr>
              <a:t>OSGI Manifest Headers Reference</a:t>
            </a:r>
            <a:endParaRPr lang="zh-CN" altLang="en-US" sz="4000" b="1" dirty="0">
              <a:latin typeface="华文楷体" pitchFamily="2" charset="-122"/>
              <a:ea typeface="华文楷体" pitchFamily="2" charset="-122"/>
            </a:endParaRPr>
          </a:p>
        </p:txBody>
      </p:sp>
      <p:graphicFrame>
        <p:nvGraphicFramePr>
          <p:cNvPr id="5" name="内容占位符 4"/>
          <p:cNvGraphicFramePr>
            <a:graphicFrameLocks noGrp="1"/>
          </p:cNvGraphicFramePr>
          <p:nvPr>
            <p:ph idx="1"/>
          </p:nvPr>
        </p:nvGraphicFramePr>
        <p:xfrm>
          <a:off x="457200" y="1935163"/>
          <a:ext cx="8229600" cy="4145280"/>
        </p:xfrm>
        <a:graphic>
          <a:graphicData uri="http://schemas.openxmlformats.org/drawingml/2006/table">
            <a:tbl>
              <a:tblPr firstRow="1" bandRow="1">
                <a:tableStyleId>{5C22544A-7EE6-4342-B048-85BDC9FD1C3A}</a:tableStyleId>
              </a:tblPr>
              <a:tblGrid>
                <a:gridCol w="2743200"/>
                <a:gridCol w="2743200"/>
                <a:gridCol w="2743200"/>
              </a:tblGrid>
              <a:tr h="370840">
                <a:tc>
                  <a:txBody>
                    <a:bodyPr/>
                    <a:lstStyle/>
                    <a:p>
                      <a:pPr algn="ctr"/>
                      <a:r>
                        <a:rPr lang="en-US" sz="1800" b="1" i="0" kern="1200" dirty="0" smtClean="0">
                          <a:solidFill>
                            <a:schemeClr val="lt1"/>
                          </a:solidFill>
                          <a:latin typeface="+mn-lt"/>
                          <a:ea typeface="+mn-ea"/>
                          <a:cs typeface="+mn-cs"/>
                        </a:rPr>
                        <a:t>Header</a:t>
                      </a:r>
                      <a:endParaRPr lang="zh-CN" altLang="en-US" dirty="0"/>
                    </a:p>
                  </a:txBody>
                  <a:tcPr/>
                </a:tc>
                <a:tc>
                  <a:txBody>
                    <a:bodyPr/>
                    <a:lstStyle/>
                    <a:p>
                      <a:pPr algn="ctr"/>
                      <a:r>
                        <a:rPr lang="en-US" sz="1800" b="1" i="0" kern="1200" dirty="0" smtClean="0">
                          <a:solidFill>
                            <a:schemeClr val="lt1"/>
                          </a:solidFill>
                          <a:latin typeface="+mn-lt"/>
                          <a:ea typeface="+mn-ea"/>
                          <a:cs typeface="+mn-cs"/>
                        </a:rPr>
                        <a:t>Attributes and Directives</a:t>
                      </a:r>
                      <a:endParaRPr lang="zh-CN" altLang="en-US" dirty="0"/>
                    </a:p>
                  </a:txBody>
                  <a:tcPr/>
                </a:tc>
                <a:tc>
                  <a:txBody>
                    <a:bodyPr/>
                    <a:lstStyle/>
                    <a:p>
                      <a:pPr algn="ctr"/>
                      <a:r>
                        <a:rPr lang="en-US" sz="1800" b="1" i="0" kern="1200" dirty="0" smtClean="0">
                          <a:solidFill>
                            <a:schemeClr val="lt1"/>
                          </a:solidFill>
                          <a:latin typeface="+mn-lt"/>
                          <a:ea typeface="+mn-ea"/>
                          <a:cs typeface="+mn-cs"/>
                        </a:rPr>
                        <a:t>Organization</a:t>
                      </a:r>
                      <a:endParaRPr lang="zh-CN" altLang="en-US" dirty="0"/>
                    </a:p>
                  </a:txBody>
                  <a:tcPr/>
                </a:tc>
              </a:tr>
              <a:tr h="370840">
                <a:tc>
                  <a:txBody>
                    <a:bodyPr/>
                    <a:lstStyle/>
                    <a:p>
                      <a:r>
                        <a:rPr lang="en-US" sz="1800" b="1" i="0" kern="1200" dirty="0" smtClean="0">
                          <a:solidFill>
                            <a:schemeClr val="tx1"/>
                          </a:solidFill>
                          <a:latin typeface="+mn-lt"/>
                          <a:ea typeface="+mn-ea"/>
                          <a:cs typeface="+mn-cs"/>
                        </a:rPr>
                        <a:t>Bundle-Activator</a:t>
                      </a:r>
                      <a:endParaRPr lang="zh-CN" altLang="en-US" dirty="0">
                        <a:solidFill>
                          <a:schemeClr val="tx1"/>
                        </a:solidFill>
                      </a:endParaRPr>
                    </a:p>
                  </a:txBody>
                  <a:tcPr/>
                </a:tc>
                <a:tc>
                  <a:txBody>
                    <a:bodyPr/>
                    <a:lstStyle/>
                    <a:p>
                      <a:endParaRPr lang="zh-CN" altLang="en-US">
                        <a:solidFill>
                          <a:schemeClr val="tx1"/>
                        </a:solidFill>
                      </a:endParaRPr>
                    </a:p>
                  </a:txBody>
                  <a:tcPr/>
                </a:tc>
                <a:tc>
                  <a:txBody>
                    <a:bodyPr/>
                    <a:lstStyle/>
                    <a:p>
                      <a:r>
                        <a:rPr lang="en-US" sz="1800" b="0" i="0" kern="1200" dirty="0" err="1" smtClean="0">
                          <a:solidFill>
                            <a:schemeClr val="tx1"/>
                          </a:solidFill>
                          <a:latin typeface="+mn-lt"/>
                          <a:ea typeface="+mn-ea"/>
                          <a:cs typeface="+mn-cs"/>
                        </a:rPr>
                        <a:t>OSGi</a:t>
                      </a:r>
                      <a:r>
                        <a:rPr lang="en-US" sz="1800" b="0" i="0" kern="1200" dirty="0" smtClean="0">
                          <a:solidFill>
                            <a:schemeClr val="tx1"/>
                          </a:solidFill>
                          <a:latin typeface="+mn-lt"/>
                          <a:ea typeface="+mn-ea"/>
                          <a:cs typeface="+mn-cs"/>
                        </a:rPr>
                        <a:t> Alliance</a:t>
                      </a:r>
                      <a:endParaRPr lang="zh-CN" altLang="en-US" dirty="0">
                        <a:solidFill>
                          <a:schemeClr val="tx1"/>
                        </a:solidFill>
                      </a:endParaRPr>
                    </a:p>
                  </a:txBody>
                  <a:tcPr/>
                </a:tc>
              </a:tr>
              <a:tr h="370840">
                <a:tc>
                  <a:txBody>
                    <a:bodyPr/>
                    <a:lstStyle/>
                    <a:p>
                      <a:r>
                        <a:rPr lang="en-US" sz="1800" b="1" i="0" kern="1200" dirty="0" smtClean="0">
                          <a:solidFill>
                            <a:schemeClr val="tx1"/>
                          </a:solidFill>
                          <a:latin typeface="+mn-lt"/>
                          <a:ea typeface="+mn-ea"/>
                          <a:cs typeface="+mn-cs"/>
                        </a:rPr>
                        <a:t>Bundle-</a:t>
                      </a:r>
                      <a:r>
                        <a:rPr lang="en-US" sz="1800" b="1" i="0" kern="1200" dirty="0" err="1" smtClean="0">
                          <a:solidFill>
                            <a:schemeClr val="tx1"/>
                          </a:solidFill>
                          <a:latin typeface="+mn-lt"/>
                          <a:ea typeface="+mn-ea"/>
                          <a:cs typeface="+mn-cs"/>
                        </a:rPr>
                        <a:t>Classpath</a:t>
                      </a:r>
                      <a:endParaRPr lang="zh-CN" altLang="en-US" dirty="0">
                        <a:solidFill>
                          <a:schemeClr val="tx1"/>
                        </a:solidFill>
                      </a:endParaRPr>
                    </a:p>
                  </a:txBody>
                  <a:tcPr/>
                </a:tc>
                <a:tc>
                  <a:txBody>
                    <a:bodyPr/>
                    <a:lstStyle/>
                    <a:p>
                      <a:endParaRPr lang="zh-CN" altLang="en-US">
                        <a:solidFill>
                          <a:schemeClr val="tx1"/>
                        </a:solidFill>
                      </a:endParaRPr>
                    </a:p>
                  </a:txBody>
                  <a:tcPr/>
                </a:tc>
                <a:tc>
                  <a:txBody>
                    <a:bodyPr/>
                    <a:lstStyle/>
                    <a:p>
                      <a:r>
                        <a:rPr lang="en-US" sz="1800" b="0" i="0" kern="1200" dirty="0" err="1" smtClean="0">
                          <a:solidFill>
                            <a:schemeClr val="tx1"/>
                          </a:solidFill>
                          <a:latin typeface="+mn-lt"/>
                          <a:ea typeface="+mn-ea"/>
                          <a:cs typeface="+mn-cs"/>
                        </a:rPr>
                        <a:t>OSGi</a:t>
                      </a:r>
                      <a:r>
                        <a:rPr lang="en-US" sz="1800" b="0" i="0" kern="1200" dirty="0" smtClean="0">
                          <a:solidFill>
                            <a:schemeClr val="tx1"/>
                          </a:solidFill>
                          <a:latin typeface="+mn-lt"/>
                          <a:ea typeface="+mn-ea"/>
                          <a:cs typeface="+mn-cs"/>
                        </a:rPr>
                        <a:t> Alliance</a:t>
                      </a:r>
                      <a:endParaRPr lang="zh-CN" altLang="en-US" dirty="0">
                        <a:solidFill>
                          <a:schemeClr val="tx1"/>
                        </a:solidFill>
                      </a:endParaRPr>
                    </a:p>
                  </a:txBody>
                  <a:tcPr/>
                </a:tc>
              </a:tr>
              <a:tr h="370840">
                <a:tc>
                  <a:txBody>
                    <a:bodyPr/>
                    <a:lstStyle/>
                    <a:p>
                      <a:r>
                        <a:rPr lang="en-US" sz="1800" b="1" i="0" kern="1200" dirty="0" smtClean="0">
                          <a:solidFill>
                            <a:schemeClr val="dk1"/>
                          </a:solidFill>
                          <a:latin typeface="+mn-lt"/>
                          <a:ea typeface="+mn-ea"/>
                          <a:cs typeface="+mn-cs"/>
                        </a:rPr>
                        <a:t>Bundle-Description</a:t>
                      </a:r>
                      <a:endParaRPr lang="zh-CN" altLang="en-US" dirty="0"/>
                    </a:p>
                  </a:txBody>
                  <a:tcPr/>
                </a:tc>
                <a:tc>
                  <a:txBody>
                    <a:bodyPr/>
                    <a:lstStyle/>
                    <a:p>
                      <a:endParaRPr lang="zh-CN" altLang="en-US"/>
                    </a:p>
                  </a:txBody>
                  <a:tcPr/>
                </a:tc>
                <a:tc>
                  <a:txBody>
                    <a:bodyPr/>
                    <a:lstStyle/>
                    <a:p>
                      <a:r>
                        <a:rPr lang="en-US" sz="1800" b="0" i="0" kern="1200" dirty="0" err="1" smtClean="0">
                          <a:solidFill>
                            <a:schemeClr val="dk1"/>
                          </a:solidFill>
                          <a:latin typeface="+mn-lt"/>
                          <a:ea typeface="+mn-ea"/>
                          <a:cs typeface="+mn-cs"/>
                        </a:rPr>
                        <a:t>OSGi</a:t>
                      </a:r>
                      <a:r>
                        <a:rPr lang="en-US" sz="1800" b="0" i="0" kern="1200" dirty="0" smtClean="0">
                          <a:solidFill>
                            <a:schemeClr val="dk1"/>
                          </a:solidFill>
                          <a:latin typeface="+mn-lt"/>
                          <a:ea typeface="+mn-ea"/>
                          <a:cs typeface="+mn-cs"/>
                        </a:rPr>
                        <a:t> Alliance</a:t>
                      </a:r>
                      <a:endParaRPr lang="zh-CN" altLang="en-US" dirty="0"/>
                    </a:p>
                  </a:txBody>
                  <a:tcPr/>
                </a:tc>
              </a:tr>
              <a:tr h="370840">
                <a:tc>
                  <a:txBody>
                    <a:bodyPr/>
                    <a:lstStyle/>
                    <a:p>
                      <a:r>
                        <a:rPr lang="en-US" sz="1800" b="1" i="0" kern="1200" dirty="0" smtClean="0">
                          <a:solidFill>
                            <a:schemeClr val="dk1"/>
                          </a:solidFill>
                          <a:latin typeface="+mn-lt"/>
                          <a:ea typeface="+mn-ea"/>
                          <a:cs typeface="+mn-cs"/>
                        </a:rPr>
                        <a:t>Bundle-License</a:t>
                      </a:r>
                      <a:endParaRPr lang="zh-CN" altLang="en-US" dirty="0"/>
                    </a:p>
                  </a:txBody>
                  <a:tcPr/>
                </a:tc>
                <a:tc>
                  <a:txBody>
                    <a:bodyPr/>
                    <a:lstStyle/>
                    <a:p>
                      <a:r>
                        <a:rPr lang="en-US" sz="1800" b="0" i="0" kern="1200" dirty="0" smtClean="0">
                          <a:solidFill>
                            <a:schemeClr val="dk1"/>
                          </a:solidFill>
                          <a:latin typeface="+mn-lt"/>
                          <a:ea typeface="+mn-ea"/>
                          <a:cs typeface="+mn-cs"/>
                        </a:rPr>
                        <a:t>description</a:t>
                      </a:r>
                    </a:p>
                    <a:p>
                      <a:r>
                        <a:rPr lang="en-US" sz="1800" b="0" i="0" kern="1200" dirty="0" smtClean="0">
                          <a:solidFill>
                            <a:schemeClr val="dk1"/>
                          </a:solidFill>
                          <a:latin typeface="+mn-lt"/>
                          <a:ea typeface="+mn-ea"/>
                          <a:cs typeface="+mn-cs"/>
                        </a:rPr>
                        <a:t>link</a:t>
                      </a:r>
                      <a:endParaRPr lang="zh-CN" altLang="en-US" dirty="0"/>
                    </a:p>
                  </a:txBody>
                  <a:tcPr/>
                </a:tc>
                <a:tc>
                  <a:txBody>
                    <a:bodyPr/>
                    <a:lstStyle/>
                    <a:p>
                      <a:r>
                        <a:rPr lang="en-US" sz="1800" b="0" i="0" kern="1200" dirty="0" err="1" smtClean="0">
                          <a:solidFill>
                            <a:schemeClr val="dk1"/>
                          </a:solidFill>
                          <a:latin typeface="+mn-lt"/>
                          <a:ea typeface="+mn-ea"/>
                          <a:cs typeface="+mn-cs"/>
                        </a:rPr>
                        <a:t>OSGi</a:t>
                      </a:r>
                      <a:r>
                        <a:rPr lang="en-US" sz="1800" b="0" i="0" kern="1200" dirty="0" smtClean="0">
                          <a:solidFill>
                            <a:schemeClr val="dk1"/>
                          </a:solidFill>
                          <a:latin typeface="+mn-lt"/>
                          <a:ea typeface="+mn-ea"/>
                          <a:cs typeface="+mn-cs"/>
                        </a:rPr>
                        <a:t> Alliance</a:t>
                      </a:r>
                      <a:endParaRPr lang="zh-CN" altLang="en-US" dirty="0"/>
                    </a:p>
                  </a:txBody>
                  <a:tcPr/>
                </a:tc>
              </a:tr>
              <a:tr h="370840">
                <a:tc>
                  <a:txBody>
                    <a:bodyPr/>
                    <a:lstStyle/>
                    <a:p>
                      <a:r>
                        <a:rPr lang="en-US" sz="1800" b="1" i="0" kern="1200" dirty="0" smtClean="0">
                          <a:solidFill>
                            <a:schemeClr val="dk1"/>
                          </a:solidFill>
                          <a:latin typeface="+mn-lt"/>
                          <a:ea typeface="+mn-ea"/>
                          <a:cs typeface="+mn-cs"/>
                        </a:rPr>
                        <a:t>Bundle-Localization</a:t>
                      </a:r>
                      <a:endParaRPr lang="zh-CN" altLang="en-US" dirty="0"/>
                    </a:p>
                  </a:txBody>
                  <a:tcPr/>
                </a:tc>
                <a:tc>
                  <a:txBody>
                    <a:bodyPr/>
                    <a:lstStyle/>
                    <a:p>
                      <a:endParaRPr lang="zh-CN" altLang="en-US" dirty="0"/>
                    </a:p>
                  </a:txBody>
                  <a:tcPr/>
                </a:tc>
                <a:tc>
                  <a:txBody>
                    <a:bodyPr/>
                    <a:lstStyle/>
                    <a:p>
                      <a:r>
                        <a:rPr lang="en-US" sz="1800" b="0" i="0" kern="1200" dirty="0" err="1" smtClean="0">
                          <a:solidFill>
                            <a:schemeClr val="dk1"/>
                          </a:solidFill>
                          <a:latin typeface="+mn-lt"/>
                          <a:ea typeface="+mn-ea"/>
                          <a:cs typeface="+mn-cs"/>
                        </a:rPr>
                        <a:t>OSGi</a:t>
                      </a:r>
                      <a:r>
                        <a:rPr lang="en-US" sz="1800" b="0" i="0" kern="1200" dirty="0" smtClean="0">
                          <a:solidFill>
                            <a:schemeClr val="dk1"/>
                          </a:solidFill>
                          <a:latin typeface="+mn-lt"/>
                          <a:ea typeface="+mn-ea"/>
                          <a:cs typeface="+mn-cs"/>
                        </a:rPr>
                        <a:t> Alliance</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i="0" kern="1200" dirty="0" smtClean="0">
                          <a:solidFill>
                            <a:schemeClr val="tx1"/>
                          </a:solidFill>
                          <a:latin typeface="+mn-lt"/>
                          <a:ea typeface="+mn-ea"/>
                          <a:cs typeface="+mn-cs"/>
                        </a:rPr>
                        <a:t>Bundle-</a:t>
                      </a:r>
                      <a:r>
                        <a:rPr lang="en-US" sz="1800" b="1" i="0" kern="1200" dirty="0" err="1" smtClean="0">
                          <a:solidFill>
                            <a:schemeClr val="tx1"/>
                          </a:solidFill>
                          <a:latin typeface="+mn-lt"/>
                          <a:ea typeface="+mn-ea"/>
                          <a:cs typeface="+mn-cs"/>
                        </a:rPr>
                        <a:t>ManifestVersion</a:t>
                      </a:r>
                      <a:endParaRPr lang="zh-CN" altLang="en-US" dirty="0" smtClean="0">
                        <a:solidFill>
                          <a:schemeClr val="tx1"/>
                        </a:solidFill>
                      </a:endParaRPr>
                    </a:p>
                  </a:txBody>
                  <a:tcPr/>
                </a:tc>
                <a:tc>
                  <a:txBody>
                    <a:bodyPr/>
                    <a:lstStyle/>
                    <a:p>
                      <a:endParaRPr lang="zh-CN" altLang="en-US"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err="1" smtClean="0">
                          <a:solidFill>
                            <a:schemeClr val="tx1"/>
                          </a:solidFill>
                          <a:latin typeface="+mn-lt"/>
                          <a:ea typeface="+mn-ea"/>
                          <a:cs typeface="+mn-cs"/>
                        </a:rPr>
                        <a:t>OSGi</a:t>
                      </a:r>
                      <a:r>
                        <a:rPr lang="en-US" sz="1800" b="0" i="0" kern="1200" dirty="0" smtClean="0">
                          <a:solidFill>
                            <a:schemeClr val="tx1"/>
                          </a:solidFill>
                          <a:latin typeface="+mn-lt"/>
                          <a:ea typeface="+mn-ea"/>
                          <a:cs typeface="+mn-cs"/>
                        </a:rPr>
                        <a:t> Alliance</a:t>
                      </a:r>
                      <a:endParaRPr lang="zh-CN" altLang="en-US" dirty="0" smtClean="0">
                        <a:solidFill>
                          <a:schemeClr val="tx1"/>
                        </a:solidFill>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i="0" kern="1200" dirty="0" smtClean="0">
                          <a:solidFill>
                            <a:schemeClr val="tx1"/>
                          </a:solidFill>
                          <a:latin typeface="+mn-lt"/>
                          <a:ea typeface="+mn-ea"/>
                          <a:cs typeface="+mn-cs"/>
                        </a:rPr>
                        <a:t>Bundle-Name</a:t>
                      </a:r>
                      <a:endParaRPr lang="zh-CN" altLang="en-US" dirty="0" smtClean="0">
                        <a:solidFill>
                          <a:schemeClr val="tx1"/>
                        </a:solidFill>
                      </a:endParaRPr>
                    </a:p>
                  </a:txBody>
                  <a:tcPr/>
                </a:tc>
                <a:tc>
                  <a:txBody>
                    <a:bodyPr/>
                    <a:lstStyle/>
                    <a:p>
                      <a:endParaRPr lang="zh-CN" altLang="en-US" dirty="0">
                        <a:solidFill>
                          <a:schemeClr val="tx1"/>
                        </a:solidFill>
                      </a:endParaRPr>
                    </a:p>
                  </a:txBody>
                  <a:tcPr/>
                </a:tc>
                <a:tc>
                  <a:txBody>
                    <a:bodyPr/>
                    <a:lstStyle/>
                    <a:p>
                      <a:r>
                        <a:rPr lang="en-US" sz="1800" b="0" i="0" kern="1200" dirty="0" err="1" smtClean="0">
                          <a:solidFill>
                            <a:schemeClr val="tx1"/>
                          </a:solidFill>
                          <a:latin typeface="+mn-lt"/>
                          <a:ea typeface="+mn-ea"/>
                          <a:cs typeface="+mn-cs"/>
                        </a:rPr>
                        <a:t>OSGi</a:t>
                      </a:r>
                      <a:r>
                        <a:rPr lang="en-US" sz="1800" b="0" i="0" kern="1200" dirty="0" smtClean="0">
                          <a:solidFill>
                            <a:schemeClr val="tx1"/>
                          </a:solidFill>
                          <a:latin typeface="+mn-lt"/>
                          <a:ea typeface="+mn-ea"/>
                          <a:cs typeface="+mn-cs"/>
                        </a:rPr>
                        <a:t> Alliance</a:t>
                      </a:r>
                      <a:endParaRPr lang="zh-CN" altLang="en-US" dirty="0">
                        <a:solidFill>
                          <a:schemeClr val="tx1"/>
                        </a:solidFill>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i="0" kern="1200" dirty="0" smtClean="0">
                          <a:solidFill>
                            <a:srgbClr val="FF0000"/>
                          </a:solidFill>
                          <a:latin typeface="+mn-lt"/>
                          <a:ea typeface="+mn-ea"/>
                          <a:cs typeface="+mn-cs"/>
                        </a:rPr>
                        <a:t>Bundle-</a:t>
                      </a:r>
                      <a:r>
                        <a:rPr lang="en-US" sz="1800" b="1" i="0" kern="1200" dirty="0" err="1" smtClean="0">
                          <a:solidFill>
                            <a:srgbClr val="FF0000"/>
                          </a:solidFill>
                          <a:latin typeface="+mn-lt"/>
                          <a:ea typeface="+mn-ea"/>
                          <a:cs typeface="+mn-cs"/>
                        </a:rPr>
                        <a:t>SymbolicName</a:t>
                      </a:r>
                      <a:endParaRPr lang="zh-CN" altLang="en-US" dirty="0" smtClean="0">
                        <a:solidFill>
                          <a:srgbClr val="FF0000"/>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dk1"/>
                          </a:solidFill>
                          <a:latin typeface="+mn-lt"/>
                          <a:ea typeface="+mn-ea"/>
                          <a:cs typeface="+mn-cs"/>
                        </a:rPr>
                        <a:t>singleton:</a:t>
                      </a:r>
                      <a:endParaRPr lang="zh-CN" altLang="en-US" dirty="0" smtClean="0"/>
                    </a:p>
                  </a:txBody>
                  <a:tcPr/>
                </a:tc>
                <a:tc>
                  <a:txBody>
                    <a:bodyPr/>
                    <a:lstStyle/>
                    <a:p>
                      <a:r>
                        <a:rPr lang="en-US" sz="1800" b="0" i="0" kern="1200" dirty="0" err="1" smtClean="0">
                          <a:solidFill>
                            <a:schemeClr val="dk1"/>
                          </a:solidFill>
                          <a:latin typeface="+mn-lt"/>
                          <a:ea typeface="+mn-ea"/>
                          <a:cs typeface="+mn-cs"/>
                        </a:rPr>
                        <a:t>OSGi</a:t>
                      </a:r>
                      <a:r>
                        <a:rPr lang="en-US" sz="1800" b="0" i="0" kern="1200" dirty="0" smtClean="0">
                          <a:solidFill>
                            <a:schemeClr val="dk1"/>
                          </a:solidFill>
                          <a:latin typeface="+mn-lt"/>
                          <a:ea typeface="+mn-ea"/>
                          <a:cs typeface="+mn-cs"/>
                        </a:rPr>
                        <a:t> Alliance</a:t>
                      </a:r>
                      <a:endParaRPr lang="zh-CN" altLang="en-US" dirty="0"/>
                    </a:p>
                  </a:txBody>
                  <a:tcPr/>
                </a:tc>
              </a:tr>
            </a:tbl>
          </a:graphicData>
        </a:graphic>
      </p:graphicFrame>
      <p:sp>
        <p:nvSpPr>
          <p:cNvPr id="4" name="日期占位符 3"/>
          <p:cNvSpPr>
            <a:spLocks noGrp="1"/>
          </p:cNvSpPr>
          <p:nvPr>
            <p:ph type="dt" sz="half" idx="10"/>
          </p:nvPr>
        </p:nvSpPr>
        <p:spPr/>
        <p:txBody>
          <a:bodyPr/>
          <a:lstStyle/>
          <a:p>
            <a:fld id="{A1F27EC3-3C41-45B6-B57D-4BED01199388}" type="datetime3">
              <a:rPr lang="zh-CN" altLang="en-US" smtClean="0"/>
              <a:pPr/>
              <a:t>2011年12月23日星期五</a:t>
            </a:fld>
            <a:endParaRPr lang="zh-CN" altLang="en-US"/>
          </a:p>
        </p:txBody>
      </p:sp>
      <p:sp>
        <p:nvSpPr>
          <p:cNvPr id="6" name="圆角矩形标注 5"/>
          <p:cNvSpPr/>
          <p:nvPr/>
        </p:nvSpPr>
        <p:spPr>
          <a:xfrm>
            <a:off x="3131840" y="3501008"/>
            <a:ext cx="3240360" cy="1764776"/>
          </a:xfrm>
          <a:prstGeom prst="wedgeRoundRectCallout">
            <a:avLst>
              <a:gd name="adj1" fmla="val -74385"/>
              <a:gd name="adj2" fmla="val 79774"/>
              <a:gd name="adj3" fmla="val 16667"/>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t>The only required header, this entry specifies a unique identifier for a bundle, based on the reverse domain name convention (used also by the java packages).</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b="1" dirty="0" smtClean="0">
                <a:latin typeface="华文楷体" pitchFamily="2" charset="-122"/>
                <a:ea typeface="华文楷体" pitchFamily="2" charset="-122"/>
              </a:rPr>
              <a:t>OSGI Manifest Headers Reference</a:t>
            </a:r>
            <a:endParaRPr lang="zh-CN" altLang="en-US" sz="4000" dirty="0"/>
          </a:p>
        </p:txBody>
      </p:sp>
      <p:graphicFrame>
        <p:nvGraphicFramePr>
          <p:cNvPr id="5" name="内容占位符 4"/>
          <p:cNvGraphicFramePr>
            <a:graphicFrameLocks noGrp="1"/>
          </p:cNvGraphicFramePr>
          <p:nvPr>
            <p:ph idx="1"/>
          </p:nvPr>
        </p:nvGraphicFramePr>
        <p:xfrm>
          <a:off x="457200" y="1935163"/>
          <a:ext cx="8229600" cy="4033520"/>
        </p:xfrm>
        <a:graphic>
          <a:graphicData uri="http://schemas.openxmlformats.org/drawingml/2006/table">
            <a:tbl>
              <a:tblPr firstRow="1" bandRow="1">
                <a:tableStyleId>{5C22544A-7EE6-4342-B048-85BDC9FD1C3A}</a:tableStyleId>
              </a:tblPr>
              <a:tblGrid>
                <a:gridCol w="2743200"/>
                <a:gridCol w="2743200"/>
                <a:gridCol w="2743200"/>
              </a:tblGrid>
              <a:tr h="370840">
                <a:tc>
                  <a:txBody>
                    <a:bodyPr/>
                    <a:lstStyle/>
                    <a:p>
                      <a:pPr algn="ctr"/>
                      <a:r>
                        <a:rPr lang="en-US" sz="1800" b="1" i="0" kern="1200" dirty="0" smtClean="0">
                          <a:solidFill>
                            <a:schemeClr val="lt1"/>
                          </a:solidFill>
                          <a:latin typeface="+mn-lt"/>
                          <a:ea typeface="+mn-ea"/>
                          <a:cs typeface="+mn-cs"/>
                        </a:rPr>
                        <a:t>Header</a:t>
                      </a:r>
                      <a:endParaRPr lang="zh-CN" alt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i="0" kern="1200" dirty="0" smtClean="0">
                          <a:solidFill>
                            <a:schemeClr val="lt1"/>
                          </a:solidFill>
                          <a:latin typeface="+mn-lt"/>
                          <a:ea typeface="+mn-ea"/>
                          <a:cs typeface="+mn-cs"/>
                        </a:rPr>
                        <a:t>Attributes and Directives</a:t>
                      </a:r>
                      <a:endParaRPr lang="zh-CN" altLang="en-US"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i="0" kern="1200" dirty="0" smtClean="0">
                          <a:solidFill>
                            <a:schemeClr val="lt1"/>
                          </a:solidFill>
                          <a:latin typeface="+mn-lt"/>
                          <a:ea typeface="+mn-ea"/>
                          <a:cs typeface="+mn-cs"/>
                        </a:rPr>
                        <a:t>Organization</a:t>
                      </a:r>
                      <a:endParaRPr lang="zh-CN" altLang="en-US" dirty="0" smtClean="0"/>
                    </a:p>
                  </a:txBody>
                  <a:tcPr/>
                </a:tc>
              </a:tr>
              <a:tr h="370840">
                <a:tc>
                  <a:txBody>
                    <a:bodyPr/>
                    <a:lstStyle/>
                    <a:p>
                      <a:r>
                        <a:rPr lang="en-US" sz="1800" b="1" i="0" kern="1200" dirty="0" smtClean="0">
                          <a:solidFill>
                            <a:schemeClr val="tx1"/>
                          </a:solidFill>
                          <a:latin typeface="+mn-lt"/>
                          <a:ea typeface="+mn-ea"/>
                          <a:cs typeface="+mn-cs"/>
                        </a:rPr>
                        <a:t>Export-Package</a:t>
                      </a:r>
                      <a:endParaRPr lang="zh-CN" altLang="en-US" dirty="0">
                        <a:solidFill>
                          <a:schemeClr val="tx1"/>
                        </a:solidFill>
                      </a:endParaRPr>
                    </a:p>
                  </a:txBody>
                  <a:tcPr/>
                </a:tc>
                <a:tc>
                  <a:txBody>
                    <a:bodyPr/>
                    <a:lstStyle/>
                    <a:p>
                      <a:r>
                        <a:rPr lang="en-US" sz="1800" b="0" i="0" kern="1200" dirty="0" smtClean="0">
                          <a:solidFill>
                            <a:schemeClr val="tx1"/>
                          </a:solidFill>
                          <a:latin typeface="+mn-lt"/>
                          <a:ea typeface="+mn-ea"/>
                          <a:cs typeface="+mn-cs"/>
                        </a:rPr>
                        <a:t>bundle-symbolic-name</a:t>
                      </a:r>
                      <a:r>
                        <a:rPr lang="en-US" dirty="0" smtClean="0">
                          <a:solidFill>
                            <a:schemeClr val="tx1"/>
                          </a:solidFill>
                        </a:rPr>
                        <a:t/>
                      </a:r>
                      <a:br>
                        <a:rPr lang="en-US" dirty="0" smtClean="0">
                          <a:solidFill>
                            <a:schemeClr val="tx1"/>
                          </a:solidFill>
                        </a:rPr>
                      </a:br>
                      <a:r>
                        <a:rPr lang="en-US" sz="1800" b="0" i="0" kern="1200" dirty="0" smtClean="0">
                          <a:solidFill>
                            <a:schemeClr val="tx1"/>
                          </a:solidFill>
                          <a:latin typeface="+mn-lt"/>
                          <a:ea typeface="+mn-ea"/>
                          <a:cs typeface="+mn-cs"/>
                        </a:rPr>
                        <a:t>bundle-version</a:t>
                      </a:r>
                      <a:r>
                        <a:rPr lang="en-US" dirty="0" smtClean="0">
                          <a:solidFill>
                            <a:schemeClr val="tx1"/>
                          </a:solidFill>
                        </a:rPr>
                        <a:t/>
                      </a:r>
                      <a:br>
                        <a:rPr lang="en-US" dirty="0" smtClean="0">
                          <a:solidFill>
                            <a:schemeClr val="tx1"/>
                          </a:solidFill>
                        </a:rPr>
                      </a:br>
                      <a:r>
                        <a:rPr lang="en-US" sz="1800" b="0" i="0" kern="1200" dirty="0" smtClean="0">
                          <a:solidFill>
                            <a:schemeClr val="tx1"/>
                          </a:solidFill>
                          <a:latin typeface="+mn-lt"/>
                          <a:ea typeface="+mn-ea"/>
                          <a:cs typeface="+mn-cs"/>
                        </a:rPr>
                        <a:t>exclude:</a:t>
                      </a:r>
                      <a:r>
                        <a:rPr lang="en-US" dirty="0" smtClean="0">
                          <a:solidFill>
                            <a:schemeClr val="tx1"/>
                          </a:solidFill>
                        </a:rPr>
                        <a:t/>
                      </a:r>
                      <a:br>
                        <a:rPr lang="en-US" dirty="0" smtClean="0">
                          <a:solidFill>
                            <a:schemeClr val="tx1"/>
                          </a:solidFill>
                        </a:rPr>
                      </a:br>
                      <a:r>
                        <a:rPr lang="en-US" sz="1800" b="0" i="0" kern="1200" dirty="0" smtClean="0">
                          <a:solidFill>
                            <a:schemeClr val="tx1"/>
                          </a:solidFill>
                          <a:latin typeface="+mn-lt"/>
                          <a:ea typeface="+mn-ea"/>
                          <a:cs typeface="+mn-cs"/>
                        </a:rPr>
                        <a:t>include:</a:t>
                      </a:r>
                      <a:r>
                        <a:rPr lang="en-US" dirty="0" smtClean="0">
                          <a:solidFill>
                            <a:schemeClr val="tx1"/>
                          </a:solidFill>
                        </a:rPr>
                        <a:t/>
                      </a:r>
                      <a:br>
                        <a:rPr lang="en-US" dirty="0" smtClean="0">
                          <a:solidFill>
                            <a:schemeClr val="tx1"/>
                          </a:solidFill>
                        </a:rPr>
                      </a:br>
                      <a:r>
                        <a:rPr lang="en-US" sz="1800" b="0" i="0" kern="1200" dirty="0" smtClean="0">
                          <a:solidFill>
                            <a:schemeClr val="tx1"/>
                          </a:solidFill>
                          <a:latin typeface="+mn-lt"/>
                          <a:ea typeface="+mn-ea"/>
                          <a:cs typeface="+mn-cs"/>
                        </a:rPr>
                        <a:t>specification-version</a:t>
                      </a:r>
                      <a:r>
                        <a:rPr lang="en-US" dirty="0" smtClean="0">
                          <a:solidFill>
                            <a:schemeClr val="tx1"/>
                          </a:solidFill>
                        </a:rPr>
                        <a:t/>
                      </a:r>
                      <a:br>
                        <a:rPr lang="en-US" dirty="0" smtClean="0">
                          <a:solidFill>
                            <a:schemeClr val="tx1"/>
                          </a:solidFill>
                        </a:rPr>
                      </a:br>
                      <a:r>
                        <a:rPr lang="en-US" sz="1800" b="0" i="0" kern="1200" dirty="0" smtClean="0">
                          <a:solidFill>
                            <a:schemeClr val="tx1"/>
                          </a:solidFill>
                          <a:latin typeface="+mn-lt"/>
                          <a:ea typeface="+mn-ea"/>
                          <a:cs typeface="+mn-cs"/>
                        </a:rPr>
                        <a:t>uses:</a:t>
                      </a:r>
                      <a:r>
                        <a:rPr lang="en-US" dirty="0" smtClean="0">
                          <a:solidFill>
                            <a:schemeClr val="tx1"/>
                          </a:solidFill>
                        </a:rPr>
                        <a:t/>
                      </a:r>
                      <a:br>
                        <a:rPr lang="en-US" dirty="0" smtClean="0">
                          <a:solidFill>
                            <a:schemeClr val="tx1"/>
                          </a:solidFill>
                        </a:rPr>
                      </a:br>
                      <a:r>
                        <a:rPr lang="en-US" sz="1800" b="0" i="0" kern="1200" dirty="0" smtClean="0">
                          <a:solidFill>
                            <a:schemeClr val="tx1"/>
                          </a:solidFill>
                          <a:latin typeface="+mn-lt"/>
                          <a:ea typeface="+mn-ea"/>
                          <a:cs typeface="+mn-cs"/>
                        </a:rPr>
                        <a:t>version</a:t>
                      </a:r>
                      <a:endParaRPr lang="zh-CN" altLang="en-US" dirty="0">
                        <a:solidFill>
                          <a:schemeClr val="tx1"/>
                        </a:solidFill>
                      </a:endParaRPr>
                    </a:p>
                  </a:txBody>
                  <a:tcPr/>
                </a:tc>
                <a:tc>
                  <a:txBody>
                    <a:bodyPr/>
                    <a:lstStyle/>
                    <a:p>
                      <a:r>
                        <a:rPr lang="en-US" sz="1800" b="0" i="0" kern="1200" dirty="0" err="1" smtClean="0">
                          <a:solidFill>
                            <a:schemeClr val="tx1"/>
                          </a:solidFill>
                          <a:latin typeface="+mn-lt"/>
                          <a:ea typeface="+mn-ea"/>
                          <a:cs typeface="+mn-cs"/>
                        </a:rPr>
                        <a:t>OSGi</a:t>
                      </a:r>
                      <a:r>
                        <a:rPr lang="en-US" sz="1800" b="0" i="0" kern="1200" dirty="0" smtClean="0">
                          <a:solidFill>
                            <a:schemeClr val="tx1"/>
                          </a:solidFill>
                          <a:latin typeface="+mn-lt"/>
                          <a:ea typeface="+mn-ea"/>
                          <a:cs typeface="+mn-cs"/>
                        </a:rPr>
                        <a:t> Alliance</a:t>
                      </a:r>
                      <a:endParaRPr lang="zh-CN" altLang="en-US" dirty="0">
                        <a:solidFill>
                          <a:schemeClr val="tx1"/>
                        </a:solidFill>
                      </a:endParaRPr>
                    </a:p>
                  </a:txBody>
                  <a:tcPr/>
                </a:tc>
              </a:tr>
              <a:tr h="370840">
                <a:tc>
                  <a:txBody>
                    <a:bodyPr/>
                    <a:lstStyle/>
                    <a:p>
                      <a:r>
                        <a:rPr lang="en-US" sz="1800" b="1" i="0" kern="1200" dirty="0" smtClean="0">
                          <a:solidFill>
                            <a:schemeClr val="tx1"/>
                          </a:solidFill>
                          <a:latin typeface="+mn-lt"/>
                          <a:ea typeface="+mn-ea"/>
                          <a:cs typeface="+mn-cs"/>
                        </a:rPr>
                        <a:t>Require-Bundle</a:t>
                      </a:r>
                      <a:endParaRPr lang="zh-CN" altLang="en-US" dirty="0">
                        <a:solidFill>
                          <a:schemeClr val="tx1"/>
                        </a:solidFill>
                      </a:endParaRPr>
                    </a:p>
                  </a:txBody>
                  <a:tcPr/>
                </a:tc>
                <a:tc>
                  <a:txBody>
                    <a:bodyPr/>
                    <a:lstStyle/>
                    <a:p>
                      <a:endParaRPr lang="zh-CN" altLang="en-US">
                        <a:solidFill>
                          <a:schemeClr val="tx1"/>
                        </a:solidFill>
                      </a:endParaRPr>
                    </a:p>
                  </a:txBody>
                  <a:tcPr/>
                </a:tc>
                <a:tc>
                  <a:txBody>
                    <a:bodyPr/>
                    <a:lstStyle/>
                    <a:p>
                      <a:endParaRPr lang="zh-CN" altLang="en-US" dirty="0">
                        <a:solidFill>
                          <a:schemeClr val="tx1"/>
                        </a:solidFill>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i="0" kern="1200" dirty="0" smtClean="0">
                          <a:solidFill>
                            <a:schemeClr val="tx1"/>
                          </a:solidFill>
                          <a:latin typeface="+mn-lt"/>
                          <a:ea typeface="+mn-ea"/>
                          <a:cs typeface="+mn-cs"/>
                        </a:rPr>
                        <a:t>Web-</a:t>
                      </a:r>
                      <a:r>
                        <a:rPr lang="en-US" sz="1800" b="1" i="0" kern="1200" dirty="0" err="1" smtClean="0">
                          <a:solidFill>
                            <a:schemeClr val="tx1"/>
                          </a:solidFill>
                          <a:latin typeface="+mn-lt"/>
                          <a:ea typeface="+mn-ea"/>
                          <a:cs typeface="+mn-cs"/>
                        </a:rPr>
                        <a:t>ContextPath</a:t>
                      </a:r>
                      <a:endParaRPr lang="zh-CN" altLang="en-US" dirty="0" smtClean="0">
                        <a:solidFill>
                          <a:schemeClr val="tx1"/>
                        </a:solidFill>
                      </a:endParaRPr>
                    </a:p>
                  </a:txBody>
                  <a:tcPr/>
                </a:tc>
                <a:tc>
                  <a:txBody>
                    <a:bodyPr/>
                    <a:lstStyle/>
                    <a:p>
                      <a:endParaRPr lang="zh-CN" altLang="en-US">
                        <a:solidFill>
                          <a:schemeClr val="tx1"/>
                        </a:solidFill>
                      </a:endParaRPr>
                    </a:p>
                  </a:txBody>
                  <a:tcPr/>
                </a:tc>
                <a:tc>
                  <a:txBody>
                    <a:bodyPr/>
                    <a:lstStyle/>
                    <a:p>
                      <a:r>
                        <a:rPr lang="en-US" sz="1800" b="0" i="0" kern="1200" dirty="0" err="1" smtClean="0">
                          <a:solidFill>
                            <a:schemeClr val="tx1"/>
                          </a:solidFill>
                          <a:latin typeface="+mn-lt"/>
                          <a:ea typeface="+mn-ea"/>
                          <a:cs typeface="+mn-cs"/>
                        </a:rPr>
                        <a:t>SpringSource</a:t>
                      </a:r>
                      <a:endParaRPr lang="zh-CN" altLang="en-US" dirty="0">
                        <a:solidFill>
                          <a:schemeClr val="tx1"/>
                        </a:solidFill>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strike="sngStrike" kern="1200" dirty="0" smtClean="0">
                          <a:solidFill>
                            <a:schemeClr val="dk1"/>
                          </a:solidFill>
                          <a:latin typeface="+mn-lt"/>
                          <a:ea typeface="+mn-ea"/>
                          <a:cs typeface="+mn-cs"/>
                        </a:rPr>
                        <a:t>Bundle-Required</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b="0" i="0" strike="sngStrike" kern="1200" dirty="0" err="1" smtClean="0">
                          <a:solidFill>
                            <a:schemeClr val="dk1"/>
                          </a:solidFill>
                          <a:latin typeface="+mn-lt"/>
                          <a:ea typeface="+mn-ea"/>
                          <a:cs typeface="+mn-cs"/>
                        </a:rPr>
                        <a:t>ExecutionEnvironment</a:t>
                      </a:r>
                      <a:endParaRPr lang="zh-CN" altLang="en-US" strike="sngStrike" dirty="0" smtClean="0">
                        <a:solidFill>
                          <a:schemeClr val="tx1"/>
                        </a:solidFill>
                      </a:endParaRPr>
                    </a:p>
                  </a:txBody>
                  <a:tcPr/>
                </a:tc>
                <a:tc>
                  <a:txBody>
                    <a:bodyPr/>
                    <a:lstStyle/>
                    <a:p>
                      <a:endParaRPr lang="zh-CN" altLang="en-US" dirty="0">
                        <a:solidFill>
                          <a:schemeClr val="tx1"/>
                        </a:solidFill>
                      </a:endParaRPr>
                    </a:p>
                  </a:txBody>
                  <a:tcPr/>
                </a:tc>
                <a:tc>
                  <a:txBody>
                    <a:bodyPr/>
                    <a:lstStyle/>
                    <a:p>
                      <a:r>
                        <a:rPr lang="en-US" sz="1800" b="0" i="0" kern="1200" dirty="0" err="1" smtClean="0">
                          <a:solidFill>
                            <a:schemeClr val="tx1"/>
                          </a:solidFill>
                          <a:latin typeface="+mn-lt"/>
                          <a:ea typeface="+mn-ea"/>
                          <a:cs typeface="+mn-cs"/>
                        </a:rPr>
                        <a:t>OSGi</a:t>
                      </a:r>
                      <a:r>
                        <a:rPr lang="en-US" sz="1800" b="0" i="0" kern="1200" dirty="0" smtClean="0">
                          <a:solidFill>
                            <a:schemeClr val="tx1"/>
                          </a:solidFill>
                          <a:latin typeface="+mn-lt"/>
                          <a:ea typeface="+mn-ea"/>
                          <a:cs typeface="+mn-cs"/>
                        </a:rPr>
                        <a:t> Alliance</a:t>
                      </a:r>
                      <a:endParaRPr lang="zh-CN" altLang="en-US" dirty="0" smtClean="0">
                        <a:solidFill>
                          <a:schemeClr val="tx1"/>
                        </a:solidFill>
                      </a:endParaRPr>
                    </a:p>
                    <a:p>
                      <a:r>
                        <a:rPr lang="zh-CN" altLang="en-US" dirty="0" smtClean="0">
                          <a:solidFill>
                            <a:schemeClr val="tx1"/>
                          </a:solidFill>
                        </a:rPr>
                        <a:t>（</a:t>
                      </a:r>
                      <a:r>
                        <a:rPr lang="en-US" altLang="zh-CN" dirty="0" smtClean="0">
                          <a:solidFill>
                            <a:schemeClr val="tx1"/>
                          </a:solidFill>
                        </a:rPr>
                        <a:t>4.3</a:t>
                      </a:r>
                      <a:r>
                        <a:rPr lang="zh-CN" altLang="en-US" dirty="0" smtClean="0">
                          <a:solidFill>
                            <a:schemeClr val="tx1"/>
                          </a:solidFill>
                        </a:rPr>
                        <a:t>不建议使用）</a:t>
                      </a:r>
                      <a:endParaRPr lang="zh-CN" altLang="en-US" dirty="0">
                        <a:solidFill>
                          <a:schemeClr val="tx1"/>
                        </a:solidFill>
                      </a:endParaRPr>
                    </a:p>
                  </a:txBody>
                  <a:tcPr/>
                </a:tc>
              </a:tr>
            </a:tbl>
          </a:graphicData>
        </a:graphic>
      </p:graphicFrame>
      <p:sp>
        <p:nvSpPr>
          <p:cNvPr id="4" name="日期占位符 3"/>
          <p:cNvSpPr>
            <a:spLocks noGrp="1"/>
          </p:cNvSpPr>
          <p:nvPr>
            <p:ph type="dt" sz="half" idx="10"/>
          </p:nvPr>
        </p:nvSpPr>
        <p:spPr/>
        <p:txBody>
          <a:bodyPr/>
          <a:lstStyle/>
          <a:p>
            <a:fld id="{A1F27EC3-3C41-45B6-B57D-4BED01199388}" type="datetime3">
              <a:rPr lang="zh-CN" altLang="en-US" smtClean="0"/>
              <a:pPr/>
              <a:t>2011年12月23日星期五</a:t>
            </a:fld>
            <a:endParaRPr lang="zh-CN" altLang="en-US" dirty="0"/>
          </a:p>
        </p:txBody>
      </p:sp>
      <p:sp>
        <p:nvSpPr>
          <p:cNvPr id="6" name="TextBox 5"/>
          <p:cNvSpPr txBox="1"/>
          <p:nvPr/>
        </p:nvSpPr>
        <p:spPr>
          <a:xfrm>
            <a:off x="467544" y="6021288"/>
            <a:ext cx="8208912" cy="307777"/>
          </a:xfrm>
          <a:prstGeom prst="rect">
            <a:avLst/>
          </a:prstGeom>
          <a:noFill/>
        </p:spPr>
        <p:txBody>
          <a:bodyPr wrap="square" rtlCol="0">
            <a:spAutoFit/>
          </a:bodyPr>
          <a:lstStyle/>
          <a:p>
            <a:r>
              <a:rPr lang="zh-CN" altLang="en-US" sz="1400" dirty="0" smtClean="0">
                <a:latin typeface="+mn-ea"/>
              </a:rPr>
              <a:t>详请参考：</a:t>
            </a:r>
            <a:r>
              <a:rPr lang="en-US" sz="1400" dirty="0" smtClean="0">
                <a:latin typeface="+mn-ea"/>
                <a:hlinkClick r:id="rId2"/>
              </a:rPr>
              <a:t> http://www.osgi.org/Specifications/ReferenceHeaders</a:t>
            </a:r>
            <a:endParaRPr lang="zh-CN" altLang="en-US" sz="1400" dirty="0">
              <a:latin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b="1" dirty="0" smtClean="0">
                <a:latin typeface="华文楷体" pitchFamily="2" charset="-122"/>
                <a:ea typeface="华文楷体" pitchFamily="2" charset="-122"/>
              </a:rPr>
              <a:t>OSGI Manifest Sample</a:t>
            </a:r>
            <a:endParaRPr lang="zh-CN" altLang="en-US" sz="4000" dirty="0"/>
          </a:p>
        </p:txBody>
      </p:sp>
      <p:pic>
        <p:nvPicPr>
          <p:cNvPr id="8" name="内容占位符 7" descr="aaaa.png"/>
          <p:cNvPicPr>
            <a:picLocks noGrp="1" noChangeAspect="1"/>
          </p:cNvPicPr>
          <p:nvPr>
            <p:ph idx="1"/>
          </p:nvPr>
        </p:nvPicPr>
        <p:blipFill>
          <a:blip r:embed="rId2"/>
          <a:stretch>
            <a:fillRect/>
          </a:stretch>
        </p:blipFill>
        <p:spPr>
          <a:xfrm>
            <a:off x="1154921" y="2097418"/>
            <a:ext cx="6834157" cy="4064926"/>
          </a:xfrm>
        </p:spPr>
      </p:pic>
      <p:sp>
        <p:nvSpPr>
          <p:cNvPr id="4" name="日期占位符 3"/>
          <p:cNvSpPr>
            <a:spLocks noGrp="1"/>
          </p:cNvSpPr>
          <p:nvPr>
            <p:ph type="dt" sz="half" idx="10"/>
          </p:nvPr>
        </p:nvSpPr>
        <p:spPr/>
        <p:txBody>
          <a:bodyPr/>
          <a:lstStyle/>
          <a:p>
            <a:fld id="{A1F27EC3-3C41-45B6-B57D-4BED01199388}" type="datetime3">
              <a:rPr lang="zh-CN" altLang="en-US" smtClean="0"/>
              <a:pPr/>
              <a:t>2011年12月23日星期五</a:t>
            </a:fld>
            <a:endParaRPr lang="zh-CN" alt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b="1" dirty="0" smtClean="0">
                <a:latin typeface="华文楷体" pitchFamily="2" charset="-122"/>
                <a:ea typeface="华文楷体" pitchFamily="2" charset="-122"/>
              </a:rPr>
              <a:t>Class Loading Architecture</a:t>
            </a:r>
            <a:endParaRPr lang="zh-CN" altLang="en-US" sz="4000" b="1" dirty="0">
              <a:latin typeface="华文楷体" pitchFamily="2" charset="-122"/>
              <a:ea typeface="华文楷体" pitchFamily="2" charset="-122"/>
            </a:endParaRPr>
          </a:p>
        </p:txBody>
      </p:sp>
      <p:pic>
        <p:nvPicPr>
          <p:cNvPr id="3074" name="Picture 2"/>
          <p:cNvPicPr>
            <a:picLocks noGrp="1" noChangeAspect="1" noChangeArrowheads="1"/>
          </p:cNvPicPr>
          <p:nvPr>
            <p:ph idx="1"/>
          </p:nvPr>
        </p:nvPicPr>
        <p:blipFill>
          <a:blip r:embed="rId2"/>
          <a:stretch>
            <a:fillRect/>
          </a:stretch>
        </p:blipFill>
        <p:spPr bwMode="auto">
          <a:xfrm>
            <a:off x="664540" y="1935163"/>
            <a:ext cx="7814919" cy="4389437"/>
          </a:xfrm>
          <a:prstGeom prst="rect">
            <a:avLst/>
          </a:prstGeom>
          <a:noFill/>
          <a:ln w="9525">
            <a:noFill/>
            <a:miter lim="800000"/>
            <a:headEnd/>
            <a:tailEnd/>
          </a:ln>
        </p:spPr>
      </p:pic>
      <p:sp>
        <p:nvSpPr>
          <p:cNvPr id="4" name="日期占位符 3"/>
          <p:cNvSpPr>
            <a:spLocks noGrp="1"/>
          </p:cNvSpPr>
          <p:nvPr>
            <p:ph type="dt" sz="half" idx="10"/>
          </p:nvPr>
        </p:nvSpPr>
        <p:spPr/>
        <p:txBody>
          <a:bodyPr/>
          <a:lstStyle/>
          <a:p>
            <a:fld id="{A1F27EC3-3C41-45B6-B57D-4BED01199388}" type="datetime3">
              <a:rPr lang="zh-CN" altLang="en-US" smtClean="0"/>
              <a:pPr/>
              <a:t>2011年12月23日星期五</a:t>
            </a:fld>
            <a:endParaRPr lang="zh-CN" alt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b="1" dirty="0" smtClean="0">
                <a:latin typeface="华文楷体" pitchFamily="2" charset="-122"/>
                <a:ea typeface="华文楷体" pitchFamily="2" charset="-122"/>
              </a:rPr>
              <a:t>Agenda</a:t>
            </a:r>
            <a:endParaRPr lang="zh-CN" altLang="en-US" sz="4000" b="1" dirty="0">
              <a:latin typeface="华文楷体" pitchFamily="2" charset="-122"/>
              <a:ea typeface="华文楷体" pitchFamily="2" charset="-122"/>
            </a:endParaRPr>
          </a:p>
        </p:txBody>
      </p:sp>
      <p:sp>
        <p:nvSpPr>
          <p:cNvPr id="3" name="内容占位符 2"/>
          <p:cNvSpPr>
            <a:spLocks noGrp="1"/>
          </p:cNvSpPr>
          <p:nvPr>
            <p:ph idx="1"/>
          </p:nvPr>
        </p:nvSpPr>
        <p:spPr/>
        <p:txBody>
          <a:bodyPr>
            <a:normAutofit/>
          </a:bodyPr>
          <a:lstStyle/>
          <a:p>
            <a:r>
              <a:rPr lang="en-US" altLang="zh-CN" b="1" dirty="0" smtClean="0">
                <a:solidFill>
                  <a:srgbClr val="0070C0"/>
                </a:solidFill>
              </a:rPr>
              <a:t>OSGI </a:t>
            </a:r>
            <a:r>
              <a:rPr lang="zh-CN" altLang="en-US" b="1" dirty="0" smtClean="0">
                <a:solidFill>
                  <a:srgbClr val="0070C0"/>
                </a:solidFill>
              </a:rPr>
              <a:t>简介</a:t>
            </a:r>
            <a:endParaRPr lang="en-US" altLang="zh-CN" b="1" dirty="0" smtClean="0">
              <a:solidFill>
                <a:srgbClr val="0070C0"/>
              </a:solidFill>
            </a:endParaRPr>
          </a:p>
          <a:p>
            <a:r>
              <a:rPr lang="en-US" altLang="zh-CN" dirty="0" smtClean="0"/>
              <a:t>OSGI </a:t>
            </a:r>
            <a:r>
              <a:rPr lang="zh-CN" altLang="en-US" dirty="0" smtClean="0"/>
              <a:t>应用场景</a:t>
            </a:r>
            <a:endParaRPr lang="en-US" altLang="zh-CN" dirty="0" smtClean="0"/>
          </a:p>
          <a:p>
            <a:r>
              <a:rPr lang="en-US" altLang="zh-CN" dirty="0" smtClean="0"/>
              <a:t>OSGI Framework</a:t>
            </a:r>
            <a:r>
              <a:rPr lang="zh-CN" altLang="en-US" dirty="0" smtClean="0"/>
              <a:t>开源实现</a:t>
            </a:r>
            <a:endParaRPr lang="en-US" altLang="zh-CN" dirty="0" smtClean="0"/>
          </a:p>
          <a:p>
            <a:r>
              <a:rPr lang="en-US" altLang="zh-CN" dirty="0" smtClean="0"/>
              <a:t>OSGI Framework</a:t>
            </a:r>
          </a:p>
          <a:p>
            <a:r>
              <a:rPr lang="en-US" altLang="zh-CN" dirty="0" smtClean="0"/>
              <a:t>OSGI Web App </a:t>
            </a:r>
            <a:r>
              <a:rPr lang="zh-CN" altLang="en-US" dirty="0" smtClean="0"/>
              <a:t>实战</a:t>
            </a:r>
            <a:endParaRPr lang="en-US" altLang="zh-CN" dirty="0" smtClean="0"/>
          </a:p>
          <a:p>
            <a:r>
              <a:rPr lang="en-US" altLang="zh-CN" dirty="0" smtClean="0"/>
              <a:t>Q&amp;A</a:t>
            </a:r>
          </a:p>
          <a:p>
            <a:r>
              <a:rPr lang="zh-CN" altLang="en-US" dirty="0" smtClean="0"/>
              <a:t>参考资料</a:t>
            </a:r>
            <a:r>
              <a:rPr lang="en-US" altLang="zh-CN" dirty="0" smtClean="0"/>
              <a:t> </a:t>
            </a:r>
            <a:endParaRPr lang="zh-CN" altLang="en-US" dirty="0"/>
          </a:p>
        </p:txBody>
      </p:sp>
      <p:sp>
        <p:nvSpPr>
          <p:cNvPr id="4" name="日期占位符 3"/>
          <p:cNvSpPr>
            <a:spLocks noGrp="1"/>
          </p:cNvSpPr>
          <p:nvPr>
            <p:ph type="dt" sz="half" idx="10"/>
          </p:nvPr>
        </p:nvSpPr>
        <p:spPr/>
        <p:txBody>
          <a:bodyPr/>
          <a:lstStyle/>
          <a:p>
            <a:fld id="{400B7B65-ED88-446A-BA0A-8AEB45A51783}" type="datetime3">
              <a:rPr lang="zh-CN" altLang="en-US" smtClean="0"/>
              <a:pPr/>
              <a:t>2011年12月23日星期五</a:t>
            </a:fld>
            <a:endParaRPr lang="zh-CN" alt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b="1" dirty="0" smtClean="0">
                <a:latin typeface="华文楷体" pitchFamily="2" charset="-122"/>
                <a:ea typeface="华文楷体" pitchFamily="2" charset="-122"/>
              </a:rPr>
              <a:t>Equinox Class Loading</a:t>
            </a:r>
            <a:endParaRPr lang="zh-CN" altLang="en-US" sz="4000" dirty="0"/>
          </a:p>
        </p:txBody>
      </p:sp>
      <p:sp>
        <p:nvSpPr>
          <p:cNvPr id="4" name="日期占位符 3"/>
          <p:cNvSpPr>
            <a:spLocks noGrp="1"/>
          </p:cNvSpPr>
          <p:nvPr>
            <p:ph type="dt" sz="half" idx="10"/>
          </p:nvPr>
        </p:nvSpPr>
        <p:spPr/>
        <p:txBody>
          <a:bodyPr/>
          <a:lstStyle/>
          <a:p>
            <a:fld id="{A1F27EC3-3C41-45B6-B57D-4BED01199388}" type="datetime3">
              <a:rPr lang="zh-CN" altLang="en-US" smtClean="0"/>
              <a:pPr/>
              <a:t>2011年12月23日星期五</a:t>
            </a:fld>
            <a:endParaRPr lang="zh-CN" altLang="en-US"/>
          </a:p>
        </p:txBody>
      </p:sp>
      <p:sp>
        <p:nvSpPr>
          <p:cNvPr id="6" name="内容占位符 5"/>
          <p:cNvSpPr>
            <a:spLocks noGrp="1"/>
          </p:cNvSpPr>
          <p:nvPr>
            <p:ph idx="1"/>
          </p:nvPr>
        </p:nvSpPr>
        <p:spPr/>
        <p:txBody>
          <a:bodyPr>
            <a:normAutofit fontScale="77500" lnSpcReduction="20000"/>
          </a:bodyPr>
          <a:lstStyle/>
          <a:p>
            <a:r>
              <a:rPr lang="zh-CN" altLang="en-US" dirty="0" smtClean="0"/>
              <a:t>判断是否交由</a:t>
            </a:r>
            <a:r>
              <a:rPr lang="en-US" altLang="zh-CN" dirty="0" smtClean="0"/>
              <a:t>parent </a:t>
            </a:r>
            <a:r>
              <a:rPr lang="en-US" altLang="zh-CN" dirty="0" err="1" smtClean="0"/>
              <a:t>classloader</a:t>
            </a:r>
            <a:r>
              <a:rPr lang="zh-CN" altLang="en-US" dirty="0" smtClean="0"/>
              <a:t>去完成加载</a:t>
            </a:r>
          </a:p>
          <a:p>
            <a:r>
              <a:rPr lang="zh-CN" altLang="en-US" dirty="0" smtClean="0"/>
              <a:t>尝试调用</a:t>
            </a:r>
            <a:r>
              <a:rPr lang="en-US" altLang="zh-CN" dirty="0" smtClean="0"/>
              <a:t>Equinox</a:t>
            </a:r>
            <a:r>
              <a:rPr lang="zh-CN" altLang="en-US" dirty="0" smtClean="0"/>
              <a:t>提供的</a:t>
            </a:r>
            <a:r>
              <a:rPr lang="en-US" altLang="zh-CN" b="1" dirty="0" err="1" smtClean="0">
                <a:solidFill>
                  <a:srgbClr val="FF0000"/>
                </a:solidFill>
              </a:rPr>
              <a:t>ClassLoaderDelegateHook</a:t>
            </a:r>
            <a:r>
              <a:rPr lang="zh-CN" altLang="en-US" dirty="0" smtClean="0"/>
              <a:t>的扩展来加载</a:t>
            </a:r>
          </a:p>
          <a:p>
            <a:pPr lvl="1">
              <a:buFont typeface="Wingdings" pitchFamily="2" charset="2"/>
              <a:buChar char="ü"/>
            </a:pPr>
            <a:r>
              <a:rPr lang="zh-CN" altLang="en-US" dirty="0" smtClean="0"/>
              <a:t>在默认情况下，</a:t>
            </a:r>
            <a:r>
              <a:rPr lang="en-US" altLang="zh-CN" dirty="0" smtClean="0"/>
              <a:t>Equinox</a:t>
            </a:r>
            <a:r>
              <a:rPr lang="zh-CN" altLang="en-US" dirty="0" smtClean="0"/>
              <a:t>中没有</a:t>
            </a:r>
            <a:r>
              <a:rPr lang="en-US" altLang="zh-CN" dirty="0" err="1" smtClean="0"/>
              <a:t>ClassLoaderDelegateHook</a:t>
            </a:r>
            <a:r>
              <a:rPr lang="zh-CN" altLang="en-US" dirty="0" smtClean="0"/>
              <a:t>的实现</a:t>
            </a:r>
          </a:p>
          <a:p>
            <a:r>
              <a:rPr lang="zh-CN" altLang="en-US" dirty="0" smtClean="0"/>
              <a:t>判断是否在</a:t>
            </a:r>
            <a:r>
              <a:rPr lang="en-US" altLang="zh-CN" dirty="0" smtClean="0"/>
              <a:t>import-package</a:t>
            </a:r>
            <a:r>
              <a:rPr lang="zh-CN" altLang="en-US" dirty="0" smtClean="0"/>
              <a:t>中，如在则交相应的</a:t>
            </a:r>
            <a:r>
              <a:rPr lang="en-US" altLang="zh-CN" dirty="0" err="1" smtClean="0"/>
              <a:t>PackageSource</a:t>
            </a:r>
            <a:r>
              <a:rPr lang="zh-CN" altLang="en-US" dirty="0" smtClean="0"/>
              <a:t>去加载</a:t>
            </a:r>
          </a:p>
          <a:p>
            <a:r>
              <a:rPr lang="zh-CN" altLang="en-US" dirty="0" smtClean="0"/>
              <a:t>尝试从</a:t>
            </a:r>
            <a:r>
              <a:rPr lang="en-US" altLang="zh-CN" dirty="0" smtClean="0"/>
              <a:t>require-bundle</a:t>
            </a:r>
            <a:r>
              <a:rPr lang="zh-CN" altLang="en-US" dirty="0" smtClean="0"/>
              <a:t>中加载</a:t>
            </a:r>
          </a:p>
          <a:p>
            <a:r>
              <a:rPr lang="zh-CN" altLang="en-US" dirty="0" smtClean="0"/>
              <a:t>尝试从当前</a:t>
            </a:r>
            <a:r>
              <a:rPr lang="en-US" altLang="zh-CN" dirty="0" smtClean="0"/>
              <a:t>Bundle</a:t>
            </a:r>
            <a:r>
              <a:rPr lang="zh-CN" altLang="en-US" dirty="0" smtClean="0"/>
              <a:t>中加载</a:t>
            </a:r>
          </a:p>
          <a:p>
            <a:r>
              <a:rPr lang="zh-CN" altLang="en-US" dirty="0" smtClean="0"/>
              <a:t>尝试从</a:t>
            </a:r>
            <a:r>
              <a:rPr lang="en-US" altLang="zh-CN" dirty="0" err="1" smtClean="0"/>
              <a:t>DynamicImport</a:t>
            </a:r>
            <a:r>
              <a:rPr lang="en-US" altLang="zh-CN" dirty="0" smtClean="0"/>
              <a:t>-Package</a:t>
            </a:r>
            <a:r>
              <a:rPr lang="zh-CN" altLang="en-US" dirty="0" smtClean="0"/>
              <a:t>中加载</a:t>
            </a:r>
          </a:p>
          <a:p>
            <a:r>
              <a:rPr lang="zh-CN" altLang="en-US" dirty="0" smtClean="0"/>
              <a:t>再次尝试调用</a:t>
            </a:r>
            <a:r>
              <a:rPr lang="en-US" altLang="zh-CN" dirty="0" smtClean="0"/>
              <a:t>Equinox</a:t>
            </a:r>
            <a:r>
              <a:rPr lang="zh-CN" altLang="en-US" dirty="0" smtClean="0"/>
              <a:t>提供的</a:t>
            </a:r>
            <a:r>
              <a:rPr lang="en-US" altLang="zh-CN" dirty="0" err="1" smtClean="0"/>
              <a:t>ClassLoaderDelegateHook</a:t>
            </a:r>
            <a:r>
              <a:rPr lang="zh-CN" altLang="en-US" dirty="0" smtClean="0"/>
              <a:t>的扩展来加载</a:t>
            </a:r>
          </a:p>
          <a:p>
            <a:pPr lvl="1">
              <a:buFont typeface="Wingdings" pitchFamily="2" charset="2"/>
              <a:buChar char="ü"/>
            </a:pPr>
            <a:r>
              <a:rPr lang="zh-CN" altLang="en-US" dirty="0" smtClean="0"/>
              <a:t>这步和第</a:t>
            </a:r>
            <a:r>
              <a:rPr lang="en-US" altLang="zh-CN" dirty="0" smtClean="0"/>
              <a:t>2)</a:t>
            </a:r>
            <a:r>
              <a:rPr lang="zh-CN" altLang="en-US" dirty="0" smtClean="0"/>
              <a:t>步相同，因此在默认情况下继续下面的步骤。</a:t>
            </a:r>
          </a:p>
          <a:p>
            <a:r>
              <a:rPr lang="zh-CN" altLang="en-US" strike="sngStrike" dirty="0" smtClean="0"/>
              <a:t>尝试使用</a:t>
            </a:r>
            <a:r>
              <a:rPr lang="en-US" altLang="zh-CN" strike="sngStrike" dirty="0" smtClean="0"/>
              <a:t>eclipse</a:t>
            </a:r>
            <a:r>
              <a:rPr lang="zh-CN" altLang="en-US" strike="sngStrike" dirty="0" smtClean="0"/>
              <a:t>的</a:t>
            </a:r>
            <a:r>
              <a:rPr lang="en-US" altLang="zh-CN" strike="sngStrike" dirty="0" smtClean="0"/>
              <a:t>buddy</a:t>
            </a:r>
            <a:r>
              <a:rPr lang="zh-CN" altLang="en-US" strike="sngStrike" dirty="0" smtClean="0"/>
              <a:t>机制来加载</a:t>
            </a:r>
          </a:p>
          <a:p>
            <a:pPr lvl="1">
              <a:buFont typeface="Wingdings" pitchFamily="2" charset="2"/>
              <a:buChar char="ü"/>
            </a:pPr>
            <a:r>
              <a:rPr lang="en-US" altLang="zh-CN" strike="sngStrike" dirty="0" smtClean="0"/>
              <a:t>Buddy</a:t>
            </a:r>
            <a:r>
              <a:rPr lang="zh-CN" altLang="en-US" strike="sngStrike" dirty="0" smtClean="0"/>
              <a:t>机制是</a:t>
            </a:r>
            <a:r>
              <a:rPr lang="en-US" altLang="zh-CN" strike="sngStrike" dirty="0" smtClean="0"/>
              <a:t>Eclipse</a:t>
            </a:r>
            <a:r>
              <a:rPr lang="zh-CN" altLang="en-US" strike="sngStrike" dirty="0" smtClean="0"/>
              <a:t>的扩展，并不符合</a:t>
            </a:r>
            <a:r>
              <a:rPr lang="en-US" altLang="zh-CN" strike="sngStrike" dirty="0" err="1" smtClean="0"/>
              <a:t>OSGi</a:t>
            </a:r>
            <a:r>
              <a:rPr lang="zh-CN" altLang="en-US" strike="sngStrike" dirty="0" smtClean="0"/>
              <a:t>规范，因此在此不做深入分析。</a:t>
            </a:r>
          </a:p>
          <a:p>
            <a:r>
              <a:rPr lang="zh-CN" altLang="en-US" dirty="0" smtClean="0"/>
              <a:t>判断一定的条件，如符合则从</a:t>
            </a:r>
            <a:r>
              <a:rPr lang="en-US" altLang="zh-CN" dirty="0" smtClean="0"/>
              <a:t>parent </a:t>
            </a:r>
            <a:r>
              <a:rPr lang="en-US" altLang="zh-CN" dirty="0" err="1" smtClean="0"/>
              <a:t>classloader</a:t>
            </a:r>
            <a:r>
              <a:rPr lang="zh-CN" altLang="en-US" dirty="0" smtClean="0"/>
              <a:t>中加载</a:t>
            </a:r>
            <a:endParaRPr lang="zh-CN" alt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b="1" dirty="0" smtClean="0">
                <a:latin typeface="华文楷体" pitchFamily="2" charset="-122"/>
                <a:ea typeface="华文楷体" pitchFamily="2" charset="-122"/>
              </a:rPr>
              <a:t>Equinox Class Loading</a:t>
            </a:r>
            <a:endParaRPr lang="zh-CN" altLang="en-US" sz="4000" b="1" dirty="0">
              <a:latin typeface="华文楷体" pitchFamily="2" charset="-122"/>
              <a:ea typeface="华文楷体" pitchFamily="2" charset="-122"/>
            </a:endParaRPr>
          </a:p>
        </p:txBody>
      </p:sp>
      <p:sp>
        <p:nvSpPr>
          <p:cNvPr id="4" name="日期占位符 3"/>
          <p:cNvSpPr>
            <a:spLocks noGrp="1"/>
          </p:cNvSpPr>
          <p:nvPr>
            <p:ph type="dt" sz="half" idx="10"/>
          </p:nvPr>
        </p:nvSpPr>
        <p:spPr/>
        <p:txBody>
          <a:bodyPr/>
          <a:lstStyle/>
          <a:p>
            <a:fld id="{A1F27EC3-3C41-45B6-B57D-4BED01199388}" type="datetime3">
              <a:rPr lang="zh-CN" altLang="en-US" smtClean="0"/>
              <a:pPr/>
              <a:t>2011年12月23日星期五</a:t>
            </a:fld>
            <a:endParaRPr lang="zh-CN" altLang="en-US"/>
          </a:p>
        </p:txBody>
      </p:sp>
      <p:pic>
        <p:nvPicPr>
          <p:cNvPr id="6" name="内容占位符 5" descr="2011102911463288.jpg"/>
          <p:cNvPicPr>
            <a:picLocks noGrp="1" noChangeAspect="1"/>
          </p:cNvPicPr>
          <p:nvPr>
            <p:ph idx="1"/>
          </p:nvPr>
        </p:nvPicPr>
        <p:blipFill>
          <a:blip r:embed="rId2"/>
          <a:stretch>
            <a:fillRect/>
          </a:stretch>
        </p:blipFill>
        <p:spPr>
          <a:xfrm>
            <a:off x="395536" y="1988840"/>
            <a:ext cx="8496944" cy="13832236"/>
          </a:xfr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b="1" dirty="0" smtClean="0">
                <a:latin typeface="华文楷体" pitchFamily="2" charset="-122"/>
                <a:ea typeface="华文楷体" pitchFamily="2" charset="-122"/>
              </a:rPr>
              <a:t>Agenda</a:t>
            </a:r>
            <a:endParaRPr lang="zh-CN" altLang="en-US" sz="4000" b="1" dirty="0">
              <a:latin typeface="华文楷体" pitchFamily="2" charset="-122"/>
              <a:ea typeface="华文楷体" pitchFamily="2" charset="-122"/>
            </a:endParaRPr>
          </a:p>
        </p:txBody>
      </p:sp>
      <p:sp>
        <p:nvSpPr>
          <p:cNvPr id="3" name="内容占位符 2"/>
          <p:cNvSpPr>
            <a:spLocks noGrp="1"/>
          </p:cNvSpPr>
          <p:nvPr>
            <p:ph idx="1"/>
          </p:nvPr>
        </p:nvSpPr>
        <p:spPr/>
        <p:txBody>
          <a:bodyPr>
            <a:normAutofit/>
          </a:bodyPr>
          <a:lstStyle/>
          <a:p>
            <a:r>
              <a:rPr lang="en-US" altLang="zh-CN" dirty="0" smtClean="0"/>
              <a:t>OSGI </a:t>
            </a:r>
            <a:r>
              <a:rPr lang="zh-CN" altLang="en-US" dirty="0" smtClean="0"/>
              <a:t>发展史</a:t>
            </a:r>
            <a:endParaRPr lang="en-US" altLang="zh-CN" dirty="0" smtClean="0"/>
          </a:p>
          <a:p>
            <a:r>
              <a:rPr lang="en-US" altLang="zh-CN" dirty="0" smtClean="0"/>
              <a:t>OSGI </a:t>
            </a:r>
            <a:r>
              <a:rPr lang="zh-CN" altLang="en-US" dirty="0" smtClean="0"/>
              <a:t>应用场景</a:t>
            </a:r>
            <a:endParaRPr lang="en-US" altLang="zh-CN" dirty="0" smtClean="0"/>
          </a:p>
          <a:p>
            <a:r>
              <a:rPr lang="en-US" altLang="zh-CN" dirty="0" smtClean="0"/>
              <a:t>OSGI Framework </a:t>
            </a:r>
            <a:r>
              <a:rPr lang="zh-CN" altLang="en-US" dirty="0" smtClean="0"/>
              <a:t>开源实现</a:t>
            </a:r>
            <a:endParaRPr lang="en-US" altLang="zh-CN" dirty="0" smtClean="0"/>
          </a:p>
          <a:p>
            <a:r>
              <a:rPr lang="en-US" altLang="zh-CN" dirty="0" smtClean="0"/>
              <a:t>OSGI Framework</a:t>
            </a:r>
          </a:p>
          <a:p>
            <a:r>
              <a:rPr lang="en-US" altLang="zh-CN" b="1" dirty="0" smtClean="0">
                <a:solidFill>
                  <a:srgbClr val="0070C0"/>
                </a:solidFill>
              </a:rPr>
              <a:t>OSGI Web App </a:t>
            </a:r>
            <a:r>
              <a:rPr lang="zh-CN" altLang="en-US" b="1" dirty="0" smtClean="0">
                <a:solidFill>
                  <a:srgbClr val="0070C0"/>
                </a:solidFill>
              </a:rPr>
              <a:t>实战</a:t>
            </a:r>
            <a:endParaRPr lang="en-US" altLang="zh-CN" b="1" dirty="0" smtClean="0">
              <a:solidFill>
                <a:srgbClr val="0070C0"/>
              </a:solidFill>
            </a:endParaRPr>
          </a:p>
          <a:p>
            <a:r>
              <a:rPr lang="en-US" altLang="zh-CN" dirty="0" smtClean="0"/>
              <a:t>Q&amp;A</a:t>
            </a:r>
          </a:p>
          <a:p>
            <a:r>
              <a:rPr lang="zh-CN" altLang="en-US" dirty="0" smtClean="0"/>
              <a:t>参考资料</a:t>
            </a:r>
            <a:r>
              <a:rPr lang="en-US" altLang="zh-CN" dirty="0" smtClean="0"/>
              <a:t> </a:t>
            </a:r>
            <a:endParaRPr lang="zh-CN" altLang="en-US" dirty="0"/>
          </a:p>
        </p:txBody>
      </p:sp>
      <p:sp>
        <p:nvSpPr>
          <p:cNvPr id="4" name="日期占位符 3"/>
          <p:cNvSpPr>
            <a:spLocks noGrp="1"/>
          </p:cNvSpPr>
          <p:nvPr>
            <p:ph type="dt" sz="half" idx="10"/>
          </p:nvPr>
        </p:nvSpPr>
        <p:spPr/>
        <p:txBody>
          <a:bodyPr/>
          <a:lstStyle/>
          <a:p>
            <a:fld id="{400B7B65-ED88-446A-BA0A-8AEB45A51783}" type="datetime3">
              <a:rPr lang="zh-CN" altLang="en-US" smtClean="0"/>
              <a:pPr/>
              <a:t>2011年12月23日星期五</a:t>
            </a:fld>
            <a:endParaRPr lang="zh-CN" alt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b="1" dirty="0" smtClean="0">
                <a:latin typeface="华文楷体" pitchFamily="2" charset="-122"/>
                <a:ea typeface="华文楷体" pitchFamily="2" charset="-122"/>
              </a:rPr>
              <a:t>OSGI Web App </a:t>
            </a:r>
            <a:r>
              <a:rPr lang="zh-CN" altLang="en-US" sz="4000" b="1" dirty="0" smtClean="0">
                <a:latin typeface="华文楷体" pitchFamily="2" charset="-122"/>
                <a:ea typeface="华文楷体" pitchFamily="2" charset="-122"/>
              </a:rPr>
              <a:t>实战（演示）</a:t>
            </a:r>
            <a:endParaRPr lang="zh-CN" altLang="en-US" sz="4000" b="1" dirty="0">
              <a:latin typeface="华文楷体" pitchFamily="2" charset="-122"/>
              <a:ea typeface="华文楷体" pitchFamily="2" charset="-122"/>
            </a:endParaRPr>
          </a:p>
        </p:txBody>
      </p:sp>
      <p:pic>
        <p:nvPicPr>
          <p:cNvPr id="5" name="内容占位符 4" descr="01157294.jpg"/>
          <p:cNvPicPr>
            <a:picLocks noGrp="1" noChangeAspect="1"/>
          </p:cNvPicPr>
          <p:nvPr>
            <p:ph idx="1"/>
          </p:nvPr>
        </p:nvPicPr>
        <p:blipFill>
          <a:blip r:embed="rId2"/>
          <a:stretch>
            <a:fillRect/>
          </a:stretch>
        </p:blipFill>
        <p:spPr>
          <a:xfrm>
            <a:off x="1857375" y="2001044"/>
            <a:ext cx="5429250" cy="4257675"/>
          </a:xfrm>
          <a:prstGeom prst="rect">
            <a:avLst/>
          </a:prstGeom>
          <a:ln>
            <a:noFill/>
          </a:ln>
          <a:effectLst>
            <a:softEdge rad="112500"/>
          </a:effectLst>
        </p:spPr>
      </p:pic>
      <p:sp>
        <p:nvSpPr>
          <p:cNvPr id="4" name="日期占位符 3"/>
          <p:cNvSpPr>
            <a:spLocks noGrp="1"/>
          </p:cNvSpPr>
          <p:nvPr>
            <p:ph type="dt" sz="half" idx="10"/>
          </p:nvPr>
        </p:nvSpPr>
        <p:spPr/>
        <p:txBody>
          <a:bodyPr/>
          <a:lstStyle/>
          <a:p>
            <a:fld id="{A1F27EC3-3C41-45B6-B57D-4BED01199388}" type="datetime3">
              <a:rPr lang="zh-CN" altLang="en-US" smtClean="0"/>
              <a:pPr/>
              <a:t>2011年12月23日星期五</a:t>
            </a:fld>
            <a:endParaRPr lang="zh-CN" alt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b="1" dirty="0" smtClean="0">
                <a:latin typeface="华文楷体" pitchFamily="2" charset="-122"/>
                <a:ea typeface="华文楷体" pitchFamily="2" charset="-122"/>
              </a:rPr>
              <a:t>创建</a:t>
            </a:r>
            <a:r>
              <a:rPr lang="en-US" altLang="zh-CN" sz="4000" b="1" dirty="0" smtClean="0">
                <a:latin typeface="华文楷体" pitchFamily="2" charset="-122"/>
                <a:ea typeface="华文楷体" pitchFamily="2" charset="-122"/>
              </a:rPr>
              <a:t>OSGI WEB</a:t>
            </a:r>
            <a:r>
              <a:rPr lang="zh-CN" altLang="en-US" sz="4000" b="1" dirty="0" smtClean="0">
                <a:latin typeface="华文楷体" pitchFamily="2" charset="-122"/>
                <a:ea typeface="华文楷体" pitchFamily="2" charset="-122"/>
              </a:rPr>
              <a:t>工程</a:t>
            </a:r>
            <a:endParaRPr lang="en-US" altLang="zh-CN" sz="4000" b="1" dirty="0" smtClean="0">
              <a:latin typeface="华文楷体" pitchFamily="2" charset="-122"/>
              <a:ea typeface="华文楷体" pitchFamily="2" charset="-122"/>
            </a:endParaRPr>
          </a:p>
        </p:txBody>
      </p:sp>
      <p:sp>
        <p:nvSpPr>
          <p:cNvPr id="3" name="内容占位符 2"/>
          <p:cNvSpPr>
            <a:spLocks noGrp="1"/>
          </p:cNvSpPr>
          <p:nvPr>
            <p:ph idx="1"/>
          </p:nvPr>
        </p:nvSpPr>
        <p:spPr/>
        <p:txBody>
          <a:bodyPr>
            <a:normAutofit/>
          </a:bodyPr>
          <a:lstStyle/>
          <a:p>
            <a:r>
              <a:rPr lang="zh-CN" altLang="en-US" dirty="0" smtClean="0"/>
              <a:t>使用</a:t>
            </a:r>
            <a:r>
              <a:rPr lang="en-US" altLang="zh-CN" dirty="0" smtClean="0"/>
              <a:t>maven</a:t>
            </a:r>
            <a:r>
              <a:rPr lang="zh-CN" altLang="en-US" dirty="0" smtClean="0"/>
              <a:t>构建</a:t>
            </a:r>
            <a:r>
              <a:rPr lang="en-US" altLang="zh-CN" dirty="0" err="1" smtClean="0"/>
              <a:t>osgi</a:t>
            </a:r>
            <a:r>
              <a:rPr lang="zh-CN" altLang="en-US" dirty="0" smtClean="0"/>
              <a:t>项目</a:t>
            </a:r>
            <a:endParaRPr lang="en-US" altLang="zh-CN" dirty="0" smtClean="0"/>
          </a:p>
          <a:p>
            <a:pPr lvl="1">
              <a:buFont typeface="Wingdings" pitchFamily="2" charset="2"/>
              <a:buChar char="ü"/>
            </a:pPr>
            <a:r>
              <a:rPr lang="en-US" dirty="0" smtClean="0"/>
              <a:t>mvn </a:t>
            </a:r>
            <a:r>
              <a:rPr lang="en-US" dirty="0" err="1" smtClean="0"/>
              <a:t>archetype:generate</a:t>
            </a:r>
            <a:r>
              <a:rPr lang="en-US" dirty="0" smtClean="0"/>
              <a:t> -</a:t>
            </a:r>
            <a:r>
              <a:rPr lang="en-US" dirty="0" err="1" smtClean="0"/>
              <a:t>DarchetypeCatalog</a:t>
            </a:r>
            <a:r>
              <a:rPr lang="en-US" dirty="0" smtClean="0"/>
              <a:t>=http:</a:t>
            </a:r>
            <a:r>
              <a:rPr lang="en-US" b="1" dirty="0" smtClean="0"/>
              <a:t>//</a:t>
            </a:r>
            <a:r>
              <a:rPr lang="en-US" dirty="0" smtClean="0"/>
              <a:t>schema.hidev.net</a:t>
            </a:r>
            <a:r>
              <a:rPr lang="en-US" b="1" dirty="0" smtClean="0"/>
              <a:t>/</a:t>
            </a:r>
            <a:r>
              <a:rPr lang="en-US" dirty="0" smtClean="0"/>
              <a:t>osgi</a:t>
            </a:r>
            <a:r>
              <a:rPr lang="en-US" b="1" dirty="0" smtClean="0"/>
              <a:t>/</a:t>
            </a:r>
            <a:r>
              <a:rPr lang="en-US" dirty="0" smtClean="0"/>
              <a:t>archetype-catalog.xml</a:t>
            </a:r>
          </a:p>
          <a:p>
            <a:pPr lvl="1">
              <a:buFont typeface="Wingdings" pitchFamily="2" charset="2"/>
              <a:buChar char="ü"/>
            </a:pPr>
            <a:r>
              <a:rPr lang="en-US" altLang="zh-CN" dirty="0" smtClean="0"/>
              <a:t>mvn </a:t>
            </a:r>
            <a:r>
              <a:rPr lang="en-US" altLang="zh-CN" dirty="0" err="1" smtClean="0"/>
              <a:t>eclipse:eclipse</a:t>
            </a:r>
            <a:endParaRPr lang="en-US" altLang="zh-CN" dirty="0" smtClean="0"/>
          </a:p>
          <a:p>
            <a:r>
              <a:rPr lang="zh-CN" altLang="en-US" dirty="0" smtClean="0"/>
              <a:t>启动</a:t>
            </a:r>
            <a:r>
              <a:rPr lang="en-US" altLang="zh-CN" dirty="0" err="1" smtClean="0"/>
              <a:t>osgi</a:t>
            </a:r>
            <a:r>
              <a:rPr lang="en-US" altLang="zh-CN" dirty="0" smtClean="0"/>
              <a:t> bundle</a:t>
            </a:r>
          </a:p>
          <a:p>
            <a:pPr lvl="1">
              <a:buFont typeface="Wingdings" pitchFamily="2" charset="2"/>
              <a:buChar char="ü"/>
            </a:pPr>
            <a:r>
              <a:rPr lang="en-US" altLang="zh-CN" dirty="0" smtClean="0"/>
              <a:t> Windows</a:t>
            </a:r>
            <a:r>
              <a:rPr lang="zh-CN" altLang="en-US" dirty="0" smtClean="0"/>
              <a:t>运行</a:t>
            </a:r>
            <a:r>
              <a:rPr lang="en-US" altLang="zh-CN" dirty="0" smtClean="0"/>
              <a:t>deploy.bat</a:t>
            </a:r>
            <a:r>
              <a:rPr lang="zh-CN" altLang="en-US" dirty="0" smtClean="0"/>
              <a:t>，</a:t>
            </a:r>
            <a:r>
              <a:rPr lang="en-US" altLang="zh-CN" dirty="0" smtClean="0"/>
              <a:t>Linux</a:t>
            </a:r>
            <a:r>
              <a:rPr lang="zh-CN" altLang="en-US" dirty="0" smtClean="0"/>
              <a:t>运行</a:t>
            </a:r>
            <a:r>
              <a:rPr lang="en-US" altLang="zh-CN" dirty="0" smtClean="0"/>
              <a:t>./deploy.sh</a:t>
            </a:r>
          </a:p>
          <a:p>
            <a:r>
              <a:rPr lang="zh-CN" altLang="en-US" dirty="0" smtClean="0"/>
              <a:t>打开浏览器</a:t>
            </a:r>
            <a:endParaRPr lang="en-US" altLang="zh-CN" dirty="0" smtClean="0"/>
          </a:p>
          <a:p>
            <a:pPr lvl="1">
              <a:buFont typeface="Wingdings" pitchFamily="2" charset="2"/>
              <a:buChar char="ü"/>
            </a:pPr>
            <a:r>
              <a:rPr lang="en-US" dirty="0" smtClean="0"/>
              <a:t> </a:t>
            </a:r>
            <a:r>
              <a:rPr lang="en-US" dirty="0" smtClean="0">
                <a:hlinkClick r:id="rId2"/>
              </a:rPr>
              <a:t>http://127.0.0.1:8080/</a:t>
            </a:r>
            <a:endParaRPr lang="en-US" dirty="0" smtClean="0"/>
          </a:p>
          <a:p>
            <a:pPr lvl="1">
              <a:buFont typeface="Wingdings" pitchFamily="2" charset="2"/>
              <a:buChar char="ü"/>
            </a:pPr>
            <a:endParaRPr lang="en-US" dirty="0" smtClean="0"/>
          </a:p>
        </p:txBody>
      </p:sp>
      <p:sp>
        <p:nvSpPr>
          <p:cNvPr id="4" name="日期占位符 3"/>
          <p:cNvSpPr>
            <a:spLocks noGrp="1"/>
          </p:cNvSpPr>
          <p:nvPr>
            <p:ph type="dt" sz="half" idx="10"/>
          </p:nvPr>
        </p:nvSpPr>
        <p:spPr/>
        <p:txBody>
          <a:bodyPr/>
          <a:lstStyle/>
          <a:p>
            <a:fld id="{A1F27EC3-3C41-45B6-B57D-4BED01199388}" type="datetime3">
              <a:rPr lang="zh-CN" altLang="en-US" smtClean="0"/>
              <a:pPr/>
              <a:t>2011年12月23日星期五</a:t>
            </a:fld>
            <a:endParaRPr lang="zh-CN" alt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descr="QA.jpg"/>
          <p:cNvPicPr>
            <a:picLocks noGrp="1" noChangeAspect="1"/>
          </p:cNvPicPr>
          <p:nvPr>
            <p:ph idx="1"/>
          </p:nvPr>
        </p:nvPicPr>
        <p:blipFill>
          <a:blip r:embed="rId2"/>
          <a:stretch>
            <a:fillRect/>
          </a:stretch>
        </p:blipFill>
        <p:spPr>
          <a:xfrm>
            <a:off x="2805112" y="2591594"/>
            <a:ext cx="3533775" cy="3076575"/>
          </a:xfrm>
        </p:spPr>
      </p:pic>
      <p:sp>
        <p:nvSpPr>
          <p:cNvPr id="4" name="日期占位符 3"/>
          <p:cNvSpPr>
            <a:spLocks noGrp="1"/>
          </p:cNvSpPr>
          <p:nvPr>
            <p:ph type="dt" sz="half" idx="10"/>
          </p:nvPr>
        </p:nvSpPr>
        <p:spPr/>
        <p:txBody>
          <a:bodyPr/>
          <a:lstStyle/>
          <a:p>
            <a:fld id="{A1F27EC3-3C41-45B6-B57D-4BED01199388}" type="datetime3">
              <a:rPr lang="zh-CN" altLang="en-US" smtClean="0"/>
              <a:pPr/>
              <a:t>2011年12月23日星期五</a:t>
            </a:fld>
            <a:endParaRPr lang="zh-CN" altLang="en-US"/>
          </a:p>
        </p:txBody>
      </p:sp>
      <p:pic>
        <p:nvPicPr>
          <p:cNvPr id="7" name="图片 6" descr="images.jpg"/>
          <p:cNvPicPr>
            <a:picLocks noChangeAspect="1"/>
          </p:cNvPicPr>
          <p:nvPr/>
        </p:nvPicPr>
        <p:blipFill>
          <a:blip r:embed="rId3"/>
          <a:stretch>
            <a:fillRect/>
          </a:stretch>
        </p:blipFill>
        <p:spPr>
          <a:xfrm>
            <a:off x="1259632" y="1124744"/>
            <a:ext cx="2543175" cy="1800225"/>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b="1" dirty="0" smtClean="0">
                <a:latin typeface="华文楷体" pitchFamily="2" charset="-122"/>
                <a:ea typeface="华文楷体" pitchFamily="2" charset="-122"/>
              </a:rPr>
              <a:t>参考资料</a:t>
            </a:r>
            <a:endParaRPr lang="zh-CN" altLang="en-US" sz="4000" b="1" dirty="0">
              <a:latin typeface="华文楷体" pitchFamily="2" charset="-122"/>
              <a:ea typeface="华文楷体" pitchFamily="2" charset="-122"/>
            </a:endParaRPr>
          </a:p>
        </p:txBody>
      </p:sp>
      <p:sp>
        <p:nvSpPr>
          <p:cNvPr id="3" name="内容占位符 2"/>
          <p:cNvSpPr>
            <a:spLocks noGrp="1"/>
          </p:cNvSpPr>
          <p:nvPr>
            <p:ph idx="1"/>
          </p:nvPr>
        </p:nvSpPr>
        <p:spPr/>
        <p:txBody>
          <a:bodyPr/>
          <a:lstStyle/>
          <a:p>
            <a:r>
              <a:rPr lang="en-US" dirty="0" smtClean="0">
                <a:hlinkClick r:id="rId2"/>
              </a:rPr>
              <a:t>http://www.osgi.org</a:t>
            </a:r>
            <a:endParaRPr lang="en-US" dirty="0" smtClean="0"/>
          </a:p>
          <a:p>
            <a:r>
              <a:rPr lang="en-US" altLang="zh-CN" dirty="0" smtClean="0">
                <a:hlinkClick r:id="rId3"/>
              </a:rPr>
              <a:t>http://en.wikipedia.org/wiki/OSGi</a:t>
            </a:r>
            <a:endParaRPr lang="en-US" altLang="zh-CN" dirty="0" smtClean="0"/>
          </a:p>
          <a:p>
            <a:r>
              <a:rPr lang="en-US" dirty="0" smtClean="0">
                <a:hlinkClick r:id="rId4"/>
              </a:rPr>
              <a:t>http://www.osgi.org/download/r4v43/r4.core.pdf</a:t>
            </a:r>
            <a:endParaRPr lang="en-US" dirty="0" smtClean="0"/>
          </a:p>
          <a:p>
            <a:r>
              <a:rPr lang="en-US" altLang="zh-CN" dirty="0" smtClean="0">
                <a:hlinkClick r:id="rId5"/>
              </a:rPr>
              <a:t>http://www.prosyst.com/index.php/de/html/content/46/Mobile-OSGi-Runtimes/</a:t>
            </a:r>
            <a:endParaRPr lang="en-US" altLang="zh-CN" dirty="0" smtClean="0"/>
          </a:p>
          <a:p>
            <a:r>
              <a:rPr lang="en-US" dirty="0" smtClean="0">
                <a:hlinkClick r:id="rId6"/>
              </a:rPr>
              <a:t>http://www.jboss.org/jbossas/osgi</a:t>
            </a:r>
            <a:endParaRPr lang="en-US" altLang="zh-CN" dirty="0" smtClean="0"/>
          </a:p>
          <a:p>
            <a:endParaRPr lang="zh-CN" altLang="en-US" dirty="0"/>
          </a:p>
        </p:txBody>
      </p:sp>
      <p:sp>
        <p:nvSpPr>
          <p:cNvPr id="4" name="日期占位符 3"/>
          <p:cNvSpPr>
            <a:spLocks noGrp="1"/>
          </p:cNvSpPr>
          <p:nvPr>
            <p:ph type="dt" sz="half" idx="10"/>
          </p:nvPr>
        </p:nvSpPr>
        <p:spPr/>
        <p:txBody>
          <a:bodyPr/>
          <a:lstStyle/>
          <a:p>
            <a:fld id="{70131EA9-D506-4F4A-95AC-5F565E087977}" type="datetime3">
              <a:rPr lang="zh-CN" altLang="en-US" smtClean="0"/>
              <a:pPr/>
              <a:t>2011年12月23日星期五</a:t>
            </a:fld>
            <a:endParaRPr lang="zh-CN" alt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b="1" dirty="0" smtClean="0">
                <a:latin typeface="华文楷体" pitchFamily="2" charset="-122"/>
                <a:ea typeface="华文楷体" pitchFamily="2" charset="-122"/>
              </a:rPr>
              <a:t>什么是</a:t>
            </a:r>
            <a:r>
              <a:rPr lang="en-US" altLang="zh-CN" sz="4000" b="1" dirty="0" smtClean="0">
                <a:latin typeface="华文楷体" pitchFamily="2" charset="-122"/>
                <a:ea typeface="华文楷体" pitchFamily="2" charset="-122"/>
              </a:rPr>
              <a:t>OSGI</a:t>
            </a:r>
            <a:endParaRPr lang="zh-CN" altLang="en-US" sz="4000" b="1" dirty="0">
              <a:latin typeface="华文楷体" pitchFamily="2" charset="-122"/>
              <a:ea typeface="华文楷体" pitchFamily="2" charset="-122"/>
            </a:endParaRPr>
          </a:p>
        </p:txBody>
      </p:sp>
      <p:sp>
        <p:nvSpPr>
          <p:cNvPr id="3" name="内容占位符 2"/>
          <p:cNvSpPr>
            <a:spLocks noGrp="1"/>
          </p:cNvSpPr>
          <p:nvPr>
            <p:ph idx="1"/>
          </p:nvPr>
        </p:nvSpPr>
        <p:spPr/>
        <p:txBody>
          <a:bodyPr>
            <a:normAutofit fontScale="92500" lnSpcReduction="10000"/>
          </a:bodyPr>
          <a:lstStyle/>
          <a:p>
            <a:r>
              <a:rPr lang="en-US" altLang="zh-CN" dirty="0" err="1" smtClean="0"/>
              <a:t>OSGi</a:t>
            </a:r>
            <a:r>
              <a:rPr lang="zh-CN" altLang="en-US" dirty="0" smtClean="0"/>
              <a:t>的名称来源于其开源组织的名称</a:t>
            </a:r>
            <a:r>
              <a:rPr lang="en-US" altLang="zh-CN" dirty="0" smtClean="0"/>
              <a:t>Open Services Gateway initiative</a:t>
            </a:r>
            <a:r>
              <a:rPr lang="zh-CN" altLang="en-US" dirty="0" smtClean="0"/>
              <a:t>，</a:t>
            </a:r>
            <a:r>
              <a:rPr lang="en-US" altLang="zh-CN" b="1" dirty="0" err="1" smtClean="0">
                <a:solidFill>
                  <a:srgbClr val="FF0000"/>
                </a:solidFill>
              </a:rPr>
              <a:t>OSGi</a:t>
            </a:r>
            <a:r>
              <a:rPr lang="zh-CN" altLang="en-US" b="1" dirty="0" smtClean="0">
                <a:solidFill>
                  <a:srgbClr val="FF0000"/>
                </a:solidFill>
              </a:rPr>
              <a:t>是一个标准</a:t>
            </a:r>
            <a:r>
              <a:rPr lang="zh-CN" altLang="en-US" dirty="0" smtClean="0"/>
              <a:t>，它致力于提供给</a:t>
            </a:r>
            <a:r>
              <a:rPr lang="en-US" altLang="zh-CN" dirty="0" smtClean="0"/>
              <a:t>Java</a:t>
            </a:r>
            <a:r>
              <a:rPr lang="zh-CN" altLang="en-US" dirty="0" smtClean="0"/>
              <a:t>项目一个</a:t>
            </a:r>
            <a:r>
              <a:rPr lang="zh-CN" altLang="en-US" b="1" dirty="0" smtClean="0">
                <a:solidFill>
                  <a:srgbClr val="FF0000"/>
                </a:solidFill>
              </a:rPr>
              <a:t>模块化</a:t>
            </a:r>
            <a:r>
              <a:rPr lang="zh-CN" altLang="en-US" dirty="0" smtClean="0"/>
              <a:t>的底层环境，以及一系列通用的服务</a:t>
            </a:r>
            <a:r>
              <a:rPr lang="en-US" altLang="zh-CN" dirty="0" smtClean="0"/>
              <a:t>(Service</a:t>
            </a:r>
            <a:r>
              <a:rPr lang="zh-CN" altLang="en-US" dirty="0" smtClean="0"/>
              <a:t>）。</a:t>
            </a:r>
            <a:endParaRPr lang="en-US" altLang="zh-CN" dirty="0" smtClean="0"/>
          </a:p>
          <a:p>
            <a:r>
              <a:rPr lang="zh-CN" altLang="en-US" dirty="0" smtClean="0"/>
              <a:t>和普通的</a:t>
            </a:r>
            <a:r>
              <a:rPr lang="en-US" altLang="zh-CN" dirty="0" smtClean="0"/>
              <a:t>JVM </a:t>
            </a:r>
            <a:r>
              <a:rPr lang="zh-CN" altLang="en-US" dirty="0" smtClean="0"/>
              <a:t>程序相比的特点：</a:t>
            </a:r>
            <a:endParaRPr lang="en-US" altLang="zh-CN" dirty="0" smtClean="0"/>
          </a:p>
          <a:p>
            <a:pPr lvl="1">
              <a:buFont typeface="Wingdings" pitchFamily="2" charset="2"/>
              <a:buChar char="ü"/>
            </a:pPr>
            <a:r>
              <a:rPr lang="zh-CN" altLang="en-US" dirty="0" smtClean="0"/>
              <a:t>天生拥有动态模块的特点；</a:t>
            </a:r>
            <a:endParaRPr lang="en-US" altLang="zh-CN" dirty="0" smtClean="0"/>
          </a:p>
          <a:p>
            <a:pPr lvl="1">
              <a:buFont typeface="Wingdings" pitchFamily="2" charset="2"/>
              <a:buChar char="ü"/>
            </a:pPr>
            <a:r>
              <a:rPr lang="zh-CN" altLang="en-US" dirty="0" smtClean="0"/>
              <a:t>不同的模块</a:t>
            </a:r>
            <a:r>
              <a:rPr lang="en-US" altLang="zh-CN" dirty="0" smtClean="0"/>
              <a:t>(</a:t>
            </a:r>
            <a:r>
              <a:rPr lang="en-US" altLang="zh-CN" dirty="0" err="1" smtClean="0"/>
              <a:t>OSGi</a:t>
            </a:r>
            <a:r>
              <a:rPr lang="zh-CN" altLang="en-US" dirty="0" smtClean="0"/>
              <a:t>里称之为</a:t>
            </a:r>
            <a:r>
              <a:rPr lang="en-US" altLang="zh-CN" dirty="0" smtClean="0"/>
              <a:t>Bundle)</a:t>
            </a:r>
            <a:r>
              <a:rPr lang="zh-CN" altLang="en-US" dirty="0" smtClean="0"/>
              <a:t>有着独立的生命周期；</a:t>
            </a:r>
            <a:endParaRPr lang="en-US" altLang="zh-CN" dirty="0" smtClean="0"/>
          </a:p>
          <a:p>
            <a:pPr lvl="1">
              <a:buFont typeface="Wingdings" pitchFamily="2" charset="2"/>
              <a:buChar char="ü"/>
            </a:pPr>
            <a:r>
              <a:rPr lang="zh-CN" altLang="en-US" dirty="0" smtClean="0"/>
              <a:t>非常适合需要进行</a:t>
            </a:r>
            <a:r>
              <a:rPr lang="en-US" altLang="zh-CN" dirty="0" err="1" smtClean="0"/>
              <a:t>Plugin</a:t>
            </a:r>
            <a:r>
              <a:rPr lang="zh-CN" altLang="en-US" dirty="0" smtClean="0"/>
              <a:t>管理的项目</a:t>
            </a:r>
            <a:endParaRPr lang="en-US" altLang="zh-CN" dirty="0" smtClean="0"/>
          </a:p>
          <a:p>
            <a:r>
              <a:rPr lang="en-US" altLang="zh-CN" dirty="0" err="1" smtClean="0"/>
              <a:t>OSGi</a:t>
            </a:r>
            <a:r>
              <a:rPr lang="zh-CN" altLang="en-US" dirty="0" smtClean="0"/>
              <a:t>标准还规范了一系列我们常间的操作，日志、配置文件、事件队列、</a:t>
            </a:r>
            <a:r>
              <a:rPr lang="en-US" altLang="zh-CN" dirty="0" smtClean="0"/>
              <a:t>Web</a:t>
            </a:r>
            <a:r>
              <a:rPr lang="zh-CN" altLang="en-US" dirty="0" smtClean="0"/>
              <a:t>开发、</a:t>
            </a:r>
            <a:r>
              <a:rPr lang="en-US" altLang="zh-CN" dirty="0" smtClean="0"/>
              <a:t>JPA&amp;JDBC</a:t>
            </a:r>
            <a:r>
              <a:rPr lang="zh-CN" altLang="en-US" dirty="0" smtClean="0"/>
              <a:t>等等，大部分部署 </a:t>
            </a:r>
            <a:r>
              <a:rPr lang="en-US" altLang="zh-CN" dirty="0" err="1" smtClean="0"/>
              <a:t>OSGi</a:t>
            </a:r>
            <a:r>
              <a:rPr lang="zh-CN" altLang="en-US" dirty="0" smtClean="0"/>
              <a:t>标准的框架都提供了这些服务，这样一方面规范了我们代码的结构，一方面节约了我们开发的时间。</a:t>
            </a:r>
            <a:endParaRPr lang="zh-CN" altLang="en-US" dirty="0"/>
          </a:p>
        </p:txBody>
      </p:sp>
      <p:sp>
        <p:nvSpPr>
          <p:cNvPr id="4" name="日期占位符 3"/>
          <p:cNvSpPr>
            <a:spLocks noGrp="1"/>
          </p:cNvSpPr>
          <p:nvPr>
            <p:ph type="dt" sz="half" idx="10"/>
          </p:nvPr>
        </p:nvSpPr>
        <p:spPr/>
        <p:txBody>
          <a:bodyPr/>
          <a:lstStyle/>
          <a:p>
            <a:fld id="{A1F27EC3-3C41-45B6-B57D-4BED01199388}" type="datetime3">
              <a:rPr lang="zh-CN" altLang="en-US" smtClean="0"/>
              <a:pPr/>
              <a:t>2011年12月23日星期五</a:t>
            </a:fld>
            <a:endParaRPr lang="zh-CN" alt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b="1" dirty="0" smtClean="0">
                <a:latin typeface="华文楷体" pitchFamily="2" charset="-122"/>
                <a:ea typeface="华文楷体" pitchFamily="2" charset="-122"/>
              </a:rPr>
              <a:t>OSGI</a:t>
            </a:r>
            <a:r>
              <a:rPr lang="zh-CN" altLang="en-US" sz="4000" b="1" dirty="0" smtClean="0">
                <a:latin typeface="华文楷体" pitchFamily="2" charset="-122"/>
                <a:ea typeface="华文楷体" pitchFamily="2" charset="-122"/>
              </a:rPr>
              <a:t>发展史</a:t>
            </a:r>
            <a:endParaRPr lang="zh-CN" altLang="en-US" sz="4000" b="1" dirty="0">
              <a:latin typeface="华文楷体" pitchFamily="2" charset="-122"/>
              <a:ea typeface="华文楷体" pitchFamily="2" charset="-122"/>
            </a:endParaRPr>
          </a:p>
        </p:txBody>
      </p:sp>
      <p:sp>
        <p:nvSpPr>
          <p:cNvPr id="3" name="内容占位符 2"/>
          <p:cNvSpPr>
            <a:spLocks noGrp="1"/>
          </p:cNvSpPr>
          <p:nvPr>
            <p:ph idx="1"/>
          </p:nvPr>
        </p:nvSpPr>
        <p:spPr/>
        <p:txBody>
          <a:bodyPr>
            <a:normAutofit fontScale="92500"/>
          </a:bodyPr>
          <a:lstStyle/>
          <a:p>
            <a:r>
              <a:rPr lang="en-US" altLang="zh-CN" dirty="0" smtClean="0"/>
              <a:t>R1</a:t>
            </a:r>
            <a:r>
              <a:rPr lang="zh-CN" altLang="en-US" dirty="0" smtClean="0"/>
              <a:t>：</a:t>
            </a:r>
            <a:r>
              <a:rPr lang="en-US" dirty="0" smtClean="0"/>
              <a:t>The </a:t>
            </a:r>
            <a:r>
              <a:rPr lang="en-US" dirty="0" err="1" smtClean="0"/>
              <a:t>OSGi</a:t>
            </a:r>
            <a:r>
              <a:rPr lang="en-US" dirty="0" smtClean="0"/>
              <a:t> Service Gateway Specification Release 1.0 was released in May 2000.</a:t>
            </a:r>
          </a:p>
          <a:p>
            <a:r>
              <a:rPr lang="en-US" altLang="zh-CN" dirty="0" smtClean="0"/>
              <a:t>R2</a:t>
            </a:r>
            <a:r>
              <a:rPr lang="zh-CN" altLang="en-US" dirty="0" smtClean="0"/>
              <a:t>：</a:t>
            </a:r>
            <a:r>
              <a:rPr lang="en-US" dirty="0" err="1" smtClean="0"/>
              <a:t>OSGi</a:t>
            </a:r>
            <a:r>
              <a:rPr lang="en-US" dirty="0" smtClean="0"/>
              <a:t> Service Platform Release 2 was released in October 2001.</a:t>
            </a:r>
          </a:p>
          <a:p>
            <a:r>
              <a:rPr lang="en-US" altLang="zh-CN" dirty="0" smtClean="0"/>
              <a:t>R3</a:t>
            </a:r>
            <a:r>
              <a:rPr lang="zh-CN" altLang="en-US" dirty="0" smtClean="0"/>
              <a:t>：</a:t>
            </a:r>
            <a:r>
              <a:rPr lang="en-US" dirty="0" err="1" smtClean="0"/>
              <a:t>OSGi</a:t>
            </a:r>
            <a:r>
              <a:rPr lang="en-US" dirty="0" smtClean="0"/>
              <a:t> Service Platform Release 3 was released in March 2003.</a:t>
            </a:r>
          </a:p>
          <a:p>
            <a:r>
              <a:rPr lang="en-US" altLang="zh-CN" dirty="0" smtClean="0"/>
              <a:t>R4</a:t>
            </a:r>
            <a:r>
              <a:rPr lang="zh-CN" altLang="en-US" dirty="0" smtClean="0"/>
              <a:t>：</a:t>
            </a:r>
            <a:r>
              <a:rPr lang="en-US" dirty="0" err="1" smtClean="0"/>
              <a:t>OSGi</a:t>
            </a:r>
            <a:r>
              <a:rPr lang="en-US" dirty="0" smtClean="0"/>
              <a:t> Service Platform Release 4 Version 4.0 was first released in October 2005. Version 4.1 was released in May 2007. Core and Compendium Version 4.2 was released in September 2009. Enterprise Version 4.2 was released in March 2010.  Core </a:t>
            </a:r>
            <a:r>
              <a:rPr lang="en-US" b="1" dirty="0" smtClean="0"/>
              <a:t>Version 4.3 </a:t>
            </a:r>
            <a:r>
              <a:rPr lang="en-US" dirty="0" smtClean="0"/>
              <a:t>was released in April 2011.</a:t>
            </a:r>
            <a:endParaRPr lang="zh-CN" altLang="en-US" dirty="0"/>
          </a:p>
        </p:txBody>
      </p:sp>
      <p:sp>
        <p:nvSpPr>
          <p:cNvPr id="4" name="日期占位符 3"/>
          <p:cNvSpPr>
            <a:spLocks noGrp="1"/>
          </p:cNvSpPr>
          <p:nvPr>
            <p:ph type="dt" sz="half" idx="10"/>
          </p:nvPr>
        </p:nvSpPr>
        <p:spPr/>
        <p:txBody>
          <a:bodyPr/>
          <a:lstStyle/>
          <a:p>
            <a:fld id="{E678D62F-76CE-48F1-A692-F36D1F522D15}" type="datetime3">
              <a:rPr lang="zh-CN" altLang="en-US" smtClean="0"/>
              <a:pPr/>
              <a:t>2011年12月23日星期五</a:t>
            </a:fld>
            <a:endParaRPr lang="zh-CN" altLang="en-US"/>
          </a:p>
        </p:txBody>
      </p:sp>
      <p:sp>
        <p:nvSpPr>
          <p:cNvPr id="5" name="圆角矩形标注 4"/>
          <p:cNvSpPr/>
          <p:nvPr/>
        </p:nvSpPr>
        <p:spPr>
          <a:xfrm>
            <a:off x="539552" y="2204864"/>
            <a:ext cx="5760640" cy="2448272"/>
          </a:xfrm>
          <a:prstGeom prst="wedgeRoundRectCallout">
            <a:avLst>
              <a:gd name="adj1" fmla="val 14813"/>
              <a:gd name="adj2" fmla="val 106075"/>
              <a:gd name="adj3" fmla="val 16667"/>
            </a:avLst>
          </a:prstGeom>
        </p:spPr>
        <p:style>
          <a:lnRef idx="1">
            <a:schemeClr val="accent6"/>
          </a:lnRef>
          <a:fillRef idx="3">
            <a:schemeClr val="accent6"/>
          </a:fillRef>
          <a:effectRef idx="2">
            <a:schemeClr val="accent6"/>
          </a:effectRef>
          <a:fontRef idx="minor">
            <a:schemeClr val="lt1"/>
          </a:fontRef>
        </p:style>
        <p:txBody>
          <a:bodyPr rtlCol="0" anchor="ctr"/>
          <a:lstStyle/>
          <a:p>
            <a:r>
              <a:rPr lang="en-US" altLang="zh-CN" b="1" dirty="0" smtClean="0"/>
              <a:t>1</a:t>
            </a:r>
            <a:r>
              <a:rPr lang="zh-CN" altLang="en-US" b="1" dirty="0" smtClean="0"/>
              <a:t>、泛型</a:t>
            </a:r>
          </a:p>
          <a:p>
            <a:r>
              <a:rPr lang="en-US" altLang="zh-CN" b="1" dirty="0" smtClean="0"/>
              <a:t>2</a:t>
            </a:r>
            <a:r>
              <a:rPr lang="zh-CN" altLang="en-US" b="1" dirty="0" smtClean="0"/>
              <a:t>、</a:t>
            </a:r>
            <a:r>
              <a:rPr lang="en-US" altLang="zh-CN" b="1" dirty="0" smtClean="0"/>
              <a:t>Capabilities </a:t>
            </a:r>
            <a:r>
              <a:rPr lang="zh-CN" altLang="en-US" dirty="0" smtClean="0"/>
              <a:t>用于表达非代码的依赖</a:t>
            </a:r>
            <a:endParaRPr lang="en-US" altLang="zh-CN" b="1" dirty="0" smtClean="0"/>
          </a:p>
          <a:p>
            <a:r>
              <a:rPr lang="en-US" altLang="zh-CN" b="1" dirty="0" smtClean="0"/>
              <a:t>3</a:t>
            </a:r>
            <a:r>
              <a:rPr lang="zh-CN" altLang="en-US" b="1" dirty="0" smtClean="0"/>
              <a:t>、</a:t>
            </a:r>
            <a:r>
              <a:rPr lang="en-US" altLang="zh-CN" b="1" dirty="0" smtClean="0"/>
              <a:t>Remote Services</a:t>
            </a:r>
            <a:r>
              <a:rPr lang="en-US" altLang="zh-CN" dirty="0" smtClean="0"/>
              <a:t>( 4.2 </a:t>
            </a:r>
            <a:r>
              <a:rPr lang="zh-CN" altLang="en-US" dirty="0" smtClean="0"/>
              <a:t>定义，</a:t>
            </a:r>
            <a:r>
              <a:rPr lang="en-US" altLang="zh-CN" dirty="0" smtClean="0"/>
              <a:t>4.3</a:t>
            </a:r>
            <a:r>
              <a:rPr lang="zh-CN" altLang="en-US" dirty="0" smtClean="0"/>
              <a:t>实现</a:t>
            </a:r>
            <a:r>
              <a:rPr lang="en-US" altLang="zh-CN" dirty="0" smtClean="0"/>
              <a:t>)</a:t>
            </a:r>
          </a:p>
          <a:p>
            <a:r>
              <a:rPr lang="en-US" altLang="zh-CN" b="1" dirty="0" smtClean="0"/>
              <a:t>4</a:t>
            </a:r>
            <a:r>
              <a:rPr lang="zh-CN" altLang="en-US" b="1" dirty="0" smtClean="0"/>
              <a:t>、适配 </a:t>
            </a:r>
            <a:r>
              <a:rPr lang="en-US" altLang="zh-CN" dirty="0" smtClean="0"/>
              <a:t>(</a:t>
            </a:r>
            <a:r>
              <a:rPr lang="zh-CN" altLang="en-US" dirty="0" smtClean="0"/>
              <a:t>于提供关于</a:t>
            </a:r>
            <a:r>
              <a:rPr lang="en-US" altLang="zh-CN" dirty="0" smtClean="0"/>
              <a:t>bundle</a:t>
            </a:r>
            <a:r>
              <a:rPr lang="zh-CN" altLang="en-US" dirty="0" smtClean="0"/>
              <a:t>的元信息，同时又不会使用特定类型的访问符污染</a:t>
            </a:r>
            <a:r>
              <a:rPr lang="en-US" altLang="zh-CN" dirty="0" smtClean="0"/>
              <a:t>bundle</a:t>
            </a:r>
            <a:r>
              <a:rPr lang="zh-CN" altLang="en-US" dirty="0" smtClean="0"/>
              <a:t>的接口。</a:t>
            </a:r>
            <a:r>
              <a:rPr lang="en-US" altLang="zh-CN" dirty="0" smtClean="0"/>
              <a:t>)</a:t>
            </a:r>
          </a:p>
          <a:p>
            <a:r>
              <a:rPr lang="en-US" altLang="zh-CN" b="1" dirty="0" smtClean="0"/>
              <a:t>5</a:t>
            </a:r>
            <a:r>
              <a:rPr lang="zh-CN" altLang="en-US" b="1" dirty="0" smtClean="0"/>
              <a:t>、</a:t>
            </a:r>
            <a:r>
              <a:rPr lang="en-US" altLang="zh-CN" b="1" dirty="0" smtClean="0"/>
              <a:t>Weaving </a:t>
            </a:r>
            <a:r>
              <a:rPr lang="en-US" altLang="zh-CN" dirty="0" smtClean="0"/>
              <a:t>(Weaving</a:t>
            </a:r>
            <a:r>
              <a:rPr lang="zh-CN" altLang="en-US" dirty="0" smtClean="0"/>
              <a:t>支持也得以实现，这样扩展就可以插入到其他</a:t>
            </a:r>
            <a:r>
              <a:rPr lang="en-US" altLang="zh-CN" dirty="0" smtClean="0"/>
              <a:t>bundle</a:t>
            </a:r>
            <a:r>
              <a:rPr lang="zh-CN" altLang="en-US" dirty="0" smtClean="0"/>
              <a:t>的类加载机制中了。</a:t>
            </a:r>
            <a:r>
              <a:rPr lang="en-US" altLang="zh-CN" dirty="0" smtClean="0"/>
              <a:t>)</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b="1" dirty="0" smtClean="0">
                <a:latin typeface="华文楷体" pitchFamily="2" charset="-122"/>
                <a:ea typeface="华文楷体" pitchFamily="2" charset="-122"/>
              </a:rPr>
              <a:t>Agenda</a:t>
            </a:r>
            <a:endParaRPr lang="zh-CN" altLang="en-US" sz="4000" b="1" dirty="0">
              <a:latin typeface="华文楷体" pitchFamily="2" charset="-122"/>
              <a:ea typeface="华文楷体" pitchFamily="2" charset="-122"/>
            </a:endParaRPr>
          </a:p>
        </p:txBody>
      </p:sp>
      <p:sp>
        <p:nvSpPr>
          <p:cNvPr id="3" name="内容占位符 2"/>
          <p:cNvSpPr>
            <a:spLocks noGrp="1"/>
          </p:cNvSpPr>
          <p:nvPr>
            <p:ph idx="1"/>
          </p:nvPr>
        </p:nvSpPr>
        <p:spPr/>
        <p:txBody>
          <a:bodyPr>
            <a:normAutofit/>
          </a:bodyPr>
          <a:lstStyle/>
          <a:p>
            <a:r>
              <a:rPr lang="en-US" altLang="zh-CN" dirty="0" smtClean="0"/>
              <a:t>OSGI </a:t>
            </a:r>
            <a:r>
              <a:rPr lang="zh-CN" altLang="en-US" dirty="0" smtClean="0"/>
              <a:t>发展史</a:t>
            </a:r>
            <a:endParaRPr lang="en-US" altLang="zh-CN" dirty="0" smtClean="0"/>
          </a:p>
          <a:p>
            <a:r>
              <a:rPr lang="en-US" altLang="zh-CN" b="1" dirty="0" smtClean="0">
                <a:solidFill>
                  <a:srgbClr val="0070C0"/>
                </a:solidFill>
              </a:rPr>
              <a:t>OSGI </a:t>
            </a:r>
            <a:r>
              <a:rPr lang="zh-CN" altLang="en-US" b="1" dirty="0" smtClean="0">
                <a:solidFill>
                  <a:srgbClr val="0070C0"/>
                </a:solidFill>
              </a:rPr>
              <a:t>应用场景</a:t>
            </a:r>
            <a:endParaRPr lang="en-US" altLang="zh-CN" b="1" dirty="0" smtClean="0">
              <a:solidFill>
                <a:srgbClr val="0070C0"/>
              </a:solidFill>
            </a:endParaRPr>
          </a:p>
          <a:p>
            <a:r>
              <a:rPr lang="en-US" altLang="zh-CN" dirty="0" smtClean="0"/>
              <a:t>OSGI Framework</a:t>
            </a:r>
            <a:r>
              <a:rPr lang="zh-CN" altLang="en-US" dirty="0" smtClean="0"/>
              <a:t> 开源实现</a:t>
            </a:r>
            <a:endParaRPr lang="en-US" altLang="zh-CN" dirty="0" smtClean="0"/>
          </a:p>
          <a:p>
            <a:r>
              <a:rPr lang="en-US" altLang="zh-CN" dirty="0" smtClean="0"/>
              <a:t>OSGI Framework</a:t>
            </a:r>
          </a:p>
          <a:p>
            <a:r>
              <a:rPr lang="en-US" altLang="zh-CN" dirty="0" smtClean="0"/>
              <a:t>OSGI Web App </a:t>
            </a:r>
            <a:r>
              <a:rPr lang="zh-CN" altLang="en-US" dirty="0" smtClean="0"/>
              <a:t>实战</a:t>
            </a:r>
            <a:endParaRPr lang="en-US" altLang="zh-CN" dirty="0" smtClean="0"/>
          </a:p>
          <a:p>
            <a:r>
              <a:rPr lang="en-US" altLang="zh-CN" dirty="0" smtClean="0"/>
              <a:t>Q&amp;A</a:t>
            </a:r>
          </a:p>
          <a:p>
            <a:r>
              <a:rPr lang="zh-CN" altLang="en-US" dirty="0" smtClean="0"/>
              <a:t>参考资料</a:t>
            </a:r>
            <a:r>
              <a:rPr lang="en-US" altLang="zh-CN" dirty="0" smtClean="0"/>
              <a:t> </a:t>
            </a:r>
            <a:endParaRPr lang="zh-CN" altLang="en-US" dirty="0"/>
          </a:p>
        </p:txBody>
      </p:sp>
      <p:sp>
        <p:nvSpPr>
          <p:cNvPr id="4" name="日期占位符 3"/>
          <p:cNvSpPr>
            <a:spLocks noGrp="1"/>
          </p:cNvSpPr>
          <p:nvPr>
            <p:ph type="dt" sz="half" idx="10"/>
          </p:nvPr>
        </p:nvSpPr>
        <p:spPr/>
        <p:txBody>
          <a:bodyPr/>
          <a:lstStyle/>
          <a:p>
            <a:fld id="{400B7B65-ED88-446A-BA0A-8AEB45A51783}" type="datetime3">
              <a:rPr lang="zh-CN" altLang="en-US" smtClean="0"/>
              <a:pPr/>
              <a:t>2011年12月23日星期五</a:t>
            </a:fld>
            <a:endParaRPr lang="zh-CN" alt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b="1" dirty="0" smtClean="0">
                <a:latin typeface="华文楷体" pitchFamily="2" charset="-122"/>
                <a:ea typeface="华文楷体" pitchFamily="2" charset="-122"/>
              </a:rPr>
              <a:t>OSGI</a:t>
            </a:r>
            <a:r>
              <a:rPr lang="zh-CN" altLang="en-US" sz="4000" b="1" dirty="0" smtClean="0">
                <a:latin typeface="华文楷体" pitchFamily="2" charset="-122"/>
                <a:ea typeface="华文楷体" pitchFamily="2" charset="-122"/>
              </a:rPr>
              <a:t>应用场景</a:t>
            </a:r>
            <a:r>
              <a:rPr lang="en-US" altLang="zh-CN" sz="4000" b="1" dirty="0" smtClean="0">
                <a:latin typeface="华文楷体" pitchFamily="2" charset="-122"/>
                <a:ea typeface="华文楷体" pitchFamily="2" charset="-122"/>
              </a:rPr>
              <a:t> </a:t>
            </a:r>
            <a:endParaRPr lang="zh-CN" altLang="en-US" sz="4000" b="1" dirty="0">
              <a:latin typeface="华文楷体" pitchFamily="2" charset="-122"/>
              <a:ea typeface="华文楷体" pitchFamily="2" charset="-122"/>
            </a:endParaRPr>
          </a:p>
        </p:txBody>
      </p:sp>
      <p:sp>
        <p:nvSpPr>
          <p:cNvPr id="3" name="内容占位符 2"/>
          <p:cNvSpPr>
            <a:spLocks noGrp="1"/>
          </p:cNvSpPr>
          <p:nvPr>
            <p:ph idx="1"/>
          </p:nvPr>
        </p:nvSpPr>
        <p:spPr/>
        <p:txBody>
          <a:bodyPr>
            <a:normAutofit lnSpcReduction="10000"/>
          </a:bodyPr>
          <a:lstStyle/>
          <a:p>
            <a:r>
              <a:rPr lang="en-US" altLang="zh-CN" dirty="0" err="1" smtClean="0"/>
              <a:t>OSGi</a:t>
            </a:r>
            <a:r>
              <a:rPr lang="zh-CN" altLang="en-US" dirty="0" smtClean="0"/>
              <a:t>服务平台的应用包括：</a:t>
            </a:r>
            <a:endParaRPr lang="en-US" altLang="zh-CN" dirty="0" smtClean="0"/>
          </a:p>
          <a:p>
            <a:pPr lvl="1">
              <a:buFont typeface="Wingdings" pitchFamily="2" charset="2"/>
              <a:buChar char="ü"/>
            </a:pPr>
            <a:r>
              <a:rPr lang="zh-CN" altLang="en-US" dirty="0" smtClean="0"/>
              <a:t>嵌入式领域</a:t>
            </a:r>
            <a:endParaRPr lang="en-US" altLang="zh-CN" dirty="0" smtClean="0"/>
          </a:p>
          <a:p>
            <a:pPr lvl="2"/>
            <a:r>
              <a:rPr lang="zh-CN" altLang="en-US" dirty="0" smtClean="0"/>
              <a:t>服务网关</a:t>
            </a:r>
            <a:endParaRPr lang="en-US" altLang="zh-CN" dirty="0" smtClean="0"/>
          </a:p>
          <a:p>
            <a:pPr lvl="2"/>
            <a:r>
              <a:rPr lang="zh-CN" altLang="en-US" dirty="0" smtClean="0"/>
              <a:t>汽车</a:t>
            </a:r>
            <a:endParaRPr lang="en-US" altLang="zh-CN" dirty="0" smtClean="0"/>
          </a:p>
          <a:p>
            <a:pPr lvl="2"/>
            <a:r>
              <a:rPr lang="zh-CN" altLang="en-US" dirty="0" smtClean="0"/>
              <a:t>工业自动化</a:t>
            </a:r>
            <a:endParaRPr lang="en-US" altLang="zh-CN" dirty="0" smtClean="0"/>
          </a:p>
          <a:p>
            <a:pPr lvl="2"/>
            <a:r>
              <a:rPr lang="zh-CN" altLang="en-US" dirty="0" smtClean="0"/>
              <a:t>建筑物自动化</a:t>
            </a:r>
            <a:endParaRPr lang="en-US" altLang="zh-CN" dirty="0" smtClean="0"/>
          </a:p>
          <a:p>
            <a:pPr lvl="2"/>
            <a:r>
              <a:rPr lang="en-US" altLang="zh-CN" dirty="0" smtClean="0"/>
              <a:t>PDA </a:t>
            </a:r>
            <a:r>
              <a:rPr lang="zh-CN" altLang="en-US" dirty="0" smtClean="0"/>
              <a:t>网格计算</a:t>
            </a:r>
            <a:endParaRPr lang="en-US" altLang="zh-CN" dirty="0" smtClean="0"/>
          </a:p>
          <a:p>
            <a:pPr lvl="2"/>
            <a:r>
              <a:rPr lang="zh-CN" altLang="en-US" dirty="0" smtClean="0"/>
              <a:t>娱乐（如</a:t>
            </a:r>
            <a:r>
              <a:rPr lang="en-US" altLang="zh-CN" dirty="0" err="1" smtClean="0"/>
              <a:t>iPronto</a:t>
            </a:r>
            <a:r>
              <a:rPr lang="zh-CN" altLang="en-US" dirty="0" smtClean="0"/>
              <a:t>）</a:t>
            </a:r>
            <a:endParaRPr lang="en-US" altLang="zh-CN" dirty="0" smtClean="0"/>
          </a:p>
          <a:p>
            <a:pPr lvl="1">
              <a:buFont typeface="Wingdings" pitchFamily="2" charset="2"/>
              <a:buChar char="ü"/>
            </a:pPr>
            <a:r>
              <a:rPr lang="en-US" altLang="zh-CN" b="1" dirty="0" smtClean="0">
                <a:solidFill>
                  <a:srgbClr val="FF0000"/>
                </a:solidFill>
              </a:rPr>
              <a:t>Mobile</a:t>
            </a:r>
            <a:r>
              <a:rPr lang="zh-CN" altLang="en-US" b="1" dirty="0" smtClean="0">
                <a:solidFill>
                  <a:srgbClr val="FF0000"/>
                </a:solidFill>
              </a:rPr>
              <a:t>（移动终端）</a:t>
            </a:r>
            <a:endParaRPr lang="en-US" altLang="zh-CN" b="1" dirty="0" smtClean="0">
              <a:solidFill>
                <a:srgbClr val="FF0000"/>
              </a:solidFill>
            </a:endParaRPr>
          </a:p>
          <a:p>
            <a:pPr lvl="1">
              <a:buFont typeface="Wingdings" pitchFamily="2" charset="2"/>
              <a:buChar char="ü"/>
            </a:pPr>
            <a:r>
              <a:rPr lang="en-US" altLang="zh-CN" dirty="0" smtClean="0"/>
              <a:t>IDE</a:t>
            </a:r>
          </a:p>
          <a:p>
            <a:pPr lvl="1">
              <a:buFont typeface="Wingdings" pitchFamily="2" charset="2"/>
              <a:buChar char="ü"/>
            </a:pPr>
            <a:r>
              <a:rPr lang="en-US" altLang="zh-CN" dirty="0" smtClean="0"/>
              <a:t>WEB APP</a:t>
            </a:r>
            <a:endParaRPr lang="zh-CN" altLang="en-US" dirty="0"/>
          </a:p>
        </p:txBody>
      </p:sp>
      <p:sp>
        <p:nvSpPr>
          <p:cNvPr id="4" name="日期占位符 3"/>
          <p:cNvSpPr>
            <a:spLocks noGrp="1"/>
          </p:cNvSpPr>
          <p:nvPr>
            <p:ph type="dt" sz="half" idx="10"/>
          </p:nvPr>
        </p:nvSpPr>
        <p:spPr/>
        <p:txBody>
          <a:bodyPr/>
          <a:lstStyle/>
          <a:p>
            <a:fld id="{198DDD19-6AB6-46C9-A19A-A5605BC1610A}" type="datetime3">
              <a:rPr lang="zh-CN" altLang="en-US" smtClean="0"/>
              <a:pPr/>
              <a:t>2011年12月23日星期五</a:t>
            </a:fld>
            <a:endParaRPr lang="zh-CN" alt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b="1" dirty="0" smtClean="0">
                <a:latin typeface="华文楷体" pitchFamily="2" charset="-122"/>
                <a:ea typeface="华文楷体" pitchFamily="2" charset="-122"/>
              </a:rPr>
              <a:t>OSGI</a:t>
            </a:r>
            <a:r>
              <a:rPr lang="zh-CN" altLang="en-US" sz="3600" b="1" dirty="0" smtClean="0">
                <a:latin typeface="华文楷体" pitchFamily="2" charset="-122"/>
                <a:ea typeface="华文楷体" pitchFamily="2" charset="-122"/>
              </a:rPr>
              <a:t>应用场景</a:t>
            </a:r>
            <a:r>
              <a:rPr lang="en-US" altLang="zh-CN" sz="3600" b="1" dirty="0" smtClean="0">
                <a:latin typeface="华文楷体" pitchFamily="2" charset="-122"/>
                <a:ea typeface="华文楷体" pitchFamily="2" charset="-122"/>
              </a:rPr>
              <a:t> —Mobile</a:t>
            </a:r>
            <a:endParaRPr lang="zh-CN" altLang="en-US" sz="3600" dirty="0"/>
          </a:p>
        </p:txBody>
      </p:sp>
      <p:sp>
        <p:nvSpPr>
          <p:cNvPr id="3" name="内容占位符 2"/>
          <p:cNvSpPr>
            <a:spLocks noGrp="1"/>
          </p:cNvSpPr>
          <p:nvPr>
            <p:ph idx="1"/>
          </p:nvPr>
        </p:nvSpPr>
        <p:spPr/>
        <p:txBody>
          <a:bodyPr>
            <a:normAutofit/>
          </a:bodyPr>
          <a:lstStyle/>
          <a:p>
            <a:r>
              <a:rPr lang="en-US" altLang="zh-CN" dirty="0" err="1" smtClean="0"/>
              <a:t>OSGi</a:t>
            </a:r>
            <a:r>
              <a:rPr lang="zh-CN" altLang="en-US" dirty="0" smtClean="0"/>
              <a:t>的</a:t>
            </a:r>
            <a:r>
              <a:rPr lang="en-US" altLang="zh-CN" dirty="0" smtClean="0"/>
              <a:t>Mobile</a:t>
            </a:r>
            <a:r>
              <a:rPr lang="zh-CN" altLang="en-US" dirty="0" smtClean="0"/>
              <a:t>规范的定义基于</a:t>
            </a:r>
            <a:r>
              <a:rPr lang="en-US" altLang="zh-CN" dirty="0" smtClean="0"/>
              <a:t>JSR232</a:t>
            </a:r>
            <a:r>
              <a:rPr lang="zh-CN" altLang="en-US" dirty="0" smtClean="0"/>
              <a:t>，由</a:t>
            </a:r>
            <a:r>
              <a:rPr lang="en-US" altLang="zh-CN" dirty="0" smtClean="0"/>
              <a:t>Nokia</a:t>
            </a:r>
            <a:r>
              <a:rPr lang="zh-CN" altLang="en-US" dirty="0" smtClean="0"/>
              <a:t>和</a:t>
            </a:r>
            <a:r>
              <a:rPr lang="en-US" altLang="zh-CN" dirty="0" smtClean="0"/>
              <a:t>Motorola</a:t>
            </a:r>
            <a:r>
              <a:rPr lang="zh-CN" altLang="en-US" dirty="0" smtClean="0"/>
              <a:t>提交给</a:t>
            </a:r>
            <a:r>
              <a:rPr lang="en-US" altLang="zh-CN" dirty="0" smtClean="0"/>
              <a:t>JCP</a:t>
            </a:r>
            <a:r>
              <a:rPr lang="zh-CN" altLang="en-US" dirty="0" smtClean="0"/>
              <a:t>的。</a:t>
            </a:r>
            <a:endParaRPr lang="en-US" altLang="zh-CN" dirty="0" smtClean="0"/>
          </a:p>
          <a:p>
            <a:r>
              <a:rPr lang="en-US" altLang="zh-CN" dirty="0" smtClean="0"/>
              <a:t>Mobile </a:t>
            </a:r>
            <a:r>
              <a:rPr lang="en-US" altLang="zh-CN" dirty="0" err="1" smtClean="0"/>
              <a:t>OSGi</a:t>
            </a:r>
            <a:r>
              <a:rPr lang="en-US" altLang="zh-CN" dirty="0" smtClean="0"/>
              <a:t> framework </a:t>
            </a:r>
            <a:r>
              <a:rPr lang="zh-CN" altLang="en-US" dirty="0" smtClean="0"/>
              <a:t>的实现支持的主要操作系统有：</a:t>
            </a:r>
            <a:endParaRPr lang="en-US" altLang="zh-CN" dirty="0" smtClean="0"/>
          </a:p>
          <a:p>
            <a:pPr lvl="1">
              <a:buFont typeface="Wingdings" pitchFamily="2" charset="2"/>
              <a:buChar char="ü"/>
            </a:pPr>
            <a:r>
              <a:rPr lang="en-US" altLang="zh-CN" dirty="0" smtClean="0"/>
              <a:t>Android</a:t>
            </a:r>
          </a:p>
          <a:p>
            <a:pPr lvl="1">
              <a:buFont typeface="Wingdings" pitchFamily="2" charset="2"/>
              <a:buChar char="ü"/>
            </a:pPr>
            <a:r>
              <a:rPr lang="en-US" altLang="zh-CN" dirty="0" smtClean="0"/>
              <a:t>Windows Mobile</a:t>
            </a:r>
          </a:p>
          <a:p>
            <a:pPr lvl="1">
              <a:buFont typeface="Wingdings" pitchFamily="2" charset="2"/>
              <a:buChar char="ü"/>
            </a:pPr>
            <a:r>
              <a:rPr lang="en-US" altLang="zh-CN" dirty="0" err="1" smtClean="0"/>
              <a:t>Symbian</a:t>
            </a:r>
            <a:endParaRPr lang="en-US" altLang="zh-CN" dirty="0" smtClean="0"/>
          </a:p>
          <a:p>
            <a:pPr lvl="1">
              <a:buFont typeface="Wingdings" pitchFamily="2" charset="2"/>
              <a:buChar char="ü"/>
            </a:pPr>
            <a:r>
              <a:rPr lang="en-US" altLang="zh-CN" dirty="0" smtClean="0"/>
              <a:t>Brew </a:t>
            </a:r>
          </a:p>
          <a:p>
            <a:pPr lvl="1">
              <a:buFont typeface="Wingdings" pitchFamily="2" charset="2"/>
              <a:buChar char="ü"/>
            </a:pPr>
            <a:r>
              <a:rPr lang="en-US" altLang="zh-CN" dirty="0" smtClean="0"/>
              <a:t>Linux</a:t>
            </a:r>
            <a:endParaRPr lang="zh-CN" altLang="en-US" dirty="0"/>
          </a:p>
        </p:txBody>
      </p:sp>
      <p:sp>
        <p:nvSpPr>
          <p:cNvPr id="4" name="日期占位符 3"/>
          <p:cNvSpPr>
            <a:spLocks noGrp="1"/>
          </p:cNvSpPr>
          <p:nvPr>
            <p:ph type="dt" sz="half" idx="10"/>
          </p:nvPr>
        </p:nvSpPr>
        <p:spPr/>
        <p:txBody>
          <a:bodyPr/>
          <a:lstStyle/>
          <a:p>
            <a:fld id="{A1F27EC3-3C41-45B6-B57D-4BED01199388}" type="datetime3">
              <a:rPr lang="zh-CN" altLang="en-US" smtClean="0"/>
              <a:pPr/>
              <a:t>2011年12月23日星期五</a:t>
            </a:fld>
            <a:endParaRPr lang="zh-CN" alt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b="1" dirty="0" smtClean="0">
                <a:latin typeface="华文楷体" pitchFamily="2" charset="-122"/>
                <a:ea typeface="华文楷体" pitchFamily="2" charset="-122"/>
              </a:rPr>
              <a:t>OSGI</a:t>
            </a:r>
            <a:r>
              <a:rPr lang="zh-CN" altLang="en-US" sz="4000" b="1" dirty="0" smtClean="0">
                <a:latin typeface="华文楷体" pitchFamily="2" charset="-122"/>
                <a:ea typeface="华文楷体" pitchFamily="2" charset="-122"/>
              </a:rPr>
              <a:t>应用场景</a:t>
            </a:r>
            <a:r>
              <a:rPr lang="en-US" altLang="zh-CN" sz="4000" b="1" dirty="0" smtClean="0">
                <a:latin typeface="华文楷体" pitchFamily="2" charset="-122"/>
                <a:ea typeface="华文楷体" pitchFamily="2" charset="-122"/>
              </a:rPr>
              <a:t>—</a:t>
            </a:r>
            <a:r>
              <a:rPr lang="zh-CN" altLang="en-US" sz="4000" b="1" dirty="0" smtClean="0">
                <a:latin typeface="华文楷体" pitchFamily="2" charset="-122"/>
                <a:ea typeface="华文楷体" pitchFamily="2" charset="-122"/>
              </a:rPr>
              <a:t>典型案例</a:t>
            </a:r>
            <a:r>
              <a:rPr lang="en-US" altLang="zh-CN" sz="4000" b="1" dirty="0" smtClean="0">
                <a:latin typeface="华文楷体" pitchFamily="2" charset="-122"/>
                <a:ea typeface="华文楷体" pitchFamily="2" charset="-122"/>
              </a:rPr>
              <a:t>1</a:t>
            </a:r>
            <a:endParaRPr lang="zh-CN" altLang="en-US" sz="4000" b="1" dirty="0">
              <a:latin typeface="华文楷体" pitchFamily="2" charset="-122"/>
              <a:ea typeface="华文楷体" pitchFamily="2" charset="-122"/>
            </a:endParaRPr>
          </a:p>
        </p:txBody>
      </p:sp>
      <p:sp>
        <p:nvSpPr>
          <p:cNvPr id="3" name="内容占位符 2"/>
          <p:cNvSpPr>
            <a:spLocks noGrp="1"/>
          </p:cNvSpPr>
          <p:nvPr>
            <p:ph idx="1"/>
          </p:nvPr>
        </p:nvSpPr>
        <p:spPr/>
        <p:txBody>
          <a:bodyPr>
            <a:normAutofit/>
          </a:bodyPr>
          <a:lstStyle/>
          <a:p>
            <a:r>
              <a:rPr lang="en-US" altLang="zh-CN" dirty="0" smtClean="0"/>
              <a:t>BMW</a:t>
            </a:r>
            <a:r>
              <a:rPr lang="zh-CN" altLang="en-US" dirty="0" smtClean="0"/>
              <a:t>汽车的应用控制系统</a:t>
            </a:r>
            <a:endParaRPr lang="en-US" altLang="zh-CN" dirty="0" smtClean="0"/>
          </a:p>
          <a:p>
            <a:pPr lvl="1">
              <a:buFont typeface="Wingdings" pitchFamily="2" charset="2"/>
              <a:buChar char="ü"/>
            </a:pPr>
            <a:r>
              <a:rPr lang="zh-CN" altLang="en-US" dirty="0" smtClean="0"/>
              <a:t> </a:t>
            </a:r>
            <a:r>
              <a:rPr lang="en-US" altLang="zh-CN" dirty="0" smtClean="0"/>
              <a:t>BMW</a:t>
            </a:r>
            <a:r>
              <a:rPr lang="zh-CN" altLang="en-US" dirty="0" smtClean="0"/>
              <a:t>汽车的应用控制系统采用</a:t>
            </a:r>
            <a:r>
              <a:rPr lang="en-US" altLang="zh-CN" dirty="0" smtClean="0"/>
              <a:t>OSGI</a:t>
            </a:r>
            <a:r>
              <a:rPr lang="zh-CN" altLang="en-US" dirty="0" smtClean="0"/>
              <a:t>作为其底层架构（</a:t>
            </a:r>
            <a:r>
              <a:rPr lang="en-US" altLang="zh-CN" dirty="0" err="1" smtClean="0"/>
              <a:t>EclipseCon</a:t>
            </a:r>
            <a:r>
              <a:rPr lang="en-US" altLang="zh-CN" dirty="0" smtClean="0"/>
              <a:t> 2006</a:t>
            </a:r>
            <a:r>
              <a:rPr lang="zh-CN" altLang="en-US" dirty="0" smtClean="0"/>
              <a:t>会议得到了证实），系统主要用来控制汽车上的音箱、灯光等等设备，总共由</a:t>
            </a:r>
            <a:r>
              <a:rPr lang="en-US" altLang="zh-CN" b="1" dirty="0" smtClean="0">
                <a:solidFill>
                  <a:srgbClr val="FF0000"/>
                </a:solidFill>
              </a:rPr>
              <a:t>1000</a:t>
            </a:r>
            <a:r>
              <a:rPr lang="zh-CN" altLang="en-US" dirty="0" smtClean="0"/>
              <a:t>多个</a:t>
            </a:r>
            <a:r>
              <a:rPr lang="en-US" altLang="zh-CN" dirty="0" smtClean="0"/>
              <a:t>Bundle</a:t>
            </a:r>
            <a:r>
              <a:rPr lang="zh-CN" altLang="en-US" dirty="0" smtClean="0"/>
              <a:t>构成，但</a:t>
            </a:r>
            <a:r>
              <a:rPr lang="en-US" altLang="zh-CN" dirty="0" smtClean="0"/>
              <a:t>BMW</a:t>
            </a:r>
            <a:r>
              <a:rPr lang="zh-CN" altLang="en-US" dirty="0" smtClean="0"/>
              <a:t>汽车的应用控制系统启动时间却只需要</a:t>
            </a:r>
            <a:r>
              <a:rPr lang="en-US" altLang="zh-CN" b="1" dirty="0" smtClean="0">
                <a:solidFill>
                  <a:srgbClr val="FF0000"/>
                </a:solidFill>
              </a:rPr>
              <a:t>3.5</a:t>
            </a:r>
            <a:r>
              <a:rPr lang="zh-CN" altLang="en-US" dirty="0" smtClean="0"/>
              <a:t>秒。</a:t>
            </a:r>
            <a:endParaRPr lang="zh-CN" altLang="en-US" dirty="0"/>
          </a:p>
        </p:txBody>
      </p:sp>
      <p:sp>
        <p:nvSpPr>
          <p:cNvPr id="4" name="日期占位符 3"/>
          <p:cNvSpPr>
            <a:spLocks noGrp="1"/>
          </p:cNvSpPr>
          <p:nvPr>
            <p:ph type="dt" sz="half" idx="10"/>
          </p:nvPr>
        </p:nvSpPr>
        <p:spPr/>
        <p:txBody>
          <a:bodyPr/>
          <a:lstStyle/>
          <a:p>
            <a:fld id="{595FD9FE-69A8-4384-9D0A-F14DA0B82311}" type="datetime3">
              <a:rPr lang="zh-CN" altLang="en-US" smtClean="0"/>
              <a:pPr/>
              <a:t>2011年12月23日星期五</a:t>
            </a:fld>
            <a:endParaRPr lang="zh-CN" alt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b="1" dirty="0" smtClean="0">
                <a:latin typeface="华文楷体" pitchFamily="2" charset="-122"/>
                <a:ea typeface="华文楷体" pitchFamily="2" charset="-122"/>
              </a:rPr>
              <a:t>OSGI</a:t>
            </a:r>
            <a:r>
              <a:rPr lang="zh-CN" altLang="en-US" sz="4000" b="1" dirty="0" smtClean="0">
                <a:latin typeface="华文楷体" pitchFamily="2" charset="-122"/>
                <a:ea typeface="华文楷体" pitchFamily="2" charset="-122"/>
              </a:rPr>
              <a:t>应用场景</a:t>
            </a:r>
            <a:r>
              <a:rPr lang="en-US" altLang="zh-CN" sz="4000" b="1" dirty="0" smtClean="0">
                <a:latin typeface="华文楷体" pitchFamily="2" charset="-122"/>
                <a:ea typeface="华文楷体" pitchFamily="2" charset="-122"/>
              </a:rPr>
              <a:t>—</a:t>
            </a:r>
            <a:r>
              <a:rPr lang="zh-CN" altLang="en-US" sz="4000" b="1" dirty="0" smtClean="0">
                <a:latin typeface="华文楷体" pitchFamily="2" charset="-122"/>
                <a:ea typeface="华文楷体" pitchFamily="2" charset="-122"/>
              </a:rPr>
              <a:t>典型案例</a:t>
            </a:r>
            <a:r>
              <a:rPr lang="en-US" altLang="zh-CN" sz="4000" b="1" dirty="0" smtClean="0">
                <a:latin typeface="华文楷体" pitchFamily="2" charset="-122"/>
                <a:ea typeface="华文楷体" pitchFamily="2" charset="-122"/>
              </a:rPr>
              <a:t>2</a:t>
            </a:r>
            <a:endParaRPr lang="zh-CN" altLang="en-US" sz="4000" b="1" dirty="0">
              <a:latin typeface="华文楷体" pitchFamily="2" charset="-122"/>
              <a:ea typeface="华文楷体" pitchFamily="2" charset="-122"/>
            </a:endParaRPr>
          </a:p>
        </p:txBody>
      </p:sp>
      <p:sp>
        <p:nvSpPr>
          <p:cNvPr id="3" name="内容占位符 2"/>
          <p:cNvSpPr>
            <a:spLocks noGrp="1"/>
          </p:cNvSpPr>
          <p:nvPr>
            <p:ph idx="1"/>
          </p:nvPr>
        </p:nvSpPr>
        <p:spPr/>
        <p:txBody>
          <a:bodyPr>
            <a:normAutofit/>
          </a:bodyPr>
          <a:lstStyle/>
          <a:p>
            <a:r>
              <a:rPr lang="en-US" altLang="zh-CN" dirty="0" smtClean="0"/>
              <a:t>Eclipse</a:t>
            </a:r>
          </a:p>
          <a:p>
            <a:pPr lvl="1">
              <a:buFont typeface="Wingdings" pitchFamily="2" charset="2"/>
              <a:buChar char="ü"/>
            </a:pPr>
            <a:r>
              <a:rPr lang="en-US" altLang="zh-CN" dirty="0" smtClean="0"/>
              <a:t>Eclipse</a:t>
            </a:r>
            <a:r>
              <a:rPr lang="zh-CN" altLang="en-US" dirty="0" smtClean="0"/>
              <a:t>作为</a:t>
            </a:r>
            <a:r>
              <a:rPr lang="en-US" altLang="zh-CN" dirty="0" smtClean="0"/>
              <a:t>Java</a:t>
            </a:r>
            <a:r>
              <a:rPr lang="zh-CN" altLang="en-US" dirty="0" smtClean="0"/>
              <a:t>业界成功的</a:t>
            </a:r>
            <a:r>
              <a:rPr lang="en-US" altLang="zh-CN" dirty="0" smtClean="0"/>
              <a:t>IDE </a:t>
            </a:r>
            <a:r>
              <a:rPr lang="zh-CN" altLang="en-US" dirty="0" smtClean="0"/>
              <a:t>，在</a:t>
            </a:r>
            <a:r>
              <a:rPr lang="en-US" altLang="zh-CN" dirty="0" smtClean="0"/>
              <a:t>3.0</a:t>
            </a:r>
            <a:r>
              <a:rPr lang="zh-CN" altLang="en-US" dirty="0" smtClean="0"/>
              <a:t>以前的版本它采用的是自己设计的一套插件体系结构，在</a:t>
            </a:r>
            <a:r>
              <a:rPr lang="en-US" altLang="zh-CN" dirty="0" smtClean="0"/>
              <a:t>3.0</a:t>
            </a:r>
            <a:r>
              <a:rPr lang="zh-CN" altLang="en-US" dirty="0" smtClean="0"/>
              <a:t>版本时直接采用</a:t>
            </a:r>
            <a:r>
              <a:rPr lang="en-US" altLang="zh-CN" dirty="0" smtClean="0"/>
              <a:t>OSGI</a:t>
            </a:r>
            <a:r>
              <a:rPr lang="zh-CN" altLang="en-US" dirty="0" smtClean="0"/>
              <a:t>作为其插件体系结构。</a:t>
            </a:r>
            <a:r>
              <a:rPr lang="en-US" altLang="zh-CN" dirty="0" smtClean="0"/>
              <a:t> Eclipse 3.1</a:t>
            </a:r>
            <a:r>
              <a:rPr lang="zh-CN" altLang="en-US" dirty="0" smtClean="0"/>
              <a:t>版本以后大家可以明显的感觉到启动速度的提升。</a:t>
            </a:r>
            <a:endParaRPr lang="en-US" altLang="zh-CN" dirty="0" smtClean="0"/>
          </a:p>
          <a:p>
            <a:pPr lvl="1">
              <a:buFont typeface="Wingdings" pitchFamily="2" charset="2"/>
              <a:buChar char="ü"/>
            </a:pPr>
            <a:r>
              <a:rPr lang="en-US" altLang="zh-CN" dirty="0" smtClean="0"/>
              <a:t>Eclipse</a:t>
            </a:r>
            <a:r>
              <a:rPr lang="zh-CN" altLang="en-US" dirty="0" smtClean="0"/>
              <a:t>之所以要抛弃自己那套已经比较成熟的插件体系结构而转而采用</a:t>
            </a:r>
            <a:r>
              <a:rPr lang="en-US" altLang="zh-CN" dirty="0" smtClean="0"/>
              <a:t>OSGI</a:t>
            </a:r>
            <a:r>
              <a:rPr lang="zh-CN" altLang="en-US" dirty="0" smtClean="0"/>
              <a:t>，就是因为</a:t>
            </a:r>
            <a:r>
              <a:rPr lang="en-US" altLang="zh-CN" dirty="0" smtClean="0"/>
              <a:t>OSGI</a:t>
            </a:r>
            <a:r>
              <a:rPr lang="zh-CN" altLang="en-US" dirty="0" smtClean="0"/>
              <a:t>的规范性以及</a:t>
            </a:r>
            <a:r>
              <a:rPr lang="en-US" altLang="zh-CN" dirty="0" smtClean="0"/>
              <a:t>OSGI</a:t>
            </a:r>
            <a:r>
              <a:rPr lang="zh-CN" altLang="en-US" dirty="0" smtClean="0"/>
              <a:t>对于插件体系结构更为完整的定义。</a:t>
            </a:r>
            <a:endParaRPr lang="zh-CN" altLang="en-US" dirty="0"/>
          </a:p>
        </p:txBody>
      </p:sp>
      <p:sp>
        <p:nvSpPr>
          <p:cNvPr id="4" name="日期占位符 3"/>
          <p:cNvSpPr>
            <a:spLocks noGrp="1"/>
          </p:cNvSpPr>
          <p:nvPr>
            <p:ph type="dt" sz="half" idx="10"/>
          </p:nvPr>
        </p:nvSpPr>
        <p:spPr/>
        <p:txBody>
          <a:bodyPr/>
          <a:lstStyle/>
          <a:p>
            <a:fld id="{9EA5D1A3-06C5-4BD4-9CC5-A5F504F39E5B}" type="datetime3">
              <a:rPr lang="zh-CN" altLang="en-US" smtClean="0"/>
              <a:pPr/>
              <a:t>2011年12月23日星期五</a:t>
            </a:fld>
            <a:endParaRPr lang="zh-CN" altLang="en-US"/>
          </a:p>
        </p:txBody>
      </p:sp>
      <p:sp>
        <p:nvSpPr>
          <p:cNvPr id="5" name="矩形 4"/>
          <p:cNvSpPr/>
          <p:nvPr/>
        </p:nvSpPr>
        <p:spPr>
          <a:xfrm>
            <a:off x="5292080" y="3212976"/>
            <a:ext cx="3600400" cy="3384376"/>
          </a:xfrm>
          <a:prstGeom prst="rect">
            <a:avLst/>
          </a:prstGeom>
        </p:spPr>
        <p:style>
          <a:lnRef idx="1">
            <a:schemeClr val="accent5"/>
          </a:lnRef>
          <a:fillRef idx="2">
            <a:schemeClr val="accent5"/>
          </a:fillRef>
          <a:effectRef idx="1">
            <a:schemeClr val="accent5"/>
          </a:effectRef>
          <a:fontRef idx="minor">
            <a:schemeClr val="dk1"/>
          </a:fontRef>
        </p:style>
        <p:txBody>
          <a:bodyPr rtlCol="0" anchor="t"/>
          <a:lstStyle/>
          <a:p>
            <a:pPr algn="ctr">
              <a:lnSpc>
                <a:spcPct val="150000"/>
              </a:lnSpc>
            </a:pPr>
            <a:r>
              <a:rPr lang="en-US" altLang="zh-CN" sz="2400" b="1" dirty="0" smtClean="0">
                <a:solidFill>
                  <a:schemeClr val="accent6">
                    <a:lumMod val="50000"/>
                  </a:schemeClr>
                </a:solidFill>
                <a:latin typeface="华文楷体" pitchFamily="2" charset="-122"/>
                <a:ea typeface="华文楷体" pitchFamily="2" charset="-122"/>
              </a:rPr>
              <a:t>OSGI WEB APP</a:t>
            </a:r>
            <a:r>
              <a:rPr lang="zh-CN" altLang="en-US" sz="2400" b="1" dirty="0" smtClean="0">
                <a:solidFill>
                  <a:schemeClr val="accent6">
                    <a:lumMod val="50000"/>
                  </a:schemeClr>
                </a:solidFill>
                <a:latin typeface="华文楷体" pitchFamily="2" charset="-122"/>
                <a:ea typeface="华文楷体" pitchFamily="2" charset="-122"/>
              </a:rPr>
              <a:t>应用场景</a:t>
            </a:r>
            <a:endParaRPr lang="zh-CN" altLang="en-US" sz="2400" b="1" dirty="0">
              <a:solidFill>
                <a:schemeClr val="accent6">
                  <a:lumMod val="50000"/>
                </a:schemeClr>
              </a:solidFill>
              <a:latin typeface="华文楷体" pitchFamily="2" charset="-122"/>
              <a:ea typeface="华文楷体" pitchFamily="2" charset="-122"/>
            </a:endParaRPr>
          </a:p>
        </p:txBody>
      </p:sp>
      <p:sp>
        <p:nvSpPr>
          <p:cNvPr id="6" name="圆角矩形 5"/>
          <p:cNvSpPr/>
          <p:nvPr/>
        </p:nvSpPr>
        <p:spPr>
          <a:xfrm>
            <a:off x="5364088" y="4221088"/>
            <a:ext cx="3456384" cy="648072"/>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dirty="0" smtClean="0"/>
              <a:t>Spring OSGI/ </a:t>
            </a:r>
            <a:r>
              <a:rPr lang="en-US" dirty="0" smtClean="0"/>
              <a:t>Gemini Blueprint</a:t>
            </a:r>
            <a:endParaRPr lang="zh-CN" altLang="en-US" dirty="0"/>
          </a:p>
        </p:txBody>
      </p:sp>
      <p:sp>
        <p:nvSpPr>
          <p:cNvPr id="7" name="圆角矩形 6"/>
          <p:cNvSpPr/>
          <p:nvPr/>
        </p:nvSpPr>
        <p:spPr>
          <a:xfrm>
            <a:off x="5364088" y="4941168"/>
            <a:ext cx="3456384" cy="648072"/>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dirty="0" smtClean="0"/>
              <a:t>Spring DM/ </a:t>
            </a:r>
            <a:r>
              <a:rPr lang="en-US" dirty="0" smtClean="0"/>
              <a:t>Virgo</a:t>
            </a:r>
            <a:endParaRPr lang="zh-CN" altLang="en-US" dirty="0"/>
          </a:p>
        </p:txBody>
      </p:sp>
      <p:sp>
        <p:nvSpPr>
          <p:cNvPr id="8" name="圆角矩形 7"/>
          <p:cNvSpPr/>
          <p:nvPr/>
        </p:nvSpPr>
        <p:spPr>
          <a:xfrm>
            <a:off x="5364088" y="5661248"/>
            <a:ext cx="3456384" cy="648072"/>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dirty="0" err="1" smtClean="0"/>
              <a:t>Jboss</a:t>
            </a:r>
            <a:r>
              <a:rPr lang="en-US" altLang="zh-CN" dirty="0" smtClean="0"/>
              <a:t> 7.0</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1000" fill="hold"/>
                                        <p:tgtEl>
                                          <p:spTgt spid="6"/>
                                        </p:tgtEl>
                                        <p:attrNameLst>
                                          <p:attrName>ppt_x</p:attrName>
                                        </p:attrNameLst>
                                      </p:cBhvr>
                                      <p:tavLst>
                                        <p:tav tm="0">
                                          <p:val>
                                            <p:strVal val="#ppt_x"/>
                                          </p:val>
                                        </p:tav>
                                        <p:tav tm="100000">
                                          <p:val>
                                            <p:strVal val="#ppt_x"/>
                                          </p:val>
                                        </p:tav>
                                      </p:tavLst>
                                    </p:anim>
                                    <p:anim calcmode="lin" valueType="num">
                                      <p:cBhvr additive="base">
                                        <p:cTn id="14" dur="1000" fill="hold"/>
                                        <p:tgtEl>
                                          <p:spTgt spid="6"/>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1000" fill="hold"/>
                                        <p:tgtEl>
                                          <p:spTgt spid="7"/>
                                        </p:tgtEl>
                                        <p:attrNameLst>
                                          <p:attrName>ppt_x</p:attrName>
                                        </p:attrNameLst>
                                      </p:cBhvr>
                                      <p:tavLst>
                                        <p:tav tm="0">
                                          <p:val>
                                            <p:strVal val="#ppt_x"/>
                                          </p:val>
                                        </p:tav>
                                        <p:tav tm="100000">
                                          <p:val>
                                            <p:strVal val="#ppt_x"/>
                                          </p:val>
                                        </p:tav>
                                      </p:tavLst>
                                    </p:anim>
                                    <p:anim calcmode="lin" valueType="num">
                                      <p:cBhvr additive="base">
                                        <p:cTn id="20" dur="1000" fill="hold"/>
                                        <p:tgtEl>
                                          <p:spTgt spid="7"/>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1"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1000" fill="hold"/>
                                        <p:tgtEl>
                                          <p:spTgt spid="8"/>
                                        </p:tgtEl>
                                        <p:attrNameLst>
                                          <p:attrName>ppt_x</p:attrName>
                                        </p:attrNameLst>
                                      </p:cBhvr>
                                      <p:tavLst>
                                        <p:tav tm="0">
                                          <p:val>
                                            <p:strVal val="#ppt_x"/>
                                          </p:val>
                                        </p:tav>
                                        <p:tav tm="100000">
                                          <p:val>
                                            <p:strVal val="#ppt_x"/>
                                          </p:val>
                                        </p:tav>
                                      </p:tavLst>
                                    </p:anim>
                                    <p:anim calcmode="lin" valueType="num">
                                      <p:cBhvr additive="base">
                                        <p:cTn id="26" dur="1000" fill="hold"/>
                                        <p:tgtEl>
                                          <p:spTgt spid="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流畅">
  <a:themeElements>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流畅">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流畅">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548</TotalTime>
  <Words>1086</Words>
  <Application>Microsoft Office PowerPoint</Application>
  <PresentationFormat>全屏显示(4:3)</PresentationFormat>
  <Paragraphs>208</Paragraphs>
  <Slides>26</Slides>
  <Notes>0</Notes>
  <HiddenSlides>0</HiddenSlides>
  <MMClips>0</MMClips>
  <ScaleCrop>false</ScaleCrop>
  <HeadingPairs>
    <vt:vector size="4" baseType="variant">
      <vt:variant>
        <vt:lpstr>主题</vt:lpstr>
      </vt:variant>
      <vt:variant>
        <vt:i4>1</vt:i4>
      </vt:variant>
      <vt:variant>
        <vt:lpstr>幻灯片标题</vt:lpstr>
      </vt:variant>
      <vt:variant>
        <vt:i4>26</vt:i4>
      </vt:variant>
    </vt:vector>
  </HeadingPairs>
  <TitlesOfParts>
    <vt:vector size="27" baseType="lpstr">
      <vt:lpstr>流畅</vt:lpstr>
      <vt:lpstr>OSGI 入门与实践</vt:lpstr>
      <vt:lpstr>Agenda</vt:lpstr>
      <vt:lpstr>什么是OSGI</vt:lpstr>
      <vt:lpstr>OSGI发展史</vt:lpstr>
      <vt:lpstr>Agenda</vt:lpstr>
      <vt:lpstr>OSGI应用场景 </vt:lpstr>
      <vt:lpstr>OSGI应用场景 —Mobile</vt:lpstr>
      <vt:lpstr>OSGI应用场景—典型案例1</vt:lpstr>
      <vt:lpstr>OSGI应用场景—典型案例2</vt:lpstr>
      <vt:lpstr>Agenda</vt:lpstr>
      <vt:lpstr>OSGI Framework开源实现</vt:lpstr>
      <vt:lpstr>Agenda</vt:lpstr>
      <vt:lpstr>OSGI Framework</vt:lpstr>
      <vt:lpstr>OSGI Bundle</vt:lpstr>
      <vt:lpstr>OSGI Bundle 生命周期</vt:lpstr>
      <vt:lpstr>OSGI Manifest Headers Reference</vt:lpstr>
      <vt:lpstr>OSGI Manifest Headers Reference</vt:lpstr>
      <vt:lpstr>OSGI Manifest Sample</vt:lpstr>
      <vt:lpstr>Class Loading Architecture</vt:lpstr>
      <vt:lpstr>Equinox Class Loading</vt:lpstr>
      <vt:lpstr>Equinox Class Loading</vt:lpstr>
      <vt:lpstr>Agenda</vt:lpstr>
      <vt:lpstr>OSGI Web App 实战（演示）</vt:lpstr>
      <vt:lpstr>创建OSGI WEB工程</vt:lpstr>
      <vt:lpstr>幻灯片 25</vt:lpstr>
      <vt:lpstr>参考资料</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OSGI入门与实践</dc:title>
  <dc:subject>OSGI入门与实践</dc:subject>
  <dc:creator>李军</dc:creator>
  <cp:lastModifiedBy>youmeng</cp:lastModifiedBy>
  <cp:revision>96</cp:revision>
  <dcterms:modified xsi:type="dcterms:W3CDTF">2011-12-23T01:16:45Z</dcterms:modified>
</cp:coreProperties>
</file>