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11"/>
  </p:notesMasterIdLst>
  <p:sldIdLst>
    <p:sldId id="292" r:id="rId2"/>
    <p:sldId id="293" r:id="rId3"/>
    <p:sldId id="299" r:id="rId4"/>
    <p:sldId id="294" r:id="rId5"/>
    <p:sldId id="295" r:id="rId6"/>
    <p:sldId id="296" r:id="rId7"/>
    <p:sldId id="297" r:id="rId8"/>
    <p:sldId id="298" r:id="rId9"/>
    <p:sldId id="300" r:id="rId10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ECBB73"/>
    <a:srgbClr val="BDFFFE"/>
    <a:srgbClr val="BDFFC3"/>
    <a:srgbClr val="2990D0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9FAF-BDF1-4AC4-87BA-A708A611EA67}" v="274" dt="2019-01-14T23:58:5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>
        <p:scale>
          <a:sx n="66" d="100"/>
          <a:sy n="66" d="100"/>
        </p:scale>
        <p:origin x="1476" y="1020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8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27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8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0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14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4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85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9249"/>
            <a:ext cx="7812868" cy="59914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622"/>
              </p:ext>
            </p:extLst>
          </p:nvPr>
        </p:nvGraphicFramePr>
        <p:xfrm>
          <a:off x="2855641" y="404664"/>
          <a:ext cx="7200800" cy="5228650"/>
        </p:xfrm>
        <a:graphic>
          <a:graphicData uri="http://schemas.openxmlformats.org/drawingml/2006/table">
            <a:tbl>
              <a:tblPr/>
              <a:tblGrid>
                <a:gridCol w="1895730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2478587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2826483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事务处理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9895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MVCC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多版本并发控制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外键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6870296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表总行数计数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928215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聚集索引</a:t>
                      </a:r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/>
                      </a:r>
                      <a:b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数据文件本身就是主键索引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非聚集索引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主键索引文件和数据文件分离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存储主键的值而不是地址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主键索引类似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084142"/>
            <a:ext cx="324000" cy="3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080159"/>
            <a:ext cx="324000" cy="324000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31904" y="564258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/>
              <a:t>InnoDB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MyISAM</a:t>
            </a:r>
            <a:r>
              <a:rPr lang="zh-CN" altLang="en-US" sz="1800" dirty="0"/>
              <a:t>引擎对比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877175"/>
            <a:ext cx="324000" cy="324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873192"/>
            <a:ext cx="324000" cy="324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660531"/>
            <a:ext cx="324000" cy="324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27" y="2656548"/>
            <a:ext cx="324000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00299"/>
            <a:ext cx="324000" cy="32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5" y="33002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412776"/>
            <a:ext cx="8457637" cy="46805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7017"/>
              </p:ext>
            </p:extLst>
          </p:nvPr>
        </p:nvGraphicFramePr>
        <p:xfrm>
          <a:off x="1808222" y="1628801"/>
          <a:ext cx="7992888" cy="383860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1728191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2094779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  <a:gridCol w="1937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Dirty Read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NonRepeatable</a:t>
                      </a: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幻读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Phantom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uncommitted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Repeatable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687029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可串行化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Serializable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68462" y="5516504"/>
            <a:ext cx="417646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事务隔离级别对事务并发问题的解决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2" y="2564904"/>
            <a:ext cx="385961" cy="3821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38" y="2564904"/>
            <a:ext cx="385961" cy="382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3" y="2564904"/>
            <a:ext cx="385961" cy="3821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38" y="3356992"/>
            <a:ext cx="385961" cy="3821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3" y="3356992"/>
            <a:ext cx="385961" cy="3821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2" y="4149080"/>
            <a:ext cx="385961" cy="382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7" y="3356992"/>
            <a:ext cx="335042" cy="3350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7" y="4148689"/>
            <a:ext cx="335042" cy="3350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35" y="4934440"/>
            <a:ext cx="335042" cy="3350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85" y="4148689"/>
            <a:ext cx="335042" cy="33504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63" y="4934440"/>
            <a:ext cx="335042" cy="335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51" y="4871572"/>
            <a:ext cx="335042" cy="3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4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04664"/>
            <a:ext cx="7488832" cy="594238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66542"/>
              </p:ext>
            </p:extLst>
          </p:nvPr>
        </p:nvGraphicFramePr>
        <p:xfrm>
          <a:off x="2063551" y="672995"/>
          <a:ext cx="6808058" cy="4920939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1551474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67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优先使用的锁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加锁周期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54677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uncommitted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546771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行排他锁</a:t>
                      </a:r>
                      <a:endParaRPr 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立即释放</a:t>
                      </a:r>
                      <a:endParaRPr 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77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行共享锁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立即释放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546771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行排他锁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事务结束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77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Repeatable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行共享锁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事务结束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6870296"/>
                  </a:ext>
                </a:extLst>
              </a:tr>
              <a:tr h="546771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行排他</a:t>
                      </a: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锁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事务结束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77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可串行化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Serializable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范围锁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事务结束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9282155"/>
                  </a:ext>
                </a:extLst>
              </a:tr>
              <a:tr h="546771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行排他锁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rgbClr val="B9CE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事务结束</a:t>
                      </a:r>
                      <a:endParaRPr lang="zh-CN" altLang="en-US" sz="1600" dirty="0">
                        <a:solidFill>
                          <a:srgbClr val="B9CE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379348" y="5745239"/>
            <a:ext cx="417646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不同事务隔离级别下优先使用的锁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0723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564904"/>
            <a:ext cx="4032448" cy="189429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22064"/>
              </p:ext>
            </p:extLst>
          </p:nvPr>
        </p:nvGraphicFramePr>
        <p:xfrm>
          <a:off x="4386225" y="2743907"/>
          <a:ext cx="3725999" cy="1240132"/>
        </p:xfrm>
        <a:graphic>
          <a:graphicData uri="http://schemas.openxmlformats.org/drawingml/2006/table">
            <a:tbl>
              <a:tblPr/>
              <a:tblGrid>
                <a:gridCol w="1438878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1094802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1192319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</a:tblGrid>
              <a:tr h="4362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意向共享锁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意向排他锁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3208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表共享锁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3023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表独占排他锁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91844" y="3974976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意向锁与表锁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67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151784" y="2492896"/>
            <a:ext cx="3456384" cy="1728192"/>
          </a:xfrm>
          <a:prstGeom prst="rect">
            <a:avLst/>
          </a:prstGeom>
          <a:solidFill>
            <a:schemeClr val="bg1">
              <a:lumMod val="50000"/>
            </a:schemeClr>
          </a:solidFill>
          <a:ln w="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672916"/>
            <a:ext cx="30723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73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256">
            <a:extLst>
              <a:ext uri="{FF2B5EF4-FFF2-40B4-BE49-F238E27FC236}">
                <a16:creationId xmlns=""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96652"/>
            <a:ext cx="10535011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172" name="直接箭头连接符 171">
            <a:extLst>
              <a:ext uri="{FF2B5EF4-FFF2-40B4-BE49-F238E27FC236}">
                <a16:creationId xmlns="" xmlns:a16="http://schemas.microsoft.com/office/drawing/2014/main" id="{0D64FD88-B358-4F8D-8E5E-BDE1594E50C2}"/>
              </a:ext>
            </a:extLst>
          </p:cNvPr>
          <p:cNvCxnSpPr>
            <a:cxnSpLocks/>
            <a:stCxn id="64" idx="2"/>
            <a:endCxn id="174" idx="0"/>
          </p:cNvCxnSpPr>
          <p:nvPr/>
        </p:nvCxnSpPr>
        <p:spPr bwMode="auto">
          <a:xfrm flipH="1">
            <a:off x="2916511" y="2679568"/>
            <a:ext cx="1608091" cy="106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8" name="矩形 177">
            <a:extLst>
              <a:ext uri="{FF2B5EF4-FFF2-40B4-BE49-F238E27FC236}">
                <a16:creationId xmlns="" xmlns:a16="http://schemas.microsoft.com/office/drawing/2014/main" id="{B050F764-DDE9-4B5B-9C18-3F92C32CA32C}"/>
              </a:ext>
            </a:extLst>
          </p:cNvPr>
          <p:cNvSpPr/>
          <p:nvPr/>
        </p:nvSpPr>
        <p:spPr bwMode="auto">
          <a:xfrm>
            <a:off x="5487059" y="267196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="" xmlns:a16="http://schemas.microsoft.com/office/drawing/2014/main" id="{F56DB617-0071-4854-8092-F372A816CE21}"/>
              </a:ext>
            </a:extLst>
          </p:cNvPr>
          <p:cNvCxnSpPr>
            <a:cxnSpLocks/>
            <a:stCxn id="31" idx="2"/>
            <a:endCxn id="184" idx="0"/>
          </p:cNvCxnSpPr>
          <p:nvPr/>
        </p:nvCxnSpPr>
        <p:spPr bwMode="auto">
          <a:xfrm>
            <a:off x="5436283" y="2679568"/>
            <a:ext cx="102219" cy="106513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7" name="直接箭头连接符 196">
            <a:extLst>
              <a:ext uri="{FF2B5EF4-FFF2-40B4-BE49-F238E27FC236}">
                <a16:creationId xmlns="" xmlns:a16="http://schemas.microsoft.com/office/drawing/2014/main" id="{2553B99D-8C39-42D1-A5DA-5CA1B8E882C9}"/>
              </a:ext>
            </a:extLst>
          </p:cNvPr>
          <p:cNvCxnSpPr>
            <a:cxnSpLocks/>
            <a:stCxn id="33" idx="2"/>
            <a:endCxn id="185" idx="0"/>
          </p:cNvCxnSpPr>
          <p:nvPr/>
        </p:nvCxnSpPr>
        <p:spPr bwMode="auto">
          <a:xfrm>
            <a:off x="6347964" y="2679568"/>
            <a:ext cx="1277106" cy="106667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1" name="直接箭头连接符 160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109643" y="1131106"/>
            <a:ext cx="172446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6" name="直接箭头连接符 165">
            <a:extLst>
              <a:ext uri="{FF2B5EF4-FFF2-40B4-BE49-F238E27FC236}">
                <a16:creationId xmlns="" xmlns:a16="http://schemas.microsoft.com/office/drawing/2014/main" id="{00FEAF24-65F1-4590-91F9-55951F495E80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9021324" y="1131106"/>
            <a:ext cx="429978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9" name="直接箭头连接符 168">
            <a:extLst>
              <a:ext uri="{FF2B5EF4-FFF2-40B4-BE49-F238E27FC236}">
                <a16:creationId xmlns="" xmlns:a16="http://schemas.microsoft.com/office/drawing/2014/main" id="{A1F223C0-81D2-4241-8C1E-DD444175A9C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9933004" y="1131106"/>
            <a:ext cx="673957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5" name="矩形 174">
            <a:extLst>
              <a:ext uri="{FF2B5EF4-FFF2-40B4-BE49-F238E27FC236}">
                <a16:creationId xmlns="" xmlns:a16="http://schemas.microsoft.com/office/drawing/2014/main" id="{17FE339F-6AC7-4745-A544-BDC4026D8792}"/>
              </a:ext>
            </a:extLst>
          </p:cNvPr>
          <p:cNvSpPr/>
          <p:nvPr/>
        </p:nvSpPr>
        <p:spPr bwMode="auto">
          <a:xfrm>
            <a:off x="8319935" y="114107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="" xmlns:a16="http://schemas.microsoft.com/office/drawing/2014/main" id="{A1985650-379D-4282-B198-3EBC10E65DEE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 bwMode="auto">
          <a:xfrm flipH="1">
            <a:off x="5890898" y="1131106"/>
            <a:ext cx="1307064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7B7BAEF-79CF-4B6B-A59B-86480827D2C9}"/>
              </a:ext>
            </a:extLst>
          </p:cNvPr>
          <p:cNvSpPr/>
          <p:nvPr/>
        </p:nvSpPr>
        <p:spPr bwMode="auto">
          <a:xfrm>
            <a:off x="736372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28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6ACE29F-F37D-4240-9D6C-130E7B1A3E48}"/>
              </a:ext>
            </a:extLst>
          </p:cNvPr>
          <p:cNvSpPr/>
          <p:nvPr/>
        </p:nvSpPr>
        <p:spPr bwMode="auto">
          <a:xfrm>
            <a:off x="7943883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C72634C-CB43-4AAA-B2DC-827D6BB31274}"/>
              </a:ext>
            </a:extLst>
          </p:cNvPr>
          <p:cNvSpPr/>
          <p:nvPr/>
        </p:nvSpPr>
        <p:spPr bwMode="auto">
          <a:xfrm>
            <a:off x="827540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07781BD3-FFCC-42E5-9DA7-72D4AE69B5B9}"/>
              </a:ext>
            </a:extLst>
          </p:cNvPr>
          <p:cNvSpPr/>
          <p:nvPr/>
        </p:nvSpPr>
        <p:spPr bwMode="auto">
          <a:xfrm>
            <a:off x="885556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08CC32B-9F7B-446A-93EA-8D9250276AEC}"/>
              </a:ext>
            </a:extLst>
          </p:cNvPr>
          <p:cNvSpPr/>
          <p:nvPr/>
        </p:nvSpPr>
        <p:spPr bwMode="auto">
          <a:xfrm>
            <a:off x="9187084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B1B5E58-96A2-4E36-A53B-3ADFBE4B9DE9}"/>
              </a:ext>
            </a:extLst>
          </p:cNvPr>
          <p:cNvSpPr/>
          <p:nvPr/>
        </p:nvSpPr>
        <p:spPr bwMode="auto">
          <a:xfrm>
            <a:off x="976724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ACD153CC-3129-4228-90E8-89B05E479312}"/>
              </a:ext>
            </a:extLst>
          </p:cNvPr>
          <p:cNvSpPr/>
          <p:nvPr/>
        </p:nvSpPr>
        <p:spPr bwMode="auto">
          <a:xfrm>
            <a:off x="469036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4110AD99-9074-48EA-A28B-868C17D1FF0E}"/>
              </a:ext>
            </a:extLst>
          </p:cNvPr>
          <p:cNvSpPr/>
          <p:nvPr/>
        </p:nvSpPr>
        <p:spPr bwMode="auto">
          <a:xfrm>
            <a:off x="5270523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D42542B-5FC7-4878-89A4-E691AAFF28BB}"/>
              </a:ext>
            </a:extLst>
          </p:cNvPr>
          <p:cNvSpPr/>
          <p:nvPr/>
        </p:nvSpPr>
        <p:spPr bwMode="auto">
          <a:xfrm>
            <a:off x="560204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53F89D5-4376-4335-99AB-E7A4BE097595}"/>
              </a:ext>
            </a:extLst>
          </p:cNvPr>
          <p:cNvSpPr/>
          <p:nvPr/>
        </p:nvSpPr>
        <p:spPr bwMode="auto">
          <a:xfrm>
            <a:off x="618220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552D01B9-A9A8-45C2-BAFB-213F3DED539A}"/>
              </a:ext>
            </a:extLst>
          </p:cNvPr>
          <p:cNvSpPr/>
          <p:nvPr/>
        </p:nvSpPr>
        <p:spPr bwMode="auto">
          <a:xfrm>
            <a:off x="6513724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ACB8139C-D524-4CD3-9FD1-32C13C729CDF}"/>
              </a:ext>
            </a:extLst>
          </p:cNvPr>
          <p:cNvSpPr/>
          <p:nvPr/>
        </p:nvSpPr>
        <p:spPr bwMode="auto">
          <a:xfrm>
            <a:off x="709388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6BCF8310-F3B6-4BA0-A24B-2D7AF6095775}"/>
              </a:ext>
            </a:extLst>
          </p:cNvPr>
          <p:cNvSpPr/>
          <p:nvPr/>
        </p:nvSpPr>
        <p:spPr bwMode="auto">
          <a:xfrm>
            <a:off x="7032202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79849AE5-574E-44A0-8FBC-DD77FC40B809}"/>
              </a:ext>
            </a:extLst>
          </p:cNvPr>
          <p:cNvSpPr/>
          <p:nvPr/>
        </p:nvSpPr>
        <p:spPr bwMode="auto">
          <a:xfrm>
            <a:off x="4358842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1781222" y="3881161"/>
            <a:ext cx="505464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1779623" y="4178876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1779623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2358740" y="3890922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2358040" y="4178877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2358040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=""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2935359" y="3890922"/>
            <a:ext cx="506363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2934660" y="4178877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2934660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3513776" y="3890922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3513076" y="4178876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3513076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="" xmlns:a16="http://schemas.microsoft.com/office/drawing/2014/main" id="{B5E5D5CD-3CC5-409C-BCB5-884E9D37E5D6}"/>
              </a:ext>
            </a:extLst>
          </p:cNvPr>
          <p:cNvSpPr/>
          <p:nvPr/>
        </p:nvSpPr>
        <p:spPr bwMode="auto">
          <a:xfrm>
            <a:off x="4691061" y="3902865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="" xmlns:a16="http://schemas.microsoft.com/office/drawing/2014/main" id="{3C74AE26-A41C-451A-93D6-B27CBB3E016A}"/>
              </a:ext>
            </a:extLst>
          </p:cNvPr>
          <p:cNvSpPr/>
          <p:nvPr/>
        </p:nvSpPr>
        <p:spPr bwMode="auto">
          <a:xfrm>
            <a:off x="4690362" y="4190819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="" xmlns:a16="http://schemas.microsoft.com/office/drawing/2014/main" id="{0C8CD50E-815E-47C5-A00B-C54DE312B28D}"/>
              </a:ext>
            </a:extLst>
          </p:cNvPr>
          <p:cNvSpPr/>
          <p:nvPr/>
        </p:nvSpPr>
        <p:spPr bwMode="auto">
          <a:xfrm>
            <a:off x="4690362" y="447877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="" xmlns:a16="http://schemas.microsoft.com/office/drawing/2014/main" id="{B54F39DC-51EA-4478-8F4D-BB3DA807EE60}"/>
              </a:ext>
            </a:extLst>
          </p:cNvPr>
          <p:cNvSpPr/>
          <p:nvPr/>
        </p:nvSpPr>
        <p:spPr bwMode="auto">
          <a:xfrm>
            <a:off x="5269479" y="3902866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="" xmlns:a16="http://schemas.microsoft.com/office/drawing/2014/main" id="{4F20AB32-1C4C-48BE-BCB1-5EB119FE6AF9}"/>
              </a:ext>
            </a:extLst>
          </p:cNvPr>
          <p:cNvSpPr/>
          <p:nvPr/>
        </p:nvSpPr>
        <p:spPr bwMode="auto">
          <a:xfrm>
            <a:off x="5268779" y="4190820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="" xmlns:a16="http://schemas.microsoft.com/office/drawing/2014/main" id="{250F81F5-628E-4CCB-914C-672AB20D1687}"/>
              </a:ext>
            </a:extLst>
          </p:cNvPr>
          <p:cNvSpPr/>
          <p:nvPr/>
        </p:nvSpPr>
        <p:spPr bwMode="auto">
          <a:xfrm>
            <a:off x="5268779" y="4478775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="" xmlns:a16="http://schemas.microsoft.com/office/drawing/2014/main" id="{327EF90D-4738-465C-B6B5-55FC20FF21C1}"/>
              </a:ext>
            </a:extLst>
          </p:cNvPr>
          <p:cNvSpPr/>
          <p:nvPr/>
        </p:nvSpPr>
        <p:spPr bwMode="auto">
          <a:xfrm>
            <a:off x="5846098" y="3902865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="" xmlns:a16="http://schemas.microsoft.com/office/drawing/2014/main" id="{DD5668FB-18A2-4C5D-A4E5-452B6AAF91F6}"/>
              </a:ext>
            </a:extLst>
          </p:cNvPr>
          <p:cNvSpPr/>
          <p:nvPr/>
        </p:nvSpPr>
        <p:spPr bwMode="auto">
          <a:xfrm>
            <a:off x="5845398" y="4190819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="" xmlns:a16="http://schemas.microsoft.com/office/drawing/2014/main" id="{49C1F086-9102-485B-A3BA-C92C0397DCD1}"/>
              </a:ext>
            </a:extLst>
          </p:cNvPr>
          <p:cNvSpPr/>
          <p:nvPr/>
        </p:nvSpPr>
        <p:spPr bwMode="auto">
          <a:xfrm>
            <a:off x="5845398" y="447877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="" xmlns:a16="http://schemas.microsoft.com/office/drawing/2014/main" id="{F975F6B0-D790-4A6C-BB29-F4FB51B602F7}"/>
              </a:ext>
            </a:extLst>
          </p:cNvPr>
          <p:cNvGrpSpPr/>
          <p:nvPr/>
        </p:nvGrpSpPr>
        <p:grpSpPr>
          <a:xfrm>
            <a:off x="7066514" y="3913888"/>
            <a:ext cx="511692" cy="566428"/>
            <a:chOff x="2151682" y="4216892"/>
            <a:chExt cx="558061" cy="575649"/>
          </a:xfrm>
        </p:grpSpPr>
        <p:sp>
          <p:nvSpPr>
            <p:cNvPr id="138" name="矩形 137">
              <a:extLst>
                <a:ext uri="{FF2B5EF4-FFF2-40B4-BE49-F238E27FC236}">
                  <a16:creationId xmlns="" xmlns:a16="http://schemas.microsoft.com/office/drawing/2014/main" id="{DC1C98AF-A996-423D-89F0-3C95B8535B0D}"/>
                </a:ext>
              </a:extLst>
            </p:cNvPr>
            <p:cNvSpPr/>
            <p:nvPr/>
          </p:nvSpPr>
          <p:spPr bwMode="auto">
            <a:xfrm>
              <a:off x="2151682" y="4216892"/>
              <a:ext cx="558061" cy="292642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="" xmlns:a16="http://schemas.microsoft.com/office/drawing/2014/main" id="{78F3EE47-A00F-4700-8C3F-F83F4EC2368A}"/>
                </a:ext>
              </a:extLst>
            </p:cNvPr>
            <p:cNvSpPr/>
            <p:nvPr/>
          </p:nvSpPr>
          <p:spPr bwMode="auto">
            <a:xfrm>
              <a:off x="2152800" y="4499899"/>
              <a:ext cx="556864" cy="292642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…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="" xmlns:a16="http://schemas.microsoft.com/office/drawing/2014/main" id="{4E58509F-9FCD-4635-997A-F57263518B87}"/>
              </a:ext>
            </a:extLst>
          </p:cNvPr>
          <p:cNvSpPr/>
          <p:nvPr/>
        </p:nvSpPr>
        <p:spPr bwMode="auto">
          <a:xfrm>
            <a:off x="7067539" y="4480316"/>
            <a:ext cx="510594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="" xmlns:a16="http://schemas.microsoft.com/office/drawing/2014/main" id="{A435A12E-617E-4F50-A1FA-3E6396CA6389}"/>
              </a:ext>
            </a:extLst>
          </p:cNvPr>
          <p:cNvSpPr/>
          <p:nvPr/>
        </p:nvSpPr>
        <p:spPr bwMode="auto">
          <a:xfrm>
            <a:off x="7646656" y="3904406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="" xmlns:a16="http://schemas.microsoft.com/office/drawing/2014/main" id="{4D5B8EBC-19FD-4F3C-A9C3-3673D0520470}"/>
              </a:ext>
            </a:extLst>
          </p:cNvPr>
          <p:cNvSpPr/>
          <p:nvPr/>
        </p:nvSpPr>
        <p:spPr bwMode="auto">
          <a:xfrm>
            <a:off x="7645956" y="4192360"/>
            <a:ext cx="510595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="" xmlns:a16="http://schemas.microsoft.com/office/drawing/2014/main" id="{919463F1-DF37-41EB-BFA1-D983896AD0EB}"/>
              </a:ext>
            </a:extLst>
          </p:cNvPr>
          <p:cNvSpPr/>
          <p:nvPr/>
        </p:nvSpPr>
        <p:spPr bwMode="auto">
          <a:xfrm>
            <a:off x="7645956" y="4480314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="" xmlns:a16="http://schemas.microsoft.com/office/drawing/2014/main" id="{83C1B2CA-14E6-4794-8594-B68ACAA78D34}"/>
              </a:ext>
            </a:extLst>
          </p:cNvPr>
          <p:cNvSpPr/>
          <p:nvPr/>
        </p:nvSpPr>
        <p:spPr bwMode="auto">
          <a:xfrm>
            <a:off x="8005564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="" xmlns:a16="http://schemas.microsoft.com/office/drawing/2014/main" id="{878A6970-1699-41F0-BDE3-886FBEF0B76B}"/>
              </a:ext>
            </a:extLst>
          </p:cNvPr>
          <p:cNvSpPr/>
          <p:nvPr/>
        </p:nvSpPr>
        <p:spPr bwMode="auto">
          <a:xfrm>
            <a:off x="9161223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="" xmlns:a16="http://schemas.microsoft.com/office/drawing/2014/main" id="{967D82E7-9CF5-42D3-9793-0EF394115726}"/>
              </a:ext>
            </a:extLst>
          </p:cNvPr>
          <p:cNvSpPr/>
          <p:nvPr/>
        </p:nvSpPr>
        <p:spPr bwMode="auto">
          <a:xfrm>
            <a:off x="10316882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="" xmlns:a16="http://schemas.microsoft.com/office/drawing/2014/main" id="{DFA3D6EC-3815-4B8D-BED3-F521A6FFAE36}"/>
              </a:ext>
            </a:extLst>
          </p:cNvPr>
          <p:cNvSpPr/>
          <p:nvPr/>
        </p:nvSpPr>
        <p:spPr bwMode="auto">
          <a:xfrm>
            <a:off x="1682050" y="3749213"/>
            <a:ext cx="2468922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="" xmlns:a16="http://schemas.microsoft.com/office/drawing/2014/main" id="{DE650D74-511F-4E9C-8A02-226A28CD6B26}"/>
              </a:ext>
            </a:extLst>
          </p:cNvPr>
          <p:cNvSpPr/>
          <p:nvPr/>
        </p:nvSpPr>
        <p:spPr bwMode="auto">
          <a:xfrm>
            <a:off x="6887667" y="688511"/>
            <a:ext cx="3355632" cy="820709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="" xmlns:a16="http://schemas.microsoft.com/office/drawing/2014/main" id="{EC0B0EB3-16F5-44BE-A7CD-7081A5ABF1EA}"/>
              </a:ext>
            </a:extLst>
          </p:cNvPr>
          <p:cNvSpPr/>
          <p:nvPr/>
        </p:nvSpPr>
        <p:spPr bwMode="auto">
          <a:xfrm>
            <a:off x="4213082" y="2258464"/>
            <a:ext cx="3355632" cy="781646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483186" y="5054682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="" xmlns:a16="http://schemas.microsoft.com/office/drawing/2014/main" id="{79AF8359-84AC-4AA7-984E-E1C58ED74B8E}"/>
              </a:ext>
            </a:extLst>
          </p:cNvPr>
          <p:cNvSpPr/>
          <p:nvPr/>
        </p:nvSpPr>
        <p:spPr bwMode="auto">
          <a:xfrm>
            <a:off x="4563280" y="3744700"/>
            <a:ext cx="1950444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="" xmlns:a16="http://schemas.microsoft.com/office/drawing/2014/main" id="{9597E87A-8C74-47A3-BAFB-E73EFD676CFD}"/>
              </a:ext>
            </a:extLst>
          </p:cNvPr>
          <p:cNvSpPr/>
          <p:nvPr/>
        </p:nvSpPr>
        <p:spPr bwMode="auto">
          <a:xfrm>
            <a:off x="6926031" y="3746240"/>
            <a:ext cx="139807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="" xmlns:a16="http://schemas.microsoft.com/office/drawing/2014/main" id="{E2E91619-C893-4DF0-82D9-A204E8111C33}"/>
              </a:ext>
            </a:extLst>
          </p:cNvPr>
          <p:cNvSpPr/>
          <p:nvPr/>
        </p:nvSpPr>
        <p:spPr bwMode="auto">
          <a:xfrm>
            <a:off x="5179111" y="5049700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="" xmlns:a16="http://schemas.microsoft.com/office/drawing/2014/main" id="{5AB22BEF-4276-4C40-A6F9-3B5BE529424E}"/>
              </a:ext>
            </a:extLst>
          </p:cNvPr>
          <p:cNvSpPr/>
          <p:nvPr/>
        </p:nvSpPr>
        <p:spPr bwMode="auto">
          <a:xfrm>
            <a:off x="7307068" y="5044280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="" xmlns:a16="http://schemas.microsoft.com/office/drawing/2014/main" id="{40089274-E461-4FA9-A3A0-3DD4F286B7DC}"/>
              </a:ext>
            </a:extLst>
          </p:cNvPr>
          <p:cNvCxnSpPr>
            <a:cxnSpLocks/>
            <a:stCxn id="174" idx="3"/>
            <a:endCxn id="184" idx="1"/>
          </p:cNvCxnSpPr>
          <p:nvPr/>
        </p:nvCxnSpPr>
        <p:spPr bwMode="auto">
          <a:xfrm flipV="1">
            <a:off x="4150972" y="4560781"/>
            <a:ext cx="412307" cy="4514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4" name="直接箭头连接符 203">
            <a:extLst>
              <a:ext uri="{FF2B5EF4-FFF2-40B4-BE49-F238E27FC236}">
                <a16:creationId xmlns="" xmlns:a16="http://schemas.microsoft.com/office/drawing/2014/main" id="{B1AEC1EA-81C2-466D-BB1D-D71C4DEBC7AF}"/>
              </a:ext>
            </a:extLst>
          </p:cNvPr>
          <p:cNvCxnSpPr>
            <a:cxnSpLocks/>
            <a:stCxn id="184" idx="3"/>
            <a:endCxn id="185" idx="1"/>
          </p:cNvCxnSpPr>
          <p:nvPr/>
        </p:nvCxnSpPr>
        <p:spPr bwMode="auto">
          <a:xfrm>
            <a:off x="6513724" y="4560781"/>
            <a:ext cx="412307" cy="154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7" name="直接箭头连接符 206">
            <a:extLst>
              <a:ext uri="{FF2B5EF4-FFF2-40B4-BE49-F238E27FC236}">
                <a16:creationId xmlns="" xmlns:a16="http://schemas.microsoft.com/office/drawing/2014/main" id="{A47430E1-8CF3-47EE-8B2E-7342844B071E}"/>
              </a:ext>
            </a:extLst>
          </p:cNvPr>
          <p:cNvCxnSpPr>
            <a:cxnSpLocks/>
          </p:cNvCxnSpPr>
          <p:nvPr/>
        </p:nvCxnSpPr>
        <p:spPr bwMode="auto">
          <a:xfrm>
            <a:off x="8311172" y="455924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7" name="矩形 226">
            <a:extLst>
              <a:ext uri="{FF2B5EF4-FFF2-40B4-BE49-F238E27FC236}">
                <a16:creationId xmlns="" xmlns:a16="http://schemas.microsoft.com/office/drawing/2014/main" id="{5B38A7EF-50A2-468E-959E-7300A24F8529}"/>
              </a:ext>
            </a:extLst>
          </p:cNvPr>
          <p:cNvSpPr/>
          <p:nvPr/>
        </p:nvSpPr>
        <p:spPr bwMode="auto">
          <a:xfrm>
            <a:off x="8761798" y="4378857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="" xmlns:a16="http://schemas.microsoft.com/office/drawing/2014/main" id="{FCF163D0-2FB6-49F3-A07A-D163DAF85D65}"/>
              </a:ext>
            </a:extLst>
          </p:cNvPr>
          <p:cNvCxnSpPr>
            <a:cxnSpLocks/>
          </p:cNvCxnSpPr>
          <p:nvPr/>
        </p:nvCxnSpPr>
        <p:spPr bwMode="auto">
          <a:xfrm>
            <a:off x="9310712" y="455770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51" name="连接符: 肘形 1050">
            <a:extLst>
              <a:ext uri="{FF2B5EF4-FFF2-40B4-BE49-F238E27FC236}">
                <a16:creationId xmlns="" xmlns:a16="http://schemas.microsoft.com/office/drawing/2014/main" id="{C18E0C09-8FC2-4752-A56B-66777B894DEF}"/>
              </a:ext>
            </a:extLst>
          </p:cNvPr>
          <p:cNvCxnSpPr>
            <a:cxnSpLocks/>
            <a:endCxn id="183" idx="2"/>
          </p:cNvCxnSpPr>
          <p:nvPr/>
        </p:nvCxnSpPr>
        <p:spPr bwMode="auto">
          <a:xfrm rot="5400000">
            <a:off x="6683137" y="1603344"/>
            <a:ext cx="4982" cy="7633984"/>
          </a:xfrm>
          <a:prstGeom prst="bentConnector3">
            <a:avLst>
              <a:gd name="adj1" fmla="val 808125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35" name="矩形 234">
            <a:extLst>
              <a:ext uri="{FF2B5EF4-FFF2-40B4-BE49-F238E27FC236}">
                <a16:creationId xmlns="" xmlns:a16="http://schemas.microsoft.com/office/drawing/2014/main" id="{866C2B94-D05D-4602-9A05-7040CB59A031}"/>
              </a:ext>
            </a:extLst>
          </p:cNvPr>
          <p:cNvSpPr/>
          <p:nvPr/>
        </p:nvSpPr>
        <p:spPr bwMode="auto">
          <a:xfrm>
            <a:off x="10135505" y="442182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=""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845123" y="3837113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846148" y="4131574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=""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845123" y="447226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</a:t>
            </a:r>
          </a:p>
        </p:txBody>
      </p:sp>
      <p:graphicFrame>
        <p:nvGraphicFramePr>
          <p:cNvPr id="242" name="表格 241">
            <a:extLst>
              <a:ext uri="{FF2B5EF4-FFF2-40B4-BE49-F238E27FC236}">
                <a16:creationId xmlns="" xmlns:a16="http://schemas.microsoft.com/office/drawing/2014/main" id="{9AAB3172-877E-4AE8-8A67-240BB4D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34708"/>
              </p:ext>
            </p:extLst>
          </p:nvPr>
        </p:nvGraphicFramePr>
        <p:xfrm>
          <a:off x="885220" y="651405"/>
          <a:ext cx="2858272" cy="1552600"/>
        </p:xfrm>
        <a:graphic>
          <a:graphicData uri="http://schemas.openxmlformats.org/drawingml/2006/table">
            <a:tbl>
              <a:tblPr/>
              <a:tblGrid>
                <a:gridCol w="798257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618004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749097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  <a:gridCol w="6929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8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6870296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赵八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255" name="矩形 254">
            <a:extLst>
              <a:ext uri="{FF2B5EF4-FFF2-40B4-BE49-F238E27FC236}">
                <a16:creationId xmlns="" xmlns:a16="http://schemas.microsoft.com/office/drawing/2014/main" id="{069080C4-ED58-4DC6-97FC-AEC40E681730}"/>
              </a:ext>
            </a:extLst>
          </p:cNvPr>
          <p:cNvSpPr/>
          <p:nvPr/>
        </p:nvSpPr>
        <p:spPr bwMode="auto">
          <a:xfrm>
            <a:off x="2002939" y="2345825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704916" y="5927195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列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，列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组合索引存储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基于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="" xmlns:a16="http://schemas.microsoft.com/office/drawing/2014/main" id="{AD976657-E2B9-436F-A69C-E68E93E618F0}"/>
              </a:ext>
            </a:extLst>
          </p:cNvPr>
          <p:cNvSpPr/>
          <p:nvPr/>
        </p:nvSpPr>
        <p:spPr bwMode="auto">
          <a:xfrm>
            <a:off x="10025013" y="3748733"/>
            <a:ext cx="82613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828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1" y="260013"/>
            <a:ext cx="8908272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4539600"/>
            <a:ext cx="720000" cy="720000"/>
          </a:xfrm>
          <a:prstGeom prst="rect">
            <a:avLst/>
          </a:prstGeom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0" y="1321607"/>
            <a:ext cx="720000" cy="720000"/>
          </a:xfrm>
          <a:prstGeom prst="rect">
            <a:avLst/>
          </a:prstGeom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20" y="4539425"/>
            <a:ext cx="720000" cy="720000"/>
          </a:xfrm>
          <a:prstGeom prst="rect">
            <a:avLst/>
          </a:prstGeom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43" y="1825543"/>
            <a:ext cx="720000" cy="720000"/>
          </a:xfrm>
          <a:prstGeom prst="rect">
            <a:avLst/>
          </a:prstGeom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18" y="3792369"/>
            <a:ext cx="720000" cy="720000"/>
          </a:xfrm>
          <a:prstGeom prst="rect">
            <a:avLst/>
          </a:prstGeom>
          <a:effectLst/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472013" y="5320800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inlog</a:t>
            </a:r>
            <a:r>
              <a:rPr lang="en-US" altLang="zh-CN" sz="1400" dirty="0" smtClean="0">
                <a:solidFill>
                  <a:schemeClr val="bg1"/>
                </a:solidFill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二进制日志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 bwMode="auto">
          <a:xfrm>
            <a:off x="3022429" y="1458201"/>
            <a:ext cx="0" cy="308139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316826" y="4398336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</a:t>
            </a:r>
            <a:r>
              <a:rPr lang="en-US" altLang="zh-CN" sz="1400" dirty="0" smtClean="0">
                <a:solidFill>
                  <a:schemeClr val="bg1"/>
                </a:solidFill>
              </a:rPr>
              <a:t>og dump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rot="20524339">
            <a:off x="4115772" y="2269258"/>
            <a:ext cx="2878475" cy="1171253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 bwMode="auto">
          <a:xfrm rot="9604690">
            <a:off x="4080118" y="2751999"/>
            <a:ext cx="2977332" cy="996582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 bwMode="auto">
          <a:xfrm rot="15813536">
            <a:off x="6219373" y="3129356"/>
            <a:ext cx="2326746" cy="5113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02836" y="1825543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2</a:t>
            </a:r>
            <a:r>
              <a:rPr lang="zh-CN" altLang="en-US" sz="1400" dirty="0" smtClean="0">
                <a:solidFill>
                  <a:srgbClr val="ECBB73"/>
                </a:solidFill>
              </a:rPr>
              <a:t>、通知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13151" y="375554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3</a:t>
            </a:r>
            <a:r>
              <a:rPr lang="zh-CN" altLang="en-US" sz="1400" dirty="0" smtClean="0">
                <a:solidFill>
                  <a:srgbClr val="ECBB73"/>
                </a:solidFill>
              </a:rPr>
              <a:t>、读取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404233" y="1920035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I/O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533571" y="5320148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r</a:t>
            </a:r>
            <a:r>
              <a:rPr lang="en-US" altLang="zh-CN" sz="1400" dirty="0" smtClean="0">
                <a:solidFill>
                  <a:schemeClr val="bg1"/>
                </a:solidFill>
              </a:rPr>
              <a:t>elay log</a:t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中继日志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738201"/>
            <a:ext cx="720000" cy="72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1" y="738201"/>
            <a:ext cx="720000" cy="720000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 bwMode="auto">
          <a:xfrm>
            <a:off x="139642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 bwMode="auto">
          <a:xfrm>
            <a:off x="645604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613746" y="2417115"/>
            <a:ext cx="901288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SQL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rot="17153151" flipV="1">
            <a:off x="7840922" y="3449707"/>
            <a:ext cx="1911639" cy="469246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408316" y="569897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>
                <a:solidFill>
                  <a:srgbClr val="B9CEFF"/>
                </a:solidFill>
              </a:rPr>
              <a:t>master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501696" y="53327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 smtClean="0">
                <a:solidFill>
                  <a:srgbClr val="B9CEFF"/>
                </a:solidFill>
              </a:rPr>
              <a:t>slave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343666" y="3392361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4</a:t>
            </a:r>
            <a:r>
              <a:rPr lang="zh-CN" altLang="en-US" sz="1400" dirty="0" smtClean="0">
                <a:solidFill>
                  <a:srgbClr val="ECBB73"/>
                </a:solidFill>
              </a:rPr>
              <a:t>、写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23629" y="3429399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5</a:t>
            </a:r>
            <a:r>
              <a:rPr lang="zh-CN" altLang="en-US" sz="1400" dirty="0" smtClean="0">
                <a:solidFill>
                  <a:srgbClr val="ECBB73"/>
                </a:solidFill>
              </a:rPr>
              <a:t>、读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xmlns="" id="{E39619EE-940E-4DCD-B232-14B666B8A7B8}"/>
              </a:ext>
            </a:extLst>
          </p:cNvPr>
          <p:cNvSpPr/>
          <p:nvPr/>
        </p:nvSpPr>
        <p:spPr bwMode="auto">
          <a:xfrm rot="16353609" flipV="1">
            <a:off x="8834509" y="1760341"/>
            <a:ext cx="413314" cy="337647"/>
          </a:xfrm>
          <a:prstGeom prst="arc">
            <a:avLst>
              <a:gd name="adj1" fmla="val 16200000"/>
              <a:gd name="adj2" fmla="val 5402117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56240" y="1343257"/>
            <a:ext cx="130553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6</a:t>
            </a:r>
            <a:r>
              <a:rPr lang="zh-CN" altLang="en-US" sz="1400" dirty="0" smtClean="0">
                <a:solidFill>
                  <a:srgbClr val="ECBB73"/>
                </a:solidFill>
              </a:rPr>
              <a:t>、执行</a:t>
            </a:r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885725" y="2775659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1</a:t>
            </a:r>
            <a:r>
              <a:rPr lang="zh-CN" altLang="en-US" sz="1400" dirty="0" smtClean="0">
                <a:solidFill>
                  <a:srgbClr val="ECBB73"/>
                </a:solidFill>
              </a:rPr>
              <a:t>、数据变更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382429" y="5938739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MySQL</a:t>
            </a:r>
            <a:r>
              <a:rPr lang="zh-CN" altLang="en-US" sz="1600" dirty="0" smtClean="0">
                <a:solidFill>
                  <a:schemeClr val="bg1"/>
                </a:solidFill>
              </a:rPr>
              <a:t>主从同步原理图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120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>
            <a:extLst>
              <a:ext uri="{FF2B5EF4-FFF2-40B4-BE49-F238E27FC236}">
                <a16:creationId xmlns=""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-675456"/>
            <a:ext cx="10303265" cy="777686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666401" y="454947"/>
            <a:ext cx="871200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客户端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294584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查询缓存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解析器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08775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预处理器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888088" y="3047235"/>
            <a:ext cx="1437727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查询执行引擎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836767" y="3047235"/>
            <a:ext cx="1152128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查询优化器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5259" y="3645022"/>
            <a:ext cx="1386761" cy="2348329"/>
            <a:chOff x="3845143" y="3645024"/>
            <a:chExt cx="1386761" cy="2348329"/>
          </a:xfrm>
        </p:grpSpPr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215422"/>
              <a:ext cx="936104" cy="434961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 smtClean="0">
                  <a:solidFill>
                    <a:schemeClr val="bg1"/>
                  </a:solidFill>
                </a:rPr>
                <a:t>InnoDB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79715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 smtClean="0">
                  <a:solidFill>
                    <a:schemeClr val="bg1"/>
                  </a:solidFill>
                </a:rPr>
                <a:t>MyISAM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538644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….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3845143" y="3645024"/>
              <a:ext cx="1386761" cy="234832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0471" y="3701880"/>
              <a:ext cx="936104" cy="43496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存储引擎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圆柱形 1"/>
          <p:cNvSpPr/>
          <p:nvPr/>
        </p:nvSpPr>
        <p:spPr bwMode="auto">
          <a:xfrm>
            <a:off x="7318919" y="4518529"/>
            <a:ext cx="576064" cy="601313"/>
          </a:xfrm>
          <a:prstGeom prst="can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5134478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数据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791744" y="-387424"/>
            <a:ext cx="7632240" cy="6748805"/>
          </a:xfrm>
          <a:prstGeom prst="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>
            <a:off x="2537601" y="671011"/>
            <a:ext cx="1756983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319786" y="242174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r>
              <a:rPr lang="zh-CN" altLang="en-US" sz="1400" dirty="0" smtClean="0">
                <a:solidFill>
                  <a:srgbClr val="ECBB73"/>
                </a:solidFill>
              </a:rPr>
              <a:t>查询请求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5302696" y="671011"/>
            <a:ext cx="18002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364435" y="224238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5" idx="3"/>
          </p:cNvCxnSpPr>
          <p:nvPr/>
        </p:nvCxnSpPr>
        <p:spPr bwMode="auto">
          <a:xfrm flipV="1">
            <a:off x="8111008" y="656331"/>
            <a:ext cx="1797767" cy="1468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 bwMode="auto">
          <a:xfrm>
            <a:off x="10412831" y="887075"/>
            <a:ext cx="0" cy="216016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flipH="1">
            <a:off x="8325815" y="3263299"/>
            <a:ext cx="151095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任意多边形 73"/>
          <p:cNvSpPr/>
          <p:nvPr/>
        </p:nvSpPr>
        <p:spPr bwMode="auto">
          <a:xfrm rot="17801513" flipV="1">
            <a:off x="5589577" y="3355524"/>
            <a:ext cx="1666132" cy="1224737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 bwMode="auto">
          <a:xfrm flipV="1">
            <a:off x="5492020" y="4819186"/>
            <a:ext cx="1826899" cy="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任意多边形 80"/>
          <p:cNvSpPr/>
          <p:nvPr/>
        </p:nvSpPr>
        <p:spPr bwMode="auto">
          <a:xfrm rot="21325733" flipV="1">
            <a:off x="4827138" y="801366"/>
            <a:ext cx="1957006" cy="25698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 rot="10615067" flipV="1">
            <a:off x="2568976" y="733881"/>
            <a:ext cx="2676905" cy="16161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75347" y="236050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ECBB73"/>
                </a:solidFill>
              </a:rPr>
              <a:t>解析树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5743" y="14794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语法解析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693475" y="21961"/>
            <a:ext cx="1514035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进一步检语法查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318601" y="1756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检查缓存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160280" y="5861878"/>
            <a:ext cx="5486457" cy="4321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 smtClean="0">
                <a:solidFill>
                  <a:schemeClr val="bg1"/>
                </a:solidFill>
              </a:rPr>
              <a:t>备注：查询缓存、查询优化器、查询执行引擎中的“查询” 是名词，不是动词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0272741" y="1638497"/>
            <a:ext cx="1151243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ECBB73"/>
                </a:solidFill>
              </a:rPr>
              <a:t>新解析树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64475" y="2780402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r>
              <a:rPr lang="zh-CN" altLang="en-US" sz="1400" dirty="0" smtClean="0">
                <a:solidFill>
                  <a:srgbClr val="ECBB73"/>
                </a:solidFill>
              </a:rPr>
              <a:t>执行计划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540180" y="3717753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API</a:t>
            </a:r>
            <a:r>
              <a:rPr lang="zh-CN" altLang="en-US" sz="1400" dirty="0" smtClean="0">
                <a:solidFill>
                  <a:srgbClr val="ECBB73"/>
                </a:solidFill>
              </a:rPr>
              <a:t>接口查询请求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062512" y="156672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结果缓存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903940" y="1549106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结果返回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44779" y="3468341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生成计划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240456" y="3479697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执行计划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4294584" y="6507162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SQL</a:t>
            </a:r>
            <a:r>
              <a:rPr lang="zh-CN" altLang="en-US" sz="1600" dirty="0" smtClean="0">
                <a:solidFill>
                  <a:schemeClr val="bg1"/>
                </a:solidFill>
              </a:rPr>
              <a:t>执行流程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数据查询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935276" y="-373163"/>
            <a:ext cx="1585141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MySQL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81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>
            <a:extLst>
              <a:ext uri="{FF2B5EF4-FFF2-40B4-BE49-F238E27FC236}">
                <a16:creationId xmlns=""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20688"/>
            <a:ext cx="4536504" cy="460851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20" name="矩形 119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583832" y="949121"/>
            <a:ext cx="3744416" cy="355318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假设有</a:t>
            </a:r>
            <a:r>
              <a:rPr lang="en-US" altLang="zh-CN" sz="1400" dirty="0">
                <a:solidFill>
                  <a:schemeClr val="bg1"/>
                </a:solidFill>
              </a:rPr>
              <a:t>A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B</a:t>
            </a:r>
            <a:r>
              <a:rPr lang="zh-CN" altLang="en-US" sz="1400" dirty="0">
                <a:solidFill>
                  <a:schemeClr val="bg1"/>
                </a:solidFill>
              </a:rPr>
              <a:t>两个数据，值分别为</a:t>
            </a:r>
            <a:r>
              <a:rPr lang="en-US" altLang="zh-CN" sz="1400" dirty="0">
                <a:solidFill>
                  <a:schemeClr val="bg1"/>
                </a:solidFill>
              </a:rPr>
              <a:t>1,2.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</a:rPr>
              <a:t>事务开始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A=1</a:t>
            </a:r>
            <a:r>
              <a:rPr lang="zh-CN" altLang="en-US" sz="1400" dirty="0">
                <a:solidFill>
                  <a:schemeClr val="bg1"/>
                </a:solidFill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</a:rPr>
              <a:t>undo log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3. </a:t>
            </a:r>
            <a:r>
              <a:rPr lang="zh-CN" altLang="en-US" sz="1400" dirty="0" smtClean="0">
                <a:solidFill>
                  <a:schemeClr val="bg1"/>
                </a:solidFill>
              </a:rPr>
              <a:t>内存中修改</a:t>
            </a:r>
            <a:r>
              <a:rPr lang="en-US" altLang="zh-CN" sz="1400" dirty="0">
                <a:solidFill>
                  <a:schemeClr val="bg1"/>
                </a:solidFill>
              </a:rPr>
              <a:t>A=3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4.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A=3</a:t>
            </a:r>
            <a:r>
              <a:rPr lang="zh-CN" altLang="en-US" sz="1400" dirty="0">
                <a:solidFill>
                  <a:schemeClr val="bg1"/>
                </a:solidFill>
              </a:rPr>
              <a:t>到 </a:t>
            </a:r>
            <a:r>
              <a:rPr lang="en-US" altLang="zh-CN" sz="1400" dirty="0">
                <a:solidFill>
                  <a:schemeClr val="bg1"/>
                </a:solidFill>
              </a:rPr>
              <a:t>redo </a:t>
            </a:r>
            <a:r>
              <a:rPr lang="en-US" altLang="zh-CN" sz="1400" dirty="0" smtClean="0">
                <a:solidFill>
                  <a:schemeClr val="bg1"/>
                </a:solidFill>
              </a:rPr>
              <a:t>log</a:t>
            </a:r>
            <a:r>
              <a:rPr lang="zh-CN" altLang="en-US" sz="1400" dirty="0" smtClean="0">
                <a:solidFill>
                  <a:schemeClr val="bg1"/>
                </a:solidFill>
              </a:rPr>
              <a:t>到内存中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5.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B=2</a:t>
            </a:r>
            <a:r>
              <a:rPr lang="zh-CN" altLang="en-US" sz="1400" dirty="0">
                <a:solidFill>
                  <a:schemeClr val="bg1"/>
                </a:solidFill>
              </a:rPr>
              <a:t>到 </a:t>
            </a:r>
            <a:r>
              <a:rPr lang="en-US" altLang="zh-CN" sz="1400" dirty="0">
                <a:solidFill>
                  <a:schemeClr val="bg1"/>
                </a:solidFill>
              </a:rPr>
              <a:t>undo log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6. </a:t>
            </a:r>
            <a:r>
              <a:rPr lang="zh-CN" altLang="en-US" sz="1400" dirty="0">
                <a:solidFill>
                  <a:schemeClr val="bg1"/>
                </a:solidFill>
              </a:rPr>
              <a:t>修改</a:t>
            </a:r>
            <a:r>
              <a:rPr lang="en-US" altLang="zh-CN" sz="1400" dirty="0">
                <a:solidFill>
                  <a:schemeClr val="bg1"/>
                </a:solidFill>
              </a:rPr>
              <a:t>B=4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7.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B=4</a:t>
            </a:r>
            <a:r>
              <a:rPr lang="zh-CN" altLang="en-US" sz="1400" dirty="0">
                <a:solidFill>
                  <a:schemeClr val="bg1"/>
                </a:solidFill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</a:rPr>
              <a:t>redo </a:t>
            </a:r>
            <a:r>
              <a:rPr lang="en-US" altLang="zh-CN" sz="1400" dirty="0" smtClean="0">
                <a:solidFill>
                  <a:schemeClr val="bg1"/>
                </a:solidFill>
              </a:rPr>
              <a:t>log</a:t>
            </a:r>
            <a:r>
              <a:rPr lang="zh-CN" altLang="en-US" sz="1400" dirty="0" smtClean="0">
                <a:solidFill>
                  <a:schemeClr val="bg1"/>
                </a:solidFill>
              </a:rPr>
              <a:t>到内存中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8. </a:t>
            </a:r>
            <a:r>
              <a:rPr lang="zh-CN" altLang="en-US" sz="1400" dirty="0">
                <a:solidFill>
                  <a:schemeClr val="bg1"/>
                </a:solidFill>
              </a:rPr>
              <a:t>将</a:t>
            </a:r>
            <a:r>
              <a:rPr lang="en-US" altLang="zh-CN" sz="1400" dirty="0">
                <a:solidFill>
                  <a:schemeClr val="bg1"/>
                </a:solidFill>
              </a:rPr>
              <a:t>redo log</a:t>
            </a:r>
            <a:r>
              <a:rPr lang="zh-CN" altLang="en-US" sz="1400" dirty="0">
                <a:solidFill>
                  <a:schemeClr val="bg1"/>
                </a:solidFill>
              </a:rPr>
              <a:t>写入磁盘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9. </a:t>
            </a:r>
            <a:r>
              <a:rPr lang="zh-CN" altLang="en-US" sz="1400" dirty="0">
                <a:solidFill>
                  <a:schemeClr val="bg1"/>
                </a:solidFill>
              </a:rPr>
              <a:t>事务</a:t>
            </a:r>
            <a:r>
              <a:rPr lang="zh-CN" altLang="en-US" sz="1400" dirty="0" smtClean="0">
                <a:solidFill>
                  <a:schemeClr val="bg1"/>
                </a:solidFill>
              </a:rPr>
              <a:t>提交，把内存中的数据保存到磁盘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4902899" y="4610316"/>
            <a:ext cx="3106281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事务执行流程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304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11147</TotalTime>
  <Words>501</Words>
  <Application>Microsoft Office PowerPoint</Application>
  <PresentationFormat>宽屏</PresentationFormat>
  <Paragraphs>198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54</cp:revision>
  <dcterms:modified xsi:type="dcterms:W3CDTF">2019-01-20T09:44:54Z</dcterms:modified>
</cp:coreProperties>
</file>