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8" r:id="rId11"/>
    <p:sldId id="266" r:id="rId12"/>
    <p:sldId id="265" r:id="rId13"/>
    <p:sldId id="272" r:id="rId14"/>
    <p:sldId id="269" r:id="rId15"/>
    <p:sldId id="270" r:id="rId16"/>
    <p:sldId id="27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206" d="100"/>
          <a:sy n="206" d="100"/>
        </p:scale>
        <p:origin x="504" y="18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16d75dfbe2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16d75dfbe2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16fb4d392c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16fb4d392c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Inference time as well as how many messages does it take before a threat can be detected</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16d75dfbe2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16d75dfbe2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16d75dfbe2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16d75dfbe2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16562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16fb4d392c_0_1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16fb4d392c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16fb4d392c_0_1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16fb4d392c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16fb4d392c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16fb4d392c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16d681b2e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16d681b2e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16fb4d392c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16fb4d392c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16fb4d392c_0_1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16fb4d392c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16fb4d392c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16fb4d392c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16fb4d392c_0_1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16fb4d392c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16d75dfbe2_0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16d75dfbe2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16d75dfbe2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16d75dfbe2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16fb4d392c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16fb4d392c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0"/>
              </a:spcBef>
              <a:spcAft>
                <a:spcPts val="0"/>
              </a:spcAft>
              <a:buClr>
                <a:schemeClr val="lt2"/>
              </a:buClr>
              <a:buSzPts val="1400"/>
              <a:buChar char="○"/>
              <a:defRPr>
                <a:solidFill>
                  <a:schemeClr val="lt2"/>
                </a:solidFill>
              </a:defRPr>
            </a:lvl2pPr>
            <a:lvl3pPr marL="1371600" lvl="2" indent="-317500">
              <a:lnSpc>
                <a:spcPct val="115000"/>
              </a:lnSpc>
              <a:spcBef>
                <a:spcPts val="0"/>
              </a:spcBef>
              <a:spcAft>
                <a:spcPts val="0"/>
              </a:spcAft>
              <a:buClr>
                <a:schemeClr val="lt2"/>
              </a:buClr>
              <a:buSzPts val="1400"/>
              <a:buChar char="■"/>
              <a:defRPr>
                <a:solidFill>
                  <a:schemeClr val="lt2"/>
                </a:solidFill>
              </a:defRPr>
            </a:lvl3pPr>
            <a:lvl4pPr marL="1828800" lvl="3" indent="-317500">
              <a:lnSpc>
                <a:spcPct val="115000"/>
              </a:lnSpc>
              <a:spcBef>
                <a:spcPts val="0"/>
              </a:spcBef>
              <a:spcAft>
                <a:spcPts val="0"/>
              </a:spcAft>
              <a:buClr>
                <a:schemeClr val="lt2"/>
              </a:buClr>
              <a:buSzPts val="1400"/>
              <a:buChar char="●"/>
              <a:defRPr>
                <a:solidFill>
                  <a:schemeClr val="lt2"/>
                </a:solidFill>
              </a:defRPr>
            </a:lvl4pPr>
            <a:lvl5pPr marL="2286000" lvl="4" indent="-317500">
              <a:lnSpc>
                <a:spcPct val="115000"/>
              </a:lnSpc>
              <a:spcBef>
                <a:spcPts val="0"/>
              </a:spcBef>
              <a:spcAft>
                <a:spcPts val="0"/>
              </a:spcAft>
              <a:buClr>
                <a:schemeClr val="lt2"/>
              </a:buClr>
              <a:buSzPts val="1400"/>
              <a:buChar char="○"/>
              <a:defRPr>
                <a:solidFill>
                  <a:schemeClr val="lt2"/>
                </a:solidFill>
              </a:defRPr>
            </a:lvl5pPr>
            <a:lvl6pPr marL="2743200" lvl="5" indent="-317500">
              <a:lnSpc>
                <a:spcPct val="115000"/>
              </a:lnSpc>
              <a:spcBef>
                <a:spcPts val="0"/>
              </a:spcBef>
              <a:spcAft>
                <a:spcPts val="0"/>
              </a:spcAft>
              <a:buClr>
                <a:schemeClr val="lt2"/>
              </a:buClr>
              <a:buSzPts val="1400"/>
              <a:buChar char="■"/>
              <a:defRPr>
                <a:solidFill>
                  <a:schemeClr val="lt2"/>
                </a:solidFill>
              </a:defRPr>
            </a:lvl6pPr>
            <a:lvl7pPr marL="3200400" lvl="6" indent="-317500">
              <a:lnSpc>
                <a:spcPct val="115000"/>
              </a:lnSpc>
              <a:spcBef>
                <a:spcPts val="0"/>
              </a:spcBef>
              <a:spcAft>
                <a:spcPts val="0"/>
              </a:spcAft>
              <a:buClr>
                <a:schemeClr val="lt2"/>
              </a:buClr>
              <a:buSzPts val="1400"/>
              <a:buChar char="●"/>
              <a:defRPr>
                <a:solidFill>
                  <a:schemeClr val="lt2"/>
                </a:solidFill>
              </a:defRPr>
            </a:lvl7pPr>
            <a:lvl8pPr marL="3657600" lvl="7" indent="-317500">
              <a:lnSpc>
                <a:spcPct val="115000"/>
              </a:lnSpc>
              <a:spcBef>
                <a:spcPts val="0"/>
              </a:spcBef>
              <a:spcAft>
                <a:spcPts val="0"/>
              </a:spcAft>
              <a:buClr>
                <a:schemeClr val="lt2"/>
              </a:buClr>
              <a:buSzPts val="1400"/>
              <a:buChar char="○"/>
              <a:defRPr>
                <a:solidFill>
                  <a:schemeClr val="lt2"/>
                </a:solidFill>
              </a:defRPr>
            </a:lvl8pPr>
            <a:lvl9pPr marL="4114800" lvl="8" indent="-317500">
              <a:lnSpc>
                <a:spcPct val="115000"/>
              </a:lnSpc>
              <a:spcBef>
                <a:spcPts val="0"/>
              </a:spcBef>
              <a:spcAft>
                <a:spcPts val="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alpha val="91860"/>
          </a:srgbClr>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1058290"/>
            <a:ext cx="8520600" cy="122388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US" sz="3630" dirty="0">
                <a:solidFill>
                  <a:srgbClr val="A4C2F4"/>
                </a:solidFill>
                <a:latin typeface="Calibri"/>
                <a:ea typeface="Calibri"/>
                <a:cs typeface="Calibri"/>
                <a:sym typeface="Calibri"/>
              </a:rPr>
              <a:t>Misbehaviour Detection of 5G Connected Vehicles Using Deep Learning</a:t>
            </a:r>
            <a:endParaRPr sz="3630" dirty="0">
              <a:solidFill>
                <a:srgbClr val="A4C2F4"/>
              </a:solidFill>
              <a:latin typeface="Calibri"/>
              <a:ea typeface="Calibri"/>
              <a:cs typeface="Calibri"/>
              <a:sym typeface="Calibri"/>
            </a:endParaRPr>
          </a:p>
        </p:txBody>
      </p:sp>
      <p:sp>
        <p:nvSpPr>
          <p:cNvPr id="55" name="Google Shape;55;p13"/>
          <p:cNvSpPr txBox="1">
            <a:spLocks noGrp="1"/>
          </p:cNvSpPr>
          <p:nvPr>
            <p:ph type="subTitle" idx="1"/>
          </p:nvPr>
        </p:nvSpPr>
        <p:spPr>
          <a:xfrm>
            <a:off x="311700" y="2605525"/>
            <a:ext cx="8520600" cy="996300"/>
          </a:xfrm>
          <a:prstGeom prst="rect">
            <a:avLst/>
          </a:prstGeom>
        </p:spPr>
        <p:txBody>
          <a:bodyPr spcFirstLastPara="1" wrap="square" lIns="91425" tIns="91425" rIns="91425" bIns="91425" anchor="t" anchorCtr="0">
            <a:normAutofit fontScale="85000" lnSpcReduction="20000"/>
          </a:bodyPr>
          <a:lstStyle/>
          <a:p>
            <a:pPr marL="0" lvl="0" indent="0" algn="ctr" rtl="0">
              <a:spcBef>
                <a:spcPts val="0"/>
              </a:spcBef>
              <a:spcAft>
                <a:spcPts val="0"/>
              </a:spcAft>
              <a:buNone/>
            </a:pPr>
            <a:r>
              <a:rPr lang="en" sz="1900" dirty="0">
                <a:solidFill>
                  <a:schemeClr val="accent2"/>
                </a:solidFill>
                <a:latin typeface="Calibri"/>
                <a:ea typeface="Calibri"/>
                <a:cs typeface="Calibri"/>
                <a:sym typeface="Calibri"/>
              </a:rPr>
              <a:t>By: Aidan Lochbihler, Adam ALi Husseinat, Josimar Kouam</a:t>
            </a:r>
            <a:endParaRPr sz="1900" dirty="0">
              <a:solidFill>
                <a:schemeClr val="accent2"/>
              </a:solidFill>
              <a:latin typeface="Calibri"/>
              <a:ea typeface="Calibri"/>
              <a:cs typeface="Calibri"/>
              <a:sym typeface="Calibri"/>
            </a:endParaRPr>
          </a:p>
          <a:p>
            <a:pPr marL="0" lvl="0" indent="0" algn="ctr" rtl="0">
              <a:spcBef>
                <a:spcPts val="0"/>
              </a:spcBef>
              <a:spcAft>
                <a:spcPts val="0"/>
              </a:spcAft>
              <a:buNone/>
            </a:pPr>
            <a:endParaRPr lang="en" sz="1900" dirty="0">
              <a:solidFill>
                <a:schemeClr val="accent2"/>
              </a:solidFill>
              <a:latin typeface="Calibri"/>
              <a:ea typeface="Calibri"/>
              <a:cs typeface="Calibri"/>
              <a:sym typeface="Calibri"/>
            </a:endParaRPr>
          </a:p>
          <a:p>
            <a:pPr marL="0" lvl="0" indent="0" algn="ctr" rtl="0">
              <a:spcBef>
                <a:spcPts val="0"/>
              </a:spcBef>
              <a:spcAft>
                <a:spcPts val="0"/>
              </a:spcAft>
              <a:buNone/>
            </a:pPr>
            <a:r>
              <a:rPr lang="en" sz="1900" dirty="0">
                <a:solidFill>
                  <a:schemeClr val="accent2"/>
                </a:solidFill>
                <a:latin typeface="Calibri"/>
                <a:ea typeface="Calibri"/>
                <a:cs typeface="Calibri"/>
                <a:sym typeface="Calibri"/>
              </a:rPr>
              <a:t>SYSC 5804</a:t>
            </a:r>
            <a:endParaRPr sz="1900" dirty="0">
              <a:solidFill>
                <a:schemeClr val="accent2"/>
              </a:solidFill>
              <a:latin typeface="Calibri"/>
              <a:ea typeface="Calibri"/>
              <a:cs typeface="Calibri"/>
              <a:sym typeface="Calibri"/>
            </a:endParaRPr>
          </a:p>
          <a:p>
            <a:pPr marL="0" lvl="0" indent="0" algn="ctr" rtl="0">
              <a:spcBef>
                <a:spcPts val="0"/>
              </a:spcBef>
              <a:spcAft>
                <a:spcPts val="0"/>
              </a:spcAft>
              <a:buNone/>
            </a:pPr>
            <a:r>
              <a:rPr lang="en" sz="1900" dirty="0">
                <a:solidFill>
                  <a:schemeClr val="accent2"/>
                </a:solidFill>
                <a:latin typeface="Calibri"/>
                <a:ea typeface="Calibri"/>
                <a:cs typeface="Calibri"/>
                <a:sym typeface="Calibri"/>
              </a:rPr>
              <a:t>March 31</a:t>
            </a:r>
            <a:r>
              <a:rPr lang="en" sz="1900" baseline="30000" dirty="0">
                <a:solidFill>
                  <a:schemeClr val="accent2"/>
                </a:solidFill>
                <a:latin typeface="Calibri"/>
                <a:ea typeface="Calibri"/>
                <a:cs typeface="Calibri"/>
                <a:sym typeface="Calibri"/>
              </a:rPr>
              <a:t>st</a:t>
            </a:r>
            <a:r>
              <a:rPr lang="en" sz="1900" dirty="0">
                <a:solidFill>
                  <a:schemeClr val="accent2"/>
                </a:solidFill>
                <a:latin typeface="Calibri"/>
                <a:ea typeface="Calibri"/>
                <a:cs typeface="Calibri"/>
                <a:sym typeface="Calibri"/>
              </a:rPr>
              <a:t> , 2023</a:t>
            </a:r>
            <a:endParaRPr sz="1900" dirty="0">
              <a:solidFill>
                <a:schemeClr val="accent2"/>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0000">
            <a:alpha val="91860"/>
          </a:srgbClr>
        </a:solidFill>
        <a:effectLst/>
      </p:bgPr>
    </p:bg>
    <p:spTree>
      <p:nvGrpSpPr>
        <p:cNvPr id="1" name="Shape 133"/>
        <p:cNvGrpSpPr/>
        <p:nvPr/>
      </p:nvGrpSpPr>
      <p:grpSpPr>
        <a:xfrm>
          <a:off x="0" y="0"/>
          <a:ext cx="0" cy="0"/>
          <a:chOff x="0" y="0"/>
          <a:chExt cx="0" cy="0"/>
        </a:xfrm>
      </p:grpSpPr>
      <p:sp>
        <p:nvSpPr>
          <p:cNvPr id="134" name="Google Shape;134;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9FC5E8"/>
                </a:solidFill>
                <a:latin typeface="Calibri"/>
                <a:ea typeface="Calibri"/>
                <a:cs typeface="Calibri"/>
                <a:sym typeface="Calibri"/>
              </a:rPr>
              <a:t>Method: BSM Densities</a:t>
            </a:r>
            <a:endParaRPr>
              <a:solidFill>
                <a:srgbClr val="9FC5E8"/>
              </a:solidFill>
              <a:latin typeface="Calibri"/>
              <a:ea typeface="Calibri"/>
              <a:cs typeface="Calibri"/>
              <a:sym typeface="Calibri"/>
            </a:endParaRPr>
          </a:p>
        </p:txBody>
      </p:sp>
      <p:sp>
        <p:nvSpPr>
          <p:cNvPr id="135" name="Google Shape;135;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solidFill>
                  <a:schemeClr val="accent2"/>
                </a:solidFill>
                <a:latin typeface="Calibri"/>
                <a:ea typeface="Calibri"/>
                <a:cs typeface="Calibri"/>
                <a:sym typeface="Calibri"/>
              </a:rPr>
              <a:t>In all cases vehicles are sending BSMs at ~10Hz. Percent of cars that are attackers remains similar</a:t>
            </a:r>
            <a:endParaRPr>
              <a:solidFill>
                <a:schemeClr val="accent2"/>
              </a:solidFill>
              <a:latin typeface="Calibri"/>
              <a:ea typeface="Calibri"/>
              <a:cs typeface="Calibri"/>
              <a:sym typeface="Calibri"/>
            </a:endParaRPr>
          </a:p>
          <a:p>
            <a:pPr marL="0" lvl="0" indent="0" algn="l" rtl="0">
              <a:spcBef>
                <a:spcPts val="1200"/>
              </a:spcBef>
              <a:spcAft>
                <a:spcPts val="0"/>
              </a:spcAft>
              <a:buNone/>
            </a:pPr>
            <a:r>
              <a:rPr lang="en">
                <a:solidFill>
                  <a:schemeClr val="accent2"/>
                </a:solidFill>
                <a:latin typeface="Calibri"/>
                <a:ea typeface="Calibri"/>
                <a:cs typeface="Calibri"/>
                <a:sym typeface="Calibri"/>
              </a:rPr>
              <a:t>Low Density:</a:t>
            </a:r>
            <a:endParaRPr>
              <a:solidFill>
                <a:schemeClr val="accent2"/>
              </a:solidFill>
              <a:latin typeface="Calibri"/>
              <a:ea typeface="Calibri"/>
              <a:cs typeface="Calibri"/>
              <a:sym typeface="Calibri"/>
            </a:endParaRPr>
          </a:p>
          <a:p>
            <a:pPr marL="457200" lvl="0" indent="-342900" algn="l" rtl="0">
              <a:spcBef>
                <a:spcPts val="1200"/>
              </a:spcBef>
              <a:spcAft>
                <a:spcPts val="0"/>
              </a:spcAft>
              <a:buClr>
                <a:schemeClr val="accent2"/>
              </a:buClr>
              <a:buSzPts val="1800"/>
              <a:buFont typeface="Calibri"/>
              <a:buChar char="●"/>
            </a:pPr>
            <a:r>
              <a:rPr lang="en">
                <a:solidFill>
                  <a:schemeClr val="accent2"/>
                </a:solidFill>
                <a:latin typeface="Calibri"/>
                <a:ea typeface="Calibri"/>
                <a:cs typeface="Calibri"/>
                <a:sym typeface="Calibri"/>
              </a:rPr>
              <a:t>35-39 vehicles</a:t>
            </a:r>
            <a:endParaRPr>
              <a:solidFill>
                <a:schemeClr val="accent2"/>
              </a:solidFill>
              <a:latin typeface="Calibri"/>
              <a:ea typeface="Calibri"/>
              <a:cs typeface="Calibri"/>
              <a:sym typeface="Calibri"/>
            </a:endParaRPr>
          </a:p>
          <a:p>
            <a:pPr marL="0" lvl="0" indent="0" algn="l" rtl="0">
              <a:spcBef>
                <a:spcPts val="1200"/>
              </a:spcBef>
              <a:spcAft>
                <a:spcPts val="0"/>
              </a:spcAft>
              <a:buNone/>
            </a:pPr>
            <a:r>
              <a:rPr lang="en">
                <a:solidFill>
                  <a:schemeClr val="accent2"/>
                </a:solidFill>
                <a:latin typeface="Calibri"/>
                <a:ea typeface="Calibri"/>
                <a:cs typeface="Calibri"/>
                <a:sym typeface="Calibri"/>
              </a:rPr>
              <a:t>Medium Density:</a:t>
            </a:r>
            <a:endParaRPr>
              <a:solidFill>
                <a:schemeClr val="accent2"/>
              </a:solidFill>
              <a:latin typeface="Calibri"/>
              <a:ea typeface="Calibri"/>
              <a:cs typeface="Calibri"/>
              <a:sym typeface="Calibri"/>
            </a:endParaRPr>
          </a:p>
          <a:p>
            <a:pPr marL="457200" lvl="0" indent="-342900" algn="l" rtl="0">
              <a:spcBef>
                <a:spcPts val="1200"/>
              </a:spcBef>
              <a:spcAft>
                <a:spcPts val="0"/>
              </a:spcAft>
              <a:buClr>
                <a:schemeClr val="accent2"/>
              </a:buClr>
              <a:buSzPts val="1800"/>
              <a:buFont typeface="Calibri"/>
              <a:buChar char="●"/>
            </a:pPr>
            <a:r>
              <a:rPr lang="en">
                <a:solidFill>
                  <a:schemeClr val="accent2"/>
                </a:solidFill>
                <a:latin typeface="Calibri"/>
                <a:ea typeface="Calibri"/>
                <a:cs typeface="Calibri"/>
                <a:sym typeface="Calibri"/>
              </a:rPr>
              <a:t>97-108 vehicles</a:t>
            </a:r>
            <a:endParaRPr>
              <a:solidFill>
                <a:schemeClr val="accent2"/>
              </a:solidFill>
              <a:latin typeface="Calibri"/>
              <a:ea typeface="Calibri"/>
              <a:cs typeface="Calibri"/>
              <a:sym typeface="Calibri"/>
            </a:endParaRPr>
          </a:p>
          <a:p>
            <a:pPr marL="0" lvl="0" indent="0" algn="l" rtl="0">
              <a:spcBef>
                <a:spcPts val="1200"/>
              </a:spcBef>
              <a:spcAft>
                <a:spcPts val="0"/>
              </a:spcAft>
              <a:buNone/>
            </a:pPr>
            <a:r>
              <a:rPr lang="en">
                <a:solidFill>
                  <a:schemeClr val="accent2"/>
                </a:solidFill>
                <a:latin typeface="Calibri"/>
                <a:ea typeface="Calibri"/>
                <a:cs typeface="Calibri"/>
                <a:sym typeface="Calibri"/>
              </a:rPr>
              <a:t>High Density:</a:t>
            </a:r>
            <a:endParaRPr>
              <a:solidFill>
                <a:schemeClr val="accent2"/>
              </a:solidFill>
              <a:latin typeface="Calibri"/>
              <a:ea typeface="Calibri"/>
              <a:cs typeface="Calibri"/>
              <a:sym typeface="Calibri"/>
            </a:endParaRPr>
          </a:p>
          <a:p>
            <a:pPr marL="457200" lvl="0" indent="-342900" algn="l" rtl="0">
              <a:spcBef>
                <a:spcPts val="1200"/>
              </a:spcBef>
              <a:spcAft>
                <a:spcPts val="0"/>
              </a:spcAft>
              <a:buClr>
                <a:schemeClr val="accent2"/>
              </a:buClr>
              <a:buSzPts val="1800"/>
              <a:buFont typeface="Calibri"/>
              <a:buChar char="●"/>
            </a:pPr>
            <a:r>
              <a:rPr lang="en">
                <a:solidFill>
                  <a:schemeClr val="accent2"/>
                </a:solidFill>
                <a:latin typeface="Calibri"/>
                <a:ea typeface="Calibri"/>
                <a:cs typeface="Calibri"/>
                <a:sym typeface="Calibri"/>
              </a:rPr>
              <a:t>491-519  vehicles</a:t>
            </a:r>
            <a:endParaRPr>
              <a:solidFill>
                <a:schemeClr val="accent2"/>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0000">
            <a:alpha val="91860"/>
          </a:srgbClr>
        </a:solidFill>
        <a:effectLst/>
      </p:bgPr>
    </p:bg>
    <p:spTree>
      <p:nvGrpSpPr>
        <p:cNvPr id="1" name="Shape 121"/>
        <p:cNvGrpSpPr/>
        <p:nvPr/>
      </p:nvGrpSpPr>
      <p:grpSpPr>
        <a:xfrm>
          <a:off x="0" y="0"/>
          <a:ext cx="0" cy="0"/>
          <a:chOff x="0" y="0"/>
          <a:chExt cx="0" cy="0"/>
        </a:xfrm>
      </p:grpSpPr>
      <p:sp>
        <p:nvSpPr>
          <p:cNvPr id="122" name="Google Shape;122;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9FC5E8"/>
                </a:solidFill>
                <a:latin typeface="Calibri"/>
                <a:ea typeface="Calibri"/>
                <a:cs typeface="Calibri"/>
                <a:sym typeface="Calibri"/>
              </a:rPr>
              <a:t>Method: Machine Learning and Deep Learning</a:t>
            </a:r>
            <a:endParaRPr>
              <a:solidFill>
                <a:srgbClr val="9FC5E8"/>
              </a:solidFill>
              <a:latin typeface="Calibri"/>
              <a:ea typeface="Calibri"/>
              <a:cs typeface="Calibri"/>
              <a:sym typeface="Calibri"/>
            </a:endParaRPr>
          </a:p>
        </p:txBody>
      </p:sp>
      <p:sp>
        <p:nvSpPr>
          <p:cNvPr id="123" name="Google Shape;123;p23"/>
          <p:cNvSpPr txBox="1">
            <a:spLocks noGrp="1"/>
          </p:cNvSpPr>
          <p:nvPr>
            <p:ph type="body" idx="1"/>
          </p:nvPr>
        </p:nvSpPr>
        <p:spPr>
          <a:xfrm>
            <a:off x="273175" y="1158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solidFill>
                  <a:schemeClr val="accent2"/>
                </a:solidFill>
                <a:latin typeface="Calibri"/>
                <a:ea typeface="Calibri"/>
                <a:cs typeface="Calibri"/>
                <a:sym typeface="Calibri"/>
              </a:rPr>
              <a:t>Speed vs Accuracy:</a:t>
            </a:r>
            <a:endParaRPr>
              <a:solidFill>
                <a:schemeClr val="accent2"/>
              </a:solidFill>
              <a:latin typeface="Calibri"/>
              <a:ea typeface="Calibri"/>
              <a:cs typeface="Calibri"/>
              <a:sym typeface="Calibri"/>
            </a:endParaRPr>
          </a:p>
          <a:p>
            <a:pPr marL="457200" lvl="0" indent="-342900" algn="l" rtl="0">
              <a:spcBef>
                <a:spcPts val="1200"/>
              </a:spcBef>
              <a:spcAft>
                <a:spcPts val="0"/>
              </a:spcAft>
              <a:buClr>
                <a:schemeClr val="accent2"/>
              </a:buClr>
              <a:buSzPts val="1800"/>
              <a:buFont typeface="Calibri"/>
              <a:buChar char="●"/>
            </a:pPr>
            <a:r>
              <a:rPr lang="en">
                <a:solidFill>
                  <a:schemeClr val="accent2"/>
                </a:solidFill>
                <a:latin typeface="Calibri"/>
                <a:ea typeface="Calibri"/>
                <a:cs typeface="Calibri"/>
                <a:sym typeface="Calibri"/>
              </a:rPr>
              <a:t>In most deep learning problems high classification accuracy is all that matters</a:t>
            </a:r>
            <a:endParaRPr>
              <a:solidFill>
                <a:schemeClr val="accent2"/>
              </a:solidFill>
              <a:latin typeface="Calibri"/>
              <a:ea typeface="Calibri"/>
              <a:cs typeface="Calibri"/>
              <a:sym typeface="Calibri"/>
            </a:endParaRPr>
          </a:p>
          <a:p>
            <a:pPr marL="457200" lvl="0" indent="-342900" algn="l" rtl="0">
              <a:spcBef>
                <a:spcPts val="0"/>
              </a:spcBef>
              <a:spcAft>
                <a:spcPts val="0"/>
              </a:spcAft>
              <a:buClr>
                <a:schemeClr val="accent2"/>
              </a:buClr>
              <a:buSzPts val="1800"/>
              <a:buFont typeface="Calibri"/>
              <a:buChar char="●"/>
            </a:pPr>
            <a:r>
              <a:rPr lang="en">
                <a:solidFill>
                  <a:schemeClr val="accent2"/>
                </a:solidFill>
                <a:latin typeface="Calibri"/>
                <a:ea typeface="Calibri"/>
                <a:cs typeface="Calibri"/>
                <a:sym typeface="Calibri"/>
              </a:rPr>
              <a:t>But in this case speed can be equally as important (Inference time &amp; number of BSMs needed*)</a:t>
            </a:r>
            <a:endParaRPr>
              <a:solidFill>
                <a:schemeClr val="accent2"/>
              </a:solidFill>
              <a:latin typeface="Calibri"/>
              <a:ea typeface="Calibri"/>
              <a:cs typeface="Calibri"/>
              <a:sym typeface="Calibri"/>
            </a:endParaRPr>
          </a:p>
          <a:p>
            <a:pPr marL="0" lvl="0" indent="0" algn="l" rtl="0">
              <a:spcBef>
                <a:spcPts val="1200"/>
              </a:spcBef>
              <a:spcAft>
                <a:spcPts val="0"/>
              </a:spcAft>
              <a:buNone/>
            </a:pPr>
            <a:r>
              <a:rPr lang="en">
                <a:solidFill>
                  <a:schemeClr val="accent2"/>
                </a:solidFill>
                <a:latin typeface="Calibri"/>
                <a:ea typeface="Calibri"/>
                <a:cs typeface="Calibri"/>
                <a:sym typeface="Calibri"/>
              </a:rPr>
              <a:t>Speed:</a:t>
            </a:r>
            <a:endParaRPr>
              <a:solidFill>
                <a:schemeClr val="accent2"/>
              </a:solidFill>
              <a:latin typeface="Calibri"/>
              <a:ea typeface="Calibri"/>
              <a:cs typeface="Calibri"/>
              <a:sym typeface="Calibri"/>
            </a:endParaRPr>
          </a:p>
          <a:p>
            <a:pPr marL="457200" lvl="0" indent="-342900" algn="l" rtl="0">
              <a:spcBef>
                <a:spcPts val="1200"/>
              </a:spcBef>
              <a:spcAft>
                <a:spcPts val="0"/>
              </a:spcAft>
              <a:buClr>
                <a:schemeClr val="accent2"/>
              </a:buClr>
              <a:buSzPts val="1800"/>
              <a:buFont typeface="Calibri"/>
              <a:buChar char="●"/>
            </a:pPr>
            <a:r>
              <a:rPr lang="en">
                <a:solidFill>
                  <a:schemeClr val="accent2"/>
                </a:solidFill>
                <a:latin typeface="Calibri"/>
                <a:ea typeface="Calibri"/>
                <a:cs typeface="Calibri"/>
                <a:sym typeface="Calibri"/>
              </a:rPr>
              <a:t>XGBoost, Neural Network</a:t>
            </a:r>
            <a:endParaRPr>
              <a:solidFill>
                <a:schemeClr val="accent2"/>
              </a:solidFill>
              <a:latin typeface="Calibri"/>
              <a:ea typeface="Calibri"/>
              <a:cs typeface="Calibri"/>
              <a:sym typeface="Calibri"/>
            </a:endParaRPr>
          </a:p>
          <a:p>
            <a:pPr marL="0" lvl="0" indent="0" algn="l" rtl="0">
              <a:spcBef>
                <a:spcPts val="1200"/>
              </a:spcBef>
              <a:spcAft>
                <a:spcPts val="0"/>
              </a:spcAft>
              <a:buNone/>
            </a:pPr>
            <a:r>
              <a:rPr lang="en">
                <a:solidFill>
                  <a:schemeClr val="accent2"/>
                </a:solidFill>
                <a:latin typeface="Calibri"/>
                <a:ea typeface="Calibri"/>
                <a:cs typeface="Calibri"/>
                <a:sym typeface="Calibri"/>
              </a:rPr>
              <a:t>Accuracy:</a:t>
            </a:r>
            <a:endParaRPr>
              <a:solidFill>
                <a:schemeClr val="accent2"/>
              </a:solidFill>
              <a:latin typeface="Calibri"/>
              <a:ea typeface="Calibri"/>
              <a:cs typeface="Calibri"/>
              <a:sym typeface="Calibri"/>
            </a:endParaRPr>
          </a:p>
          <a:p>
            <a:pPr marL="457200" lvl="0" indent="-342900" algn="l" rtl="0">
              <a:spcBef>
                <a:spcPts val="1200"/>
              </a:spcBef>
              <a:spcAft>
                <a:spcPts val="0"/>
              </a:spcAft>
              <a:buClr>
                <a:schemeClr val="accent2"/>
              </a:buClr>
              <a:buSzPts val="1800"/>
              <a:buFont typeface="Calibri"/>
              <a:buChar char="●"/>
            </a:pPr>
            <a:r>
              <a:rPr lang="en">
                <a:solidFill>
                  <a:schemeClr val="accent2"/>
                </a:solidFill>
                <a:latin typeface="Calibri"/>
                <a:ea typeface="Calibri"/>
                <a:cs typeface="Calibri"/>
                <a:sym typeface="Calibri"/>
              </a:rPr>
              <a:t>LSTM, Transformer</a:t>
            </a:r>
            <a:endParaRPr>
              <a:solidFill>
                <a:schemeClr val="accent2"/>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0000">
            <a:alpha val="91860"/>
          </a:srgbClr>
        </a:solidFill>
        <a:effectLst/>
      </p:bgPr>
    </p:bg>
    <p:spTree>
      <p:nvGrpSpPr>
        <p:cNvPr id="1" name="Shape 115"/>
        <p:cNvGrpSpPr/>
        <p:nvPr/>
      </p:nvGrpSpPr>
      <p:grpSpPr>
        <a:xfrm>
          <a:off x="0" y="0"/>
          <a:ext cx="0" cy="0"/>
          <a:chOff x="0" y="0"/>
          <a:chExt cx="0" cy="0"/>
        </a:xfrm>
      </p:grpSpPr>
      <p:sp>
        <p:nvSpPr>
          <p:cNvPr id="116" name="Google Shape;116;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9FC5E8"/>
                </a:solidFill>
                <a:latin typeface="Calibri"/>
                <a:ea typeface="Calibri"/>
                <a:cs typeface="Calibri"/>
                <a:sym typeface="Calibri"/>
              </a:rPr>
              <a:t>Method: Organizing the Data</a:t>
            </a:r>
            <a:endParaRPr>
              <a:solidFill>
                <a:srgbClr val="9FC5E8"/>
              </a:solidFill>
              <a:latin typeface="Calibri"/>
              <a:ea typeface="Calibri"/>
              <a:cs typeface="Calibri"/>
              <a:sym typeface="Calibri"/>
            </a:endParaRPr>
          </a:p>
        </p:txBody>
      </p:sp>
      <p:sp>
        <p:nvSpPr>
          <p:cNvPr id="117" name="Google Shape;117;p22"/>
          <p:cNvSpPr txBox="1">
            <a:spLocks noGrp="1"/>
          </p:cNvSpPr>
          <p:nvPr>
            <p:ph type="body" idx="1"/>
          </p:nvPr>
        </p:nvSpPr>
        <p:spPr>
          <a:xfrm>
            <a:off x="311700" y="1463275"/>
            <a:ext cx="8520600" cy="330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accent2"/>
                </a:solidFill>
                <a:latin typeface="Calibri"/>
                <a:ea typeface="Calibri"/>
                <a:cs typeface="Calibri"/>
                <a:sym typeface="Calibri"/>
              </a:rPr>
              <a:t>Inter-Threat Detection: Analyzing the BSM messages of a car within itself </a:t>
            </a:r>
            <a:endParaRPr>
              <a:solidFill>
                <a:schemeClr val="accent2"/>
              </a:solidFill>
              <a:latin typeface="Calibri"/>
              <a:ea typeface="Calibri"/>
              <a:cs typeface="Calibri"/>
              <a:sym typeface="Calibri"/>
            </a:endParaRPr>
          </a:p>
          <a:p>
            <a:pPr marL="0" lvl="0" indent="0" algn="l" rtl="0">
              <a:spcBef>
                <a:spcPts val="0"/>
              </a:spcBef>
              <a:spcAft>
                <a:spcPts val="0"/>
              </a:spcAft>
              <a:buNone/>
            </a:pPr>
            <a:r>
              <a:rPr lang="en">
                <a:solidFill>
                  <a:schemeClr val="accent2"/>
                </a:solidFill>
                <a:latin typeface="Calibri"/>
                <a:ea typeface="Calibri"/>
                <a:cs typeface="Calibri"/>
                <a:sym typeface="Calibri"/>
              </a:rPr>
              <a:t>*(Promising for high density scenarios)</a:t>
            </a:r>
            <a:endParaRPr>
              <a:solidFill>
                <a:schemeClr val="accent2"/>
              </a:solidFill>
              <a:latin typeface="Calibri"/>
              <a:ea typeface="Calibri"/>
              <a:cs typeface="Calibri"/>
              <a:sym typeface="Calibri"/>
            </a:endParaRPr>
          </a:p>
          <a:p>
            <a:pPr marL="0" lvl="0" indent="0" algn="l" rtl="0">
              <a:spcBef>
                <a:spcPts val="0"/>
              </a:spcBef>
              <a:spcAft>
                <a:spcPts val="0"/>
              </a:spcAft>
              <a:buNone/>
            </a:pPr>
            <a:endParaRPr>
              <a:solidFill>
                <a:schemeClr val="accent2"/>
              </a:solidFill>
              <a:latin typeface="Calibri"/>
              <a:ea typeface="Calibri"/>
              <a:cs typeface="Calibri"/>
              <a:sym typeface="Calibri"/>
            </a:endParaRPr>
          </a:p>
          <a:p>
            <a:pPr marL="0" lvl="0" indent="0" algn="l" rtl="0">
              <a:spcBef>
                <a:spcPts val="1200"/>
              </a:spcBef>
              <a:spcAft>
                <a:spcPts val="0"/>
              </a:spcAft>
              <a:buNone/>
            </a:pPr>
            <a:r>
              <a:rPr lang="en">
                <a:solidFill>
                  <a:schemeClr val="accent2"/>
                </a:solidFill>
                <a:latin typeface="Calibri"/>
                <a:ea typeface="Calibri"/>
                <a:cs typeface="Calibri"/>
                <a:sym typeface="Calibri"/>
              </a:rPr>
              <a:t>Intra-Threat Detection: Analyzing a BSM message from a car within the context of many BSM messages before it from all cars </a:t>
            </a:r>
            <a:endParaRPr>
              <a:solidFill>
                <a:schemeClr val="accent2"/>
              </a:solidFill>
              <a:latin typeface="Calibri"/>
              <a:ea typeface="Calibri"/>
              <a:cs typeface="Calibri"/>
              <a:sym typeface="Calibri"/>
            </a:endParaRPr>
          </a:p>
          <a:p>
            <a:pPr marL="0" lvl="0" indent="0" algn="l" rtl="0">
              <a:lnSpc>
                <a:spcPct val="100000"/>
              </a:lnSpc>
              <a:spcBef>
                <a:spcPts val="0"/>
              </a:spcBef>
              <a:spcAft>
                <a:spcPts val="0"/>
              </a:spcAft>
              <a:buNone/>
            </a:pPr>
            <a:r>
              <a:rPr lang="en">
                <a:solidFill>
                  <a:schemeClr val="accent2"/>
                </a:solidFill>
                <a:latin typeface="Calibri"/>
                <a:ea typeface="Calibri"/>
                <a:cs typeface="Calibri"/>
                <a:sym typeface="Calibri"/>
              </a:rPr>
              <a:t>*(Can detect threats faster)</a:t>
            </a:r>
            <a:endParaRPr>
              <a:solidFill>
                <a:schemeClr val="accent2"/>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0000">
            <a:alpha val="91860"/>
          </a:srgbClr>
        </a:solidFill>
        <a:effectLst/>
      </p:bgPr>
    </p:bg>
    <p:spTree>
      <p:nvGrpSpPr>
        <p:cNvPr id="1" name="Shape 133"/>
        <p:cNvGrpSpPr/>
        <p:nvPr/>
      </p:nvGrpSpPr>
      <p:grpSpPr>
        <a:xfrm>
          <a:off x="0" y="0"/>
          <a:ext cx="0" cy="0"/>
          <a:chOff x="0" y="0"/>
          <a:chExt cx="0" cy="0"/>
        </a:xfrm>
      </p:grpSpPr>
      <p:sp>
        <p:nvSpPr>
          <p:cNvPr id="134" name="Google Shape;134;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rgbClr val="9FC5E8"/>
                </a:solidFill>
                <a:latin typeface="Calibri"/>
                <a:ea typeface="Calibri"/>
                <a:cs typeface="Calibri"/>
                <a:sym typeface="Calibri"/>
              </a:rPr>
              <a:t>Method: 2 Model Approach</a:t>
            </a:r>
            <a:endParaRPr dirty="0">
              <a:solidFill>
                <a:srgbClr val="9FC5E8"/>
              </a:solidFill>
              <a:latin typeface="Calibri"/>
              <a:ea typeface="Calibri"/>
              <a:cs typeface="Calibri"/>
              <a:sym typeface="Calibri"/>
            </a:endParaRPr>
          </a:p>
        </p:txBody>
      </p:sp>
      <p:sp>
        <p:nvSpPr>
          <p:cNvPr id="135" name="Google Shape;135;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CA" dirty="0">
                <a:solidFill>
                  <a:schemeClr val="accent2"/>
                </a:solidFill>
                <a:latin typeface="Calibri"/>
                <a:ea typeface="Calibri"/>
                <a:cs typeface="Calibri"/>
                <a:sym typeface="Calibri"/>
              </a:rPr>
              <a:t>Model 1:</a:t>
            </a:r>
          </a:p>
          <a:p>
            <a:pPr marL="0" lvl="0" indent="0" algn="l" rtl="0">
              <a:spcBef>
                <a:spcPts val="0"/>
              </a:spcBef>
              <a:spcAft>
                <a:spcPts val="0"/>
              </a:spcAft>
              <a:buNone/>
            </a:pPr>
            <a:r>
              <a:rPr lang="en-CA" dirty="0">
                <a:solidFill>
                  <a:schemeClr val="accent2"/>
                </a:solidFill>
                <a:latin typeface="Calibri"/>
                <a:ea typeface="Calibri"/>
                <a:cs typeface="Calibri"/>
                <a:sym typeface="Calibri"/>
              </a:rPr>
              <a:t>Sequence to Sequence LSTM:</a:t>
            </a:r>
          </a:p>
          <a:p>
            <a:pPr marL="285750" indent="-285750"/>
            <a:r>
              <a:rPr lang="en-CA" dirty="0">
                <a:solidFill>
                  <a:schemeClr val="accent2"/>
                </a:solidFill>
                <a:latin typeface="Calibri"/>
                <a:ea typeface="Calibri"/>
                <a:cs typeface="Calibri"/>
                <a:sym typeface="Calibri"/>
              </a:rPr>
              <a:t>Learns what the normal behaviour of a Real vehicle</a:t>
            </a:r>
          </a:p>
          <a:p>
            <a:pPr marL="285750" indent="-285750"/>
            <a:r>
              <a:rPr lang="en-CA" dirty="0">
                <a:solidFill>
                  <a:schemeClr val="accent2"/>
                </a:solidFill>
                <a:latin typeface="Calibri"/>
                <a:ea typeface="Calibri"/>
                <a:cs typeface="Calibri"/>
                <a:sym typeface="Calibri"/>
              </a:rPr>
              <a:t>Given 10 BSMs predicts the next one in the sequence</a:t>
            </a:r>
          </a:p>
          <a:p>
            <a:pPr marL="285750" indent="-285750"/>
            <a:endParaRPr lang="en-CA" dirty="0">
              <a:solidFill>
                <a:schemeClr val="accent2"/>
              </a:solidFill>
              <a:latin typeface="Calibri"/>
              <a:ea typeface="Calibri"/>
              <a:cs typeface="Calibri"/>
              <a:sym typeface="Calibri"/>
            </a:endParaRPr>
          </a:p>
          <a:p>
            <a:pPr marL="0" indent="0">
              <a:buNone/>
            </a:pPr>
            <a:r>
              <a:rPr lang="en-CA" dirty="0">
                <a:solidFill>
                  <a:schemeClr val="accent2"/>
                </a:solidFill>
                <a:latin typeface="Calibri"/>
                <a:ea typeface="Calibri"/>
                <a:cs typeface="Calibri"/>
                <a:sym typeface="Calibri"/>
              </a:rPr>
              <a:t>Model 2:</a:t>
            </a:r>
          </a:p>
          <a:p>
            <a:pPr marL="285750" indent="-285750"/>
            <a:r>
              <a:rPr lang="en-CA" dirty="0">
                <a:solidFill>
                  <a:schemeClr val="accent2"/>
                </a:solidFill>
                <a:latin typeface="Calibri"/>
                <a:ea typeface="Calibri"/>
                <a:cs typeface="Calibri"/>
                <a:sym typeface="Calibri"/>
              </a:rPr>
              <a:t>16 Feature Binary Classification (Non-Attacking, 0, or Attacking, 1, Vehicle)</a:t>
            </a:r>
          </a:p>
          <a:p>
            <a:pPr marL="285750" indent="-285750"/>
            <a:r>
              <a:rPr lang="en-CA" dirty="0">
                <a:solidFill>
                  <a:schemeClr val="accent2"/>
                </a:solidFill>
                <a:latin typeface="Calibri"/>
                <a:ea typeface="Calibri"/>
                <a:cs typeface="Calibri"/>
                <a:sym typeface="Calibri"/>
              </a:rPr>
              <a:t>Model takes 5-100 sets of:</a:t>
            </a:r>
          </a:p>
          <a:p>
            <a:pPr marL="742950" lvl="1" indent="-285750"/>
            <a:r>
              <a:rPr lang="en-CA" dirty="0">
                <a:solidFill>
                  <a:schemeClr val="accent2"/>
                </a:solidFill>
                <a:latin typeface="Calibri"/>
                <a:ea typeface="Calibri"/>
                <a:cs typeface="Calibri"/>
                <a:sym typeface="Calibri"/>
              </a:rPr>
              <a:t>Current vehicle position &amp; speed, predicted vehicle position &amp; speed (@ that time point), position and speed of 2 closest vehicles (Totals 16 features)</a:t>
            </a:r>
            <a:endParaRPr dirty="0">
              <a:solidFill>
                <a:schemeClr val="accent2"/>
              </a:solidFill>
              <a:latin typeface="Calibri"/>
              <a:ea typeface="Calibri"/>
              <a:cs typeface="Calibri"/>
              <a:sym typeface="Calibri"/>
            </a:endParaRPr>
          </a:p>
        </p:txBody>
      </p:sp>
    </p:spTree>
    <p:extLst>
      <p:ext uri="{BB962C8B-B14F-4D97-AF65-F5344CB8AC3E}">
        <p14:creationId xmlns:p14="http://schemas.microsoft.com/office/powerpoint/2010/main" val="31793053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0000">
            <a:alpha val="91860"/>
          </a:srgbClr>
        </a:solidFill>
        <a:effectLst/>
      </p:bgPr>
    </p:bg>
    <p:spTree>
      <p:nvGrpSpPr>
        <p:cNvPr id="1" name="Shape 139"/>
        <p:cNvGrpSpPr/>
        <p:nvPr/>
      </p:nvGrpSpPr>
      <p:grpSpPr>
        <a:xfrm>
          <a:off x="0" y="0"/>
          <a:ext cx="0" cy="0"/>
          <a:chOff x="0" y="0"/>
          <a:chExt cx="0" cy="0"/>
        </a:xfrm>
      </p:grpSpPr>
      <p:sp>
        <p:nvSpPr>
          <p:cNvPr id="140" name="Google Shape;140;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9FC5E8"/>
                </a:solidFill>
                <a:latin typeface="Calibri"/>
                <a:ea typeface="Calibri"/>
                <a:cs typeface="Calibri"/>
                <a:sym typeface="Calibri"/>
              </a:rPr>
              <a:t>5G Vision</a:t>
            </a:r>
            <a:endParaRPr>
              <a:solidFill>
                <a:srgbClr val="9FC5E8"/>
              </a:solidFill>
              <a:latin typeface="Calibri"/>
              <a:ea typeface="Calibri"/>
              <a:cs typeface="Calibri"/>
              <a:sym typeface="Calibri"/>
            </a:endParaRPr>
          </a:p>
        </p:txBody>
      </p:sp>
      <p:sp>
        <p:nvSpPr>
          <p:cNvPr id="141" name="Google Shape;141;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accent2"/>
                </a:solidFill>
                <a:latin typeface="Calibri"/>
                <a:ea typeface="Calibri"/>
                <a:cs typeface="Calibri"/>
                <a:sym typeface="Calibri"/>
              </a:rPr>
              <a:t>As in PMI (Precoding Matrix Information) of CSI (Channel-State-Information) message in 5G eMBB network, BSM provide information about the vehicular position that system use to control and coordinate the other vehicles and overall traffic safety. </a:t>
            </a:r>
            <a:endParaRPr>
              <a:solidFill>
                <a:schemeClr val="accent2"/>
              </a:solidFill>
              <a:latin typeface="Calibri"/>
              <a:ea typeface="Calibri"/>
              <a:cs typeface="Calibri"/>
              <a:sym typeface="Calibri"/>
            </a:endParaRPr>
          </a:p>
          <a:p>
            <a:pPr marL="0" lvl="0" indent="0" algn="l" rtl="0">
              <a:spcBef>
                <a:spcPts val="1200"/>
              </a:spcBef>
              <a:spcAft>
                <a:spcPts val="0"/>
              </a:spcAft>
              <a:buNone/>
            </a:pPr>
            <a:r>
              <a:rPr lang="en">
                <a:solidFill>
                  <a:schemeClr val="accent2"/>
                </a:solidFill>
                <a:latin typeface="Calibri"/>
                <a:ea typeface="Calibri"/>
                <a:cs typeface="Calibri"/>
                <a:sym typeface="Calibri"/>
              </a:rPr>
              <a:t>An attacker may manipulate this information and cause a traffic congestion or blocking, more dangerous, false BSM information may lead to a sudden actions from other vehicles as a response for these false information and lead to serious dangers like sudden breaking or speeding behaviour while a vehicle is in front and close in reality so an accident happened.</a:t>
            </a:r>
            <a:endParaRPr>
              <a:solidFill>
                <a:schemeClr val="accent2"/>
              </a:solidFill>
              <a:latin typeface="Calibri"/>
              <a:ea typeface="Calibri"/>
              <a:cs typeface="Calibri"/>
              <a:sym typeface="Calibri"/>
            </a:endParaRPr>
          </a:p>
          <a:p>
            <a:pPr marL="0" lvl="0" indent="0" algn="l" rtl="0">
              <a:spcBef>
                <a:spcPts val="1200"/>
              </a:spcBef>
              <a:spcAft>
                <a:spcPts val="1200"/>
              </a:spcAft>
              <a:buNone/>
            </a:pPr>
            <a:endParaRPr>
              <a:solidFill>
                <a:schemeClr val="accent2"/>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0000">
            <a:alpha val="91860"/>
          </a:srgbClr>
        </a:solidFill>
        <a:effectLst/>
      </p:bgPr>
    </p:bg>
    <p:spTree>
      <p:nvGrpSpPr>
        <p:cNvPr id="1" name="Shape 145"/>
        <p:cNvGrpSpPr/>
        <p:nvPr/>
      </p:nvGrpSpPr>
      <p:grpSpPr>
        <a:xfrm>
          <a:off x="0" y="0"/>
          <a:ext cx="0" cy="0"/>
          <a:chOff x="0" y="0"/>
          <a:chExt cx="0" cy="0"/>
        </a:xfrm>
      </p:grpSpPr>
      <p:sp>
        <p:nvSpPr>
          <p:cNvPr id="146" name="Google Shape;146;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9FC5E8"/>
                </a:solidFill>
                <a:latin typeface="Calibri"/>
                <a:ea typeface="Calibri"/>
                <a:cs typeface="Calibri"/>
                <a:sym typeface="Calibri"/>
              </a:rPr>
              <a:t>5G Network Security Potential Solutions</a:t>
            </a:r>
            <a:endParaRPr>
              <a:solidFill>
                <a:srgbClr val="9FC5E8"/>
              </a:solidFill>
              <a:latin typeface="Calibri"/>
              <a:ea typeface="Calibri"/>
              <a:cs typeface="Calibri"/>
              <a:sym typeface="Calibri"/>
            </a:endParaRPr>
          </a:p>
        </p:txBody>
      </p:sp>
      <p:sp>
        <p:nvSpPr>
          <p:cNvPr id="147" name="Google Shape;147;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
                <a:solidFill>
                  <a:schemeClr val="accent2"/>
                </a:solidFill>
              </a:rPr>
              <a:t>1 - BSM contents Verification using gNB.</a:t>
            </a:r>
            <a:endParaRPr>
              <a:solidFill>
                <a:schemeClr val="accent2"/>
              </a:solidFill>
            </a:endParaRPr>
          </a:p>
          <a:p>
            <a:pPr marL="0" lvl="0" indent="0" algn="l" rtl="0">
              <a:lnSpc>
                <a:spcPct val="115000"/>
              </a:lnSpc>
              <a:spcBef>
                <a:spcPts val="0"/>
              </a:spcBef>
              <a:spcAft>
                <a:spcPts val="0"/>
              </a:spcAft>
              <a:buNone/>
            </a:pPr>
            <a:r>
              <a:rPr lang="en">
                <a:solidFill>
                  <a:schemeClr val="accent2"/>
                </a:solidFill>
              </a:rPr>
              <a:t>2 - BSM contents Verification using other Vehicles.</a:t>
            </a:r>
            <a:endParaRPr>
              <a:solidFill>
                <a:schemeClr val="accent2"/>
              </a:solidFill>
            </a:endParaRPr>
          </a:p>
          <a:p>
            <a:pPr marL="0" lvl="0" indent="0" algn="l" rtl="0">
              <a:lnSpc>
                <a:spcPct val="115000"/>
              </a:lnSpc>
              <a:spcBef>
                <a:spcPts val="0"/>
              </a:spcBef>
              <a:spcAft>
                <a:spcPts val="0"/>
              </a:spcAft>
              <a:buNone/>
            </a:pPr>
            <a:r>
              <a:rPr lang="en">
                <a:solidFill>
                  <a:schemeClr val="accent2"/>
                </a:solidFill>
              </a:rPr>
              <a:t>3 - BSM contents Verification using RSUs.</a:t>
            </a:r>
            <a:endParaRPr>
              <a:solidFill>
                <a:schemeClr val="accent2"/>
              </a:solidFill>
            </a:endParaRPr>
          </a:p>
          <a:p>
            <a:pPr marL="0" lvl="0" indent="0" algn="l" rtl="0">
              <a:lnSpc>
                <a:spcPct val="115000"/>
              </a:lnSpc>
              <a:spcBef>
                <a:spcPts val="0"/>
              </a:spcBef>
              <a:spcAft>
                <a:spcPts val="0"/>
              </a:spcAft>
              <a:buNone/>
            </a:pPr>
            <a:r>
              <a:rPr lang="en">
                <a:solidFill>
                  <a:schemeClr val="accent2"/>
                </a:solidFill>
              </a:rPr>
              <a:t>4 - BSM contents Verification optional fields in the BSM.</a:t>
            </a:r>
            <a:endParaRPr>
              <a:solidFill>
                <a:schemeClr val="accent2"/>
              </a:solidFill>
            </a:endParaRPr>
          </a:p>
          <a:p>
            <a:pPr marL="0" lvl="0" indent="0" algn="l" rtl="0">
              <a:lnSpc>
                <a:spcPct val="115000"/>
              </a:lnSpc>
              <a:spcBef>
                <a:spcPts val="0"/>
              </a:spcBef>
              <a:spcAft>
                <a:spcPts val="0"/>
              </a:spcAft>
              <a:buNone/>
            </a:pPr>
            <a:r>
              <a:rPr lang="en">
                <a:solidFill>
                  <a:schemeClr val="accent2"/>
                </a:solidFill>
              </a:rPr>
              <a:t>5 - Other 5G features and aspects.</a:t>
            </a:r>
            <a:endParaRPr>
              <a:solidFill>
                <a:schemeClr val="accent2"/>
              </a:solidFill>
            </a:endParaRPr>
          </a:p>
          <a:p>
            <a:pPr marL="0" lvl="0" indent="0" algn="l" rtl="0">
              <a:lnSpc>
                <a:spcPct val="115000"/>
              </a:lnSpc>
              <a:spcBef>
                <a:spcPts val="0"/>
              </a:spcBef>
              <a:spcAft>
                <a:spcPts val="0"/>
              </a:spcAft>
              <a:buNone/>
            </a:pPr>
            <a:endParaRPr>
              <a:solidFill>
                <a:schemeClr val="accent2"/>
              </a:solidFill>
            </a:endParaRPr>
          </a:p>
          <a:p>
            <a:pPr marL="0" lvl="0" indent="0" algn="l" rtl="0">
              <a:lnSpc>
                <a:spcPct val="115000"/>
              </a:lnSpc>
              <a:spcBef>
                <a:spcPts val="0"/>
              </a:spcBef>
              <a:spcAft>
                <a:spcPts val="0"/>
              </a:spcAft>
              <a:buNone/>
            </a:pPr>
            <a:r>
              <a:rPr lang="en">
                <a:solidFill>
                  <a:schemeClr val="accent2"/>
                </a:solidFill>
              </a:rPr>
              <a:t>All above are a prospective solutions to achieve an accurate and effective MDS using AI.</a:t>
            </a:r>
            <a:endParaRPr>
              <a:solidFill>
                <a:schemeClr val="accent2"/>
              </a:solidFill>
            </a:endParaRPr>
          </a:p>
          <a:p>
            <a:pPr marL="0" lvl="0" indent="0" algn="l" rtl="0">
              <a:spcBef>
                <a:spcPts val="0"/>
              </a:spcBef>
              <a:spcAft>
                <a:spcPts val="1200"/>
              </a:spcAft>
              <a:buNone/>
            </a:pPr>
            <a:endParaRPr>
              <a:solidFill>
                <a:schemeClr val="accent2"/>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0000">
            <a:alpha val="91860"/>
          </a:srgbClr>
        </a:solidFill>
        <a:effectLst/>
      </p:bgPr>
    </p:bg>
    <p:spTree>
      <p:nvGrpSpPr>
        <p:cNvPr id="1" name="Shape 151"/>
        <p:cNvGrpSpPr/>
        <p:nvPr/>
      </p:nvGrpSpPr>
      <p:grpSpPr>
        <a:xfrm>
          <a:off x="0" y="0"/>
          <a:ext cx="0" cy="0"/>
          <a:chOff x="0" y="0"/>
          <a:chExt cx="0" cy="0"/>
        </a:xfrm>
      </p:grpSpPr>
      <p:sp>
        <p:nvSpPr>
          <p:cNvPr id="152" name="Google Shape;152;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9FC5E8"/>
                </a:solidFill>
                <a:latin typeface="Calibri"/>
                <a:ea typeface="Calibri"/>
                <a:cs typeface="Calibri"/>
                <a:sym typeface="Calibri"/>
              </a:rPr>
              <a:t>References</a:t>
            </a:r>
            <a:endParaRPr>
              <a:solidFill>
                <a:srgbClr val="9FC5E8"/>
              </a:solidFill>
              <a:latin typeface="Calibri"/>
              <a:ea typeface="Calibri"/>
              <a:cs typeface="Calibri"/>
              <a:sym typeface="Calibri"/>
            </a:endParaRPr>
          </a:p>
        </p:txBody>
      </p:sp>
      <p:sp>
        <p:nvSpPr>
          <p:cNvPr id="153" name="Google Shape;153;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solidFill>
                  <a:schemeClr val="accent2"/>
                </a:solidFill>
                <a:latin typeface="Calibri"/>
                <a:ea typeface="Calibri"/>
                <a:cs typeface="Calibri"/>
                <a:sym typeface="Calibri"/>
              </a:rPr>
              <a:t>[1]   Kamel, Joseph &amp; Ansari, Mohammad &amp; Petit, Jonathan &amp; Kaiser, Arnaud &amp; Ben </a:t>
            </a:r>
            <a:endParaRPr dirty="0">
              <a:solidFill>
                <a:schemeClr val="accent2"/>
              </a:solidFill>
              <a:latin typeface="Calibri"/>
              <a:ea typeface="Calibri"/>
              <a:cs typeface="Calibri"/>
              <a:sym typeface="Calibri"/>
            </a:endParaRPr>
          </a:p>
          <a:p>
            <a:pPr marL="0" lvl="0" indent="457200" algn="l" rtl="0">
              <a:spcBef>
                <a:spcPts val="0"/>
              </a:spcBef>
              <a:spcAft>
                <a:spcPts val="0"/>
              </a:spcAft>
              <a:buNone/>
            </a:pPr>
            <a:r>
              <a:rPr lang="en" dirty="0">
                <a:solidFill>
                  <a:schemeClr val="accent2"/>
                </a:solidFill>
                <a:latin typeface="Calibri"/>
                <a:ea typeface="Calibri"/>
                <a:cs typeface="Calibri"/>
                <a:sym typeface="Calibri"/>
              </a:rPr>
              <a:t>Jemaa, Ines &amp; Urien, Pascal. (2020). Simulation Framework for Misbehavior </a:t>
            </a:r>
            <a:endParaRPr dirty="0">
              <a:solidFill>
                <a:schemeClr val="accent2"/>
              </a:solidFill>
              <a:latin typeface="Calibri"/>
              <a:ea typeface="Calibri"/>
              <a:cs typeface="Calibri"/>
              <a:sym typeface="Calibri"/>
            </a:endParaRPr>
          </a:p>
          <a:p>
            <a:pPr marL="457200" lvl="0" indent="0" algn="l" rtl="0">
              <a:spcBef>
                <a:spcPts val="0"/>
              </a:spcBef>
              <a:spcAft>
                <a:spcPts val="0"/>
              </a:spcAft>
              <a:buNone/>
            </a:pPr>
            <a:r>
              <a:rPr lang="en" dirty="0">
                <a:solidFill>
                  <a:schemeClr val="accent2"/>
                </a:solidFill>
                <a:latin typeface="Calibri"/>
                <a:ea typeface="Calibri"/>
                <a:cs typeface="Calibri"/>
                <a:sym typeface="Calibri"/>
              </a:rPr>
              <a:t>Detection in Vehicular Networks. IEEE Transactions on Vehicular Technology. PP. </a:t>
            </a:r>
            <a:endParaRPr dirty="0">
              <a:solidFill>
                <a:schemeClr val="accent2"/>
              </a:solidFill>
              <a:latin typeface="Calibri"/>
              <a:ea typeface="Calibri"/>
              <a:cs typeface="Calibri"/>
              <a:sym typeface="Calibri"/>
            </a:endParaRPr>
          </a:p>
          <a:p>
            <a:pPr marL="0" lvl="0" indent="457200" algn="l" rtl="0">
              <a:spcBef>
                <a:spcPts val="0"/>
              </a:spcBef>
              <a:spcAft>
                <a:spcPts val="0"/>
              </a:spcAft>
              <a:buNone/>
            </a:pPr>
            <a:r>
              <a:rPr lang="en" dirty="0">
                <a:solidFill>
                  <a:schemeClr val="accent2"/>
                </a:solidFill>
                <a:latin typeface="Calibri"/>
                <a:ea typeface="Calibri"/>
                <a:cs typeface="Calibri"/>
                <a:sym typeface="Calibri"/>
              </a:rPr>
              <a:t>10.1109/TVT.2020.2984878. </a:t>
            </a:r>
            <a:endParaRPr dirty="0">
              <a:solidFill>
                <a:schemeClr val="accent2"/>
              </a:solidFill>
              <a:latin typeface="Calibri"/>
              <a:ea typeface="Calibri"/>
              <a:cs typeface="Calibri"/>
              <a:sym typeface="Calibri"/>
            </a:endParaRPr>
          </a:p>
          <a:p>
            <a:pPr marL="0" lvl="0" indent="0" algn="l" rtl="0">
              <a:spcBef>
                <a:spcPts val="0"/>
              </a:spcBef>
              <a:spcAft>
                <a:spcPts val="0"/>
              </a:spcAft>
              <a:buNone/>
            </a:pPr>
            <a:endParaRPr dirty="0">
              <a:solidFill>
                <a:schemeClr val="accent2"/>
              </a:solidFill>
              <a:latin typeface="Calibri"/>
              <a:ea typeface="Calibri"/>
              <a:cs typeface="Calibri"/>
              <a:sym typeface="Calibri"/>
            </a:endParaRPr>
          </a:p>
          <a:p>
            <a:pPr marL="0" lvl="0" indent="0" algn="l" rtl="0">
              <a:spcAft>
                <a:spcPts val="0"/>
              </a:spcAft>
              <a:buNone/>
            </a:pPr>
            <a:r>
              <a:rPr lang="en" dirty="0">
                <a:solidFill>
                  <a:schemeClr val="accent2"/>
                </a:solidFill>
                <a:latin typeface="Calibri"/>
                <a:ea typeface="Calibri"/>
                <a:cs typeface="Calibri"/>
                <a:sym typeface="Calibri"/>
              </a:rPr>
              <a:t>[2]   Kim, Jae-Wan &amp; Jeon, Dong-Keun. (2018). A Cooperative Communication Protocol 	</a:t>
            </a:r>
          </a:p>
          <a:p>
            <a:pPr marL="0" lvl="0" indent="0" algn="l" rtl="0">
              <a:spcAft>
                <a:spcPts val="0"/>
              </a:spcAft>
              <a:buNone/>
            </a:pPr>
            <a:r>
              <a:rPr lang="en" dirty="0">
                <a:solidFill>
                  <a:schemeClr val="accent2"/>
                </a:solidFill>
                <a:latin typeface="Calibri"/>
                <a:ea typeface="Calibri"/>
                <a:cs typeface="Calibri"/>
                <a:sym typeface="Calibri"/>
              </a:rPr>
              <a:t>        for QoS Provisioning in IEEE 802.11p/Wave Vehicular Networks. Sensors. 18. 3622. </a:t>
            </a:r>
          </a:p>
          <a:p>
            <a:pPr marL="0" lvl="0" indent="0" algn="l" rtl="0">
              <a:spcAft>
                <a:spcPts val="0"/>
              </a:spcAft>
              <a:buNone/>
            </a:pPr>
            <a:r>
              <a:rPr lang="en" dirty="0">
                <a:solidFill>
                  <a:schemeClr val="accent2"/>
                </a:solidFill>
                <a:latin typeface="Calibri"/>
                <a:ea typeface="Calibri"/>
                <a:cs typeface="Calibri"/>
                <a:sym typeface="Calibri"/>
              </a:rPr>
              <a:t>        10.3390/s18113622. </a:t>
            </a:r>
            <a:endParaRPr dirty="0">
              <a:solidFill>
                <a:schemeClr val="accent2"/>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alpha val="91860"/>
          </a:srgbClr>
        </a:solidFill>
        <a:effectLst/>
      </p:bgPr>
    </p:bg>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9FC5E8"/>
                </a:solidFill>
                <a:latin typeface="Calibri"/>
                <a:ea typeface="Calibri"/>
                <a:cs typeface="Calibri"/>
                <a:sym typeface="Calibri"/>
              </a:rPr>
              <a:t>CAVs, VANETS &amp; V2X</a:t>
            </a:r>
            <a:endParaRPr>
              <a:solidFill>
                <a:srgbClr val="9FC5E8"/>
              </a:solidFill>
              <a:latin typeface="Calibri"/>
              <a:ea typeface="Calibri"/>
              <a:cs typeface="Calibri"/>
              <a:sym typeface="Calibri"/>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accent2"/>
              </a:buClr>
              <a:buSzPts val="1800"/>
              <a:buFont typeface="Calibri"/>
              <a:buChar char="●"/>
            </a:pPr>
            <a:r>
              <a:rPr lang="en">
                <a:solidFill>
                  <a:schemeClr val="accent2"/>
                </a:solidFill>
                <a:latin typeface="Calibri"/>
                <a:ea typeface="Calibri"/>
                <a:cs typeface="Calibri"/>
                <a:sym typeface="Calibri"/>
              </a:rPr>
              <a:t>Connected Autonomous vehicles, Vehicular Ad Hoc Networks, and Vehicle to everything</a:t>
            </a:r>
            <a:endParaRPr>
              <a:solidFill>
                <a:schemeClr val="accent2"/>
              </a:solidFill>
              <a:latin typeface="Calibri"/>
              <a:ea typeface="Calibri"/>
              <a:cs typeface="Calibri"/>
              <a:sym typeface="Calibri"/>
            </a:endParaRPr>
          </a:p>
          <a:p>
            <a:pPr marL="457200" lvl="0" indent="-342900" algn="l" rtl="0">
              <a:spcBef>
                <a:spcPts val="0"/>
              </a:spcBef>
              <a:spcAft>
                <a:spcPts val="0"/>
              </a:spcAft>
              <a:buClr>
                <a:schemeClr val="accent2"/>
              </a:buClr>
              <a:buSzPts val="1800"/>
              <a:buFont typeface="Calibri"/>
              <a:buChar char="●"/>
            </a:pPr>
            <a:r>
              <a:rPr lang="en">
                <a:solidFill>
                  <a:schemeClr val="accent2"/>
                </a:solidFill>
                <a:latin typeface="Calibri"/>
                <a:ea typeface="Calibri"/>
                <a:cs typeface="Calibri"/>
                <a:sym typeface="Calibri"/>
              </a:rPr>
              <a:t>Dedicated short range communication for vehicle to vehicle </a:t>
            </a:r>
            <a:endParaRPr>
              <a:solidFill>
                <a:schemeClr val="accent2"/>
              </a:solidFill>
              <a:latin typeface="Calibri"/>
              <a:ea typeface="Calibri"/>
              <a:cs typeface="Calibri"/>
              <a:sym typeface="Calibri"/>
            </a:endParaRPr>
          </a:p>
          <a:p>
            <a:pPr marL="457200" lvl="0" indent="-342900" algn="l" rtl="0">
              <a:spcBef>
                <a:spcPts val="0"/>
              </a:spcBef>
              <a:spcAft>
                <a:spcPts val="0"/>
              </a:spcAft>
              <a:buClr>
                <a:schemeClr val="accent2"/>
              </a:buClr>
              <a:buSzPts val="1800"/>
              <a:buFont typeface="Calibri"/>
              <a:buChar char="●"/>
            </a:pPr>
            <a:r>
              <a:rPr lang="en">
                <a:solidFill>
                  <a:schemeClr val="accent2"/>
                </a:solidFill>
                <a:latin typeface="Calibri"/>
                <a:ea typeface="Calibri"/>
                <a:cs typeface="Calibri"/>
                <a:sym typeface="Calibri"/>
              </a:rPr>
              <a:t>5G Network for vehicle to Base Station</a:t>
            </a:r>
            <a:endParaRPr>
              <a:solidFill>
                <a:schemeClr val="accent2"/>
              </a:solidFill>
              <a:latin typeface="Calibri"/>
              <a:ea typeface="Calibri"/>
              <a:cs typeface="Calibri"/>
              <a:sym typeface="Calibri"/>
            </a:endParaRPr>
          </a:p>
          <a:p>
            <a:pPr marL="457200" lvl="0" indent="-342900" algn="l" rtl="0">
              <a:spcBef>
                <a:spcPts val="0"/>
              </a:spcBef>
              <a:spcAft>
                <a:spcPts val="0"/>
              </a:spcAft>
              <a:buClr>
                <a:schemeClr val="accent2"/>
              </a:buClr>
              <a:buSzPts val="1800"/>
              <a:buFont typeface="Calibri"/>
              <a:buChar char="●"/>
            </a:pPr>
            <a:r>
              <a:rPr lang="en">
                <a:solidFill>
                  <a:schemeClr val="accent2"/>
                </a:solidFill>
                <a:latin typeface="Calibri"/>
                <a:ea typeface="Calibri"/>
                <a:cs typeface="Calibri"/>
                <a:sym typeface="Calibri"/>
              </a:rPr>
              <a:t>For communication vehicles broadcast Basic Safety Message (BSMs)</a:t>
            </a:r>
            <a:endParaRPr>
              <a:solidFill>
                <a:schemeClr val="accent2"/>
              </a:solidFill>
              <a:latin typeface="Calibri"/>
              <a:ea typeface="Calibri"/>
              <a:cs typeface="Calibri"/>
              <a:sym typeface="Calibri"/>
            </a:endParaRPr>
          </a:p>
          <a:p>
            <a:pPr marL="0" lvl="0" indent="0" algn="l" rtl="0">
              <a:spcBef>
                <a:spcPts val="1200"/>
              </a:spcBef>
              <a:spcAft>
                <a:spcPts val="1200"/>
              </a:spcAft>
              <a:buNone/>
            </a:pPr>
            <a:endParaRPr>
              <a:solidFill>
                <a:schemeClr val="accent2"/>
              </a:solidFill>
              <a:latin typeface="Calibri"/>
              <a:ea typeface="Calibri"/>
              <a:cs typeface="Calibri"/>
              <a:sym typeface="Calibri"/>
            </a:endParaRPr>
          </a:p>
        </p:txBody>
      </p:sp>
      <p:pic>
        <p:nvPicPr>
          <p:cNvPr id="62" name="Google Shape;62;p14"/>
          <p:cNvPicPr preferRelativeResize="0"/>
          <p:nvPr/>
        </p:nvPicPr>
        <p:blipFill rotWithShape="1">
          <a:blip r:embed="rId3">
            <a:alphaModFix/>
          </a:blip>
          <a:srcRect l="1273"/>
          <a:stretch/>
        </p:blipFill>
        <p:spPr>
          <a:xfrm>
            <a:off x="3000875" y="3014850"/>
            <a:ext cx="2780674" cy="17847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alpha val="91860"/>
          </a:srgbClr>
        </a:solidFill>
        <a:effectLst/>
      </p:bgPr>
    </p:bg>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rgbClr val="9FC5E8"/>
                </a:solidFill>
                <a:latin typeface="Calibri"/>
                <a:ea typeface="Calibri"/>
                <a:cs typeface="Calibri"/>
                <a:sym typeface="Calibri"/>
              </a:rPr>
              <a:t>Introduction</a:t>
            </a:r>
            <a:endParaRPr dirty="0">
              <a:solidFill>
                <a:srgbClr val="9FC5E8"/>
              </a:solidFill>
              <a:latin typeface="Calibri"/>
              <a:ea typeface="Calibri"/>
              <a:cs typeface="Calibri"/>
              <a:sym typeface="Calibri"/>
            </a:endParaRPr>
          </a:p>
        </p:txBody>
      </p:sp>
      <p:sp>
        <p:nvSpPr>
          <p:cNvPr id="68" name="Google Shape;68;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10000"/>
          </a:bodyPr>
          <a:lstStyle/>
          <a:p>
            <a:pPr marL="285750" indent="-285750"/>
            <a:r>
              <a:rPr lang="en" dirty="0">
                <a:solidFill>
                  <a:schemeClr val="accent2"/>
                </a:solidFill>
                <a:latin typeface="Calibri"/>
                <a:ea typeface="Calibri"/>
                <a:cs typeface="Calibri"/>
                <a:sym typeface="Calibri"/>
              </a:rPr>
              <a:t>Cooperative Intelligent Transport Systems (C-ITS) is an ongoing technology that will change our driving experience in the near future, vehicles and Road–Side Unit (RSU) cooperate by broadcasting V2X messages over the vehicular network. Safety applications use these data to detect and avoid dangerous situations on time. </a:t>
            </a:r>
            <a:endParaRPr dirty="0">
              <a:solidFill>
                <a:schemeClr val="accent2"/>
              </a:solidFill>
              <a:latin typeface="Calibri"/>
              <a:ea typeface="Calibri"/>
              <a:cs typeface="Calibri"/>
              <a:sym typeface="Calibri"/>
            </a:endParaRPr>
          </a:p>
          <a:p>
            <a:pPr marL="285750" indent="-285750">
              <a:spcBef>
                <a:spcPts val="1200"/>
              </a:spcBef>
            </a:pPr>
            <a:r>
              <a:rPr lang="en" dirty="0">
                <a:solidFill>
                  <a:schemeClr val="accent2"/>
                </a:solidFill>
                <a:latin typeface="Calibri"/>
                <a:ea typeface="Calibri"/>
                <a:cs typeface="Calibri"/>
                <a:sym typeface="Calibri"/>
              </a:rPr>
              <a:t>MisBehavior Detection (MBD) in Cooperative Intelligent Transport Systems (C-ITS) is an active research topic which consists of monitoring data semantics of the exchanged Vehicle-to-X communication (V2X) messages to detect and identify potential misbehaving entities.</a:t>
            </a:r>
            <a:endParaRPr dirty="0">
              <a:solidFill>
                <a:schemeClr val="accent2"/>
              </a:solidFill>
              <a:latin typeface="Calibri"/>
              <a:ea typeface="Calibri"/>
              <a:cs typeface="Calibri"/>
              <a:sym typeface="Calibri"/>
            </a:endParaRPr>
          </a:p>
          <a:p>
            <a:pPr marL="285750" indent="-285750">
              <a:spcBef>
                <a:spcPts val="1200"/>
              </a:spcBef>
              <a:spcAft>
                <a:spcPts val="1200"/>
              </a:spcAft>
            </a:pPr>
            <a:r>
              <a:rPr lang="en" dirty="0">
                <a:solidFill>
                  <a:schemeClr val="accent2"/>
                </a:solidFill>
                <a:latin typeface="Calibri"/>
                <a:ea typeface="Calibri"/>
                <a:cs typeface="Calibri"/>
                <a:sym typeface="Calibri"/>
              </a:rPr>
              <a:t>The detection process consists of performing plausibility and consistency checks on the Received V2X messages. If an anomaly is detected, the entity may report it by sending a Misbehavior Report (MBR) to the Misbehavior Authority (MA). TheMA will then investigate the event and decide to revoke the sender or not [1].</a:t>
            </a:r>
            <a:endParaRPr dirty="0">
              <a:solidFill>
                <a:schemeClr val="accent2"/>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alpha val="91860"/>
          </a:srgbClr>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9FC5E8"/>
                </a:solidFill>
                <a:latin typeface="Calibri"/>
                <a:ea typeface="Calibri"/>
                <a:cs typeface="Calibri"/>
                <a:sym typeface="Calibri"/>
              </a:rPr>
              <a:t>Abbreviations</a:t>
            </a:r>
            <a:endParaRPr>
              <a:solidFill>
                <a:srgbClr val="9FC5E8"/>
              </a:solidFill>
              <a:latin typeface="Calibri"/>
              <a:ea typeface="Calibri"/>
              <a:cs typeface="Calibri"/>
              <a:sym typeface="Calibri"/>
            </a:endParaRPr>
          </a:p>
        </p:txBody>
      </p:sp>
      <p:sp>
        <p:nvSpPr>
          <p:cNvPr id="74" name="Google Shape;74;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accent2"/>
              </a:buClr>
              <a:buSzPts val="1800"/>
              <a:buFont typeface="Calibri"/>
              <a:buChar char="●"/>
            </a:pPr>
            <a:r>
              <a:rPr lang="en">
                <a:solidFill>
                  <a:schemeClr val="accent2"/>
                </a:solidFill>
                <a:latin typeface="Calibri"/>
                <a:ea typeface="Calibri"/>
                <a:cs typeface="Calibri"/>
                <a:sym typeface="Calibri"/>
              </a:rPr>
              <a:t>BSM: Basic Safety Message</a:t>
            </a:r>
            <a:endParaRPr>
              <a:solidFill>
                <a:schemeClr val="accent2"/>
              </a:solidFill>
              <a:latin typeface="Calibri"/>
              <a:ea typeface="Calibri"/>
              <a:cs typeface="Calibri"/>
              <a:sym typeface="Calibri"/>
            </a:endParaRPr>
          </a:p>
          <a:p>
            <a:pPr marL="457200" lvl="0" indent="-342900" algn="l" rtl="0">
              <a:spcBef>
                <a:spcPts val="0"/>
              </a:spcBef>
              <a:spcAft>
                <a:spcPts val="0"/>
              </a:spcAft>
              <a:buClr>
                <a:schemeClr val="accent2"/>
              </a:buClr>
              <a:buSzPts val="1800"/>
              <a:buFont typeface="Calibri"/>
              <a:buChar char="●"/>
            </a:pPr>
            <a:r>
              <a:rPr lang="en">
                <a:solidFill>
                  <a:schemeClr val="accent2"/>
                </a:solidFill>
                <a:latin typeface="Calibri"/>
                <a:ea typeface="Calibri"/>
                <a:cs typeface="Calibri"/>
                <a:sym typeface="Calibri"/>
              </a:rPr>
              <a:t>C-ITS: Cooperative Intelligent Transport Systems</a:t>
            </a:r>
            <a:endParaRPr>
              <a:solidFill>
                <a:schemeClr val="accent2"/>
              </a:solidFill>
              <a:latin typeface="Calibri"/>
              <a:ea typeface="Calibri"/>
              <a:cs typeface="Calibri"/>
              <a:sym typeface="Calibri"/>
            </a:endParaRPr>
          </a:p>
          <a:p>
            <a:pPr marL="457200" lvl="0" indent="-342900" algn="l" rtl="0">
              <a:spcBef>
                <a:spcPts val="0"/>
              </a:spcBef>
              <a:spcAft>
                <a:spcPts val="0"/>
              </a:spcAft>
              <a:buClr>
                <a:schemeClr val="accent2"/>
              </a:buClr>
              <a:buSzPts val="1800"/>
              <a:buFont typeface="Calibri"/>
              <a:buChar char="●"/>
            </a:pPr>
            <a:r>
              <a:rPr lang="en">
                <a:solidFill>
                  <a:schemeClr val="accent2"/>
                </a:solidFill>
                <a:latin typeface="Calibri"/>
                <a:ea typeface="Calibri"/>
                <a:cs typeface="Calibri"/>
                <a:sym typeface="Calibri"/>
              </a:rPr>
              <a:t>DDOS: Distributed Denial of Service attack</a:t>
            </a:r>
            <a:endParaRPr>
              <a:solidFill>
                <a:schemeClr val="accent2"/>
              </a:solidFill>
              <a:latin typeface="Calibri"/>
              <a:ea typeface="Calibri"/>
              <a:cs typeface="Calibri"/>
              <a:sym typeface="Calibri"/>
            </a:endParaRPr>
          </a:p>
          <a:p>
            <a:pPr marL="457200" lvl="0" indent="-342900" algn="l" rtl="0">
              <a:spcBef>
                <a:spcPts val="0"/>
              </a:spcBef>
              <a:spcAft>
                <a:spcPts val="0"/>
              </a:spcAft>
              <a:buClr>
                <a:schemeClr val="accent2"/>
              </a:buClr>
              <a:buSzPts val="1800"/>
              <a:buFont typeface="Calibri"/>
              <a:buChar char="●"/>
            </a:pPr>
            <a:r>
              <a:rPr lang="en">
                <a:solidFill>
                  <a:schemeClr val="accent2"/>
                </a:solidFill>
                <a:latin typeface="Calibri"/>
                <a:ea typeface="Calibri"/>
                <a:cs typeface="Calibri"/>
                <a:sym typeface="Calibri"/>
              </a:rPr>
              <a:t>VeReMi: Dataset </a:t>
            </a:r>
            <a:endParaRPr>
              <a:solidFill>
                <a:schemeClr val="accent2"/>
              </a:solidFill>
              <a:latin typeface="Calibri"/>
              <a:ea typeface="Calibri"/>
              <a:cs typeface="Calibri"/>
              <a:sym typeface="Calibri"/>
            </a:endParaRPr>
          </a:p>
          <a:p>
            <a:pPr marL="457200" lvl="0" indent="-342900" algn="l" rtl="0">
              <a:spcBef>
                <a:spcPts val="0"/>
              </a:spcBef>
              <a:spcAft>
                <a:spcPts val="0"/>
              </a:spcAft>
              <a:buClr>
                <a:schemeClr val="accent2"/>
              </a:buClr>
              <a:buSzPts val="1800"/>
              <a:buFont typeface="Calibri"/>
              <a:buChar char="●"/>
            </a:pPr>
            <a:r>
              <a:rPr lang="en">
                <a:solidFill>
                  <a:schemeClr val="accent2"/>
                </a:solidFill>
                <a:latin typeface="Calibri"/>
                <a:ea typeface="Calibri"/>
                <a:cs typeface="Calibri"/>
                <a:sym typeface="Calibri"/>
              </a:rPr>
              <a:t>SMOTE: Synthetic Minority Oversampling TEchnique</a:t>
            </a:r>
            <a:endParaRPr>
              <a:solidFill>
                <a:schemeClr val="accent2"/>
              </a:solidFill>
              <a:latin typeface="Calibri"/>
              <a:ea typeface="Calibri"/>
              <a:cs typeface="Calibri"/>
              <a:sym typeface="Calibri"/>
            </a:endParaRPr>
          </a:p>
          <a:p>
            <a:pPr marL="457200" lvl="0" indent="-342900" algn="l" rtl="0">
              <a:spcBef>
                <a:spcPts val="0"/>
              </a:spcBef>
              <a:spcAft>
                <a:spcPts val="0"/>
              </a:spcAft>
              <a:buClr>
                <a:schemeClr val="accent2"/>
              </a:buClr>
              <a:buSzPts val="1800"/>
              <a:buFont typeface="Calibri"/>
              <a:buChar char="●"/>
            </a:pPr>
            <a:r>
              <a:rPr lang="en">
                <a:solidFill>
                  <a:schemeClr val="accent2"/>
                </a:solidFill>
                <a:latin typeface="Calibri"/>
                <a:ea typeface="Calibri"/>
                <a:cs typeface="Calibri"/>
                <a:sym typeface="Calibri"/>
              </a:rPr>
              <a:t>DSRC: Dedicated Short-Range Communications</a:t>
            </a:r>
            <a:endParaRPr>
              <a:solidFill>
                <a:schemeClr val="accent2"/>
              </a:solidFill>
              <a:latin typeface="Calibri"/>
              <a:ea typeface="Calibri"/>
              <a:cs typeface="Calibri"/>
              <a:sym typeface="Calibri"/>
            </a:endParaRPr>
          </a:p>
          <a:p>
            <a:pPr marL="457200" lvl="0" indent="-342900" algn="l" rtl="0">
              <a:spcBef>
                <a:spcPts val="0"/>
              </a:spcBef>
              <a:spcAft>
                <a:spcPts val="0"/>
              </a:spcAft>
              <a:buClr>
                <a:schemeClr val="accent2"/>
              </a:buClr>
              <a:buSzPts val="1800"/>
              <a:buFont typeface="Calibri"/>
              <a:buChar char="●"/>
            </a:pPr>
            <a:r>
              <a:rPr lang="en">
                <a:solidFill>
                  <a:schemeClr val="accent2"/>
                </a:solidFill>
                <a:latin typeface="Calibri"/>
                <a:ea typeface="Calibri"/>
                <a:cs typeface="Calibri"/>
                <a:sym typeface="Calibri"/>
              </a:rPr>
              <a:t>OBU: ON-Board Unit</a:t>
            </a:r>
            <a:endParaRPr>
              <a:solidFill>
                <a:schemeClr val="accent2"/>
              </a:solidFill>
              <a:latin typeface="Calibri"/>
              <a:ea typeface="Calibri"/>
              <a:cs typeface="Calibri"/>
              <a:sym typeface="Calibri"/>
            </a:endParaRPr>
          </a:p>
          <a:p>
            <a:pPr marL="0" lvl="0" indent="0" algn="l" rtl="0">
              <a:spcBef>
                <a:spcPts val="1200"/>
              </a:spcBef>
              <a:spcAft>
                <a:spcPts val="1200"/>
              </a:spcAft>
              <a:buNone/>
            </a:pPr>
            <a:endParaRPr>
              <a:solidFill>
                <a:schemeClr val="accent2"/>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alpha val="91860"/>
          </a:srgbClr>
        </a:solidFill>
        <a:effectLst/>
      </p:bgPr>
    </p:bg>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9FC5E8"/>
                </a:solidFill>
                <a:latin typeface="Calibri"/>
                <a:ea typeface="Calibri"/>
                <a:cs typeface="Calibri"/>
                <a:sym typeface="Calibri"/>
              </a:rPr>
              <a:t>Importance of BSM</a:t>
            </a:r>
            <a:endParaRPr>
              <a:solidFill>
                <a:srgbClr val="9FC5E8"/>
              </a:solidFill>
              <a:latin typeface="Calibri"/>
              <a:ea typeface="Calibri"/>
              <a:cs typeface="Calibri"/>
              <a:sym typeface="Calibri"/>
            </a:endParaRPr>
          </a:p>
        </p:txBody>
      </p:sp>
      <p:pic>
        <p:nvPicPr>
          <p:cNvPr id="80" name="Google Shape;80;p17"/>
          <p:cNvPicPr preferRelativeResize="0"/>
          <p:nvPr/>
        </p:nvPicPr>
        <p:blipFill>
          <a:blip r:embed="rId3">
            <a:alphaModFix/>
          </a:blip>
          <a:stretch>
            <a:fillRect/>
          </a:stretch>
        </p:blipFill>
        <p:spPr>
          <a:xfrm>
            <a:off x="2956903" y="1516153"/>
            <a:ext cx="3230201" cy="27207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alpha val="91860"/>
          </a:srgbClr>
        </a:solidFill>
        <a:effectLst/>
      </p:bgPr>
    </p:bg>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9FC5E8"/>
                </a:solidFill>
                <a:latin typeface="Calibri"/>
                <a:ea typeface="Calibri"/>
                <a:cs typeface="Calibri"/>
                <a:sym typeface="Calibri"/>
              </a:rPr>
              <a:t>Importance of BSM</a:t>
            </a:r>
            <a:endParaRPr>
              <a:solidFill>
                <a:srgbClr val="9FC5E8"/>
              </a:solidFill>
              <a:latin typeface="Calibri"/>
              <a:ea typeface="Calibri"/>
              <a:cs typeface="Calibri"/>
              <a:sym typeface="Calibri"/>
            </a:endParaRPr>
          </a:p>
        </p:txBody>
      </p:sp>
      <p:pic>
        <p:nvPicPr>
          <p:cNvPr id="86" name="Google Shape;86;p18"/>
          <p:cNvPicPr preferRelativeResize="0"/>
          <p:nvPr/>
        </p:nvPicPr>
        <p:blipFill>
          <a:blip r:embed="rId3">
            <a:alphaModFix/>
          </a:blip>
          <a:stretch>
            <a:fillRect/>
          </a:stretch>
        </p:blipFill>
        <p:spPr>
          <a:xfrm>
            <a:off x="2207550" y="1574700"/>
            <a:ext cx="4728900" cy="2670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000">
            <a:alpha val="91860"/>
          </a:srgbClr>
        </a:solidFill>
        <a:effectLst/>
      </p:bgPr>
    </p:bg>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9FC5E8"/>
                </a:solidFill>
                <a:latin typeface="Calibri"/>
                <a:ea typeface="Calibri"/>
                <a:cs typeface="Calibri"/>
                <a:sym typeface="Calibri"/>
              </a:rPr>
              <a:t>How Attackers can Exploit BSMs</a:t>
            </a:r>
            <a:endParaRPr>
              <a:solidFill>
                <a:srgbClr val="9FC5E8"/>
              </a:solidFill>
              <a:latin typeface="Calibri"/>
              <a:ea typeface="Calibri"/>
              <a:cs typeface="Calibri"/>
              <a:sym typeface="Calibri"/>
            </a:endParaRPr>
          </a:p>
        </p:txBody>
      </p:sp>
      <p:sp>
        <p:nvSpPr>
          <p:cNvPr id="92" name="Google Shape;92;p19"/>
          <p:cNvSpPr txBox="1">
            <a:spLocks noGrp="1"/>
          </p:cNvSpPr>
          <p:nvPr>
            <p:ph type="body" idx="1"/>
          </p:nvPr>
        </p:nvSpPr>
        <p:spPr>
          <a:xfrm>
            <a:off x="341625"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accent2"/>
                </a:solidFill>
                <a:latin typeface="Calibri"/>
                <a:ea typeface="Calibri"/>
                <a:cs typeface="Calibri"/>
                <a:sym typeface="Calibri"/>
              </a:rPr>
              <a:t>Can exploit systems by either:</a:t>
            </a:r>
            <a:endParaRPr>
              <a:solidFill>
                <a:schemeClr val="accent2"/>
              </a:solidFill>
              <a:latin typeface="Calibri"/>
              <a:ea typeface="Calibri"/>
              <a:cs typeface="Calibri"/>
              <a:sym typeface="Calibri"/>
            </a:endParaRPr>
          </a:p>
          <a:p>
            <a:pPr marL="457200" lvl="0" indent="-342900" algn="l" rtl="0">
              <a:spcBef>
                <a:spcPts val="1200"/>
              </a:spcBef>
              <a:spcAft>
                <a:spcPts val="0"/>
              </a:spcAft>
              <a:buClr>
                <a:schemeClr val="accent2"/>
              </a:buClr>
              <a:buSzPts val="1800"/>
              <a:buFont typeface="Calibri"/>
              <a:buAutoNum type="arabicPeriod"/>
            </a:pPr>
            <a:r>
              <a:rPr lang="en">
                <a:solidFill>
                  <a:schemeClr val="accent2"/>
                </a:solidFill>
                <a:latin typeface="Calibri"/>
                <a:ea typeface="Calibri"/>
                <a:cs typeface="Calibri"/>
                <a:sym typeface="Calibri"/>
              </a:rPr>
              <a:t>Overloading the BSM network (Like a DDOS attack)</a:t>
            </a:r>
            <a:endParaRPr>
              <a:solidFill>
                <a:schemeClr val="accent2"/>
              </a:solidFill>
              <a:latin typeface="Calibri"/>
              <a:ea typeface="Calibri"/>
              <a:cs typeface="Calibri"/>
              <a:sym typeface="Calibri"/>
            </a:endParaRPr>
          </a:p>
          <a:p>
            <a:pPr marL="914400" lvl="1" indent="-317500" algn="l" rtl="0">
              <a:spcBef>
                <a:spcPts val="0"/>
              </a:spcBef>
              <a:spcAft>
                <a:spcPts val="0"/>
              </a:spcAft>
              <a:buClr>
                <a:schemeClr val="accent2"/>
              </a:buClr>
              <a:buSzPts val="1400"/>
              <a:buFont typeface="Calibri"/>
              <a:buAutoNum type="alphaLcPeriod"/>
            </a:pPr>
            <a:r>
              <a:rPr lang="en">
                <a:solidFill>
                  <a:schemeClr val="accent2"/>
                </a:solidFill>
                <a:latin typeface="Calibri"/>
                <a:ea typeface="Calibri"/>
                <a:cs typeface="Calibri"/>
                <a:sym typeface="Calibri"/>
              </a:rPr>
              <a:t>Can be solved with conventional solutions (I.e. messaging thresholds, message identifiers)</a:t>
            </a:r>
            <a:endParaRPr>
              <a:solidFill>
                <a:schemeClr val="accent2"/>
              </a:solidFill>
              <a:latin typeface="Calibri"/>
              <a:ea typeface="Calibri"/>
              <a:cs typeface="Calibri"/>
              <a:sym typeface="Calibri"/>
            </a:endParaRPr>
          </a:p>
          <a:p>
            <a:pPr marL="0" lvl="0" indent="0" algn="l" rtl="0">
              <a:spcBef>
                <a:spcPts val="1200"/>
              </a:spcBef>
              <a:spcAft>
                <a:spcPts val="0"/>
              </a:spcAft>
              <a:buNone/>
            </a:pPr>
            <a:endParaRPr>
              <a:solidFill>
                <a:schemeClr val="accent2"/>
              </a:solidFill>
              <a:latin typeface="Calibri"/>
              <a:ea typeface="Calibri"/>
              <a:cs typeface="Calibri"/>
              <a:sym typeface="Calibri"/>
            </a:endParaRPr>
          </a:p>
          <a:p>
            <a:pPr marL="457200" lvl="0" indent="-342900" algn="l" rtl="0">
              <a:spcBef>
                <a:spcPts val="1200"/>
              </a:spcBef>
              <a:spcAft>
                <a:spcPts val="0"/>
              </a:spcAft>
              <a:buClr>
                <a:schemeClr val="accent2"/>
              </a:buClr>
              <a:buSzPts val="1800"/>
              <a:buFont typeface="Calibri"/>
              <a:buAutoNum type="arabicPeriod"/>
            </a:pPr>
            <a:r>
              <a:rPr lang="en">
                <a:solidFill>
                  <a:schemeClr val="accent2"/>
                </a:solidFill>
                <a:latin typeface="Calibri"/>
                <a:ea typeface="Calibri"/>
                <a:cs typeface="Calibri"/>
                <a:sym typeface="Calibri"/>
              </a:rPr>
              <a:t>Mimicking a real vehicle and sending ghost vehicle positions and speed</a:t>
            </a:r>
            <a:endParaRPr>
              <a:solidFill>
                <a:schemeClr val="accent2"/>
              </a:solidFill>
              <a:latin typeface="Calibri"/>
              <a:ea typeface="Calibri"/>
              <a:cs typeface="Calibri"/>
              <a:sym typeface="Calibri"/>
            </a:endParaRPr>
          </a:p>
          <a:p>
            <a:pPr marL="914400" lvl="1" indent="-317500" algn="l" rtl="0">
              <a:spcBef>
                <a:spcPts val="0"/>
              </a:spcBef>
              <a:spcAft>
                <a:spcPts val="0"/>
              </a:spcAft>
              <a:buClr>
                <a:schemeClr val="accent2"/>
              </a:buClr>
              <a:buSzPts val="1400"/>
              <a:buFont typeface="Calibri"/>
              <a:buAutoNum type="alphaLcPeriod"/>
            </a:pPr>
            <a:r>
              <a:rPr lang="en">
                <a:solidFill>
                  <a:schemeClr val="accent2"/>
                </a:solidFill>
                <a:latin typeface="Calibri"/>
                <a:ea typeface="Calibri"/>
                <a:cs typeface="Calibri"/>
                <a:sym typeface="Calibri"/>
              </a:rPr>
              <a:t>Much more difficult to fix with conventional methods (Which we will aim to solve)</a:t>
            </a:r>
            <a:endParaRPr>
              <a:solidFill>
                <a:schemeClr val="accent2"/>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0000">
            <a:alpha val="91860"/>
          </a:srgbClr>
        </a:solidFill>
        <a:effectLst/>
      </p:bgPr>
    </p:bg>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269775" y="3851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9FC5E8"/>
                </a:solidFill>
                <a:latin typeface="Calibri"/>
                <a:ea typeface="Calibri"/>
                <a:cs typeface="Calibri"/>
                <a:sym typeface="Calibri"/>
              </a:rPr>
              <a:t>Methods: The Dataset</a:t>
            </a:r>
            <a:endParaRPr>
              <a:solidFill>
                <a:srgbClr val="9FC5E8"/>
              </a:solidFill>
              <a:latin typeface="Calibri"/>
              <a:ea typeface="Calibri"/>
              <a:cs typeface="Calibri"/>
              <a:sym typeface="Calibri"/>
            </a:endParaRPr>
          </a:p>
        </p:txBody>
      </p:sp>
      <p:sp>
        <p:nvSpPr>
          <p:cNvPr id="98" name="Google Shape;98;p20"/>
          <p:cNvSpPr txBox="1">
            <a:spLocks noGrp="1"/>
          </p:cNvSpPr>
          <p:nvPr>
            <p:ph type="body" idx="1"/>
          </p:nvPr>
        </p:nvSpPr>
        <p:spPr>
          <a:xfrm>
            <a:off x="311700" y="1152475"/>
            <a:ext cx="8520600" cy="1575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accent2"/>
              </a:buClr>
              <a:buSzPts val="1800"/>
              <a:buFont typeface="Calibri"/>
              <a:buChar char="●"/>
            </a:pPr>
            <a:r>
              <a:rPr lang="en">
                <a:solidFill>
                  <a:schemeClr val="accent2"/>
                </a:solidFill>
                <a:latin typeface="Calibri"/>
                <a:ea typeface="Calibri"/>
                <a:cs typeface="Calibri"/>
                <a:sym typeface="Calibri"/>
              </a:rPr>
              <a:t>Vehicular Reference Misbehavior (VeReMi) dataset, a simulated simplified dataset for the evaluation of misbehavior detection mechanisms for VANETs using BSMs</a:t>
            </a:r>
            <a:endParaRPr>
              <a:solidFill>
                <a:schemeClr val="accent2"/>
              </a:solidFill>
              <a:latin typeface="Calibri"/>
              <a:ea typeface="Calibri"/>
              <a:cs typeface="Calibri"/>
              <a:sym typeface="Calibri"/>
            </a:endParaRPr>
          </a:p>
          <a:p>
            <a:pPr marL="457200" lvl="0" indent="-342900" algn="l" rtl="0">
              <a:spcBef>
                <a:spcPts val="0"/>
              </a:spcBef>
              <a:spcAft>
                <a:spcPts val="0"/>
              </a:spcAft>
              <a:buClr>
                <a:schemeClr val="accent2"/>
              </a:buClr>
              <a:buSzPts val="1800"/>
              <a:buFont typeface="Calibri"/>
              <a:buChar char="●"/>
            </a:pPr>
            <a:r>
              <a:rPr lang="en">
                <a:solidFill>
                  <a:schemeClr val="accent2"/>
                </a:solidFill>
                <a:latin typeface="Calibri"/>
                <a:ea typeface="Calibri"/>
                <a:cs typeface="Calibri"/>
                <a:sym typeface="Calibri"/>
              </a:rPr>
              <a:t>Includes malicious messages intended to trigger incorrect application behavior, which is what misbehavior detection mechanisms aim to prevent</a:t>
            </a:r>
            <a:endParaRPr>
              <a:solidFill>
                <a:schemeClr val="accent2"/>
              </a:solidFill>
              <a:latin typeface="Calibri"/>
              <a:ea typeface="Calibri"/>
              <a:cs typeface="Calibri"/>
              <a:sym typeface="Calibri"/>
            </a:endParaRPr>
          </a:p>
        </p:txBody>
      </p:sp>
      <p:sp>
        <p:nvSpPr>
          <p:cNvPr id="99" name="Google Shape;99;p20"/>
          <p:cNvSpPr txBox="1">
            <a:spLocks noGrp="1"/>
          </p:cNvSpPr>
          <p:nvPr>
            <p:ph type="body" idx="1"/>
          </p:nvPr>
        </p:nvSpPr>
        <p:spPr>
          <a:xfrm>
            <a:off x="3246750" y="4809900"/>
            <a:ext cx="2650500" cy="333600"/>
          </a:xfrm>
          <a:prstGeom prst="rect">
            <a:avLst/>
          </a:prstGeom>
        </p:spPr>
        <p:txBody>
          <a:bodyPr spcFirstLastPara="1" wrap="square" lIns="91425" tIns="91425" rIns="91425" bIns="91425" anchor="t" anchorCtr="0">
            <a:normAutofit fontScale="25000" lnSpcReduction="20000"/>
          </a:bodyPr>
          <a:lstStyle/>
          <a:p>
            <a:pPr marL="0" lvl="0" indent="0" algn="ctr" rtl="0">
              <a:spcBef>
                <a:spcPts val="0"/>
              </a:spcBef>
              <a:spcAft>
                <a:spcPts val="1200"/>
              </a:spcAft>
              <a:buNone/>
            </a:pPr>
            <a:r>
              <a:rPr lang="en" sz="1200">
                <a:solidFill>
                  <a:schemeClr val="accent2"/>
                </a:solidFill>
                <a:latin typeface="Calibri"/>
                <a:ea typeface="Calibri"/>
                <a:cs typeface="Calibri"/>
                <a:sym typeface="Calibri"/>
              </a:rPr>
              <a:t>Time snippet of VeReMii Dataset</a:t>
            </a:r>
            <a:endParaRPr sz="1200">
              <a:solidFill>
                <a:schemeClr val="accent2"/>
              </a:solidFill>
              <a:latin typeface="Calibri"/>
              <a:ea typeface="Calibri"/>
              <a:cs typeface="Calibri"/>
              <a:sym typeface="Calibri"/>
            </a:endParaRPr>
          </a:p>
        </p:txBody>
      </p:sp>
      <p:pic>
        <p:nvPicPr>
          <p:cNvPr id="100" name="Google Shape;100;p20"/>
          <p:cNvPicPr preferRelativeResize="0"/>
          <p:nvPr/>
        </p:nvPicPr>
        <p:blipFill>
          <a:blip r:embed="rId3">
            <a:alphaModFix/>
          </a:blip>
          <a:stretch>
            <a:fillRect/>
          </a:stretch>
        </p:blipFill>
        <p:spPr>
          <a:xfrm>
            <a:off x="297950" y="2571750"/>
            <a:ext cx="8548076" cy="2241368"/>
          </a:xfrm>
          <a:prstGeom prst="rect">
            <a:avLst/>
          </a:prstGeom>
          <a:noFill/>
          <a:ln>
            <a:noFill/>
          </a:ln>
        </p:spPr>
      </p:pic>
      <p:sp>
        <p:nvSpPr>
          <p:cNvPr id="101" name="Google Shape;101;p20"/>
          <p:cNvSpPr/>
          <p:nvPr/>
        </p:nvSpPr>
        <p:spPr>
          <a:xfrm>
            <a:off x="2526400" y="3696350"/>
            <a:ext cx="152400" cy="1602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0"/>
          <p:cNvSpPr/>
          <p:nvPr/>
        </p:nvSpPr>
        <p:spPr>
          <a:xfrm>
            <a:off x="2494275" y="2846600"/>
            <a:ext cx="152400" cy="1602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000">
            <a:alpha val="91860"/>
          </a:srgbClr>
        </a:solidFill>
        <a:effectLst/>
      </p:bgPr>
    </p:bg>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311700" y="4210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9FC5E8"/>
                </a:solidFill>
                <a:latin typeface="Calibri"/>
                <a:ea typeface="Calibri"/>
                <a:cs typeface="Calibri"/>
                <a:sym typeface="Calibri"/>
              </a:rPr>
              <a:t>Methods: The Dataset</a:t>
            </a:r>
            <a:endParaRPr>
              <a:solidFill>
                <a:srgbClr val="9FC5E8"/>
              </a:solidFill>
              <a:latin typeface="Calibri"/>
              <a:ea typeface="Calibri"/>
              <a:cs typeface="Calibri"/>
              <a:sym typeface="Calibri"/>
            </a:endParaRPr>
          </a:p>
        </p:txBody>
      </p:sp>
      <p:pic>
        <p:nvPicPr>
          <p:cNvPr id="108" name="Google Shape;108;p21"/>
          <p:cNvPicPr preferRelativeResize="0"/>
          <p:nvPr/>
        </p:nvPicPr>
        <p:blipFill>
          <a:blip r:embed="rId3">
            <a:alphaModFix/>
          </a:blip>
          <a:stretch>
            <a:fillRect/>
          </a:stretch>
        </p:blipFill>
        <p:spPr>
          <a:xfrm>
            <a:off x="446450" y="2396475"/>
            <a:ext cx="8251101" cy="696200"/>
          </a:xfrm>
          <a:prstGeom prst="rect">
            <a:avLst/>
          </a:prstGeom>
          <a:noFill/>
          <a:ln>
            <a:noFill/>
          </a:ln>
        </p:spPr>
      </p:pic>
      <p:sp>
        <p:nvSpPr>
          <p:cNvPr id="109" name="Google Shape;109;p21"/>
          <p:cNvSpPr txBox="1">
            <a:spLocks noGrp="1"/>
          </p:cNvSpPr>
          <p:nvPr>
            <p:ph type="body" idx="1"/>
          </p:nvPr>
        </p:nvSpPr>
        <p:spPr>
          <a:xfrm>
            <a:off x="1746750" y="3214200"/>
            <a:ext cx="5650500" cy="572700"/>
          </a:xfrm>
          <a:prstGeom prst="rect">
            <a:avLst/>
          </a:prstGeom>
        </p:spPr>
        <p:txBody>
          <a:bodyPr spcFirstLastPara="1" wrap="square" lIns="91425" tIns="91425" rIns="91425" bIns="91425" anchor="t" anchorCtr="0">
            <a:normAutofit fontScale="85000" lnSpcReduction="20000"/>
          </a:bodyPr>
          <a:lstStyle/>
          <a:p>
            <a:pPr marL="0" lvl="0" indent="0" algn="ctr" rtl="0">
              <a:spcBef>
                <a:spcPts val="0"/>
              </a:spcBef>
              <a:spcAft>
                <a:spcPts val="1200"/>
              </a:spcAft>
              <a:buNone/>
            </a:pPr>
            <a:r>
              <a:rPr lang="en">
                <a:solidFill>
                  <a:schemeClr val="accent2"/>
                </a:solidFill>
                <a:latin typeface="Calibri"/>
                <a:ea typeface="Calibri"/>
                <a:cs typeface="Calibri"/>
                <a:sym typeface="Calibri"/>
              </a:rPr>
              <a:t>Single BSM </a:t>
            </a:r>
            <a:endParaRPr>
              <a:solidFill>
                <a:schemeClr val="accent2"/>
              </a:solidFill>
              <a:latin typeface="Calibri"/>
              <a:ea typeface="Calibri"/>
              <a:cs typeface="Calibri"/>
              <a:sym typeface="Calibri"/>
            </a:endParaRPr>
          </a:p>
        </p:txBody>
      </p:sp>
      <p:sp>
        <p:nvSpPr>
          <p:cNvPr id="110" name="Google Shape;110;p21"/>
          <p:cNvSpPr/>
          <p:nvPr/>
        </p:nvSpPr>
        <p:spPr>
          <a:xfrm>
            <a:off x="5030750" y="2326250"/>
            <a:ext cx="324600" cy="341400"/>
          </a:xfrm>
          <a:prstGeom prst="ellipse">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1"/>
          <p:cNvSpPr/>
          <p:nvPr/>
        </p:nvSpPr>
        <p:spPr>
          <a:xfrm>
            <a:off x="6829800" y="2326250"/>
            <a:ext cx="324600" cy="341400"/>
          </a:xfrm>
          <a:prstGeom prst="ellipse">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TotalTime>
  <Words>902</Words>
  <Application>Microsoft Office PowerPoint</Application>
  <PresentationFormat>On-screen Show (16:9)</PresentationFormat>
  <Paragraphs>90</Paragraphs>
  <Slides>16</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Simple Dark</vt:lpstr>
      <vt:lpstr>Misbehaviour Detection of 5G Connected Vehicles Using Deep Learning</vt:lpstr>
      <vt:lpstr>CAVs, VANETS &amp; V2X</vt:lpstr>
      <vt:lpstr>Introduction</vt:lpstr>
      <vt:lpstr>Abbreviations</vt:lpstr>
      <vt:lpstr>Importance of BSM</vt:lpstr>
      <vt:lpstr>Importance of BSM</vt:lpstr>
      <vt:lpstr>How Attackers can Exploit BSMs</vt:lpstr>
      <vt:lpstr>Methods: The Dataset</vt:lpstr>
      <vt:lpstr>Methods: The Dataset</vt:lpstr>
      <vt:lpstr>Method: BSM Densities</vt:lpstr>
      <vt:lpstr>Method: Machine Learning and Deep Learning</vt:lpstr>
      <vt:lpstr>Method: Organizing the Data</vt:lpstr>
      <vt:lpstr>Method: 2 Model Approach</vt:lpstr>
      <vt:lpstr>5G Vision</vt:lpstr>
      <vt:lpstr>5G Network Security Potential Solutions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Progress Report: V2X BSM Malicious Threat Detection</dc:title>
  <cp:lastModifiedBy>Aidan Lochbihler</cp:lastModifiedBy>
  <cp:revision>7</cp:revision>
  <dcterms:modified xsi:type="dcterms:W3CDTF">2023-04-02T01:48:34Z</dcterms:modified>
</cp:coreProperties>
</file>