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1" r:id="rId9"/>
    <p:sldMasterId id="2147483667" r:id="rId10"/>
    <p:sldMasterId id="2147483669" r:id="rId11"/>
    <p:sldMasterId id="2147483655" r:id="rId12"/>
    <p:sldMasterId id="2147483671" r:id="rId13"/>
    <p:sldMasterId id="2147483663" r:id="rId14"/>
  </p:sldMasterIdLst>
  <p:sldIdLst>
    <p:sldId id="256" r:id="rId15"/>
  </p:sldIdLst>
  <p:sldSz cx="10693400" cy="15122525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67">
          <p15:clr>
            <a:srgbClr val="A4A3A4"/>
          </p15:clr>
        </p15:guide>
        <p15:guide id="3" orient="horz" pos="8891">
          <p15:clr>
            <a:srgbClr val="A4A3A4"/>
          </p15:clr>
        </p15:guide>
        <p15:guide id="4" orient="horz" pos="2881">
          <p15:clr>
            <a:srgbClr val="A4A3A4"/>
          </p15:clr>
        </p15:guide>
        <p15:guide id="5" pos="3255">
          <p15:clr>
            <a:srgbClr val="A4A3A4"/>
          </p15:clr>
        </p15:guide>
        <p15:guide id="6" pos="6452">
          <p15:clr>
            <a:srgbClr val="A4A3A4"/>
          </p15:clr>
        </p15:guide>
        <p15:guide id="7" pos="3481">
          <p15:clr>
            <a:srgbClr val="A4A3A4"/>
          </p15:clr>
        </p15:guide>
        <p15:guide id="8" pos="284">
          <p15:clr>
            <a:srgbClr val="A4A3A4"/>
          </p15:clr>
        </p15:guide>
        <p15:guide id="9" pos="2189">
          <p15:clr>
            <a:srgbClr val="A4A3A4"/>
          </p15:clr>
        </p15:guide>
        <p15:guide id="10" pos="2415">
          <p15:clr>
            <a:srgbClr val="A4A3A4"/>
          </p15:clr>
        </p15:guide>
        <p15:guide id="11" pos="4321">
          <p15:clr>
            <a:srgbClr val="A4A3A4"/>
          </p15:clr>
        </p15:guide>
        <p15:guide id="12" pos="45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 autoAdjust="0"/>
  </p:normalViewPr>
  <p:slideViewPr>
    <p:cSldViewPr showGuides="1">
      <p:cViewPr>
        <p:scale>
          <a:sx n="70" d="100"/>
          <a:sy n="70" d="100"/>
        </p:scale>
        <p:origin x="1742" y="-3019"/>
      </p:cViewPr>
      <p:guideLst>
        <p:guide orient="horz" pos="771"/>
        <p:guide orient="horz" pos="2767"/>
        <p:guide orient="horz" pos="8891"/>
        <p:guide orient="horz" pos="2881"/>
        <p:guide pos="3255"/>
        <p:guide pos="6452"/>
        <p:guide pos="3481"/>
        <p:guide pos="284"/>
        <p:guide pos="2189"/>
        <p:guide pos="2415"/>
        <p:guide pos="4321"/>
        <p:guide pos="4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47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301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5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710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3499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52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00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/>
              <a:t>Logos Organisational </a:t>
            </a:r>
            <a:r>
              <a:rPr lang="de-CH" dirty="0" err="1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>
                <a:solidFill>
                  <a:schemeClr val="accent1"/>
                </a:solidFill>
              </a:rPr>
              <a:t>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/>
              <a:t>Logos Partner </a:t>
            </a:r>
            <a:r>
              <a:rPr lang="de-CH" dirty="0" err="1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8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8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913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7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78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6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4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01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7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501370" y="4785526"/>
            <a:ext cx="4715073" cy="982909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Input Data / Preparation</a:t>
            </a:r>
          </a:p>
          <a:p>
            <a:endParaRPr lang="en-GB" sz="1100" dirty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ModelNet10/40 dataset - 3D CAD models </a:t>
            </a:r>
            <a:br>
              <a:rPr lang="en-GB" sz="1100" dirty="0"/>
            </a:br>
            <a:r>
              <a:rPr lang="en-GB" sz="1100" dirty="0"/>
              <a:t>of 10/40 common object categories with </a:t>
            </a:r>
            <a:br>
              <a:rPr lang="en-GB" sz="1100" dirty="0"/>
            </a:br>
            <a:r>
              <a:rPr lang="en-GB" sz="1100" dirty="0"/>
              <a:t>100 unique models each (.mat files)</a:t>
            </a:r>
          </a:p>
          <a:p>
            <a:endParaRPr lang="en-GB" sz="1100" dirty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A 3D shape is represented as 32 x 32 x 32 voxel grid (Fig. 2). </a:t>
            </a:r>
          </a:p>
          <a:p>
            <a:pPr marL="171450" indent="-171450">
              <a:buFont typeface="Arial"/>
              <a:buChar char="•"/>
            </a:pPr>
            <a:endParaRPr lang="en-GB" sz="1100" dirty="0"/>
          </a:p>
          <a:p>
            <a:pPr marL="171450" indent="-171450">
              <a:buFont typeface="Arial"/>
              <a:buChar char="•"/>
            </a:pPr>
            <a:r>
              <a:rPr lang="en-GB" sz="1100" i="1" dirty="0"/>
              <a:t>Contribution</a:t>
            </a:r>
            <a:r>
              <a:rPr lang="en-GB" sz="1100" dirty="0"/>
              <a:t>: Converted multiple .mat files to a single highly compressed hdf5 file, which contains the complete dataset.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1200" b="1" dirty="0"/>
              <a:t>Deep Convolutional Neural Networks </a:t>
            </a:r>
          </a:p>
          <a:p>
            <a:pPr>
              <a:lnSpc>
                <a:spcPct val="50000"/>
              </a:lnSpc>
            </a:pPr>
            <a:endParaRPr lang="en-GB" b="1" dirty="0"/>
          </a:p>
          <a:p>
            <a:r>
              <a:rPr lang="en-GB" sz="1100" dirty="0"/>
              <a:t>Task: Object Recognition as  a Classification Problem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pPr>
              <a:lnSpc>
                <a:spcPct val="50000"/>
              </a:lnSpc>
            </a:pPr>
            <a:endParaRPr lang="en-GB" sz="1100" dirty="0"/>
          </a:p>
          <a:p>
            <a:pPr>
              <a:lnSpc>
                <a:spcPct val="50000"/>
              </a:lnSpc>
            </a:pPr>
            <a:endParaRPr lang="en-GB" sz="1100" dirty="0"/>
          </a:p>
          <a:p>
            <a:pPr>
              <a:lnSpc>
                <a:spcPct val="50000"/>
              </a:lnSpc>
            </a:pPr>
            <a:endParaRPr lang="en-GB" sz="1100" dirty="0"/>
          </a:p>
          <a:p>
            <a:r>
              <a:rPr lang="en-GB" sz="1100" dirty="0"/>
              <a:t>1.    Neural Network: Non-Linear Activation</a:t>
            </a:r>
          </a:p>
          <a:p>
            <a:r>
              <a:rPr lang="en-GB" sz="1100" dirty="0"/>
              <a:t>       Function applied to Input to create</a:t>
            </a:r>
          </a:p>
          <a:p>
            <a:r>
              <a:rPr lang="en-GB" sz="1100" dirty="0"/>
              <a:t>       Non-Linear Output</a:t>
            </a:r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endParaRPr lang="en-GB" sz="1100" b="1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pPr marL="228600" indent="-228600">
              <a:buAutoNum type="arabicPeriod" startAt="2"/>
            </a:pPr>
            <a:r>
              <a:rPr lang="en-GB" sz="1100" dirty="0"/>
              <a:t>Deep Neural Network: Multiple Connected Layers of weights,</a:t>
            </a:r>
          </a:p>
          <a:p>
            <a:r>
              <a:rPr lang="en-GB" sz="1100" dirty="0"/>
              <a:t>       which are trained</a:t>
            </a:r>
          </a:p>
          <a:p>
            <a:endParaRPr lang="en-GB" sz="1100" dirty="0"/>
          </a:p>
          <a:p>
            <a:pPr marL="228600" indent="-228600">
              <a:buAutoNum type="arabicPeriod" startAt="3"/>
            </a:pPr>
            <a:r>
              <a:rPr lang="en-GB" sz="1100" dirty="0"/>
              <a:t>Convolutional Nets: Convoluting multiple voxel of one layer into a  stack of voxel or a activation map</a:t>
            </a:r>
          </a:p>
          <a:p>
            <a:pPr marL="228600" indent="-228600">
              <a:buAutoNum type="arabicPeriod" startAt="3"/>
            </a:pPr>
            <a:endParaRPr lang="en-GB" sz="1100" dirty="0"/>
          </a:p>
          <a:p>
            <a:pPr marL="228600" indent="-228600">
              <a:buAutoNum type="arabicPeriod" startAt="3"/>
            </a:pPr>
            <a:endParaRPr lang="en-GB" sz="1100" dirty="0"/>
          </a:p>
          <a:p>
            <a:pPr marL="228600" indent="-228600">
              <a:buAutoNum type="arabicPeriod" startAt="3"/>
            </a:pPr>
            <a:endParaRPr lang="en-GB" sz="1100" dirty="0"/>
          </a:p>
          <a:p>
            <a:pPr marL="228600" indent="-228600">
              <a:buAutoNum type="arabicPeriod" startAt="3"/>
            </a:pPr>
            <a:endParaRPr lang="en-GB" sz="1100" dirty="0"/>
          </a:p>
          <a:p>
            <a:pPr marL="228600" indent="-228600">
              <a:buAutoNum type="arabicPeriod" startAt="3"/>
            </a:pPr>
            <a:endParaRPr lang="en-GB" sz="1100" dirty="0"/>
          </a:p>
          <a:p>
            <a:pPr marL="228600" indent="-228600">
              <a:buAutoNum type="arabicPeriod" startAt="3"/>
            </a:pPr>
            <a:endParaRPr lang="en-GB" sz="1100" dirty="0"/>
          </a:p>
          <a:p>
            <a:pPr marL="228600" indent="-228600">
              <a:buAutoNum type="arabicPeriod" startAt="3"/>
            </a:pPr>
            <a:endParaRPr lang="en-GB" sz="1100" dirty="0"/>
          </a:p>
          <a:p>
            <a:pPr marL="228600" indent="-228600">
              <a:buAutoNum type="arabicPeriod" startAt="3"/>
            </a:pPr>
            <a:endParaRPr lang="en-GB" sz="1100" dirty="0"/>
          </a:p>
          <a:p>
            <a:pPr marL="228600" indent="-228600">
              <a:buAutoNum type="arabicPeriod" startAt="3"/>
            </a:pPr>
            <a:endParaRPr lang="en-GB" sz="1100" dirty="0"/>
          </a:p>
          <a:p>
            <a:pPr marL="228600" indent="-228600">
              <a:buAutoNum type="arabicPeriod" startAt="3"/>
            </a:pPr>
            <a:endParaRPr lang="en-GB" sz="1100" dirty="0"/>
          </a:p>
          <a:p>
            <a:pPr marL="228600" indent="-228600">
              <a:buAutoNum type="arabicPeriod" startAt="3"/>
            </a:pPr>
            <a:endParaRPr lang="en-GB" sz="1100" dirty="0"/>
          </a:p>
          <a:p>
            <a:pPr marL="228600" indent="-228600">
              <a:buAutoNum type="arabicPeriod" startAt="3"/>
            </a:pPr>
            <a:r>
              <a:rPr lang="en-GB" sz="1100" dirty="0"/>
              <a:t>Max-Pooling:  Non-linear down sampling by choosing maximum values of rectangles created from segmenting the volume</a:t>
            </a:r>
          </a:p>
          <a:p>
            <a:endParaRPr lang="en-GB" sz="1100" i="1" dirty="0"/>
          </a:p>
          <a:p>
            <a:endParaRPr lang="en-GB" i="1" dirty="0"/>
          </a:p>
          <a:p>
            <a:endParaRPr lang="en-GB" i="1" dirty="0"/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526720" y="8389354"/>
            <a:ext cx="4716463" cy="303411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08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Training</a:t>
            </a:r>
          </a:p>
          <a:p>
            <a:pPr>
              <a:lnSpc>
                <a:spcPct val="50000"/>
              </a:lnSpc>
            </a:pPr>
            <a:endParaRPr lang="en-US" b="1" dirty="0"/>
          </a:p>
          <a:p>
            <a:pPr marL="171450" indent="-171450">
              <a:buFont typeface="Arial"/>
              <a:buChar char="•"/>
            </a:pPr>
            <a:r>
              <a:rPr lang="de-CH" dirty="0"/>
              <a:t>The training process takes around 9 to 20 hours on a NVIDIA GTX 980TI (6GB) GPU depending on the size of the dataset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de-CH" b="1" dirty="0" err="1"/>
              <a:t>Results</a:t>
            </a:r>
            <a:endParaRPr lang="de-CH" b="1" dirty="0"/>
          </a:p>
          <a:p>
            <a:endParaRPr lang="de-CH" b="1" dirty="0"/>
          </a:p>
          <a:p>
            <a:pPr marL="171450" indent="-171450">
              <a:buFont typeface="Arial"/>
              <a:buChar char="•"/>
            </a:pPr>
            <a:r>
              <a:rPr lang="en-GB" i="1" dirty="0"/>
              <a:t>Contribution : </a:t>
            </a:r>
            <a:r>
              <a:rPr lang="de-CH" dirty="0"/>
              <a:t>The Keras framework with Theano backend in Python were used to implement the neural network. </a:t>
            </a:r>
          </a:p>
          <a:p>
            <a:endParaRPr lang="de-CH" dirty="0"/>
          </a:p>
          <a:p>
            <a:pPr marL="171450" indent="-171450">
              <a:buFont typeface="Arial"/>
              <a:buChar char="•"/>
            </a:pPr>
            <a:r>
              <a:rPr lang="de-CH" dirty="0"/>
              <a:t>ETH VoxNet: reimplemented method achieves same result as orignal</a:t>
            </a:r>
          </a:p>
          <a:p>
            <a:pPr>
              <a:lnSpc>
                <a:spcPct val="50000"/>
              </a:lnSpc>
            </a:pPr>
            <a:endParaRPr lang="de-CH" b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0849" y="1044538"/>
            <a:ext cx="9791701" cy="1584176"/>
          </a:xfrm>
        </p:spPr>
        <p:txBody>
          <a:bodyPr/>
          <a:lstStyle/>
          <a:p>
            <a:r>
              <a:rPr lang="en-GB" dirty="0"/>
              <a:t>3D Object Recognition with Deep Networks</a:t>
            </a:r>
          </a:p>
          <a:p>
            <a:pPr>
              <a:lnSpc>
                <a:spcPct val="50000"/>
              </a:lnSpc>
            </a:pPr>
            <a:r>
              <a:rPr lang="en-GB" sz="1100" i="1" dirty="0"/>
              <a:t>Students: Adrian </a:t>
            </a:r>
            <a:r>
              <a:rPr lang="en-GB" sz="1100" i="1" dirty="0" err="1"/>
              <a:t>Schneuwly</a:t>
            </a:r>
            <a:r>
              <a:rPr lang="en-GB" sz="1100" i="1" dirty="0"/>
              <a:t>, Johannes Oswald, Tobias </a:t>
            </a:r>
            <a:r>
              <a:rPr lang="en-GB" sz="1100" i="1" dirty="0" err="1"/>
              <a:t>Grundmann</a:t>
            </a:r>
            <a:endParaRPr lang="en-GB" sz="1100" dirty="0"/>
          </a:p>
          <a:p>
            <a:pPr>
              <a:lnSpc>
                <a:spcPct val="50000"/>
              </a:lnSpc>
            </a:pPr>
            <a:r>
              <a:rPr lang="en-GB" sz="1100" dirty="0"/>
              <a:t>Supervisors: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endParaRPr lang="en-GB" sz="3600" dirty="0"/>
          </a:p>
        </p:txBody>
      </p:sp>
      <p:sp>
        <p:nvSpPr>
          <p:cNvPr id="19" name="Textplatzhalter 4"/>
          <p:cNvSpPr txBox="1">
            <a:spLocks/>
          </p:cNvSpPr>
          <p:nvPr/>
        </p:nvSpPr>
        <p:spPr>
          <a:xfrm>
            <a:off x="5526720" y="7777286"/>
            <a:ext cx="4716463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4	Training &amp; </a:t>
            </a:r>
            <a:r>
              <a:rPr lang="de-CH" dirty="0" err="1">
                <a:solidFill>
                  <a:schemeClr val="tx2"/>
                </a:solidFill>
              </a:rPr>
              <a:t>Results</a:t>
            </a:r>
            <a:r>
              <a:rPr lang="de-CH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0" name="Textplatzhalter 2"/>
          <p:cNvSpPr txBox="1">
            <a:spLocks/>
          </p:cNvSpPr>
          <p:nvPr/>
        </p:nvSpPr>
        <p:spPr>
          <a:xfrm>
            <a:off x="5526720" y="1141369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 	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5526087" y="12932032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6 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5526088" y="13391105"/>
            <a:ext cx="4716462" cy="122694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00" b="1" dirty="0">
                <a:latin typeface="Arial (Textkörper)"/>
                <a:cs typeface="Arial (Textkörper)"/>
              </a:rPr>
              <a:t>[1] D. </a:t>
            </a:r>
            <a:r>
              <a:rPr lang="en-US" sz="600" b="1" dirty="0" err="1">
                <a:latin typeface="Arial (Textkörper)"/>
                <a:cs typeface="Arial (Textkörper)"/>
              </a:rPr>
              <a:t>Maturana</a:t>
            </a:r>
            <a:r>
              <a:rPr lang="en-US" sz="600" b="1" dirty="0">
                <a:latin typeface="Arial (Textkörper)"/>
                <a:cs typeface="Arial (Textkörper)"/>
              </a:rPr>
              <a:t> and S. Scherer. </a:t>
            </a:r>
            <a:r>
              <a:rPr lang="en-US" sz="600" b="1" dirty="0" err="1">
                <a:latin typeface="Arial (Textkörper)"/>
                <a:cs typeface="Arial (Textkörper)"/>
              </a:rPr>
              <a:t>Voxnet</a:t>
            </a:r>
            <a:r>
              <a:rPr lang="en-US" sz="600" b="1" dirty="0">
                <a:latin typeface="Arial (Textkörper)"/>
                <a:cs typeface="Arial (Textkörper)"/>
              </a:rPr>
              <a:t>: A 3d convolutional neural network for real-time object recognition. </a:t>
            </a:r>
            <a:r>
              <a:rPr lang="en-US" sz="600" b="1" i="1" dirty="0">
                <a:latin typeface="Arial (Textkörper)"/>
                <a:cs typeface="Arial (Textkörper)"/>
              </a:rPr>
              <a:t>International Conference on Intelligent Robots and Systems (IROS2015)</a:t>
            </a:r>
            <a:r>
              <a:rPr lang="en-US" sz="600" b="1" dirty="0">
                <a:latin typeface="Arial (Textkörper)"/>
                <a:cs typeface="Arial (Textkörper)"/>
              </a:rPr>
              <a:t>, 2015. </a:t>
            </a:r>
          </a:p>
          <a:p>
            <a:pPr>
              <a:lnSpc>
                <a:spcPct val="120000"/>
              </a:lnSpc>
            </a:pPr>
            <a:r>
              <a:rPr lang="en-US" sz="600" b="1" dirty="0">
                <a:latin typeface="Arial (Textkörper)"/>
                <a:cs typeface="Arial (Textkörper)"/>
              </a:rPr>
              <a:t>[2] </a:t>
            </a:r>
            <a:r>
              <a:rPr lang="de-DE" sz="600" b="1" dirty="0">
                <a:latin typeface="Arial (Textkörper)"/>
                <a:cs typeface="Arial (Textkörper)"/>
              </a:rPr>
              <a:t>Z. Wu, S. Song, A. </a:t>
            </a:r>
            <a:r>
              <a:rPr lang="de-DE" sz="600" b="1" dirty="0" err="1">
                <a:latin typeface="Arial (Textkörper)"/>
                <a:cs typeface="Arial (Textkörper)"/>
              </a:rPr>
              <a:t>Khosla</a:t>
            </a:r>
            <a:r>
              <a:rPr lang="de-DE" sz="600" b="1" dirty="0">
                <a:latin typeface="Arial (Textkörper)"/>
                <a:cs typeface="Arial (Textkörper)"/>
              </a:rPr>
              <a:t>, F. </a:t>
            </a:r>
            <a:r>
              <a:rPr lang="de-DE" sz="600" b="1" dirty="0" err="1">
                <a:latin typeface="Arial (Textkörper)"/>
                <a:cs typeface="Arial (Textkörper)"/>
              </a:rPr>
              <a:t>Yu</a:t>
            </a:r>
            <a:r>
              <a:rPr lang="de-DE" sz="600" b="1" dirty="0">
                <a:latin typeface="Arial (Textkörper)"/>
                <a:cs typeface="Arial (Textkörper)"/>
              </a:rPr>
              <a:t>, L. Zhang, X. Tang </a:t>
            </a:r>
            <a:r>
              <a:rPr lang="de-DE" sz="600" b="1" dirty="0" err="1">
                <a:latin typeface="Arial (Textkörper)"/>
                <a:cs typeface="Arial (Textkörper)"/>
              </a:rPr>
              <a:t>and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>
                <a:latin typeface="Arial (Textkörper)"/>
                <a:cs typeface="Arial (Textkörper)"/>
              </a:rPr>
              <a:t>J.Xiao</a:t>
            </a:r>
            <a:r>
              <a:rPr lang="de-DE" sz="600" b="1" dirty="0">
                <a:latin typeface="Arial (Textkörper)"/>
                <a:cs typeface="Arial (Textkörper)"/>
              </a:rPr>
              <a:t>. 3D </a:t>
            </a:r>
            <a:r>
              <a:rPr lang="de-DE" sz="600" b="1" dirty="0" err="1">
                <a:latin typeface="Arial (Textkörper)"/>
                <a:cs typeface="Arial (Textkörper)"/>
              </a:rPr>
              <a:t>ShapeNets</a:t>
            </a:r>
            <a:r>
              <a:rPr lang="de-DE" sz="600" b="1" dirty="0">
                <a:latin typeface="Arial (Textkörper)"/>
                <a:cs typeface="Arial (Textkörper)"/>
              </a:rPr>
              <a:t>: A </a:t>
            </a:r>
            <a:r>
              <a:rPr lang="de-DE" sz="600" b="1" dirty="0" err="1">
                <a:latin typeface="Arial (Textkörper)"/>
                <a:cs typeface="Arial (Textkörper)"/>
              </a:rPr>
              <a:t>Deep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>
                <a:latin typeface="Arial (Textkörper)"/>
                <a:cs typeface="Arial (Textkörper)"/>
              </a:rPr>
              <a:t>Representation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>
                <a:latin typeface="Arial (Textkörper)"/>
                <a:cs typeface="Arial (Textkörper)"/>
              </a:rPr>
              <a:t>for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>
                <a:latin typeface="Arial (Textkörper)"/>
                <a:cs typeface="Arial (Textkörper)"/>
              </a:rPr>
              <a:t>Volumetric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>
                <a:latin typeface="Arial"/>
                <a:cs typeface="Arial"/>
              </a:rPr>
              <a:t>Shape; </a:t>
            </a:r>
            <a:r>
              <a:rPr lang="de-CH" sz="600" b="1" dirty="0" err="1">
                <a:latin typeface="Arial"/>
                <a:cs typeface="Arial"/>
              </a:rPr>
              <a:t>Proceedings</a:t>
            </a:r>
            <a:r>
              <a:rPr lang="de-CH" sz="600" b="1" dirty="0">
                <a:latin typeface="Arial"/>
                <a:cs typeface="Arial"/>
              </a:rPr>
              <a:t> </a:t>
            </a:r>
            <a:r>
              <a:rPr lang="de-CH" sz="600" b="1" dirty="0" err="1">
                <a:latin typeface="Arial"/>
                <a:cs typeface="Arial"/>
              </a:rPr>
              <a:t>of</a:t>
            </a:r>
            <a:r>
              <a:rPr lang="de-CH" sz="600" b="1" dirty="0">
                <a:latin typeface="Arial"/>
                <a:cs typeface="Arial"/>
              </a:rPr>
              <a:t> 28th IEEE Conference on Computer Vision </a:t>
            </a:r>
            <a:r>
              <a:rPr lang="de-CH" sz="600" b="1" dirty="0" err="1">
                <a:latin typeface="Arial"/>
                <a:cs typeface="Arial"/>
              </a:rPr>
              <a:t>and</a:t>
            </a:r>
            <a:r>
              <a:rPr lang="de-CH" sz="600" b="1" dirty="0">
                <a:latin typeface="Arial"/>
                <a:cs typeface="Arial"/>
              </a:rPr>
              <a:t> Pattern Recognition </a:t>
            </a:r>
            <a:endParaRPr lang="de-DE" sz="600" b="1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de-DE" sz="600" b="1" dirty="0">
                <a:latin typeface="Arial (Textkörper)"/>
                <a:cs typeface="Arial (Textkörper)"/>
              </a:rPr>
              <a:t>[3] http://sun.cs.princeton.edu/ </a:t>
            </a:r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5526720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3    </a:t>
            </a:r>
            <a:r>
              <a:rPr lang="de-CH" dirty="0" err="1"/>
              <a:t>Voxnet</a:t>
            </a:r>
            <a:r>
              <a:rPr lang="de-CH" dirty="0"/>
              <a:t> and Implementation</a:t>
            </a:r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5528110" y="4788954"/>
            <a:ext cx="4715073" cy="3024336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80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Sequence of Multiple Convolutional Layer, Max Pooling Layers, followed by Fully Connected Layers</a:t>
            </a:r>
          </a:p>
          <a:p>
            <a:pPr>
              <a:lnSpc>
                <a:spcPct val="50000"/>
              </a:lnSpc>
            </a:pPr>
            <a:endParaRPr lang="en-GB" sz="1100" dirty="0"/>
          </a:p>
          <a:p>
            <a:pPr marL="171450" indent="-171450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GB" sz="1100" dirty="0"/>
              <a:t> CNN more then 900k Parameter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100" dirty="0"/>
              <a:t>Activation: Leaky </a:t>
            </a:r>
            <a:r>
              <a:rPr lang="en-GB" sz="1100" dirty="0" err="1"/>
              <a:t>ReLu</a:t>
            </a:r>
            <a:endParaRPr lang="en-GB" sz="1100" dirty="0"/>
          </a:p>
          <a:p>
            <a:endParaRPr lang="en-GB" sz="1100" b="1" dirty="0"/>
          </a:p>
          <a:p>
            <a:r>
              <a:rPr lang="en-GB" sz="1100" i="1" dirty="0"/>
              <a:t>Contributed:</a:t>
            </a:r>
          </a:p>
          <a:p>
            <a:endParaRPr lang="en-GB" sz="1100" dirty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Reimplementation of  </a:t>
            </a:r>
          </a:p>
          <a:p>
            <a:r>
              <a:rPr lang="en-GB" sz="1100" dirty="0"/>
              <a:t>     Convolutional Neural Network </a:t>
            </a:r>
          </a:p>
          <a:p>
            <a:r>
              <a:rPr lang="en-GB" sz="1100" dirty="0"/>
              <a:t>     Model with </a:t>
            </a:r>
            <a:r>
              <a:rPr lang="en-GB" sz="1100" dirty="0" err="1"/>
              <a:t>Keras</a:t>
            </a:r>
            <a:r>
              <a:rPr lang="en-GB" sz="1100" dirty="0"/>
              <a:t> in Python,</a:t>
            </a:r>
          </a:p>
          <a:p>
            <a:r>
              <a:rPr lang="en-GB" sz="1100" dirty="0"/>
              <a:t>     supports rotation e.g. different</a:t>
            </a:r>
          </a:p>
          <a:p>
            <a:r>
              <a:rPr lang="en-GB" sz="1100" dirty="0"/>
              <a:t>     views of same object</a:t>
            </a:r>
          </a:p>
          <a:p>
            <a:endParaRPr lang="de-CH" sz="1100" b="1" dirty="0"/>
          </a:p>
          <a:p>
            <a:endParaRPr lang="de-CH" sz="1100" b="1" dirty="0"/>
          </a:p>
          <a:p>
            <a:endParaRPr lang="de-CH" sz="1100" b="1" dirty="0"/>
          </a:p>
          <a:p>
            <a:endParaRPr lang="de-CH" sz="1100" b="1" dirty="0"/>
          </a:p>
          <a:p>
            <a:pPr marL="171450" indent="-171450">
              <a:buFont typeface="Arial"/>
              <a:buChar char="•"/>
            </a:pPr>
            <a:r>
              <a:rPr lang="en-GB" sz="1100" i="1" dirty="0"/>
              <a:t>Contribution : </a:t>
            </a:r>
            <a:r>
              <a:rPr lang="de-CH" sz="1100" dirty="0"/>
              <a:t>The Keras framework with Theano backend in Python were used to implement the neural network. </a:t>
            </a:r>
          </a:p>
          <a:p>
            <a:endParaRPr lang="en-GB" sz="1100" dirty="0"/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186460" y="259271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Goal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: </a:t>
            </a:r>
            <a:r>
              <a:rPr lang="de-CH" dirty="0" err="1"/>
              <a:t>Reimplement</a:t>
            </a:r>
            <a:r>
              <a:rPr lang="de-CH" dirty="0"/>
              <a:t> </a:t>
            </a:r>
            <a:r>
              <a:rPr lang="de-CH" dirty="0" err="1"/>
              <a:t>Voxnet</a:t>
            </a:r>
            <a:r>
              <a:rPr lang="de-CH" dirty="0"/>
              <a:t> [1]</a:t>
            </a:r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486221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Method Overview</a:t>
            </a:r>
          </a:p>
        </p:txBody>
      </p:sp>
      <p:pic>
        <p:nvPicPr>
          <p:cNvPr id="8" name="Bild 7" descr="Screen Shot 2016-05-20 at 11.11.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79" y="5039725"/>
            <a:ext cx="1631064" cy="823749"/>
          </a:xfrm>
          <a:prstGeom prst="rect">
            <a:avLst/>
          </a:prstGeom>
        </p:spPr>
      </p:pic>
      <p:pic>
        <p:nvPicPr>
          <p:cNvPr id="31" name="Screen Shot 2016-03-11 at 16.1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372" y="3060762"/>
            <a:ext cx="6264696" cy="10441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" name="Textplatzhalter 3"/>
          <p:cNvSpPr txBox="1">
            <a:spLocks/>
          </p:cNvSpPr>
          <p:nvPr/>
        </p:nvSpPr>
        <p:spPr>
          <a:xfrm>
            <a:off x="2394372" y="4068874"/>
            <a:ext cx="6264696" cy="252028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80000" bIns="72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3D information / Point cloud of object       |         Occupancy Grid            |             Object Recognition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160000" y="14605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5" name="Textfeld 4"/>
          <p:cNvSpPr txBox="1"/>
          <p:nvPr/>
        </p:nvSpPr>
        <p:spPr>
          <a:xfrm>
            <a:off x="5461000" y="14465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6" name="Textfeld 5"/>
          <p:cNvSpPr txBox="1"/>
          <p:nvPr/>
        </p:nvSpPr>
        <p:spPr>
          <a:xfrm>
            <a:off x="4940300" y="14452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8514"/>
              </p:ext>
            </p:extLst>
          </p:nvPr>
        </p:nvGraphicFramePr>
        <p:xfrm>
          <a:off x="6358655" y="10095777"/>
          <a:ext cx="3204357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598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/>
                        <a:t>Algorithm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/>
                        <a:t>ModelNet10 </a:t>
                      </a:r>
                      <a:r>
                        <a:rPr lang="de-DE" sz="800" dirty="0" err="1"/>
                        <a:t>Classification</a:t>
                      </a:r>
                      <a:r>
                        <a:rPr lang="de-DE" sz="800" dirty="0"/>
                        <a:t> (</a:t>
                      </a:r>
                      <a:r>
                        <a:rPr lang="de-DE" sz="800" dirty="0" err="1"/>
                        <a:t>Accuracy</a:t>
                      </a:r>
                      <a:r>
                        <a:rPr lang="de-DE" sz="800" dirty="0"/>
                        <a:t>)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/>
                        <a:t>Modelnet40 </a:t>
                      </a:r>
                      <a:r>
                        <a:rPr lang="de-DE" sz="800" dirty="0" err="1"/>
                        <a:t>Classification</a:t>
                      </a:r>
                      <a:endParaRPr lang="de-DE" sz="800" dirty="0"/>
                    </a:p>
                    <a:p>
                      <a:pPr marL="0" marR="0" indent="0" algn="ctr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/>
                        <a:t>(</a:t>
                      </a:r>
                      <a:r>
                        <a:rPr lang="de-DE" sz="800" dirty="0" err="1"/>
                        <a:t>Accuracy</a:t>
                      </a:r>
                      <a:r>
                        <a:rPr lang="de-DE" sz="800" dirty="0"/>
                        <a:t>)</a:t>
                      </a:r>
                    </a:p>
                    <a:p>
                      <a:pPr algn="ctr"/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93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err="1">
                          <a:solidFill>
                            <a:srgbClr val="000000"/>
                          </a:solidFill>
                        </a:rPr>
                        <a:t>VoxNet</a:t>
                      </a:r>
                      <a:r>
                        <a:rPr lang="de-CH" sz="800" baseline="0" dirty="0">
                          <a:solidFill>
                            <a:srgbClr val="000000"/>
                          </a:solidFill>
                        </a:rPr>
                        <a:t> [1]</a:t>
                      </a:r>
                      <a:endParaRPr lang="de-CH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solidFill>
                            <a:srgbClr val="000000"/>
                          </a:solidFill>
                        </a:rPr>
                        <a:t>83%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93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>
                          <a:solidFill>
                            <a:srgbClr val="000000"/>
                          </a:solidFill>
                        </a:rPr>
                        <a:t>3DShapeNets [2]</a:t>
                      </a:r>
                      <a:endParaRPr lang="de-CH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solidFill>
                            <a:srgbClr val="000000"/>
                          </a:solidFill>
                        </a:rPr>
                        <a:t>83.5%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93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b="1" dirty="0">
                          <a:solidFill>
                            <a:srgbClr val="000000"/>
                          </a:solidFill>
                        </a:rPr>
                        <a:t>ETH</a:t>
                      </a:r>
                      <a:r>
                        <a:rPr lang="de-CH" sz="800" b="1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CH" sz="800" b="1" baseline="0" dirty="0" err="1">
                          <a:solidFill>
                            <a:srgbClr val="000000"/>
                          </a:solidFill>
                        </a:rPr>
                        <a:t>VoxNet</a:t>
                      </a:r>
                      <a:endParaRPr lang="de-CH" sz="800" b="1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 dirty="0">
                          <a:solidFill>
                            <a:srgbClr val="000000"/>
                          </a:solidFill>
                        </a:rPr>
                        <a:t>81.8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rgbClr val="000000"/>
                          </a:solidFill>
                        </a:rPr>
                        <a:t>82.3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6" name="Inhaltsplatzhalter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9489"/>
          <a:stretch/>
        </p:blipFill>
        <p:spPr>
          <a:xfrm>
            <a:off x="1278249" y="7368536"/>
            <a:ext cx="2412268" cy="1391606"/>
          </a:xfrm>
          <a:prstGeom prst="rect">
            <a:avLst/>
          </a:prstGeom>
        </p:spPr>
      </p:pic>
      <p:sp>
        <p:nvSpPr>
          <p:cNvPr id="24" name="Textplatzhalter 3"/>
          <p:cNvSpPr txBox="1">
            <a:spLocks/>
          </p:cNvSpPr>
          <p:nvPr/>
        </p:nvSpPr>
        <p:spPr>
          <a:xfrm>
            <a:off x="5544692" y="11847170"/>
            <a:ext cx="4716462" cy="1174229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4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de-CH" dirty="0" err="1"/>
              <a:t>Succesfully</a:t>
            </a:r>
            <a:r>
              <a:rPr lang="de-CH" dirty="0"/>
              <a:t> </a:t>
            </a:r>
            <a:r>
              <a:rPr lang="de-CH" dirty="0" err="1"/>
              <a:t>reimplemention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Voxnet</a:t>
            </a:r>
            <a:r>
              <a:rPr lang="de-CH" dirty="0"/>
              <a:t> [1] in Python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Deep</a:t>
            </a:r>
            <a:r>
              <a:rPr lang="de-CH" dirty="0"/>
              <a:t> Learning Library </a:t>
            </a:r>
            <a:r>
              <a:rPr lang="de-CH" dirty="0" err="1"/>
              <a:t>Keras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Theano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Tensorflow</a:t>
            </a:r>
            <a:r>
              <a:rPr lang="de-CH" dirty="0"/>
              <a:t>, </a:t>
            </a:r>
          </a:p>
          <a:p>
            <a:pPr marL="171450" indent="-171450">
              <a:buFont typeface="Arial"/>
              <a:buChar char="•"/>
            </a:pP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coincide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original </a:t>
            </a:r>
            <a:r>
              <a:rPr lang="de-CH" dirty="0" err="1"/>
              <a:t>authors</a:t>
            </a:r>
            <a:r>
              <a:rPr lang="de-CH" dirty="0"/>
              <a:t> </a:t>
            </a:r>
            <a:r>
              <a:rPr lang="de-CH" dirty="0" err="1"/>
              <a:t>approach</a:t>
            </a:r>
            <a:r>
              <a:rPr lang="de-CH" dirty="0"/>
              <a:t> in ModelNet10, </a:t>
            </a:r>
            <a:r>
              <a:rPr lang="de-CH" dirty="0" err="1"/>
              <a:t>for</a:t>
            </a:r>
            <a:r>
              <a:rPr lang="de-CH" dirty="0"/>
              <a:t> Modelnet40 a </a:t>
            </a:r>
            <a:r>
              <a:rPr lang="de-CH" dirty="0" err="1"/>
              <a:t>significant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 was </a:t>
            </a:r>
            <a:r>
              <a:rPr lang="de-CH" dirty="0" err="1"/>
              <a:t>regarded</a:t>
            </a:r>
            <a:r>
              <a:rPr lang="de-CH" dirty="0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de-CH" dirty="0"/>
              <a:t>The </a:t>
            </a:r>
            <a:r>
              <a:rPr lang="de-CH" dirty="0" err="1"/>
              <a:t>difference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explained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Data was not </a:t>
            </a:r>
            <a:r>
              <a:rPr lang="de-CH" dirty="0" err="1"/>
              <a:t>augmented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Multiresolution, </a:t>
            </a:r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time was limited.</a:t>
            </a:r>
          </a:p>
        </p:txBody>
      </p:sp>
      <p:grpSp>
        <p:nvGrpSpPr>
          <p:cNvPr id="17" name="Gruppierung 16"/>
          <p:cNvGrpSpPr/>
          <p:nvPr/>
        </p:nvGrpSpPr>
        <p:grpSpPr>
          <a:xfrm>
            <a:off x="767410" y="11981141"/>
            <a:ext cx="1994260" cy="1225751"/>
            <a:chOff x="3546500" y="8702515"/>
            <a:chExt cx="6854800" cy="4394103"/>
          </a:xfrm>
        </p:grpSpPr>
        <p:pic>
          <p:nvPicPr>
            <p:cNvPr id="15" name="Bild 14" descr="Screen Shot 2016-05-24 at 18.59.26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500" y="8702515"/>
              <a:ext cx="6854800" cy="4394103"/>
            </a:xfrm>
            <a:prstGeom prst="rect">
              <a:avLst/>
            </a:prstGeom>
          </p:spPr>
        </p:pic>
        <p:sp>
          <p:nvSpPr>
            <p:cNvPr id="16" name="Rechteck 15"/>
            <p:cNvSpPr/>
            <p:nvPr/>
          </p:nvSpPr>
          <p:spPr>
            <a:xfrm>
              <a:off x="3546500" y="8749394"/>
              <a:ext cx="756084" cy="540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" name="Bild 20" descr="Screen Shot 2016-05-24 at 19.05.44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14" y="11857743"/>
            <a:ext cx="1861602" cy="1475520"/>
          </a:xfrm>
          <a:prstGeom prst="rect">
            <a:avLst/>
          </a:prstGeom>
        </p:spPr>
      </p:pic>
      <p:pic>
        <p:nvPicPr>
          <p:cNvPr id="32" name="Inhaltsplatzhalter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3"/>
          <a:stretch/>
        </p:blipFill>
        <p:spPr>
          <a:xfrm>
            <a:off x="8171318" y="5143204"/>
            <a:ext cx="2448272" cy="217164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960831" y="9800442"/>
            <a:ext cx="3276364" cy="715190"/>
            <a:chOff x="710850" y="8162013"/>
            <a:chExt cx="3276364" cy="715190"/>
          </a:xfrm>
        </p:grpSpPr>
        <p:pic>
          <p:nvPicPr>
            <p:cNvPr id="35" name="Bild 2" descr="Screen Shot 2016-05-24 at 18.10.55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50" y="8162013"/>
              <a:ext cx="3276364" cy="468052"/>
            </a:xfrm>
            <a:prstGeom prst="rect">
              <a:avLst/>
            </a:prstGeom>
          </p:spPr>
        </p:pic>
        <p:pic>
          <p:nvPicPr>
            <p:cNvPr id="36" name="Bild 6" descr="Screen Shot 2016-05-24 at 18.17.44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472" y="8648158"/>
              <a:ext cx="2050988" cy="229045"/>
            </a:xfrm>
            <a:prstGeom prst="rect">
              <a:avLst/>
            </a:prstGeom>
          </p:spPr>
        </p:pic>
        <p:pic>
          <p:nvPicPr>
            <p:cNvPr id="37" name="Bild 9" descr="Screen Shot 2016-05-24 at 18.24.13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966" y="8561495"/>
              <a:ext cx="109843" cy="144016"/>
            </a:xfrm>
            <a:prstGeom prst="rect">
              <a:avLst/>
            </a:prstGeom>
          </p:spPr>
        </p:pic>
        <p:pic>
          <p:nvPicPr>
            <p:cNvPr id="38" name="Bild 28" descr="Screen Shot 2016-05-24 at 18.24.13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320" y="8521686"/>
              <a:ext cx="109843" cy="144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</p:sld>
</file>

<file path=ppt/theme/theme1.xml><?xml version="1.0" encoding="utf-8"?>
<a:theme xmlns:a="http://schemas.openxmlformats.org/drawingml/2006/main" name="eth_scientific_poster_portrait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ue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 negativ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eth_scientific_poster_portrait.potx</Template>
  <TotalTime>0</TotalTime>
  <Words>359</Words>
  <Application>Microsoft Office PowerPoint</Application>
  <PresentationFormat>Benutzerdefiniert</PresentationFormat>
  <Paragraphs>109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14</vt:i4>
      </vt:variant>
      <vt:variant>
        <vt:lpstr>Folientitel</vt:lpstr>
      </vt:variant>
      <vt:variant>
        <vt:i4>1</vt:i4>
      </vt:variant>
    </vt:vector>
  </HeadingPairs>
  <TitlesOfParts>
    <vt:vector size="19" baseType="lpstr">
      <vt:lpstr>Arial</vt:lpstr>
      <vt:lpstr>Arial (Textkörper)</vt:lpstr>
      <vt:lpstr>Symbol</vt:lpstr>
      <vt:lpstr>Wingdings</vt:lpstr>
      <vt:lpstr>eth_scientific_poster_portrait</vt:lpstr>
      <vt:lpstr>ETH Gruen negativ</vt:lpstr>
      <vt:lpstr>ETH Violett negativ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PowerPoint-Präsentation</vt:lpstr>
    </vt:vector>
  </TitlesOfParts>
  <Company>Mediaviso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Tobias Grundmann</cp:lastModifiedBy>
  <cp:revision>136</cp:revision>
  <cp:lastPrinted>2014-07-31T14:26:30Z</cp:lastPrinted>
  <dcterms:created xsi:type="dcterms:W3CDTF">2014-07-22T13:23:06Z</dcterms:created>
  <dcterms:modified xsi:type="dcterms:W3CDTF">2016-05-25T19:31:16Z</dcterms:modified>
</cp:coreProperties>
</file>