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1" r:id="rId9"/>
    <p:sldMasterId id="2147483667" r:id="rId10"/>
    <p:sldMasterId id="2147483669" r:id="rId11"/>
    <p:sldMasterId id="2147483655" r:id="rId12"/>
    <p:sldMasterId id="2147483671" r:id="rId13"/>
    <p:sldMasterId id="2147483663" r:id="rId14"/>
  </p:sldMasterIdLst>
  <p:sldIdLst>
    <p:sldId id="256" r:id="rId15"/>
  </p:sldIdLst>
  <p:sldSz cx="10693400" cy="15122525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67">
          <p15:clr>
            <a:srgbClr val="A4A3A4"/>
          </p15:clr>
        </p15:guide>
        <p15:guide id="3" orient="horz" pos="8891">
          <p15:clr>
            <a:srgbClr val="A4A3A4"/>
          </p15:clr>
        </p15:guide>
        <p15:guide id="4" orient="horz" pos="2881">
          <p15:clr>
            <a:srgbClr val="A4A3A4"/>
          </p15:clr>
        </p15:guide>
        <p15:guide id="5" pos="3255">
          <p15:clr>
            <a:srgbClr val="A4A3A4"/>
          </p15:clr>
        </p15:guide>
        <p15:guide id="6" pos="6452">
          <p15:clr>
            <a:srgbClr val="A4A3A4"/>
          </p15:clr>
        </p15:guide>
        <p15:guide id="7" pos="3481">
          <p15:clr>
            <a:srgbClr val="A4A3A4"/>
          </p15:clr>
        </p15:guide>
        <p15:guide id="8" pos="284">
          <p15:clr>
            <a:srgbClr val="A4A3A4"/>
          </p15:clr>
        </p15:guide>
        <p15:guide id="9" pos="2189">
          <p15:clr>
            <a:srgbClr val="A4A3A4"/>
          </p15:clr>
        </p15:guide>
        <p15:guide id="10" pos="2415">
          <p15:clr>
            <a:srgbClr val="A4A3A4"/>
          </p15:clr>
        </p15:guide>
        <p15:guide id="11" pos="4321">
          <p15:clr>
            <a:srgbClr val="A4A3A4"/>
          </p15:clr>
        </p15:guide>
        <p15:guide id="12" pos="45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 autoAdjust="0"/>
  </p:normalViewPr>
  <p:slideViewPr>
    <p:cSldViewPr showGuides="1">
      <p:cViewPr>
        <p:scale>
          <a:sx n="75" d="100"/>
          <a:sy n="75" d="100"/>
        </p:scale>
        <p:origin x="1842" y="-1158"/>
      </p:cViewPr>
      <p:guideLst>
        <p:guide orient="horz" pos="771"/>
        <p:guide orient="horz" pos="2767"/>
        <p:guide orient="horz" pos="8891"/>
        <p:guide orient="horz" pos="2881"/>
        <p:guide pos="3255"/>
        <p:guide pos="6452"/>
        <p:guide pos="3481"/>
        <p:guide pos="284"/>
        <p:guide pos="2189"/>
        <p:guide pos="2415"/>
        <p:guide pos="4321"/>
        <p:guide pos="4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47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01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251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349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524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7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700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65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50849" y="1223963"/>
            <a:ext cx="9791701" cy="3168000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73818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71840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698629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6678848" y="3492810"/>
            <a:ext cx="1764196" cy="6842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 bwMode="white">
          <a:xfrm>
            <a:off x="450850" y="14384429"/>
            <a:ext cx="9791700" cy="432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54312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3966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462662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16666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398928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8767080" y="14456559"/>
            <a:ext cx="1188305" cy="2877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3833813" y="360363"/>
            <a:ext cx="2665015" cy="468151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7218363" y="360363"/>
            <a:ext cx="2664841" cy="468151"/>
          </a:xfrm>
        </p:spPr>
        <p:txBody>
          <a:bodyPr/>
          <a:lstStyle/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2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6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8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913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76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78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6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01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5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0850" y="1223963"/>
            <a:ext cx="9791700" cy="3186037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1074" y="4608934"/>
            <a:ext cx="9791476" cy="69546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51074" y="396000"/>
            <a:ext cx="2519362" cy="409575"/>
          </a:xfrm>
          <a:custGeom>
            <a:avLst/>
            <a:gdLst>
              <a:gd name="T0" fmla="*/ 2490 w 17457"/>
              <a:gd name="T1" fmla="*/ 1090 h 2838"/>
              <a:gd name="T2" fmla="*/ 6230 w 17457"/>
              <a:gd name="T3" fmla="*/ 1725 h 2838"/>
              <a:gd name="T4" fmla="*/ 10865 w 17457"/>
              <a:gd name="T5" fmla="*/ 351 h 2838"/>
              <a:gd name="T6" fmla="*/ 15010 w 17457"/>
              <a:gd name="T7" fmla="*/ 860 h 2838"/>
              <a:gd name="T8" fmla="*/ 14552 w 17457"/>
              <a:gd name="T9" fmla="*/ 1005 h 2838"/>
              <a:gd name="T10" fmla="*/ 14226 w 17457"/>
              <a:gd name="T11" fmla="*/ 1382 h 2838"/>
              <a:gd name="T12" fmla="*/ 14062 w 17457"/>
              <a:gd name="T13" fmla="*/ 1925 h 2838"/>
              <a:gd name="T14" fmla="*/ 14065 w 17457"/>
              <a:gd name="T15" fmla="*/ 2332 h 2838"/>
              <a:gd name="T16" fmla="*/ 14229 w 17457"/>
              <a:gd name="T17" fmla="*/ 2651 h 2838"/>
              <a:gd name="T18" fmla="*/ 14541 w 17457"/>
              <a:gd name="T19" fmla="*/ 2819 h 2838"/>
              <a:gd name="T20" fmla="*/ 14860 w 17457"/>
              <a:gd name="T21" fmla="*/ 2828 h 2838"/>
              <a:gd name="T22" fmla="*/ 15092 w 17457"/>
              <a:gd name="T23" fmla="*/ 2761 h 2838"/>
              <a:gd name="T24" fmla="*/ 15300 w 17457"/>
              <a:gd name="T25" fmla="*/ 2631 h 2838"/>
              <a:gd name="T26" fmla="*/ 15065 w 17457"/>
              <a:gd name="T27" fmla="*/ 2488 h 2838"/>
              <a:gd name="T28" fmla="*/ 14741 w 17457"/>
              <a:gd name="T29" fmla="*/ 2588 h 2838"/>
              <a:gd name="T30" fmla="*/ 14539 w 17457"/>
              <a:gd name="T31" fmla="*/ 2542 h 2838"/>
              <a:gd name="T32" fmla="*/ 14383 w 17457"/>
              <a:gd name="T33" fmla="*/ 2388 h 2838"/>
              <a:gd name="T34" fmla="*/ 14328 w 17457"/>
              <a:gd name="T35" fmla="*/ 2097 h 2838"/>
              <a:gd name="T36" fmla="*/ 14389 w 17457"/>
              <a:gd name="T37" fmla="*/ 1714 h 2838"/>
              <a:gd name="T38" fmla="*/ 14567 w 17457"/>
              <a:gd name="T39" fmla="*/ 1342 h 2838"/>
              <a:gd name="T40" fmla="*/ 14804 w 17457"/>
              <a:gd name="T41" fmla="*/ 1156 h 2838"/>
              <a:gd name="T42" fmla="*/ 15118 w 17457"/>
              <a:gd name="T43" fmla="*/ 1116 h 2838"/>
              <a:gd name="T44" fmla="*/ 15367 w 17457"/>
              <a:gd name="T45" fmla="*/ 1268 h 2838"/>
              <a:gd name="T46" fmla="*/ 15517 w 17457"/>
              <a:gd name="T47" fmla="*/ 1030 h 2838"/>
              <a:gd name="T48" fmla="*/ 15339 w 17457"/>
              <a:gd name="T49" fmla="*/ 911 h 2838"/>
              <a:gd name="T50" fmla="*/ 15102 w 17457"/>
              <a:gd name="T51" fmla="*/ 860 h 2838"/>
              <a:gd name="T52" fmla="*/ 16578 w 17457"/>
              <a:gd name="T53" fmla="*/ 927 h 2838"/>
              <a:gd name="T54" fmla="*/ 16024 w 17457"/>
              <a:gd name="T55" fmla="*/ 2815 h 2838"/>
              <a:gd name="T56" fmla="*/ 16419 w 17457"/>
              <a:gd name="T57" fmla="*/ 1290 h 2838"/>
              <a:gd name="T58" fmla="*/ 16659 w 17457"/>
              <a:gd name="T59" fmla="*/ 1136 h 2838"/>
              <a:gd name="T60" fmla="*/ 16901 w 17457"/>
              <a:gd name="T61" fmla="*/ 1114 h 2838"/>
              <a:gd name="T62" fmla="*/ 17065 w 17457"/>
              <a:gd name="T63" fmla="*/ 1188 h 2838"/>
              <a:gd name="T64" fmla="*/ 17155 w 17457"/>
              <a:gd name="T65" fmla="*/ 1336 h 2838"/>
              <a:gd name="T66" fmla="*/ 17160 w 17457"/>
              <a:gd name="T67" fmla="*/ 1550 h 2838"/>
              <a:gd name="T68" fmla="*/ 17454 w 17457"/>
              <a:gd name="T69" fmla="*/ 1481 h 2838"/>
              <a:gd name="T70" fmla="*/ 17419 w 17457"/>
              <a:gd name="T71" fmla="*/ 1182 h 2838"/>
              <a:gd name="T72" fmla="*/ 17253 w 17457"/>
              <a:gd name="T73" fmla="*/ 961 h 2838"/>
              <a:gd name="T74" fmla="*/ 16980 w 17457"/>
              <a:gd name="T75" fmla="*/ 861 h 2838"/>
              <a:gd name="T76" fmla="*/ 8958 w 17457"/>
              <a:gd name="T77" fmla="*/ 1132 h 2838"/>
              <a:gd name="T78" fmla="*/ 7999 w 17457"/>
              <a:gd name="T79" fmla="*/ 1128 h 2838"/>
              <a:gd name="T80" fmla="*/ 12282 w 17457"/>
              <a:gd name="T81" fmla="*/ 957 h 2838"/>
              <a:gd name="T82" fmla="*/ 12162 w 17457"/>
              <a:gd name="T83" fmla="*/ 886 h 2838"/>
              <a:gd name="T84" fmla="*/ 12057 w 17457"/>
              <a:gd name="T85" fmla="*/ 1496 h 2838"/>
              <a:gd name="T86" fmla="*/ 12219 w 17457"/>
              <a:gd name="T87" fmla="*/ 1256 h 2838"/>
              <a:gd name="T88" fmla="*/ 12451 w 17457"/>
              <a:gd name="T89" fmla="*/ 1124 h 2838"/>
              <a:gd name="T90" fmla="*/ 12688 w 17457"/>
              <a:gd name="T91" fmla="*/ 1128 h 2838"/>
              <a:gd name="T92" fmla="*/ 12844 w 17457"/>
              <a:gd name="T93" fmla="*/ 1248 h 2838"/>
              <a:gd name="T94" fmla="*/ 12860 w 17457"/>
              <a:gd name="T95" fmla="*/ 893 h 2838"/>
              <a:gd name="T96" fmla="*/ 10868 w 17457"/>
              <a:gd name="T97" fmla="*/ 2815 h 2838"/>
              <a:gd name="T98" fmla="*/ 10385 w 17457"/>
              <a:gd name="T99" fmla="*/ 2780 h 2838"/>
              <a:gd name="T100" fmla="*/ 9982 w 17457"/>
              <a:gd name="T101" fmla="*/ 2833 h 2838"/>
              <a:gd name="T102" fmla="*/ 9718 w 17457"/>
              <a:gd name="T103" fmla="*/ 2721 h 2838"/>
              <a:gd name="T104" fmla="*/ 9564 w 17457"/>
              <a:gd name="T105" fmla="*/ 2490 h 2838"/>
              <a:gd name="T106" fmla="*/ 9540 w 17457"/>
              <a:gd name="T107" fmla="*/ 2199 h 2838"/>
              <a:gd name="T108" fmla="*/ 9834 w 17457"/>
              <a:gd name="T109" fmla="*/ 2123 h 2838"/>
              <a:gd name="T110" fmla="*/ 9833 w 17457"/>
              <a:gd name="T111" fmla="*/ 2345 h 2838"/>
              <a:gd name="T112" fmla="*/ 9916 w 17457"/>
              <a:gd name="T113" fmla="*/ 2499 h 2838"/>
              <a:gd name="T114" fmla="*/ 10075 w 17457"/>
              <a:gd name="T115" fmla="*/ 2579 h 2838"/>
              <a:gd name="T116" fmla="*/ 10314 w 17457"/>
              <a:gd name="T117" fmla="*/ 2567 h 2838"/>
              <a:gd name="T118" fmla="*/ 10552 w 17457"/>
              <a:gd name="T119" fmla="*/ 2429 h 2838"/>
              <a:gd name="T120" fmla="*/ 10732 w 17457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57" h="2838">
                <a:moveTo>
                  <a:pt x="6355" y="1090"/>
                </a:moveTo>
                <a:lnTo>
                  <a:pt x="5723" y="1090"/>
                </a:lnTo>
                <a:lnTo>
                  <a:pt x="5945" y="0"/>
                </a:lnTo>
                <a:lnTo>
                  <a:pt x="565" y="0"/>
                </a:lnTo>
                <a:lnTo>
                  <a:pt x="0" y="2815"/>
                </a:lnTo>
                <a:lnTo>
                  <a:pt x="2145" y="2815"/>
                </a:lnTo>
                <a:lnTo>
                  <a:pt x="2286" y="2111"/>
                </a:lnTo>
                <a:lnTo>
                  <a:pt x="1019" y="2111"/>
                </a:lnTo>
                <a:lnTo>
                  <a:pt x="1095" y="1725"/>
                </a:lnTo>
                <a:lnTo>
                  <a:pt x="2362" y="1725"/>
                </a:lnTo>
                <a:lnTo>
                  <a:pt x="2490" y="1090"/>
                </a:lnTo>
                <a:lnTo>
                  <a:pt x="1223" y="1090"/>
                </a:lnTo>
                <a:lnTo>
                  <a:pt x="1299" y="704"/>
                </a:lnTo>
                <a:lnTo>
                  <a:pt x="3307" y="704"/>
                </a:lnTo>
                <a:lnTo>
                  <a:pt x="2884" y="2815"/>
                </a:lnTo>
                <a:lnTo>
                  <a:pt x="3763" y="2815"/>
                </a:lnTo>
                <a:lnTo>
                  <a:pt x="4186" y="704"/>
                </a:lnTo>
                <a:lnTo>
                  <a:pt x="4925" y="704"/>
                </a:lnTo>
                <a:lnTo>
                  <a:pt x="4501" y="2815"/>
                </a:lnTo>
                <a:lnTo>
                  <a:pt x="5380" y="2815"/>
                </a:lnTo>
                <a:lnTo>
                  <a:pt x="5597" y="1725"/>
                </a:lnTo>
                <a:lnTo>
                  <a:pt x="6230" y="1725"/>
                </a:lnTo>
                <a:lnTo>
                  <a:pt x="6013" y="2815"/>
                </a:lnTo>
                <a:lnTo>
                  <a:pt x="6892" y="2815"/>
                </a:lnTo>
                <a:lnTo>
                  <a:pt x="7457" y="0"/>
                </a:lnTo>
                <a:lnTo>
                  <a:pt x="6578" y="0"/>
                </a:lnTo>
                <a:lnTo>
                  <a:pt x="6355" y="1090"/>
                </a:lnTo>
                <a:close/>
                <a:moveTo>
                  <a:pt x="10114" y="351"/>
                </a:moveTo>
                <a:lnTo>
                  <a:pt x="10397" y="351"/>
                </a:lnTo>
                <a:lnTo>
                  <a:pt x="10467" y="0"/>
                </a:lnTo>
                <a:lnTo>
                  <a:pt x="10185" y="0"/>
                </a:lnTo>
                <a:lnTo>
                  <a:pt x="10114" y="351"/>
                </a:lnTo>
                <a:close/>
                <a:moveTo>
                  <a:pt x="10865" y="351"/>
                </a:moveTo>
                <a:lnTo>
                  <a:pt x="11146" y="351"/>
                </a:lnTo>
                <a:lnTo>
                  <a:pt x="11216" y="0"/>
                </a:lnTo>
                <a:lnTo>
                  <a:pt x="10936" y="0"/>
                </a:lnTo>
                <a:lnTo>
                  <a:pt x="10865" y="351"/>
                </a:lnTo>
                <a:close/>
                <a:moveTo>
                  <a:pt x="13600" y="351"/>
                </a:moveTo>
                <a:lnTo>
                  <a:pt x="13882" y="351"/>
                </a:lnTo>
                <a:lnTo>
                  <a:pt x="13951" y="0"/>
                </a:lnTo>
                <a:lnTo>
                  <a:pt x="13671" y="0"/>
                </a:lnTo>
                <a:lnTo>
                  <a:pt x="13600" y="351"/>
                </a:lnTo>
                <a:close/>
                <a:moveTo>
                  <a:pt x="15057" y="859"/>
                </a:moveTo>
                <a:lnTo>
                  <a:pt x="15010" y="860"/>
                </a:lnTo>
                <a:lnTo>
                  <a:pt x="14963" y="863"/>
                </a:lnTo>
                <a:lnTo>
                  <a:pt x="14918" y="868"/>
                </a:lnTo>
                <a:lnTo>
                  <a:pt x="14873" y="875"/>
                </a:lnTo>
                <a:lnTo>
                  <a:pt x="14830" y="885"/>
                </a:lnTo>
                <a:lnTo>
                  <a:pt x="14786" y="896"/>
                </a:lnTo>
                <a:lnTo>
                  <a:pt x="14745" y="909"/>
                </a:lnTo>
                <a:lnTo>
                  <a:pt x="14704" y="925"/>
                </a:lnTo>
                <a:lnTo>
                  <a:pt x="14665" y="942"/>
                </a:lnTo>
                <a:lnTo>
                  <a:pt x="14626" y="962"/>
                </a:lnTo>
                <a:lnTo>
                  <a:pt x="14589" y="982"/>
                </a:lnTo>
                <a:lnTo>
                  <a:pt x="14552" y="1005"/>
                </a:lnTo>
                <a:lnTo>
                  <a:pt x="14517" y="1030"/>
                </a:lnTo>
                <a:lnTo>
                  <a:pt x="14483" y="1058"/>
                </a:lnTo>
                <a:lnTo>
                  <a:pt x="14449" y="1086"/>
                </a:lnTo>
                <a:lnTo>
                  <a:pt x="14417" y="1117"/>
                </a:lnTo>
                <a:lnTo>
                  <a:pt x="14387" y="1149"/>
                </a:lnTo>
                <a:lnTo>
                  <a:pt x="14356" y="1184"/>
                </a:lnTo>
                <a:lnTo>
                  <a:pt x="14328" y="1220"/>
                </a:lnTo>
                <a:lnTo>
                  <a:pt x="14301" y="1257"/>
                </a:lnTo>
                <a:lnTo>
                  <a:pt x="14274" y="1298"/>
                </a:lnTo>
                <a:lnTo>
                  <a:pt x="14250" y="1339"/>
                </a:lnTo>
                <a:lnTo>
                  <a:pt x="14226" y="1382"/>
                </a:lnTo>
                <a:lnTo>
                  <a:pt x="14205" y="1427"/>
                </a:lnTo>
                <a:lnTo>
                  <a:pt x="14183" y="1474"/>
                </a:lnTo>
                <a:lnTo>
                  <a:pt x="14163" y="1522"/>
                </a:lnTo>
                <a:lnTo>
                  <a:pt x="14146" y="1572"/>
                </a:lnTo>
                <a:lnTo>
                  <a:pt x="14128" y="1623"/>
                </a:lnTo>
                <a:lnTo>
                  <a:pt x="14113" y="1677"/>
                </a:lnTo>
                <a:lnTo>
                  <a:pt x="14099" y="1731"/>
                </a:lnTo>
                <a:lnTo>
                  <a:pt x="14086" y="1788"/>
                </a:lnTo>
                <a:lnTo>
                  <a:pt x="14075" y="1846"/>
                </a:lnTo>
                <a:lnTo>
                  <a:pt x="14067" y="1885"/>
                </a:lnTo>
                <a:lnTo>
                  <a:pt x="14062" y="1925"/>
                </a:lnTo>
                <a:lnTo>
                  <a:pt x="14056" y="1966"/>
                </a:lnTo>
                <a:lnTo>
                  <a:pt x="14053" y="2005"/>
                </a:lnTo>
                <a:lnTo>
                  <a:pt x="14050" y="2043"/>
                </a:lnTo>
                <a:lnTo>
                  <a:pt x="14047" y="2079"/>
                </a:lnTo>
                <a:lnTo>
                  <a:pt x="14046" y="2113"/>
                </a:lnTo>
                <a:lnTo>
                  <a:pt x="14046" y="2143"/>
                </a:lnTo>
                <a:lnTo>
                  <a:pt x="14047" y="2183"/>
                </a:lnTo>
                <a:lnTo>
                  <a:pt x="14050" y="2221"/>
                </a:lnTo>
                <a:lnTo>
                  <a:pt x="14053" y="2259"/>
                </a:lnTo>
                <a:lnTo>
                  <a:pt x="14058" y="2297"/>
                </a:lnTo>
                <a:lnTo>
                  <a:pt x="14065" y="2332"/>
                </a:lnTo>
                <a:lnTo>
                  <a:pt x="14073" y="2366"/>
                </a:lnTo>
                <a:lnTo>
                  <a:pt x="14082" y="2400"/>
                </a:lnTo>
                <a:lnTo>
                  <a:pt x="14093" y="2433"/>
                </a:lnTo>
                <a:lnTo>
                  <a:pt x="14105" y="2464"/>
                </a:lnTo>
                <a:lnTo>
                  <a:pt x="14119" y="2494"/>
                </a:lnTo>
                <a:lnTo>
                  <a:pt x="14135" y="2524"/>
                </a:lnTo>
                <a:lnTo>
                  <a:pt x="14151" y="2551"/>
                </a:lnTo>
                <a:lnTo>
                  <a:pt x="14169" y="2578"/>
                </a:lnTo>
                <a:lnTo>
                  <a:pt x="14187" y="2603"/>
                </a:lnTo>
                <a:lnTo>
                  <a:pt x="14207" y="2628"/>
                </a:lnTo>
                <a:lnTo>
                  <a:pt x="14229" y="2651"/>
                </a:lnTo>
                <a:lnTo>
                  <a:pt x="14251" y="2673"/>
                </a:lnTo>
                <a:lnTo>
                  <a:pt x="14275" y="2694"/>
                </a:lnTo>
                <a:lnTo>
                  <a:pt x="14301" y="2714"/>
                </a:lnTo>
                <a:lnTo>
                  <a:pt x="14327" y="2731"/>
                </a:lnTo>
                <a:lnTo>
                  <a:pt x="14354" y="2747"/>
                </a:lnTo>
                <a:lnTo>
                  <a:pt x="14382" y="2763"/>
                </a:lnTo>
                <a:lnTo>
                  <a:pt x="14412" y="2777"/>
                </a:lnTo>
                <a:lnTo>
                  <a:pt x="14442" y="2790"/>
                </a:lnTo>
                <a:lnTo>
                  <a:pt x="14474" y="2801"/>
                </a:lnTo>
                <a:lnTo>
                  <a:pt x="14507" y="2811"/>
                </a:lnTo>
                <a:lnTo>
                  <a:pt x="14541" y="2819"/>
                </a:lnTo>
                <a:lnTo>
                  <a:pt x="14576" y="2826"/>
                </a:lnTo>
                <a:lnTo>
                  <a:pt x="14612" y="2831"/>
                </a:lnTo>
                <a:lnTo>
                  <a:pt x="14649" y="2835"/>
                </a:lnTo>
                <a:lnTo>
                  <a:pt x="14687" y="2837"/>
                </a:lnTo>
                <a:lnTo>
                  <a:pt x="14725" y="2838"/>
                </a:lnTo>
                <a:lnTo>
                  <a:pt x="14748" y="2838"/>
                </a:lnTo>
                <a:lnTo>
                  <a:pt x="14771" y="2837"/>
                </a:lnTo>
                <a:lnTo>
                  <a:pt x="14794" y="2836"/>
                </a:lnTo>
                <a:lnTo>
                  <a:pt x="14816" y="2834"/>
                </a:lnTo>
                <a:lnTo>
                  <a:pt x="14837" y="2831"/>
                </a:lnTo>
                <a:lnTo>
                  <a:pt x="14860" y="2828"/>
                </a:lnTo>
                <a:lnTo>
                  <a:pt x="14882" y="2825"/>
                </a:lnTo>
                <a:lnTo>
                  <a:pt x="14904" y="2821"/>
                </a:lnTo>
                <a:lnTo>
                  <a:pt x="14925" y="2816"/>
                </a:lnTo>
                <a:lnTo>
                  <a:pt x="14946" y="2811"/>
                </a:lnTo>
                <a:lnTo>
                  <a:pt x="14968" y="2805"/>
                </a:lnTo>
                <a:lnTo>
                  <a:pt x="14989" y="2799"/>
                </a:lnTo>
                <a:lnTo>
                  <a:pt x="15010" y="2792"/>
                </a:lnTo>
                <a:lnTo>
                  <a:pt x="15030" y="2786"/>
                </a:lnTo>
                <a:lnTo>
                  <a:pt x="15051" y="2778"/>
                </a:lnTo>
                <a:lnTo>
                  <a:pt x="15072" y="2769"/>
                </a:lnTo>
                <a:lnTo>
                  <a:pt x="15092" y="2761"/>
                </a:lnTo>
                <a:lnTo>
                  <a:pt x="15111" y="2751"/>
                </a:lnTo>
                <a:lnTo>
                  <a:pt x="15132" y="2741"/>
                </a:lnTo>
                <a:lnTo>
                  <a:pt x="15152" y="2731"/>
                </a:lnTo>
                <a:lnTo>
                  <a:pt x="15170" y="2720"/>
                </a:lnTo>
                <a:lnTo>
                  <a:pt x="15190" y="2709"/>
                </a:lnTo>
                <a:lnTo>
                  <a:pt x="15208" y="2697"/>
                </a:lnTo>
                <a:lnTo>
                  <a:pt x="15227" y="2684"/>
                </a:lnTo>
                <a:lnTo>
                  <a:pt x="15245" y="2672"/>
                </a:lnTo>
                <a:lnTo>
                  <a:pt x="15264" y="2658"/>
                </a:lnTo>
                <a:lnTo>
                  <a:pt x="15281" y="2645"/>
                </a:lnTo>
                <a:lnTo>
                  <a:pt x="15300" y="2631"/>
                </a:lnTo>
                <a:lnTo>
                  <a:pt x="15334" y="2600"/>
                </a:lnTo>
                <a:lnTo>
                  <a:pt x="15368" y="2567"/>
                </a:lnTo>
                <a:lnTo>
                  <a:pt x="15371" y="2565"/>
                </a:lnTo>
                <a:lnTo>
                  <a:pt x="15208" y="2368"/>
                </a:lnTo>
                <a:lnTo>
                  <a:pt x="15205" y="2363"/>
                </a:lnTo>
                <a:lnTo>
                  <a:pt x="15203" y="2366"/>
                </a:lnTo>
                <a:lnTo>
                  <a:pt x="15174" y="2395"/>
                </a:lnTo>
                <a:lnTo>
                  <a:pt x="15147" y="2421"/>
                </a:lnTo>
                <a:lnTo>
                  <a:pt x="15120" y="2446"/>
                </a:lnTo>
                <a:lnTo>
                  <a:pt x="15093" y="2468"/>
                </a:lnTo>
                <a:lnTo>
                  <a:pt x="15065" y="2488"/>
                </a:lnTo>
                <a:lnTo>
                  <a:pt x="15038" y="2506"/>
                </a:lnTo>
                <a:lnTo>
                  <a:pt x="15011" y="2523"/>
                </a:lnTo>
                <a:lnTo>
                  <a:pt x="14982" y="2537"/>
                </a:lnTo>
                <a:lnTo>
                  <a:pt x="14954" y="2549"/>
                </a:lnTo>
                <a:lnTo>
                  <a:pt x="14926" y="2560"/>
                </a:lnTo>
                <a:lnTo>
                  <a:pt x="14897" y="2568"/>
                </a:lnTo>
                <a:lnTo>
                  <a:pt x="14867" y="2576"/>
                </a:lnTo>
                <a:lnTo>
                  <a:pt x="14837" y="2581"/>
                </a:lnTo>
                <a:lnTo>
                  <a:pt x="14806" y="2585"/>
                </a:lnTo>
                <a:lnTo>
                  <a:pt x="14774" y="2587"/>
                </a:lnTo>
                <a:lnTo>
                  <a:pt x="14741" y="2588"/>
                </a:lnTo>
                <a:lnTo>
                  <a:pt x="14722" y="2588"/>
                </a:lnTo>
                <a:lnTo>
                  <a:pt x="14703" y="2587"/>
                </a:lnTo>
                <a:lnTo>
                  <a:pt x="14685" y="2585"/>
                </a:lnTo>
                <a:lnTo>
                  <a:pt x="14666" y="2583"/>
                </a:lnTo>
                <a:lnTo>
                  <a:pt x="14648" y="2579"/>
                </a:lnTo>
                <a:lnTo>
                  <a:pt x="14629" y="2575"/>
                </a:lnTo>
                <a:lnTo>
                  <a:pt x="14610" y="2571"/>
                </a:lnTo>
                <a:lnTo>
                  <a:pt x="14592" y="2564"/>
                </a:lnTo>
                <a:lnTo>
                  <a:pt x="14574" y="2557"/>
                </a:lnTo>
                <a:lnTo>
                  <a:pt x="14557" y="2550"/>
                </a:lnTo>
                <a:lnTo>
                  <a:pt x="14539" y="2542"/>
                </a:lnTo>
                <a:lnTo>
                  <a:pt x="14522" y="2532"/>
                </a:lnTo>
                <a:lnTo>
                  <a:pt x="14506" y="2523"/>
                </a:lnTo>
                <a:lnTo>
                  <a:pt x="14489" y="2512"/>
                </a:lnTo>
                <a:lnTo>
                  <a:pt x="14474" y="2500"/>
                </a:lnTo>
                <a:lnTo>
                  <a:pt x="14460" y="2487"/>
                </a:lnTo>
                <a:lnTo>
                  <a:pt x="14445" y="2473"/>
                </a:lnTo>
                <a:lnTo>
                  <a:pt x="14431" y="2458"/>
                </a:lnTo>
                <a:lnTo>
                  <a:pt x="14418" y="2442"/>
                </a:lnTo>
                <a:lnTo>
                  <a:pt x="14405" y="2425"/>
                </a:lnTo>
                <a:lnTo>
                  <a:pt x="14394" y="2407"/>
                </a:lnTo>
                <a:lnTo>
                  <a:pt x="14383" y="2388"/>
                </a:lnTo>
                <a:lnTo>
                  <a:pt x="14374" y="2369"/>
                </a:lnTo>
                <a:lnTo>
                  <a:pt x="14364" y="2347"/>
                </a:lnTo>
                <a:lnTo>
                  <a:pt x="14356" y="2325"/>
                </a:lnTo>
                <a:lnTo>
                  <a:pt x="14349" y="2301"/>
                </a:lnTo>
                <a:lnTo>
                  <a:pt x="14342" y="2277"/>
                </a:lnTo>
                <a:lnTo>
                  <a:pt x="14338" y="2251"/>
                </a:lnTo>
                <a:lnTo>
                  <a:pt x="14333" y="2223"/>
                </a:lnTo>
                <a:lnTo>
                  <a:pt x="14330" y="2195"/>
                </a:lnTo>
                <a:lnTo>
                  <a:pt x="14328" y="2166"/>
                </a:lnTo>
                <a:lnTo>
                  <a:pt x="14328" y="2135"/>
                </a:lnTo>
                <a:lnTo>
                  <a:pt x="14328" y="2097"/>
                </a:lnTo>
                <a:lnTo>
                  <a:pt x="14330" y="2060"/>
                </a:lnTo>
                <a:lnTo>
                  <a:pt x="14332" y="2024"/>
                </a:lnTo>
                <a:lnTo>
                  <a:pt x="14337" y="1989"/>
                </a:lnTo>
                <a:lnTo>
                  <a:pt x="14341" y="1954"/>
                </a:lnTo>
                <a:lnTo>
                  <a:pt x="14345" y="1919"/>
                </a:lnTo>
                <a:lnTo>
                  <a:pt x="14352" y="1883"/>
                </a:lnTo>
                <a:lnTo>
                  <a:pt x="14358" y="1847"/>
                </a:lnTo>
                <a:lnTo>
                  <a:pt x="14365" y="1815"/>
                </a:lnTo>
                <a:lnTo>
                  <a:pt x="14371" y="1782"/>
                </a:lnTo>
                <a:lnTo>
                  <a:pt x="14380" y="1749"/>
                </a:lnTo>
                <a:lnTo>
                  <a:pt x="14389" y="1714"/>
                </a:lnTo>
                <a:lnTo>
                  <a:pt x="14399" y="1679"/>
                </a:lnTo>
                <a:lnTo>
                  <a:pt x="14411" y="1643"/>
                </a:lnTo>
                <a:lnTo>
                  <a:pt x="14424" y="1606"/>
                </a:lnTo>
                <a:lnTo>
                  <a:pt x="14438" y="1570"/>
                </a:lnTo>
                <a:lnTo>
                  <a:pt x="14453" y="1533"/>
                </a:lnTo>
                <a:lnTo>
                  <a:pt x="14471" y="1496"/>
                </a:lnTo>
                <a:lnTo>
                  <a:pt x="14489" y="1460"/>
                </a:lnTo>
                <a:lnTo>
                  <a:pt x="14509" y="1426"/>
                </a:lnTo>
                <a:lnTo>
                  <a:pt x="14531" y="1391"/>
                </a:lnTo>
                <a:lnTo>
                  <a:pt x="14555" y="1358"/>
                </a:lnTo>
                <a:lnTo>
                  <a:pt x="14567" y="1342"/>
                </a:lnTo>
                <a:lnTo>
                  <a:pt x="14580" y="1325"/>
                </a:lnTo>
                <a:lnTo>
                  <a:pt x="14593" y="1310"/>
                </a:lnTo>
                <a:lnTo>
                  <a:pt x="14607" y="1295"/>
                </a:lnTo>
                <a:lnTo>
                  <a:pt x="14630" y="1273"/>
                </a:lnTo>
                <a:lnTo>
                  <a:pt x="14653" y="1252"/>
                </a:lnTo>
                <a:lnTo>
                  <a:pt x="14677" y="1232"/>
                </a:lnTo>
                <a:lnTo>
                  <a:pt x="14701" y="1214"/>
                </a:lnTo>
                <a:lnTo>
                  <a:pt x="14726" y="1197"/>
                </a:lnTo>
                <a:lnTo>
                  <a:pt x="14751" y="1182"/>
                </a:lnTo>
                <a:lnTo>
                  <a:pt x="14777" y="1168"/>
                </a:lnTo>
                <a:lnTo>
                  <a:pt x="14804" y="1156"/>
                </a:lnTo>
                <a:lnTo>
                  <a:pt x="14830" y="1145"/>
                </a:lnTo>
                <a:lnTo>
                  <a:pt x="14857" y="1135"/>
                </a:lnTo>
                <a:lnTo>
                  <a:pt x="14884" y="1128"/>
                </a:lnTo>
                <a:lnTo>
                  <a:pt x="14913" y="1121"/>
                </a:lnTo>
                <a:lnTo>
                  <a:pt x="14941" y="1116"/>
                </a:lnTo>
                <a:lnTo>
                  <a:pt x="14970" y="1111"/>
                </a:lnTo>
                <a:lnTo>
                  <a:pt x="15000" y="1109"/>
                </a:lnTo>
                <a:lnTo>
                  <a:pt x="15029" y="1109"/>
                </a:lnTo>
                <a:lnTo>
                  <a:pt x="15061" y="1109"/>
                </a:lnTo>
                <a:lnTo>
                  <a:pt x="15089" y="1111"/>
                </a:lnTo>
                <a:lnTo>
                  <a:pt x="15118" y="1116"/>
                </a:lnTo>
                <a:lnTo>
                  <a:pt x="15145" y="1121"/>
                </a:lnTo>
                <a:lnTo>
                  <a:pt x="15170" y="1128"/>
                </a:lnTo>
                <a:lnTo>
                  <a:pt x="15195" y="1136"/>
                </a:lnTo>
                <a:lnTo>
                  <a:pt x="15219" y="1146"/>
                </a:lnTo>
                <a:lnTo>
                  <a:pt x="15242" y="1158"/>
                </a:lnTo>
                <a:lnTo>
                  <a:pt x="15264" y="1171"/>
                </a:lnTo>
                <a:lnTo>
                  <a:pt x="15286" y="1187"/>
                </a:lnTo>
                <a:lnTo>
                  <a:pt x="15307" y="1204"/>
                </a:lnTo>
                <a:lnTo>
                  <a:pt x="15326" y="1224"/>
                </a:lnTo>
                <a:lnTo>
                  <a:pt x="15347" y="1245"/>
                </a:lnTo>
                <a:lnTo>
                  <a:pt x="15367" y="1268"/>
                </a:lnTo>
                <a:lnTo>
                  <a:pt x="15385" y="1295"/>
                </a:lnTo>
                <a:lnTo>
                  <a:pt x="15405" y="1322"/>
                </a:lnTo>
                <a:lnTo>
                  <a:pt x="15407" y="1325"/>
                </a:lnTo>
                <a:lnTo>
                  <a:pt x="15613" y="1150"/>
                </a:lnTo>
                <a:lnTo>
                  <a:pt x="15616" y="1148"/>
                </a:lnTo>
                <a:lnTo>
                  <a:pt x="15614" y="1145"/>
                </a:lnTo>
                <a:lnTo>
                  <a:pt x="15588" y="1109"/>
                </a:lnTo>
                <a:lnTo>
                  <a:pt x="15560" y="1076"/>
                </a:lnTo>
                <a:lnTo>
                  <a:pt x="15545" y="1060"/>
                </a:lnTo>
                <a:lnTo>
                  <a:pt x="15531" y="1046"/>
                </a:lnTo>
                <a:lnTo>
                  <a:pt x="15517" y="1030"/>
                </a:lnTo>
                <a:lnTo>
                  <a:pt x="15502" y="1017"/>
                </a:lnTo>
                <a:lnTo>
                  <a:pt x="15487" y="1003"/>
                </a:lnTo>
                <a:lnTo>
                  <a:pt x="15471" y="991"/>
                </a:lnTo>
                <a:lnTo>
                  <a:pt x="15456" y="979"/>
                </a:lnTo>
                <a:lnTo>
                  <a:pt x="15441" y="967"/>
                </a:lnTo>
                <a:lnTo>
                  <a:pt x="15424" y="956"/>
                </a:lnTo>
                <a:lnTo>
                  <a:pt x="15408" y="946"/>
                </a:lnTo>
                <a:lnTo>
                  <a:pt x="15392" y="937"/>
                </a:lnTo>
                <a:lnTo>
                  <a:pt x="15374" y="928"/>
                </a:lnTo>
                <a:lnTo>
                  <a:pt x="15357" y="919"/>
                </a:lnTo>
                <a:lnTo>
                  <a:pt x="15339" y="911"/>
                </a:lnTo>
                <a:lnTo>
                  <a:pt x="15322" y="904"/>
                </a:lnTo>
                <a:lnTo>
                  <a:pt x="15303" y="897"/>
                </a:lnTo>
                <a:lnTo>
                  <a:pt x="15285" y="891"/>
                </a:lnTo>
                <a:lnTo>
                  <a:pt x="15266" y="885"/>
                </a:lnTo>
                <a:lnTo>
                  <a:pt x="15247" y="880"/>
                </a:lnTo>
                <a:lnTo>
                  <a:pt x="15227" y="875"/>
                </a:lnTo>
                <a:lnTo>
                  <a:pt x="15207" y="872"/>
                </a:lnTo>
                <a:lnTo>
                  <a:pt x="15188" y="868"/>
                </a:lnTo>
                <a:lnTo>
                  <a:pt x="15167" y="866"/>
                </a:lnTo>
                <a:lnTo>
                  <a:pt x="15145" y="863"/>
                </a:lnTo>
                <a:lnTo>
                  <a:pt x="15102" y="860"/>
                </a:lnTo>
                <a:lnTo>
                  <a:pt x="15057" y="859"/>
                </a:lnTo>
                <a:close/>
                <a:moveTo>
                  <a:pt x="16922" y="859"/>
                </a:moveTo>
                <a:lnTo>
                  <a:pt x="16879" y="860"/>
                </a:lnTo>
                <a:lnTo>
                  <a:pt x="16837" y="862"/>
                </a:lnTo>
                <a:lnTo>
                  <a:pt x="16797" y="867"/>
                </a:lnTo>
                <a:lnTo>
                  <a:pt x="16758" y="872"/>
                </a:lnTo>
                <a:lnTo>
                  <a:pt x="16719" y="880"/>
                </a:lnTo>
                <a:lnTo>
                  <a:pt x="16682" y="890"/>
                </a:lnTo>
                <a:lnTo>
                  <a:pt x="16646" y="901"/>
                </a:lnTo>
                <a:lnTo>
                  <a:pt x="16611" y="913"/>
                </a:lnTo>
                <a:lnTo>
                  <a:pt x="16578" y="927"/>
                </a:lnTo>
                <a:lnTo>
                  <a:pt x="16545" y="943"/>
                </a:lnTo>
                <a:lnTo>
                  <a:pt x="16514" y="961"/>
                </a:lnTo>
                <a:lnTo>
                  <a:pt x="16484" y="980"/>
                </a:lnTo>
                <a:lnTo>
                  <a:pt x="16453" y="1002"/>
                </a:lnTo>
                <a:lnTo>
                  <a:pt x="16425" y="1025"/>
                </a:lnTo>
                <a:lnTo>
                  <a:pt x="16398" y="1050"/>
                </a:lnTo>
                <a:lnTo>
                  <a:pt x="16371" y="1076"/>
                </a:lnTo>
                <a:lnTo>
                  <a:pt x="16590" y="0"/>
                </a:lnTo>
                <a:lnTo>
                  <a:pt x="16308" y="0"/>
                </a:lnTo>
                <a:lnTo>
                  <a:pt x="15743" y="2815"/>
                </a:lnTo>
                <a:lnTo>
                  <a:pt x="16024" y="2815"/>
                </a:lnTo>
                <a:lnTo>
                  <a:pt x="16259" y="1633"/>
                </a:lnTo>
                <a:lnTo>
                  <a:pt x="16269" y="1587"/>
                </a:lnTo>
                <a:lnTo>
                  <a:pt x="16281" y="1545"/>
                </a:lnTo>
                <a:lnTo>
                  <a:pt x="16294" y="1504"/>
                </a:lnTo>
                <a:lnTo>
                  <a:pt x="16309" y="1467"/>
                </a:lnTo>
                <a:lnTo>
                  <a:pt x="16324" y="1432"/>
                </a:lnTo>
                <a:lnTo>
                  <a:pt x="16342" y="1399"/>
                </a:lnTo>
                <a:lnTo>
                  <a:pt x="16359" y="1369"/>
                </a:lnTo>
                <a:lnTo>
                  <a:pt x="16379" y="1340"/>
                </a:lnTo>
                <a:lnTo>
                  <a:pt x="16399" y="1314"/>
                </a:lnTo>
                <a:lnTo>
                  <a:pt x="16419" y="1290"/>
                </a:lnTo>
                <a:lnTo>
                  <a:pt x="16440" y="1268"/>
                </a:lnTo>
                <a:lnTo>
                  <a:pt x="16462" y="1248"/>
                </a:lnTo>
                <a:lnTo>
                  <a:pt x="16484" y="1229"/>
                </a:lnTo>
                <a:lnTo>
                  <a:pt x="16506" y="1213"/>
                </a:lnTo>
                <a:lnTo>
                  <a:pt x="16529" y="1197"/>
                </a:lnTo>
                <a:lnTo>
                  <a:pt x="16550" y="1183"/>
                </a:lnTo>
                <a:lnTo>
                  <a:pt x="16573" y="1171"/>
                </a:lnTo>
                <a:lnTo>
                  <a:pt x="16595" y="1160"/>
                </a:lnTo>
                <a:lnTo>
                  <a:pt x="16617" y="1152"/>
                </a:lnTo>
                <a:lnTo>
                  <a:pt x="16639" y="1143"/>
                </a:lnTo>
                <a:lnTo>
                  <a:pt x="16659" y="1136"/>
                </a:lnTo>
                <a:lnTo>
                  <a:pt x="16679" y="1130"/>
                </a:lnTo>
                <a:lnTo>
                  <a:pt x="16699" y="1124"/>
                </a:lnTo>
                <a:lnTo>
                  <a:pt x="16717" y="1121"/>
                </a:lnTo>
                <a:lnTo>
                  <a:pt x="16752" y="1114"/>
                </a:lnTo>
                <a:lnTo>
                  <a:pt x="16782" y="1111"/>
                </a:lnTo>
                <a:lnTo>
                  <a:pt x="16807" y="1109"/>
                </a:lnTo>
                <a:lnTo>
                  <a:pt x="16824" y="1109"/>
                </a:lnTo>
                <a:lnTo>
                  <a:pt x="16844" y="1109"/>
                </a:lnTo>
                <a:lnTo>
                  <a:pt x="16863" y="1110"/>
                </a:lnTo>
                <a:lnTo>
                  <a:pt x="16882" y="1112"/>
                </a:lnTo>
                <a:lnTo>
                  <a:pt x="16901" y="1114"/>
                </a:lnTo>
                <a:lnTo>
                  <a:pt x="16919" y="1118"/>
                </a:lnTo>
                <a:lnTo>
                  <a:pt x="16935" y="1122"/>
                </a:lnTo>
                <a:lnTo>
                  <a:pt x="16953" y="1126"/>
                </a:lnTo>
                <a:lnTo>
                  <a:pt x="16969" y="1132"/>
                </a:lnTo>
                <a:lnTo>
                  <a:pt x="16985" y="1137"/>
                </a:lnTo>
                <a:lnTo>
                  <a:pt x="17000" y="1144"/>
                </a:lnTo>
                <a:lnTo>
                  <a:pt x="17014" y="1152"/>
                </a:lnTo>
                <a:lnTo>
                  <a:pt x="17027" y="1159"/>
                </a:lnTo>
                <a:lnTo>
                  <a:pt x="17041" y="1168"/>
                </a:lnTo>
                <a:lnTo>
                  <a:pt x="17053" y="1178"/>
                </a:lnTo>
                <a:lnTo>
                  <a:pt x="17065" y="1188"/>
                </a:lnTo>
                <a:lnTo>
                  <a:pt x="17077" y="1197"/>
                </a:lnTo>
                <a:lnTo>
                  <a:pt x="17087" y="1209"/>
                </a:lnTo>
                <a:lnTo>
                  <a:pt x="17098" y="1220"/>
                </a:lnTo>
                <a:lnTo>
                  <a:pt x="17107" y="1233"/>
                </a:lnTo>
                <a:lnTo>
                  <a:pt x="17115" y="1245"/>
                </a:lnTo>
                <a:lnTo>
                  <a:pt x="17124" y="1260"/>
                </a:lnTo>
                <a:lnTo>
                  <a:pt x="17132" y="1274"/>
                </a:lnTo>
                <a:lnTo>
                  <a:pt x="17138" y="1288"/>
                </a:lnTo>
                <a:lnTo>
                  <a:pt x="17145" y="1303"/>
                </a:lnTo>
                <a:lnTo>
                  <a:pt x="17150" y="1320"/>
                </a:lnTo>
                <a:lnTo>
                  <a:pt x="17155" y="1336"/>
                </a:lnTo>
                <a:lnTo>
                  <a:pt x="17159" y="1352"/>
                </a:lnTo>
                <a:lnTo>
                  <a:pt x="17162" y="1370"/>
                </a:lnTo>
                <a:lnTo>
                  <a:pt x="17165" y="1387"/>
                </a:lnTo>
                <a:lnTo>
                  <a:pt x="17167" y="1406"/>
                </a:lnTo>
                <a:lnTo>
                  <a:pt x="17168" y="1426"/>
                </a:lnTo>
                <a:lnTo>
                  <a:pt x="17168" y="1444"/>
                </a:lnTo>
                <a:lnTo>
                  <a:pt x="17168" y="1463"/>
                </a:lnTo>
                <a:lnTo>
                  <a:pt x="17167" y="1483"/>
                </a:lnTo>
                <a:lnTo>
                  <a:pt x="17165" y="1504"/>
                </a:lnTo>
                <a:lnTo>
                  <a:pt x="17162" y="1527"/>
                </a:lnTo>
                <a:lnTo>
                  <a:pt x="17160" y="1550"/>
                </a:lnTo>
                <a:lnTo>
                  <a:pt x="17157" y="1574"/>
                </a:lnTo>
                <a:lnTo>
                  <a:pt x="17153" y="1599"/>
                </a:lnTo>
                <a:lnTo>
                  <a:pt x="17148" y="1623"/>
                </a:lnTo>
                <a:lnTo>
                  <a:pt x="16909" y="2815"/>
                </a:lnTo>
                <a:lnTo>
                  <a:pt x="17191" y="2815"/>
                </a:lnTo>
                <a:lnTo>
                  <a:pt x="17437" y="1597"/>
                </a:lnTo>
                <a:lnTo>
                  <a:pt x="17442" y="1574"/>
                </a:lnTo>
                <a:lnTo>
                  <a:pt x="17445" y="1550"/>
                </a:lnTo>
                <a:lnTo>
                  <a:pt x="17448" y="1527"/>
                </a:lnTo>
                <a:lnTo>
                  <a:pt x="17452" y="1504"/>
                </a:lnTo>
                <a:lnTo>
                  <a:pt x="17454" y="1481"/>
                </a:lnTo>
                <a:lnTo>
                  <a:pt x="17456" y="1457"/>
                </a:lnTo>
                <a:lnTo>
                  <a:pt x="17457" y="1432"/>
                </a:lnTo>
                <a:lnTo>
                  <a:pt x="17457" y="1405"/>
                </a:lnTo>
                <a:lnTo>
                  <a:pt x="17456" y="1375"/>
                </a:lnTo>
                <a:lnTo>
                  <a:pt x="17455" y="1345"/>
                </a:lnTo>
                <a:lnTo>
                  <a:pt x="17452" y="1316"/>
                </a:lnTo>
                <a:lnTo>
                  <a:pt x="17447" y="1288"/>
                </a:lnTo>
                <a:lnTo>
                  <a:pt x="17442" y="1261"/>
                </a:lnTo>
                <a:lnTo>
                  <a:pt x="17435" y="1233"/>
                </a:lnTo>
                <a:lnTo>
                  <a:pt x="17428" y="1207"/>
                </a:lnTo>
                <a:lnTo>
                  <a:pt x="17419" y="1182"/>
                </a:lnTo>
                <a:lnTo>
                  <a:pt x="17408" y="1157"/>
                </a:lnTo>
                <a:lnTo>
                  <a:pt x="17397" y="1134"/>
                </a:lnTo>
                <a:lnTo>
                  <a:pt x="17385" y="1111"/>
                </a:lnTo>
                <a:lnTo>
                  <a:pt x="17372" y="1089"/>
                </a:lnTo>
                <a:lnTo>
                  <a:pt x="17358" y="1068"/>
                </a:lnTo>
                <a:lnTo>
                  <a:pt x="17342" y="1048"/>
                </a:lnTo>
                <a:lnTo>
                  <a:pt x="17326" y="1028"/>
                </a:lnTo>
                <a:lnTo>
                  <a:pt x="17310" y="1010"/>
                </a:lnTo>
                <a:lnTo>
                  <a:pt x="17291" y="992"/>
                </a:lnTo>
                <a:lnTo>
                  <a:pt x="17273" y="976"/>
                </a:lnTo>
                <a:lnTo>
                  <a:pt x="17253" y="961"/>
                </a:lnTo>
                <a:lnTo>
                  <a:pt x="17232" y="945"/>
                </a:lnTo>
                <a:lnTo>
                  <a:pt x="17210" y="932"/>
                </a:lnTo>
                <a:lnTo>
                  <a:pt x="17188" y="920"/>
                </a:lnTo>
                <a:lnTo>
                  <a:pt x="17165" y="908"/>
                </a:lnTo>
                <a:lnTo>
                  <a:pt x="17141" y="898"/>
                </a:lnTo>
                <a:lnTo>
                  <a:pt x="17115" y="890"/>
                </a:lnTo>
                <a:lnTo>
                  <a:pt x="17090" y="881"/>
                </a:lnTo>
                <a:lnTo>
                  <a:pt x="17064" y="874"/>
                </a:lnTo>
                <a:lnTo>
                  <a:pt x="17037" y="869"/>
                </a:lnTo>
                <a:lnTo>
                  <a:pt x="17009" y="864"/>
                </a:lnTo>
                <a:lnTo>
                  <a:pt x="16980" y="861"/>
                </a:lnTo>
                <a:lnTo>
                  <a:pt x="16952" y="859"/>
                </a:lnTo>
                <a:lnTo>
                  <a:pt x="16922" y="859"/>
                </a:lnTo>
                <a:close/>
                <a:moveTo>
                  <a:pt x="13108" y="2810"/>
                </a:moveTo>
                <a:lnTo>
                  <a:pt x="13107" y="2815"/>
                </a:lnTo>
                <a:lnTo>
                  <a:pt x="13388" y="2815"/>
                </a:lnTo>
                <a:lnTo>
                  <a:pt x="13772" y="882"/>
                </a:lnTo>
                <a:lnTo>
                  <a:pt x="13495" y="882"/>
                </a:lnTo>
                <a:lnTo>
                  <a:pt x="13108" y="2810"/>
                </a:lnTo>
                <a:close/>
                <a:moveTo>
                  <a:pt x="7999" y="1128"/>
                </a:moveTo>
                <a:lnTo>
                  <a:pt x="7997" y="1132"/>
                </a:lnTo>
                <a:lnTo>
                  <a:pt x="8958" y="1132"/>
                </a:lnTo>
                <a:lnTo>
                  <a:pt x="7680" y="2578"/>
                </a:lnTo>
                <a:lnTo>
                  <a:pt x="7679" y="2578"/>
                </a:lnTo>
                <a:lnTo>
                  <a:pt x="7631" y="2815"/>
                </a:lnTo>
                <a:lnTo>
                  <a:pt x="8993" y="2815"/>
                </a:lnTo>
                <a:lnTo>
                  <a:pt x="9042" y="2565"/>
                </a:lnTo>
                <a:lnTo>
                  <a:pt x="8024" y="2565"/>
                </a:lnTo>
                <a:lnTo>
                  <a:pt x="9305" y="1119"/>
                </a:lnTo>
                <a:lnTo>
                  <a:pt x="9306" y="1118"/>
                </a:lnTo>
                <a:lnTo>
                  <a:pt x="9354" y="882"/>
                </a:lnTo>
                <a:lnTo>
                  <a:pt x="8047" y="882"/>
                </a:lnTo>
                <a:lnTo>
                  <a:pt x="7999" y="1128"/>
                </a:lnTo>
                <a:close/>
                <a:moveTo>
                  <a:pt x="12650" y="859"/>
                </a:moveTo>
                <a:lnTo>
                  <a:pt x="12608" y="860"/>
                </a:lnTo>
                <a:lnTo>
                  <a:pt x="12569" y="863"/>
                </a:lnTo>
                <a:lnTo>
                  <a:pt x="12530" y="868"/>
                </a:lnTo>
                <a:lnTo>
                  <a:pt x="12492" y="875"/>
                </a:lnTo>
                <a:lnTo>
                  <a:pt x="12454" y="884"/>
                </a:lnTo>
                <a:lnTo>
                  <a:pt x="12417" y="895"/>
                </a:lnTo>
                <a:lnTo>
                  <a:pt x="12382" y="908"/>
                </a:lnTo>
                <a:lnTo>
                  <a:pt x="12348" y="922"/>
                </a:lnTo>
                <a:lnTo>
                  <a:pt x="12314" y="940"/>
                </a:lnTo>
                <a:lnTo>
                  <a:pt x="12282" y="957"/>
                </a:lnTo>
                <a:lnTo>
                  <a:pt x="12252" y="978"/>
                </a:lnTo>
                <a:lnTo>
                  <a:pt x="12222" y="1000"/>
                </a:lnTo>
                <a:lnTo>
                  <a:pt x="12208" y="1011"/>
                </a:lnTo>
                <a:lnTo>
                  <a:pt x="12194" y="1023"/>
                </a:lnTo>
                <a:lnTo>
                  <a:pt x="12180" y="1036"/>
                </a:lnTo>
                <a:lnTo>
                  <a:pt x="12166" y="1049"/>
                </a:lnTo>
                <a:lnTo>
                  <a:pt x="12154" y="1062"/>
                </a:lnTo>
                <a:lnTo>
                  <a:pt x="12141" y="1075"/>
                </a:lnTo>
                <a:lnTo>
                  <a:pt x="12129" y="1089"/>
                </a:lnTo>
                <a:lnTo>
                  <a:pt x="12118" y="1104"/>
                </a:lnTo>
                <a:lnTo>
                  <a:pt x="12162" y="886"/>
                </a:lnTo>
                <a:lnTo>
                  <a:pt x="12162" y="882"/>
                </a:lnTo>
                <a:lnTo>
                  <a:pt x="11885" y="882"/>
                </a:lnTo>
                <a:lnTo>
                  <a:pt x="11502" y="2810"/>
                </a:lnTo>
                <a:lnTo>
                  <a:pt x="11501" y="2815"/>
                </a:lnTo>
                <a:lnTo>
                  <a:pt x="11782" y="2815"/>
                </a:lnTo>
                <a:lnTo>
                  <a:pt x="12017" y="1632"/>
                </a:lnTo>
                <a:lnTo>
                  <a:pt x="12024" y="1605"/>
                </a:lnTo>
                <a:lnTo>
                  <a:pt x="12030" y="1576"/>
                </a:lnTo>
                <a:lnTo>
                  <a:pt x="12039" y="1549"/>
                </a:lnTo>
                <a:lnTo>
                  <a:pt x="12048" y="1523"/>
                </a:lnTo>
                <a:lnTo>
                  <a:pt x="12057" y="1496"/>
                </a:lnTo>
                <a:lnTo>
                  <a:pt x="12068" y="1471"/>
                </a:lnTo>
                <a:lnTo>
                  <a:pt x="12080" y="1446"/>
                </a:lnTo>
                <a:lnTo>
                  <a:pt x="12092" y="1422"/>
                </a:lnTo>
                <a:lnTo>
                  <a:pt x="12105" y="1399"/>
                </a:lnTo>
                <a:lnTo>
                  <a:pt x="12120" y="1376"/>
                </a:lnTo>
                <a:lnTo>
                  <a:pt x="12135" y="1355"/>
                </a:lnTo>
                <a:lnTo>
                  <a:pt x="12150" y="1334"/>
                </a:lnTo>
                <a:lnTo>
                  <a:pt x="12166" y="1313"/>
                </a:lnTo>
                <a:lnTo>
                  <a:pt x="12183" y="1293"/>
                </a:lnTo>
                <a:lnTo>
                  <a:pt x="12200" y="1275"/>
                </a:lnTo>
                <a:lnTo>
                  <a:pt x="12219" y="1256"/>
                </a:lnTo>
                <a:lnTo>
                  <a:pt x="12237" y="1240"/>
                </a:lnTo>
                <a:lnTo>
                  <a:pt x="12257" y="1224"/>
                </a:lnTo>
                <a:lnTo>
                  <a:pt x="12277" y="1208"/>
                </a:lnTo>
                <a:lnTo>
                  <a:pt x="12297" y="1194"/>
                </a:lnTo>
                <a:lnTo>
                  <a:pt x="12318" y="1181"/>
                </a:lnTo>
                <a:lnTo>
                  <a:pt x="12339" y="1169"/>
                </a:lnTo>
                <a:lnTo>
                  <a:pt x="12361" y="1158"/>
                </a:lnTo>
                <a:lnTo>
                  <a:pt x="12382" y="1148"/>
                </a:lnTo>
                <a:lnTo>
                  <a:pt x="12405" y="1138"/>
                </a:lnTo>
                <a:lnTo>
                  <a:pt x="12428" y="1131"/>
                </a:lnTo>
                <a:lnTo>
                  <a:pt x="12451" y="1124"/>
                </a:lnTo>
                <a:lnTo>
                  <a:pt x="12475" y="1119"/>
                </a:lnTo>
                <a:lnTo>
                  <a:pt x="12498" y="1114"/>
                </a:lnTo>
                <a:lnTo>
                  <a:pt x="12522" y="1111"/>
                </a:lnTo>
                <a:lnTo>
                  <a:pt x="12547" y="1109"/>
                </a:lnTo>
                <a:lnTo>
                  <a:pt x="12571" y="1109"/>
                </a:lnTo>
                <a:lnTo>
                  <a:pt x="12592" y="1109"/>
                </a:lnTo>
                <a:lnTo>
                  <a:pt x="12613" y="1111"/>
                </a:lnTo>
                <a:lnTo>
                  <a:pt x="12632" y="1113"/>
                </a:lnTo>
                <a:lnTo>
                  <a:pt x="12651" y="1117"/>
                </a:lnTo>
                <a:lnTo>
                  <a:pt x="12669" y="1122"/>
                </a:lnTo>
                <a:lnTo>
                  <a:pt x="12688" y="1128"/>
                </a:lnTo>
                <a:lnTo>
                  <a:pt x="12705" y="1134"/>
                </a:lnTo>
                <a:lnTo>
                  <a:pt x="12722" y="1142"/>
                </a:lnTo>
                <a:lnTo>
                  <a:pt x="12739" y="1152"/>
                </a:lnTo>
                <a:lnTo>
                  <a:pt x="12755" y="1161"/>
                </a:lnTo>
                <a:lnTo>
                  <a:pt x="12771" y="1172"/>
                </a:lnTo>
                <a:lnTo>
                  <a:pt x="12785" y="1184"/>
                </a:lnTo>
                <a:lnTo>
                  <a:pt x="12800" y="1197"/>
                </a:lnTo>
                <a:lnTo>
                  <a:pt x="12815" y="1212"/>
                </a:lnTo>
                <a:lnTo>
                  <a:pt x="12828" y="1227"/>
                </a:lnTo>
                <a:lnTo>
                  <a:pt x="12841" y="1243"/>
                </a:lnTo>
                <a:lnTo>
                  <a:pt x="12844" y="1248"/>
                </a:lnTo>
                <a:lnTo>
                  <a:pt x="13072" y="1042"/>
                </a:lnTo>
                <a:lnTo>
                  <a:pt x="13070" y="1039"/>
                </a:lnTo>
                <a:lnTo>
                  <a:pt x="13050" y="1017"/>
                </a:lnTo>
                <a:lnTo>
                  <a:pt x="13028" y="997"/>
                </a:lnTo>
                <a:lnTo>
                  <a:pt x="13008" y="978"/>
                </a:lnTo>
                <a:lnTo>
                  <a:pt x="12985" y="959"/>
                </a:lnTo>
                <a:lnTo>
                  <a:pt x="12962" y="944"/>
                </a:lnTo>
                <a:lnTo>
                  <a:pt x="12937" y="929"/>
                </a:lnTo>
                <a:lnTo>
                  <a:pt x="12913" y="916"/>
                </a:lnTo>
                <a:lnTo>
                  <a:pt x="12887" y="904"/>
                </a:lnTo>
                <a:lnTo>
                  <a:pt x="12860" y="893"/>
                </a:lnTo>
                <a:lnTo>
                  <a:pt x="12832" y="884"/>
                </a:lnTo>
                <a:lnTo>
                  <a:pt x="12805" y="877"/>
                </a:lnTo>
                <a:lnTo>
                  <a:pt x="12775" y="870"/>
                </a:lnTo>
                <a:lnTo>
                  <a:pt x="12745" y="864"/>
                </a:lnTo>
                <a:lnTo>
                  <a:pt x="12714" y="861"/>
                </a:lnTo>
                <a:lnTo>
                  <a:pt x="12683" y="859"/>
                </a:lnTo>
                <a:lnTo>
                  <a:pt x="12650" y="859"/>
                </a:lnTo>
                <a:close/>
                <a:moveTo>
                  <a:pt x="10966" y="882"/>
                </a:moveTo>
                <a:lnTo>
                  <a:pt x="11252" y="882"/>
                </a:lnTo>
                <a:lnTo>
                  <a:pt x="11251" y="886"/>
                </a:lnTo>
                <a:lnTo>
                  <a:pt x="10868" y="2815"/>
                </a:lnTo>
                <a:lnTo>
                  <a:pt x="10591" y="2815"/>
                </a:lnTo>
                <a:lnTo>
                  <a:pt x="10592" y="2810"/>
                </a:lnTo>
                <a:lnTo>
                  <a:pt x="10628" y="2610"/>
                </a:lnTo>
                <a:lnTo>
                  <a:pt x="10602" y="2637"/>
                </a:lnTo>
                <a:lnTo>
                  <a:pt x="10575" y="2663"/>
                </a:lnTo>
                <a:lnTo>
                  <a:pt x="10545" y="2687"/>
                </a:lnTo>
                <a:lnTo>
                  <a:pt x="10516" y="2709"/>
                </a:lnTo>
                <a:lnTo>
                  <a:pt x="10484" y="2730"/>
                </a:lnTo>
                <a:lnTo>
                  <a:pt x="10452" y="2748"/>
                </a:lnTo>
                <a:lnTo>
                  <a:pt x="10419" y="2766"/>
                </a:lnTo>
                <a:lnTo>
                  <a:pt x="10385" y="2780"/>
                </a:lnTo>
                <a:lnTo>
                  <a:pt x="10349" y="2794"/>
                </a:lnTo>
                <a:lnTo>
                  <a:pt x="10313" y="2805"/>
                </a:lnTo>
                <a:lnTo>
                  <a:pt x="10275" y="2815"/>
                </a:lnTo>
                <a:lnTo>
                  <a:pt x="10235" y="2824"/>
                </a:lnTo>
                <a:lnTo>
                  <a:pt x="10196" y="2830"/>
                </a:lnTo>
                <a:lnTo>
                  <a:pt x="10155" y="2835"/>
                </a:lnTo>
                <a:lnTo>
                  <a:pt x="10112" y="2837"/>
                </a:lnTo>
                <a:lnTo>
                  <a:pt x="10068" y="2838"/>
                </a:lnTo>
                <a:lnTo>
                  <a:pt x="10039" y="2837"/>
                </a:lnTo>
                <a:lnTo>
                  <a:pt x="10010" y="2836"/>
                </a:lnTo>
                <a:lnTo>
                  <a:pt x="9982" y="2833"/>
                </a:lnTo>
                <a:lnTo>
                  <a:pt x="9954" y="2828"/>
                </a:lnTo>
                <a:lnTo>
                  <a:pt x="9926" y="2823"/>
                </a:lnTo>
                <a:lnTo>
                  <a:pt x="9900" y="2815"/>
                </a:lnTo>
                <a:lnTo>
                  <a:pt x="9875" y="2807"/>
                </a:lnTo>
                <a:lnTo>
                  <a:pt x="9850" y="2799"/>
                </a:lnTo>
                <a:lnTo>
                  <a:pt x="9826" y="2789"/>
                </a:lnTo>
                <a:lnTo>
                  <a:pt x="9803" y="2777"/>
                </a:lnTo>
                <a:lnTo>
                  <a:pt x="9780" y="2765"/>
                </a:lnTo>
                <a:lnTo>
                  <a:pt x="9758" y="2752"/>
                </a:lnTo>
                <a:lnTo>
                  <a:pt x="9738" y="2736"/>
                </a:lnTo>
                <a:lnTo>
                  <a:pt x="9718" y="2721"/>
                </a:lnTo>
                <a:lnTo>
                  <a:pt x="9700" y="2705"/>
                </a:lnTo>
                <a:lnTo>
                  <a:pt x="9681" y="2687"/>
                </a:lnTo>
                <a:lnTo>
                  <a:pt x="9665" y="2669"/>
                </a:lnTo>
                <a:lnTo>
                  <a:pt x="9648" y="2649"/>
                </a:lnTo>
                <a:lnTo>
                  <a:pt x="9633" y="2630"/>
                </a:lnTo>
                <a:lnTo>
                  <a:pt x="9619" y="2608"/>
                </a:lnTo>
                <a:lnTo>
                  <a:pt x="9606" y="2586"/>
                </a:lnTo>
                <a:lnTo>
                  <a:pt x="9594" y="2563"/>
                </a:lnTo>
                <a:lnTo>
                  <a:pt x="9583" y="2540"/>
                </a:lnTo>
                <a:lnTo>
                  <a:pt x="9573" y="2515"/>
                </a:lnTo>
                <a:lnTo>
                  <a:pt x="9564" y="2490"/>
                </a:lnTo>
                <a:lnTo>
                  <a:pt x="9557" y="2464"/>
                </a:lnTo>
                <a:lnTo>
                  <a:pt x="9550" y="2436"/>
                </a:lnTo>
                <a:lnTo>
                  <a:pt x="9545" y="2409"/>
                </a:lnTo>
                <a:lnTo>
                  <a:pt x="9540" y="2381"/>
                </a:lnTo>
                <a:lnTo>
                  <a:pt x="9537" y="2351"/>
                </a:lnTo>
                <a:lnTo>
                  <a:pt x="9535" y="2322"/>
                </a:lnTo>
                <a:lnTo>
                  <a:pt x="9535" y="2291"/>
                </a:lnTo>
                <a:lnTo>
                  <a:pt x="9535" y="2267"/>
                </a:lnTo>
                <a:lnTo>
                  <a:pt x="9536" y="2243"/>
                </a:lnTo>
                <a:lnTo>
                  <a:pt x="9538" y="2221"/>
                </a:lnTo>
                <a:lnTo>
                  <a:pt x="9540" y="2199"/>
                </a:lnTo>
                <a:lnTo>
                  <a:pt x="9544" y="2179"/>
                </a:lnTo>
                <a:lnTo>
                  <a:pt x="9547" y="2158"/>
                </a:lnTo>
                <a:lnTo>
                  <a:pt x="9550" y="2137"/>
                </a:lnTo>
                <a:lnTo>
                  <a:pt x="9554" y="2116"/>
                </a:lnTo>
                <a:lnTo>
                  <a:pt x="9558" y="2099"/>
                </a:lnTo>
                <a:lnTo>
                  <a:pt x="9800" y="882"/>
                </a:lnTo>
                <a:lnTo>
                  <a:pt x="10081" y="882"/>
                </a:lnTo>
                <a:lnTo>
                  <a:pt x="10080" y="886"/>
                </a:lnTo>
                <a:lnTo>
                  <a:pt x="9842" y="2074"/>
                </a:lnTo>
                <a:lnTo>
                  <a:pt x="9838" y="2098"/>
                </a:lnTo>
                <a:lnTo>
                  <a:pt x="9834" y="2123"/>
                </a:lnTo>
                <a:lnTo>
                  <a:pt x="9830" y="2146"/>
                </a:lnTo>
                <a:lnTo>
                  <a:pt x="9828" y="2170"/>
                </a:lnTo>
                <a:lnTo>
                  <a:pt x="9826" y="2192"/>
                </a:lnTo>
                <a:lnTo>
                  <a:pt x="9824" y="2214"/>
                </a:lnTo>
                <a:lnTo>
                  <a:pt x="9824" y="2233"/>
                </a:lnTo>
                <a:lnTo>
                  <a:pt x="9823" y="2252"/>
                </a:lnTo>
                <a:lnTo>
                  <a:pt x="9824" y="2271"/>
                </a:lnTo>
                <a:lnTo>
                  <a:pt x="9825" y="2291"/>
                </a:lnTo>
                <a:lnTo>
                  <a:pt x="9826" y="2310"/>
                </a:lnTo>
                <a:lnTo>
                  <a:pt x="9829" y="2327"/>
                </a:lnTo>
                <a:lnTo>
                  <a:pt x="9833" y="2345"/>
                </a:lnTo>
                <a:lnTo>
                  <a:pt x="9837" y="2361"/>
                </a:lnTo>
                <a:lnTo>
                  <a:pt x="9841" y="2377"/>
                </a:lnTo>
                <a:lnTo>
                  <a:pt x="9847" y="2394"/>
                </a:lnTo>
                <a:lnTo>
                  <a:pt x="9853" y="2409"/>
                </a:lnTo>
                <a:lnTo>
                  <a:pt x="9860" y="2423"/>
                </a:lnTo>
                <a:lnTo>
                  <a:pt x="9868" y="2437"/>
                </a:lnTo>
                <a:lnTo>
                  <a:pt x="9875" y="2451"/>
                </a:lnTo>
                <a:lnTo>
                  <a:pt x="9884" y="2464"/>
                </a:lnTo>
                <a:lnTo>
                  <a:pt x="9894" y="2477"/>
                </a:lnTo>
                <a:lnTo>
                  <a:pt x="9905" y="2488"/>
                </a:lnTo>
                <a:lnTo>
                  <a:pt x="9916" y="2499"/>
                </a:lnTo>
                <a:lnTo>
                  <a:pt x="9926" y="2509"/>
                </a:lnTo>
                <a:lnTo>
                  <a:pt x="9938" y="2519"/>
                </a:lnTo>
                <a:lnTo>
                  <a:pt x="9952" y="2529"/>
                </a:lnTo>
                <a:lnTo>
                  <a:pt x="9965" y="2538"/>
                </a:lnTo>
                <a:lnTo>
                  <a:pt x="9979" y="2545"/>
                </a:lnTo>
                <a:lnTo>
                  <a:pt x="9993" y="2553"/>
                </a:lnTo>
                <a:lnTo>
                  <a:pt x="10008" y="2560"/>
                </a:lnTo>
                <a:lnTo>
                  <a:pt x="10025" y="2565"/>
                </a:lnTo>
                <a:lnTo>
                  <a:pt x="10040" y="2571"/>
                </a:lnTo>
                <a:lnTo>
                  <a:pt x="10057" y="2575"/>
                </a:lnTo>
                <a:lnTo>
                  <a:pt x="10075" y="2579"/>
                </a:lnTo>
                <a:lnTo>
                  <a:pt x="10092" y="2583"/>
                </a:lnTo>
                <a:lnTo>
                  <a:pt x="10111" y="2585"/>
                </a:lnTo>
                <a:lnTo>
                  <a:pt x="10131" y="2587"/>
                </a:lnTo>
                <a:lnTo>
                  <a:pt x="10150" y="2588"/>
                </a:lnTo>
                <a:lnTo>
                  <a:pt x="10170" y="2588"/>
                </a:lnTo>
                <a:lnTo>
                  <a:pt x="10188" y="2588"/>
                </a:lnTo>
                <a:lnTo>
                  <a:pt x="10212" y="2586"/>
                </a:lnTo>
                <a:lnTo>
                  <a:pt x="10242" y="2583"/>
                </a:lnTo>
                <a:lnTo>
                  <a:pt x="10276" y="2576"/>
                </a:lnTo>
                <a:lnTo>
                  <a:pt x="10294" y="2572"/>
                </a:lnTo>
                <a:lnTo>
                  <a:pt x="10314" y="2567"/>
                </a:lnTo>
                <a:lnTo>
                  <a:pt x="10335" y="2561"/>
                </a:lnTo>
                <a:lnTo>
                  <a:pt x="10355" y="2554"/>
                </a:lnTo>
                <a:lnTo>
                  <a:pt x="10376" y="2545"/>
                </a:lnTo>
                <a:lnTo>
                  <a:pt x="10398" y="2536"/>
                </a:lnTo>
                <a:lnTo>
                  <a:pt x="10420" y="2526"/>
                </a:lnTo>
                <a:lnTo>
                  <a:pt x="10441" y="2513"/>
                </a:lnTo>
                <a:lnTo>
                  <a:pt x="10464" y="2500"/>
                </a:lnTo>
                <a:lnTo>
                  <a:pt x="10486" y="2484"/>
                </a:lnTo>
                <a:lnTo>
                  <a:pt x="10508" y="2468"/>
                </a:lnTo>
                <a:lnTo>
                  <a:pt x="10530" y="2449"/>
                </a:lnTo>
                <a:lnTo>
                  <a:pt x="10552" y="2429"/>
                </a:lnTo>
                <a:lnTo>
                  <a:pt x="10572" y="2407"/>
                </a:lnTo>
                <a:lnTo>
                  <a:pt x="10593" y="2383"/>
                </a:lnTo>
                <a:lnTo>
                  <a:pt x="10613" y="2357"/>
                </a:lnTo>
                <a:lnTo>
                  <a:pt x="10631" y="2328"/>
                </a:lnTo>
                <a:lnTo>
                  <a:pt x="10649" y="2298"/>
                </a:lnTo>
                <a:lnTo>
                  <a:pt x="10666" y="2265"/>
                </a:lnTo>
                <a:lnTo>
                  <a:pt x="10682" y="2230"/>
                </a:lnTo>
                <a:lnTo>
                  <a:pt x="10697" y="2192"/>
                </a:lnTo>
                <a:lnTo>
                  <a:pt x="10710" y="2153"/>
                </a:lnTo>
                <a:lnTo>
                  <a:pt x="10722" y="2110"/>
                </a:lnTo>
                <a:lnTo>
                  <a:pt x="10732" y="2064"/>
                </a:lnTo>
                <a:lnTo>
                  <a:pt x="10966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7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platzhalter 3"/>
          <p:cNvSpPr txBox="1">
            <a:spLocks/>
          </p:cNvSpPr>
          <p:nvPr/>
        </p:nvSpPr>
        <p:spPr>
          <a:xfrm>
            <a:off x="501370" y="4785527"/>
            <a:ext cx="4715073" cy="961649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 smtClean="0"/>
              <a:t>Input Data / Preparation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/>
              <a:t>ModelNet10/40 </a:t>
            </a:r>
            <a:r>
              <a:rPr lang="en-GB" sz="1100" dirty="0" smtClean="0"/>
              <a:t>dataset </a:t>
            </a:r>
            <a:r>
              <a:rPr lang="en-GB" sz="1100" dirty="0" smtClean="0"/>
              <a:t>- 3D CAD models </a:t>
            </a:r>
            <a:br>
              <a:rPr lang="en-GB" sz="1100" dirty="0" smtClean="0"/>
            </a:br>
            <a:r>
              <a:rPr lang="en-GB" sz="1100" dirty="0" smtClean="0"/>
              <a:t>of 10/40 common object categories with </a:t>
            </a:r>
            <a:br>
              <a:rPr lang="en-GB" sz="1100" dirty="0" smtClean="0"/>
            </a:br>
            <a:r>
              <a:rPr lang="en-GB" sz="1100" dirty="0" smtClean="0"/>
              <a:t>100 unique models each (.mat files)</a:t>
            </a:r>
          </a:p>
          <a:p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dirty="0" smtClean="0"/>
              <a:t>A 3D shape is represented as 32 x 32 x 32 voxel grid (Fig. 2). </a:t>
            </a:r>
          </a:p>
          <a:p>
            <a:pPr marL="171450" indent="-171450">
              <a:buFont typeface="Arial"/>
              <a:buChar char="•"/>
            </a:pPr>
            <a:endParaRPr lang="en-GB" sz="1100" dirty="0" smtClean="0"/>
          </a:p>
          <a:p>
            <a:pPr marL="171450" indent="-171450">
              <a:buFont typeface="Arial"/>
              <a:buChar char="•"/>
            </a:pPr>
            <a:r>
              <a:rPr lang="en-GB" sz="1100" i="1" dirty="0" smtClean="0"/>
              <a:t>Contribution</a:t>
            </a:r>
            <a:r>
              <a:rPr lang="en-GB" sz="1100" dirty="0" smtClean="0"/>
              <a:t>: Converted multiple .</a:t>
            </a:r>
            <a:r>
              <a:rPr lang="en-GB" sz="1100" dirty="0" smtClean="0"/>
              <a:t>mat </a:t>
            </a:r>
            <a:r>
              <a:rPr lang="en-GB" sz="1100" dirty="0"/>
              <a:t>files </a:t>
            </a:r>
            <a:r>
              <a:rPr lang="en-GB" sz="1100" dirty="0" smtClean="0"/>
              <a:t>to a single </a:t>
            </a:r>
            <a:r>
              <a:rPr lang="en-GB" sz="1100" dirty="0"/>
              <a:t>highly compressed hdf5 </a:t>
            </a:r>
            <a:r>
              <a:rPr lang="en-GB" sz="1100" dirty="0" smtClean="0"/>
              <a:t>file, which contains the complete dataset.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200" b="1" dirty="0" smtClean="0"/>
              <a:t>Deep Convolutional Neural Networks </a:t>
            </a:r>
          </a:p>
          <a:p>
            <a:pPr>
              <a:lnSpc>
                <a:spcPct val="50000"/>
              </a:lnSpc>
            </a:pPr>
            <a:endParaRPr lang="en-GB" b="1" dirty="0"/>
          </a:p>
          <a:p>
            <a:r>
              <a:rPr lang="en-GB" sz="1100" dirty="0"/>
              <a:t>Task: Object Recognition </a:t>
            </a:r>
            <a:r>
              <a:rPr lang="en-GB" sz="1100" dirty="0" smtClean="0"/>
              <a:t>as  </a:t>
            </a:r>
            <a:r>
              <a:rPr lang="en-GB" sz="1100" dirty="0"/>
              <a:t>a Classification </a:t>
            </a:r>
            <a:r>
              <a:rPr lang="en-GB" sz="1100" dirty="0" smtClean="0"/>
              <a:t>Problem (Fig. 3)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 smtClean="0"/>
          </a:p>
          <a:p>
            <a:pPr>
              <a:lnSpc>
                <a:spcPct val="50000"/>
              </a:lnSpc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/>
              <a:t>Neural </a:t>
            </a:r>
            <a:r>
              <a:rPr lang="en-GB" sz="1100" dirty="0"/>
              <a:t>Network: </a:t>
            </a:r>
            <a:r>
              <a:rPr lang="en-GB" sz="1100" dirty="0" smtClean="0"/>
              <a:t>Non-linear activation function </a:t>
            </a:r>
            <a:r>
              <a:rPr lang="en-GB" sz="1100" dirty="0"/>
              <a:t>applied to </a:t>
            </a:r>
            <a:r>
              <a:rPr lang="en-GB" sz="1100" dirty="0" smtClean="0"/>
              <a:t>input </a:t>
            </a:r>
            <a:r>
              <a:rPr lang="en-GB" sz="1100" dirty="0"/>
              <a:t>to </a:t>
            </a:r>
            <a:r>
              <a:rPr lang="en-GB" sz="1100" dirty="0" smtClean="0"/>
              <a:t>create non-linear output (Fig. 4)</a:t>
            </a: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pPr marL="228600" indent="-228600">
              <a:buAutoNum type="arabicPeriod"/>
            </a:pPr>
            <a:endParaRPr lang="en-GB" sz="1100" dirty="0"/>
          </a:p>
          <a:p>
            <a:endParaRPr lang="en-GB" sz="1100" b="1" dirty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Deep Neural Network: Multiple Connected Layers of </a:t>
            </a:r>
            <a:r>
              <a:rPr lang="en-GB" sz="1100" dirty="0" smtClean="0"/>
              <a:t>weights, which </a:t>
            </a:r>
            <a:r>
              <a:rPr lang="en-GB" sz="1100" dirty="0"/>
              <a:t>are </a:t>
            </a:r>
            <a:r>
              <a:rPr lang="en-GB" sz="1100" dirty="0" smtClean="0"/>
              <a:t>trained</a:t>
            </a:r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Convolutional Nets: Convoluting multiple voxel of one layer </a:t>
            </a:r>
            <a:r>
              <a:rPr lang="en-GB" sz="1100" dirty="0" smtClean="0"/>
              <a:t>into </a:t>
            </a:r>
            <a:r>
              <a:rPr lang="en-GB" sz="1100" dirty="0"/>
              <a:t>a  stack of voxel or a activation </a:t>
            </a:r>
            <a:r>
              <a:rPr lang="en-GB" sz="1100" dirty="0" smtClean="0"/>
              <a:t>map (Fig. 5a)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 smtClean="0"/>
          </a:p>
          <a:p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Max-Pooling:  Non-linear down sampling by choosing maximum values of rectangles created from segmenting the </a:t>
            </a:r>
            <a:r>
              <a:rPr lang="en-GB" sz="1100" dirty="0" smtClean="0"/>
              <a:t>volume (Fig. 5b)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endParaRPr lang="en-GB" sz="1100" i="1" dirty="0"/>
          </a:p>
          <a:p>
            <a:endParaRPr lang="en-GB" i="1" dirty="0" smtClean="0"/>
          </a:p>
          <a:p>
            <a:endParaRPr lang="en-GB" i="1" dirty="0"/>
          </a:p>
        </p:txBody>
      </p:sp>
      <p:sp>
        <p:nvSpPr>
          <p:cNvPr id="20" name="Textplatzhalter 8"/>
          <p:cNvSpPr txBox="1">
            <a:spLocks/>
          </p:cNvSpPr>
          <p:nvPr/>
        </p:nvSpPr>
        <p:spPr>
          <a:xfrm>
            <a:off x="5549032" y="8577746"/>
            <a:ext cx="4716463" cy="4195366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08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Training</a:t>
            </a:r>
          </a:p>
          <a:p>
            <a:pPr>
              <a:lnSpc>
                <a:spcPct val="50000"/>
              </a:lnSpc>
            </a:pPr>
            <a:endParaRPr lang="en-US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 smtClean="0"/>
              <a:t>The </a:t>
            </a:r>
            <a:r>
              <a:rPr lang="de-CH" sz="1100" dirty="0"/>
              <a:t>training process takes around </a:t>
            </a:r>
            <a:r>
              <a:rPr lang="de-CH" sz="1100" dirty="0" smtClean="0"/>
              <a:t>9 </a:t>
            </a:r>
            <a:r>
              <a:rPr lang="de-CH" sz="1100" dirty="0"/>
              <a:t>to </a:t>
            </a:r>
            <a:r>
              <a:rPr lang="de-CH" sz="1100" dirty="0" smtClean="0"/>
              <a:t>20 </a:t>
            </a:r>
            <a:r>
              <a:rPr lang="de-CH" sz="1100" dirty="0"/>
              <a:t>hours on a NVIDIA GTX 980TI (6GB) GPU depending on the size of the </a:t>
            </a:r>
            <a:r>
              <a:rPr lang="de-CH" sz="1100" dirty="0" smtClean="0"/>
              <a:t>dataset</a:t>
            </a:r>
          </a:p>
          <a:p>
            <a:pPr marL="171450" indent="-171450">
              <a:buFont typeface="Arial"/>
              <a:buChar char="•"/>
            </a:pPr>
            <a:endParaRPr lang="de-CH" sz="1100" dirty="0"/>
          </a:p>
          <a:p>
            <a:pPr>
              <a:lnSpc>
                <a:spcPct val="50000"/>
              </a:lnSpc>
            </a:pPr>
            <a:endParaRPr lang="en-US" sz="1100" dirty="0"/>
          </a:p>
          <a:p>
            <a:r>
              <a:rPr lang="de-CH" sz="1200" b="1" dirty="0" smtClean="0"/>
              <a:t>Results</a:t>
            </a:r>
          </a:p>
          <a:p>
            <a:endParaRPr lang="de-CH" sz="1100" dirty="0" smtClean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Our implementation (ETH </a:t>
            </a:r>
            <a:r>
              <a:rPr lang="en-US" sz="1100" dirty="0" err="1"/>
              <a:t>VoxNet</a:t>
            </a:r>
            <a:r>
              <a:rPr lang="en-US" sz="1100" dirty="0"/>
              <a:t>) achieves similar result as the original </a:t>
            </a:r>
            <a:r>
              <a:rPr lang="en-US" sz="1100" dirty="0" err="1"/>
              <a:t>VoxNet</a:t>
            </a:r>
            <a:r>
              <a:rPr lang="en-US" sz="1100" dirty="0"/>
              <a:t>[1</a:t>
            </a:r>
            <a:r>
              <a:rPr lang="en-US" sz="1100" dirty="0" smtClean="0"/>
              <a:t>] (Table 1). 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Classification </a:t>
            </a:r>
            <a:r>
              <a:rPr lang="en-US" sz="1100" dirty="0"/>
              <a:t>accuracy coincide with the original authors approach for ModelNet10, but for Modelnet40 a significant overfitting was </a:t>
            </a:r>
            <a:r>
              <a:rPr lang="en-US" sz="1100" dirty="0" smtClean="0"/>
              <a:t>observed.</a:t>
            </a:r>
          </a:p>
          <a:p>
            <a:pPr marL="171450" indent="-171450">
              <a:buFont typeface="Arial"/>
              <a:buChar char="•"/>
            </a:pP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/>
              <a:t>A possible </a:t>
            </a:r>
            <a:r>
              <a:rPr lang="en-US" sz="1100" dirty="0" smtClean="0"/>
              <a:t>explanation </a:t>
            </a:r>
            <a:r>
              <a:rPr lang="en-US" sz="1100" dirty="0"/>
              <a:t>for the bad performance could be that the data was not augmented for multiresolution, since the training time was limited.</a:t>
            </a:r>
            <a:endParaRPr lang="de-CH" sz="1100" dirty="0"/>
          </a:p>
          <a:p>
            <a:pPr>
              <a:lnSpc>
                <a:spcPct val="50000"/>
              </a:lnSpc>
            </a:pPr>
            <a:endParaRPr lang="de-CH" b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0849" y="1044538"/>
            <a:ext cx="9791701" cy="1584176"/>
          </a:xfrm>
        </p:spPr>
        <p:txBody>
          <a:bodyPr/>
          <a:lstStyle/>
          <a:p>
            <a:r>
              <a:rPr lang="en-GB" dirty="0"/>
              <a:t>3D Object Recognition with Deep </a:t>
            </a:r>
            <a:r>
              <a:rPr lang="en-GB" dirty="0" smtClean="0"/>
              <a:t>Networks</a:t>
            </a:r>
          </a:p>
          <a:p>
            <a:pPr>
              <a:lnSpc>
                <a:spcPct val="50000"/>
              </a:lnSpc>
            </a:pPr>
            <a:r>
              <a:rPr lang="en-GB" sz="1100" i="1" dirty="0" smtClean="0"/>
              <a:t>Students: Adrian </a:t>
            </a:r>
            <a:r>
              <a:rPr lang="en-GB" sz="1100" i="1" dirty="0" err="1"/>
              <a:t>Schneuwly</a:t>
            </a:r>
            <a:r>
              <a:rPr lang="en-GB" sz="1100" i="1" dirty="0"/>
              <a:t>, Johannes Oswald, Tobias </a:t>
            </a:r>
            <a:r>
              <a:rPr lang="en-GB" sz="1100" i="1" dirty="0" err="1" smtClean="0"/>
              <a:t>Grundmann</a:t>
            </a:r>
            <a:endParaRPr lang="en-GB" sz="1100" dirty="0"/>
          </a:p>
          <a:p>
            <a:pPr>
              <a:lnSpc>
                <a:spcPct val="50000"/>
              </a:lnSpc>
            </a:pPr>
            <a:r>
              <a:rPr lang="en-GB" sz="1100" dirty="0" smtClean="0"/>
              <a:t>Supervisors</a:t>
            </a:r>
            <a:r>
              <a:rPr lang="en-GB" sz="1100" dirty="0"/>
              <a:t>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endParaRPr lang="en-GB" sz="3600" dirty="0" smtClean="0"/>
          </a:p>
        </p:txBody>
      </p:sp>
      <p:sp>
        <p:nvSpPr>
          <p:cNvPr id="19" name="Textplatzhalter 4"/>
          <p:cNvSpPr txBox="1">
            <a:spLocks/>
          </p:cNvSpPr>
          <p:nvPr/>
        </p:nvSpPr>
        <p:spPr>
          <a:xfrm>
            <a:off x="5538571" y="8065318"/>
            <a:ext cx="4716463" cy="512428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2"/>
                </a:solidFill>
              </a:rPr>
              <a:t>4	</a:t>
            </a:r>
            <a:r>
              <a:rPr lang="de-CH" dirty="0" smtClean="0">
                <a:solidFill>
                  <a:schemeClr val="tx2"/>
                </a:solidFill>
              </a:rPr>
              <a:t>Results &amp; </a:t>
            </a:r>
            <a:r>
              <a:rPr lang="de-CH" dirty="0"/>
              <a:t>Conclusion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52" name="Textplatzhalter 2"/>
          <p:cNvSpPr txBox="1">
            <a:spLocks/>
          </p:cNvSpPr>
          <p:nvPr/>
        </p:nvSpPr>
        <p:spPr>
          <a:xfrm>
            <a:off x="5514237" y="12688596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5</a:t>
            </a:r>
            <a:r>
              <a:rPr lang="de-CH" dirty="0" smtClean="0"/>
              <a:t> </a:t>
            </a:r>
            <a:r>
              <a:rPr lang="de-CH" dirty="0"/>
              <a:t>	References</a:t>
            </a:r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5526088" y="13205160"/>
            <a:ext cx="4716462" cy="1196861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324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[1] </a:t>
            </a:r>
            <a:r>
              <a:rPr lang="en-US" sz="600" b="1" dirty="0">
                <a:latin typeface="Arial (Textkörper)"/>
                <a:cs typeface="Arial (Textkörper)"/>
              </a:rPr>
              <a:t>D. </a:t>
            </a:r>
            <a:r>
              <a:rPr lang="en-US" sz="600" b="1" dirty="0" err="1">
                <a:latin typeface="Arial (Textkörper)"/>
                <a:cs typeface="Arial (Textkörper)"/>
              </a:rPr>
              <a:t>Maturana</a:t>
            </a:r>
            <a:r>
              <a:rPr lang="en-US" sz="600" b="1" dirty="0">
                <a:latin typeface="Arial (Textkörper)"/>
                <a:cs typeface="Arial (Textkörper)"/>
              </a:rPr>
              <a:t> and S. Scherer. </a:t>
            </a:r>
            <a:r>
              <a:rPr lang="en-US" sz="600" b="1" dirty="0" err="1">
                <a:latin typeface="Arial (Textkörper)"/>
                <a:cs typeface="Arial (Textkörper)"/>
              </a:rPr>
              <a:t>Voxnet</a:t>
            </a:r>
            <a:r>
              <a:rPr lang="en-US" sz="600" b="1" dirty="0">
                <a:latin typeface="Arial (Textkörper)"/>
                <a:cs typeface="Arial (Textkörper)"/>
              </a:rPr>
              <a:t>: A 3d convolutional neural network for real-time object recognition. </a:t>
            </a:r>
            <a:r>
              <a:rPr lang="en-US" sz="600" b="1" i="1" dirty="0">
                <a:latin typeface="Arial (Textkörper)"/>
                <a:cs typeface="Arial (Textkörper)"/>
              </a:rPr>
              <a:t>International Conference on </a:t>
            </a:r>
            <a:r>
              <a:rPr lang="en-US" sz="600" b="1" i="1" dirty="0" smtClean="0">
                <a:latin typeface="Arial (Textkörper)"/>
                <a:cs typeface="Arial (Textkörper)"/>
              </a:rPr>
              <a:t>Intelligent </a:t>
            </a:r>
            <a:r>
              <a:rPr lang="en-US" sz="600" b="1" i="1" dirty="0">
                <a:latin typeface="Arial (Textkörper)"/>
                <a:cs typeface="Arial (Textkörper)"/>
              </a:rPr>
              <a:t>Robots and Systems (IROS2015)</a:t>
            </a:r>
            <a:r>
              <a:rPr lang="en-US" sz="600" b="1" dirty="0">
                <a:latin typeface="Arial (Textkörper)"/>
                <a:cs typeface="Arial (Textkörper)"/>
              </a:rPr>
              <a:t>, 2015. </a:t>
            </a:r>
          </a:p>
          <a:p>
            <a:pPr>
              <a:lnSpc>
                <a:spcPct val="120000"/>
              </a:lnSpc>
            </a:pPr>
            <a:r>
              <a:rPr lang="en-US" sz="600" b="1" dirty="0" smtClean="0">
                <a:latin typeface="Arial (Textkörper)"/>
                <a:cs typeface="Arial (Textkörper)"/>
              </a:rPr>
              <a:t>[2] </a:t>
            </a:r>
            <a:r>
              <a:rPr lang="de-DE" sz="600" b="1" dirty="0">
                <a:latin typeface="Arial (Textkörper)"/>
                <a:cs typeface="Arial (Textkörper)"/>
              </a:rPr>
              <a:t>Z. Wu, S. Song, A. </a:t>
            </a:r>
            <a:r>
              <a:rPr lang="de-DE" sz="600" b="1" dirty="0" err="1">
                <a:latin typeface="Arial (Textkörper)"/>
                <a:cs typeface="Arial (Textkörper)"/>
              </a:rPr>
              <a:t>Khosla</a:t>
            </a:r>
            <a:r>
              <a:rPr lang="de-DE" sz="600" b="1" dirty="0">
                <a:latin typeface="Arial (Textkörper)"/>
                <a:cs typeface="Arial (Textkörper)"/>
              </a:rPr>
              <a:t>, F. </a:t>
            </a:r>
            <a:r>
              <a:rPr lang="de-DE" sz="600" b="1" dirty="0" err="1">
                <a:latin typeface="Arial (Textkörper)"/>
                <a:cs typeface="Arial (Textkörper)"/>
              </a:rPr>
              <a:t>Yu</a:t>
            </a:r>
            <a:r>
              <a:rPr lang="de-DE" sz="600" b="1" dirty="0">
                <a:latin typeface="Arial (Textkörper)"/>
                <a:cs typeface="Arial (Textkörper)"/>
              </a:rPr>
              <a:t>, L. Zhang, X. Tang </a:t>
            </a:r>
            <a:r>
              <a:rPr lang="de-DE" sz="600" b="1" dirty="0" err="1">
                <a:latin typeface="Arial (Textkörper)"/>
                <a:cs typeface="Arial (Textkörper)"/>
              </a:rPr>
              <a:t>and</a:t>
            </a:r>
            <a:r>
              <a:rPr lang="de-DE" sz="600" b="1" dirty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J.Xiao</a:t>
            </a:r>
            <a:r>
              <a:rPr lang="de-DE" sz="600" b="1" dirty="0" smtClean="0">
                <a:latin typeface="Arial (Textkörper)"/>
                <a:cs typeface="Arial (Textkörper)"/>
              </a:rPr>
              <a:t>. 3D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ShapeNets</a:t>
            </a:r>
            <a:r>
              <a:rPr lang="de-DE" sz="600" b="1" dirty="0" smtClean="0">
                <a:latin typeface="Arial (Textkörper)"/>
                <a:cs typeface="Arial (Textkörper)"/>
              </a:rPr>
              <a:t>: A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Deep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Representation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for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err="1" smtClean="0">
                <a:latin typeface="Arial (Textkörper)"/>
                <a:cs typeface="Arial (Textkörper)"/>
              </a:rPr>
              <a:t>Volumetric</a:t>
            </a:r>
            <a:r>
              <a:rPr lang="de-DE" sz="600" b="1" dirty="0" smtClean="0">
                <a:latin typeface="Arial (Textkörper)"/>
                <a:cs typeface="Arial (Textkörper)"/>
              </a:rPr>
              <a:t> </a:t>
            </a:r>
            <a:r>
              <a:rPr lang="de-DE" sz="600" b="1" dirty="0" smtClean="0">
                <a:latin typeface="Arial"/>
                <a:cs typeface="Arial"/>
              </a:rPr>
              <a:t>Shape; </a:t>
            </a:r>
            <a:r>
              <a:rPr lang="de-CH" sz="600" b="1" dirty="0" err="1">
                <a:latin typeface="Arial"/>
                <a:cs typeface="Arial"/>
              </a:rPr>
              <a:t>Proceedings</a:t>
            </a:r>
            <a:r>
              <a:rPr lang="de-CH" sz="600" b="1" dirty="0">
                <a:latin typeface="Arial"/>
                <a:cs typeface="Arial"/>
              </a:rPr>
              <a:t> </a:t>
            </a:r>
            <a:r>
              <a:rPr lang="de-CH" sz="600" b="1" dirty="0" err="1">
                <a:latin typeface="Arial"/>
                <a:cs typeface="Arial"/>
              </a:rPr>
              <a:t>of</a:t>
            </a:r>
            <a:r>
              <a:rPr lang="de-CH" sz="600" b="1" dirty="0">
                <a:latin typeface="Arial"/>
                <a:cs typeface="Arial"/>
              </a:rPr>
              <a:t> 28th IEEE Conference on Computer Vision </a:t>
            </a:r>
            <a:r>
              <a:rPr lang="de-CH" sz="600" b="1" dirty="0" err="1">
                <a:latin typeface="Arial"/>
                <a:cs typeface="Arial"/>
              </a:rPr>
              <a:t>and</a:t>
            </a:r>
            <a:r>
              <a:rPr lang="de-CH" sz="600" b="1" dirty="0">
                <a:latin typeface="Arial"/>
                <a:cs typeface="Arial"/>
              </a:rPr>
              <a:t> Pattern Recognition </a:t>
            </a:r>
            <a:endParaRPr lang="de-DE" sz="600" b="1" dirty="0" smtClean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de-DE" sz="600" b="1" dirty="0">
                <a:latin typeface="Arial (Textkörper)"/>
                <a:cs typeface="Arial (Textkörper)"/>
              </a:rPr>
              <a:t>[3] http://sun.cs.princeton.edu</a:t>
            </a:r>
            <a:r>
              <a:rPr lang="de-DE" sz="600" b="1" dirty="0" smtClean="0">
                <a:latin typeface="Arial (Textkörper)"/>
                <a:cs typeface="Arial (Textkörper)"/>
              </a:rPr>
              <a:t>/ </a:t>
            </a:r>
            <a:endParaRPr lang="de-DE" sz="600" b="1" dirty="0" smtClean="0">
              <a:latin typeface="Arial (Textkörper)"/>
              <a:cs typeface="Arial (Textkörper)"/>
            </a:endParaRPr>
          </a:p>
          <a:p>
            <a:pPr>
              <a:lnSpc>
                <a:spcPct val="120000"/>
              </a:lnSpc>
            </a:pPr>
            <a:r>
              <a:rPr lang="de-DE" sz="600" b="1" dirty="0" smtClean="0">
                <a:latin typeface="Arial (Textkörper)"/>
                <a:cs typeface="Arial (Textkörper)"/>
              </a:rPr>
              <a:t>[4] Udacity Deep Learning course</a:t>
            </a:r>
            <a:endParaRPr lang="de-DE" sz="600" b="1" dirty="0" smtClean="0">
              <a:latin typeface="Arial (Textkörper)"/>
              <a:cs typeface="Arial (Textkörper)"/>
            </a:endParaRPr>
          </a:p>
        </p:txBody>
      </p:sp>
      <p:sp>
        <p:nvSpPr>
          <p:cNvPr id="54" name="Textplatzhalter 2"/>
          <p:cNvSpPr txBox="1">
            <a:spLocks/>
          </p:cNvSpPr>
          <p:nvPr/>
        </p:nvSpPr>
        <p:spPr>
          <a:xfrm>
            <a:off x="5526720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3 Voxnet &amp; Implementation</a:t>
            </a:r>
            <a:endParaRPr lang="de-CH" dirty="0"/>
          </a:p>
        </p:txBody>
      </p:sp>
      <p:sp>
        <p:nvSpPr>
          <p:cNvPr id="55" name="Textplatzhalter 3"/>
          <p:cNvSpPr txBox="1">
            <a:spLocks/>
          </p:cNvSpPr>
          <p:nvPr/>
        </p:nvSpPr>
        <p:spPr>
          <a:xfrm>
            <a:off x="5528110" y="4788954"/>
            <a:ext cx="4715073" cy="3289524"/>
          </a:xfrm>
          <a:prstGeom prst="rect">
            <a:avLst/>
          </a:prstGeom>
          <a:solidFill>
            <a:schemeClr val="accent2"/>
          </a:solidFill>
        </p:spPr>
        <p:txBody>
          <a:bodyPr vert="horz" lIns="324000" tIns="180000" rIns="324000" bIns="324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Sequence of </a:t>
            </a:r>
            <a:r>
              <a:rPr lang="en-GB" sz="1100" dirty="0" smtClean="0"/>
              <a:t>multiple </a:t>
            </a:r>
            <a:endParaRPr lang="en-GB" sz="1100" dirty="0"/>
          </a:p>
          <a:p>
            <a:r>
              <a:rPr lang="en-GB" sz="1100" dirty="0"/>
              <a:t>Convolutional </a:t>
            </a:r>
            <a:r>
              <a:rPr lang="en-GB" sz="1100" dirty="0" smtClean="0"/>
              <a:t>layers, </a:t>
            </a:r>
            <a:endParaRPr lang="en-GB" sz="1100" dirty="0"/>
          </a:p>
          <a:p>
            <a:r>
              <a:rPr lang="en-GB" sz="1100" dirty="0"/>
              <a:t>Max Pooling </a:t>
            </a:r>
            <a:r>
              <a:rPr lang="en-GB" sz="1100" dirty="0" smtClean="0"/>
              <a:t>layers </a:t>
            </a:r>
            <a:r>
              <a:rPr lang="en-GB" sz="1100" dirty="0"/>
              <a:t>followed </a:t>
            </a:r>
          </a:p>
          <a:p>
            <a:r>
              <a:rPr lang="en-GB" sz="1100" dirty="0"/>
              <a:t>by Fully Connected l</a:t>
            </a:r>
            <a:r>
              <a:rPr lang="en-GB" sz="1100" dirty="0" smtClean="0"/>
              <a:t>ayer</a:t>
            </a:r>
            <a:endParaRPr lang="en-GB" sz="1100" dirty="0"/>
          </a:p>
          <a:p>
            <a:endParaRPr lang="en-GB" sz="1100" dirty="0"/>
          </a:p>
          <a:p>
            <a:pPr marL="171450" indent="-17145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 CNN ~ 900k </a:t>
            </a:r>
            <a:r>
              <a:rPr lang="en-GB" sz="1100" dirty="0" smtClean="0"/>
              <a:t>parameters</a:t>
            </a:r>
          </a:p>
          <a:p>
            <a:pPr marL="171450" indent="-17145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 Activation: Leaky </a:t>
            </a:r>
            <a:r>
              <a:rPr lang="en-GB" sz="1100" dirty="0" err="1"/>
              <a:t>ReLu</a:t>
            </a:r>
            <a:endParaRPr lang="en-GB" sz="1100" dirty="0"/>
          </a:p>
          <a:p>
            <a:endParaRPr lang="en-GB" sz="1100" b="1" dirty="0"/>
          </a:p>
          <a:p>
            <a:endParaRPr lang="en-GB" sz="1100" b="1" dirty="0"/>
          </a:p>
          <a:p>
            <a:endParaRPr lang="en-GB" sz="1100" b="1" dirty="0" smtClean="0"/>
          </a:p>
          <a:p>
            <a:endParaRPr lang="en-GB" sz="1100" b="1" dirty="0" smtClean="0"/>
          </a:p>
          <a:p>
            <a:endParaRPr lang="en-GB" sz="1100" b="1" dirty="0"/>
          </a:p>
          <a:p>
            <a:endParaRPr lang="en-GB" sz="1100" b="1" dirty="0"/>
          </a:p>
          <a:p>
            <a:r>
              <a:rPr lang="en-GB" sz="1100" i="1" dirty="0" smtClean="0"/>
              <a:t>Contribution:</a:t>
            </a:r>
            <a:endParaRPr lang="en-GB" sz="1100" dirty="0"/>
          </a:p>
          <a:p>
            <a:endParaRPr lang="de-CH" sz="1100" b="1" dirty="0"/>
          </a:p>
          <a:p>
            <a:pPr marL="171450" indent="-171450">
              <a:buFont typeface="Arial"/>
              <a:buChar char="•"/>
            </a:pPr>
            <a:r>
              <a:rPr lang="de-CH" sz="1100" dirty="0"/>
              <a:t>The </a:t>
            </a:r>
            <a:r>
              <a:rPr lang="en-GB" sz="1100" dirty="0"/>
              <a:t>Convolutional Neural Network was re-implemented in </a:t>
            </a:r>
            <a:r>
              <a:rPr lang="de-CH" sz="1100" dirty="0" smtClean="0"/>
              <a:t>Python </a:t>
            </a:r>
            <a:r>
              <a:rPr lang="de-CH" sz="1100" dirty="0"/>
              <a:t>using the Keras framework with Theano </a:t>
            </a:r>
            <a:r>
              <a:rPr lang="de-CH" sz="1100" dirty="0" smtClean="0"/>
              <a:t>backend.</a:t>
            </a:r>
            <a:endParaRPr lang="en-GB" sz="1100" dirty="0"/>
          </a:p>
          <a:p>
            <a:endParaRPr lang="en-GB" sz="1100" dirty="0"/>
          </a:p>
        </p:txBody>
      </p:sp>
      <p:sp>
        <p:nvSpPr>
          <p:cNvPr id="68" name="Textplatzhalter 2"/>
          <p:cNvSpPr txBox="1">
            <a:spLocks/>
          </p:cNvSpPr>
          <p:nvPr/>
        </p:nvSpPr>
        <p:spPr>
          <a:xfrm>
            <a:off x="3186460" y="2592710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1	</a:t>
            </a:r>
            <a:r>
              <a:rPr lang="de-CH" dirty="0" smtClean="0"/>
              <a:t>Goal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: </a:t>
            </a:r>
            <a:r>
              <a:rPr lang="de-CH" dirty="0" err="1" smtClean="0"/>
              <a:t>Reimplement</a:t>
            </a:r>
            <a:r>
              <a:rPr lang="de-CH" dirty="0" smtClean="0"/>
              <a:t> </a:t>
            </a:r>
            <a:r>
              <a:rPr lang="de-CH" dirty="0" err="1" smtClean="0"/>
              <a:t>Voxnet</a:t>
            </a:r>
            <a:r>
              <a:rPr lang="de-CH" dirty="0" smtClean="0"/>
              <a:t> [1]</a:t>
            </a:r>
            <a:endParaRPr lang="de-CH" dirty="0"/>
          </a:p>
        </p:txBody>
      </p:sp>
      <p:sp>
        <p:nvSpPr>
          <p:cNvPr id="70" name="Textplatzhalter 2"/>
          <p:cNvSpPr txBox="1">
            <a:spLocks/>
          </p:cNvSpPr>
          <p:nvPr/>
        </p:nvSpPr>
        <p:spPr>
          <a:xfrm>
            <a:off x="486221" y="4248894"/>
            <a:ext cx="4716463" cy="468052"/>
          </a:xfrm>
          <a:prstGeom prst="rect">
            <a:avLst/>
          </a:prstGeom>
        </p:spPr>
        <p:txBody>
          <a:bodyPr vert="horz" lIns="0" tIns="144000" rIns="0" bIns="0" rtlCol="0">
            <a:noAutofit/>
          </a:bodyPr>
          <a:lstStyle>
            <a:lvl1pPr marL="0" indent="0" algn="l" defTabSz="1475110" rtl="0" eaLnBrk="1" latinLnBrk="0" hangingPunct="1">
              <a:lnSpc>
                <a:spcPts val="2200"/>
              </a:lnSpc>
              <a:spcBef>
                <a:spcPts val="0"/>
              </a:spcBef>
              <a:buFont typeface="+mj-lt"/>
              <a:buNone/>
              <a:tabLst>
                <a:tab pos="309563" algn="l"/>
              </a:tabLst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2	Method </a:t>
            </a:r>
            <a:r>
              <a:rPr lang="de-CH" dirty="0" smtClean="0"/>
              <a:t>Overview</a:t>
            </a:r>
            <a:endParaRPr lang="de-CH" dirty="0"/>
          </a:p>
        </p:txBody>
      </p:sp>
      <p:pic>
        <p:nvPicPr>
          <p:cNvPr id="8" name="Bild 7" descr="Screen Shot 2016-05-20 at 11.11.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79" y="4932970"/>
            <a:ext cx="1631064" cy="823749"/>
          </a:xfrm>
          <a:prstGeom prst="rect">
            <a:avLst/>
          </a:prstGeom>
        </p:spPr>
      </p:pic>
      <p:pic>
        <p:nvPicPr>
          <p:cNvPr id="31" name="Screen Shot 2016-03-11 at 16.1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372" y="3060762"/>
            <a:ext cx="6264696" cy="10441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4" name="Textplatzhalter 3"/>
          <p:cNvSpPr txBox="1">
            <a:spLocks/>
          </p:cNvSpPr>
          <p:nvPr/>
        </p:nvSpPr>
        <p:spPr>
          <a:xfrm>
            <a:off x="2394372" y="4068874"/>
            <a:ext cx="6264696" cy="25202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80000" bIns="72000" rtlCol="0">
            <a:noAutofit/>
          </a:bodyPr>
          <a:lstStyle>
            <a:lvl1pPr marL="0" indent="0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1338" indent="-182563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14375" indent="-180975" algn="l" defTabSz="1475110" rtl="0" eaLnBrk="1" latinLnBrk="0" hangingPunct="1">
              <a:lnSpc>
                <a:spcPts val="1200"/>
              </a:lnSpc>
              <a:spcBef>
                <a:spcPts val="0"/>
              </a:spcBef>
              <a:buFont typeface="Symbol" panose="05050102010706020507" pitchFamily="18" charset="2"/>
              <a:buChar char="-"/>
              <a:tabLst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405655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9410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31663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218" indent="-368778" algn="l" defTabSz="147511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3D information / </a:t>
            </a:r>
            <a:r>
              <a:rPr lang="en-US" dirty="0" smtClean="0"/>
              <a:t>Point </a:t>
            </a:r>
            <a:r>
              <a:rPr lang="en-US" dirty="0"/>
              <a:t>cloud of object       |       </a:t>
            </a:r>
            <a:r>
              <a:rPr lang="en-US" dirty="0" smtClean="0"/>
              <a:t>  </a:t>
            </a:r>
            <a:r>
              <a:rPr lang="en-US" dirty="0" smtClean="0"/>
              <a:t>Occupancy Grid            </a:t>
            </a:r>
            <a:r>
              <a:rPr lang="en-US" dirty="0"/>
              <a:t>|            </a:t>
            </a:r>
            <a:r>
              <a:rPr lang="en-US" dirty="0" smtClean="0"/>
              <a:t> </a:t>
            </a:r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60000" y="14605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sp>
        <p:nvSpPr>
          <p:cNvPr id="5" name="Textfeld 4"/>
          <p:cNvSpPr txBox="1"/>
          <p:nvPr/>
        </p:nvSpPr>
        <p:spPr>
          <a:xfrm>
            <a:off x="5461000" y="144653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sz="600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8719"/>
              </p:ext>
            </p:extLst>
          </p:nvPr>
        </p:nvGraphicFramePr>
        <p:xfrm>
          <a:off x="6184208" y="11455836"/>
          <a:ext cx="3204357" cy="9661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8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80">
                <a:tc>
                  <a:txBody>
                    <a:bodyPr/>
                    <a:lstStyle/>
                    <a:p>
                      <a:pPr algn="ctr"/>
                      <a:r>
                        <a:rPr lang="de-DE" sz="800" dirty="0" err="1" smtClean="0"/>
                        <a:t>Algorithm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ModelNet10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dirty="0" smtClean="0"/>
                        <a:t>Modelnet40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r>
                        <a:rPr lang="de-CH" sz="800" baseline="0" dirty="0" smtClean="0">
                          <a:solidFill>
                            <a:srgbClr val="000000"/>
                          </a:solidFill>
                        </a:rPr>
                        <a:t> [1]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dirty="0" smtClean="0">
                          <a:solidFill>
                            <a:srgbClr val="000000"/>
                          </a:solidFill>
                        </a:rPr>
                        <a:t>3DShapeNets [2]</a:t>
                      </a:r>
                      <a:endParaRPr lang="de-CH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77%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0000"/>
                          </a:solidFill>
                        </a:rPr>
                        <a:t>83.5%</a:t>
                      </a:r>
                      <a:endParaRPr lang="de-DE" sz="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14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800" b="1" dirty="0" smtClean="0">
                          <a:solidFill>
                            <a:srgbClr val="000000"/>
                          </a:solidFill>
                        </a:rPr>
                        <a:t>ETH</a:t>
                      </a:r>
                      <a:r>
                        <a:rPr lang="de-CH" sz="800" b="1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CH" sz="800" b="1" baseline="0" dirty="0" err="1" smtClean="0">
                          <a:solidFill>
                            <a:srgbClr val="000000"/>
                          </a:solidFill>
                        </a:rPr>
                        <a:t>VoxNet</a:t>
                      </a:r>
                      <a:endParaRPr lang="de-CH" sz="800" b="1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81.8%</a:t>
                      </a:r>
                      <a:endParaRPr lang="de-DE" sz="8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smtClean="0">
                          <a:solidFill>
                            <a:srgbClr val="000000"/>
                          </a:solidFill>
                        </a:rPr>
                        <a:t>82.4%</a:t>
                      </a:r>
                      <a:endParaRPr lang="de-DE" sz="800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048852" y="9685498"/>
            <a:ext cx="3721845" cy="812433"/>
            <a:chOff x="710850" y="8162013"/>
            <a:chExt cx="3276364" cy="715190"/>
          </a:xfrm>
        </p:grpSpPr>
        <p:pic>
          <p:nvPicPr>
            <p:cNvPr id="35" name="Bild 2" descr="Screen Shot 2016-05-24 at 18.10.55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50" y="8162013"/>
              <a:ext cx="3276364" cy="468052"/>
            </a:xfrm>
            <a:prstGeom prst="rect">
              <a:avLst/>
            </a:prstGeom>
          </p:spPr>
        </p:pic>
        <p:pic>
          <p:nvPicPr>
            <p:cNvPr id="36" name="Bild 6" descr="Screen Shot 2016-05-24 at 18.17.44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72" y="8648158"/>
              <a:ext cx="2050988" cy="229045"/>
            </a:xfrm>
            <a:prstGeom prst="rect">
              <a:avLst/>
            </a:prstGeom>
          </p:spPr>
        </p:pic>
        <p:pic>
          <p:nvPicPr>
            <p:cNvPr id="37" name="Bild 9" descr="Screen Shot 2016-05-24 at 18.24.1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6" y="8561495"/>
              <a:ext cx="109843" cy="144016"/>
            </a:xfrm>
            <a:prstGeom prst="rect">
              <a:avLst/>
            </a:prstGeom>
          </p:spPr>
        </p:pic>
        <p:pic>
          <p:nvPicPr>
            <p:cNvPr id="38" name="Bild 28" descr="Screen Shot 2016-05-24 at 18.24.1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320" y="8521686"/>
              <a:ext cx="109843" cy="14401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745998" y="5636274"/>
            <a:ext cx="1384677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2: voxelized models;</a:t>
            </a:r>
            <a:br>
              <a:rPr lang="de-CH" sz="850" dirty="0" smtClean="0">
                <a:solidFill>
                  <a:schemeClr val="accent1"/>
                </a:solidFill>
              </a:rPr>
            </a:br>
            <a:r>
              <a:rPr lang="de-CH" sz="850" dirty="0" smtClean="0">
                <a:solidFill>
                  <a:schemeClr val="accent1"/>
                </a:solidFill>
              </a:rPr>
              <a:t>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50256" y="10621602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4: Relu;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4540" y="8966748"/>
            <a:ext cx="3363471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3: </a:t>
            </a:r>
            <a:r>
              <a:rPr lang="de-CH" sz="850" dirty="0">
                <a:solidFill>
                  <a:schemeClr val="accent1"/>
                </a:solidFill>
              </a:rPr>
              <a:t>Classification </a:t>
            </a:r>
            <a:r>
              <a:rPr lang="de-CH" sz="850" dirty="0" smtClean="0">
                <a:solidFill>
                  <a:schemeClr val="accent1"/>
                </a:solidFill>
              </a:rPr>
              <a:t>problem; Source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8852" y="13404585"/>
            <a:ext cx="307371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5: (a) Convolution, (b) Max-Pooling; Source: Udacity [4]</a:t>
            </a:r>
            <a:endParaRPr lang="de-CH" sz="85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93128" y="12493810"/>
            <a:ext cx="226520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Table 1</a:t>
            </a:r>
            <a:r>
              <a:rPr lang="de-CH" sz="850" dirty="0">
                <a:solidFill>
                  <a:schemeClr val="accent1"/>
                </a:solidFill>
              </a:rPr>
              <a:t>: </a:t>
            </a:r>
            <a:r>
              <a:rPr lang="de-CH" sz="850" dirty="0" smtClean="0">
                <a:solidFill>
                  <a:schemeClr val="accent1"/>
                </a:solidFill>
              </a:rPr>
              <a:t>Classifation accuracy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49" name="Inhaltsplatzhalter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3"/>
          <a:stretch/>
        </p:blipFill>
        <p:spPr>
          <a:xfrm>
            <a:off x="7866980" y="4896966"/>
            <a:ext cx="2304256" cy="217164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866980" y="7057206"/>
            <a:ext cx="295721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Fig. </a:t>
            </a:r>
            <a:r>
              <a:rPr lang="de-CH" sz="850" dirty="0">
                <a:solidFill>
                  <a:schemeClr val="accent1"/>
                </a:solidFill>
              </a:rPr>
              <a:t>6</a:t>
            </a:r>
            <a:r>
              <a:rPr lang="de-CH" sz="850" dirty="0" smtClean="0">
                <a:solidFill>
                  <a:schemeClr val="accent1"/>
                </a:solidFill>
              </a:rPr>
              <a:t>: VoxNet layers; Source: VoxNet paper [1]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84" y="7391917"/>
            <a:ext cx="2680629" cy="15078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52" y="11856153"/>
            <a:ext cx="1889619" cy="146574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733597" y="13016446"/>
            <a:ext cx="27671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(b)</a:t>
            </a:r>
            <a:endParaRPr lang="de-CH" sz="850" dirty="0">
              <a:solidFill>
                <a:schemeClr val="accent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4" y="11997178"/>
            <a:ext cx="2073147" cy="130040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585244" y="12967762"/>
            <a:ext cx="276716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850" dirty="0" smtClean="0">
                <a:solidFill>
                  <a:schemeClr val="accent1"/>
                </a:solidFill>
              </a:rPr>
              <a:t>(a)</a:t>
            </a:r>
            <a:endParaRPr lang="de-CH" sz="8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scientific_poster_portrait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2.xml><?xml version="1.0" encoding="utf-8"?>
<a:theme xmlns:a="http://schemas.openxmlformats.org/drawingml/2006/main" name="ETH Grue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 negativ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eth_scientific_poster_portrait.potx</Template>
  <TotalTime>0</TotalTime>
  <Words>388</Words>
  <Application>Microsoft Office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(Textkörper)</vt:lpstr>
      <vt:lpstr>Symbol</vt:lpstr>
      <vt:lpstr>eth_scientific_poster_portrait</vt:lpstr>
      <vt:lpstr>ETH Gruen negativ</vt:lpstr>
      <vt:lpstr>ETH Violett negativ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Company>Mediaviso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Guggenbühl</dc:creator>
  <cp:lastModifiedBy>Share</cp:lastModifiedBy>
  <cp:revision>185</cp:revision>
  <cp:lastPrinted>2014-07-31T14:26:30Z</cp:lastPrinted>
  <dcterms:created xsi:type="dcterms:W3CDTF">2014-07-22T13:23:06Z</dcterms:created>
  <dcterms:modified xsi:type="dcterms:W3CDTF">2016-05-25T21:26:54Z</dcterms:modified>
</cp:coreProperties>
</file>