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50" d="100"/>
          <a:sy n="150" d="100"/>
        </p:scale>
        <p:origin x="108" y="-4386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460400" y="4788955"/>
            <a:ext cx="4715073" cy="982909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 for </a:t>
            </a:r>
            <a:r>
              <a:rPr lang="en-GB" sz="1100" smtClean="0"/>
              <a:t>easy usage</a:t>
            </a:r>
            <a:endParaRPr lang="en-GB" sz="1100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dirty="0" smtClean="0"/>
              <a:t>General: 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Object </a:t>
            </a:r>
            <a:r>
              <a:rPr lang="en-GB" dirty="0"/>
              <a:t>Recognition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as a Classification Problem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r>
              <a:rPr lang="en-GB" dirty="0" smtClean="0"/>
              <a:t>2.   Non-linearize system and get more </a:t>
            </a:r>
          </a:p>
          <a:p>
            <a:r>
              <a:rPr lang="en-GB" dirty="0" smtClean="0"/>
              <a:t>      parameters through getting </a:t>
            </a:r>
            <a:r>
              <a:rPr lang="en-GB" i="1" dirty="0" smtClean="0"/>
              <a:t>deeper:</a:t>
            </a:r>
          </a:p>
          <a:p>
            <a:endParaRPr lang="en-GB" i="1" dirty="0"/>
          </a:p>
          <a:p>
            <a:endParaRPr lang="en-GB" dirty="0" smtClean="0"/>
          </a:p>
          <a:p>
            <a:r>
              <a:rPr lang="en-GB" i="1" dirty="0"/>
              <a:t>	</a:t>
            </a:r>
            <a:endParaRPr lang="en-GB" i="1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228600" indent="-228600">
              <a:buAutoNum type="arabicPeriod" startAt="3"/>
            </a:pPr>
            <a:r>
              <a:rPr lang="en-GB" dirty="0" smtClean="0"/>
              <a:t>Instead of matrix </a:t>
            </a:r>
            <a:r>
              <a:rPr lang="en-GB" dirty="0"/>
              <a:t>m</a:t>
            </a:r>
            <a:r>
              <a:rPr lang="en-GB" dirty="0" smtClean="0"/>
              <a:t>ultiplication of our Input, we deepen our network</a:t>
            </a:r>
          </a:p>
          <a:p>
            <a:r>
              <a:rPr lang="en-GB" dirty="0" smtClean="0"/>
              <a:t>       by using </a:t>
            </a:r>
            <a:r>
              <a:rPr lang="en-GB" i="1" dirty="0" smtClean="0"/>
              <a:t>convolutions and </a:t>
            </a:r>
            <a:r>
              <a:rPr lang="en-GB" i="1" dirty="0"/>
              <a:t>max-poolin</a:t>
            </a:r>
            <a:r>
              <a:rPr lang="en-GB" dirty="0"/>
              <a:t>g which </a:t>
            </a:r>
            <a:r>
              <a:rPr lang="en-GB" dirty="0" smtClean="0"/>
              <a:t>make use </a:t>
            </a:r>
            <a:r>
              <a:rPr lang="en-GB" dirty="0"/>
              <a:t>of </a:t>
            </a:r>
            <a:r>
              <a:rPr lang="en-GB" dirty="0" smtClean="0"/>
              <a:t>the</a:t>
            </a:r>
            <a:r>
              <a:rPr lang="en-GB" i="1" dirty="0" smtClean="0"/>
              <a:t>                       </a:t>
            </a:r>
          </a:p>
          <a:p>
            <a:r>
              <a:rPr lang="en-GB" i="1" dirty="0"/>
              <a:t> </a:t>
            </a:r>
            <a:r>
              <a:rPr lang="en-GB" i="1" dirty="0" smtClean="0"/>
              <a:t>      </a:t>
            </a:r>
            <a:r>
              <a:rPr lang="en-GB" dirty="0" smtClean="0"/>
              <a:t>spatial </a:t>
            </a:r>
            <a:r>
              <a:rPr lang="en-GB" dirty="0"/>
              <a:t>information of 3D </a:t>
            </a:r>
            <a:r>
              <a:rPr lang="en-GB" dirty="0" smtClean="0"/>
              <a:t>data.</a:t>
            </a:r>
            <a:endParaRPr lang="en-GB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 smtClean="0"/>
          </a:p>
          <a:p>
            <a:endParaRPr lang="en-GB" i="1" dirty="0"/>
          </a:p>
          <a:p>
            <a:endParaRPr lang="en-GB" i="1" dirty="0"/>
          </a:p>
          <a:p>
            <a:endParaRPr lang="en-GB" dirty="0" smtClean="0"/>
          </a:p>
          <a:p>
            <a:r>
              <a:rPr lang="en-GB" sz="800" dirty="0" smtClean="0"/>
              <a:t>      Convolution: Shrink/Blur                                    Max Pooling: Non-linear down-sampling</a:t>
            </a:r>
            <a:endParaRPr lang="en-GB" sz="800" i="1" dirty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dirty="0" smtClean="0"/>
              <a:t>    </a:t>
            </a:r>
          </a:p>
          <a:p>
            <a:pPr>
              <a:lnSpc>
                <a:spcPct val="50000"/>
              </a:lnSpc>
            </a:pPr>
            <a:r>
              <a:rPr lang="en-GB" dirty="0" smtClean="0"/>
              <a:t> </a:t>
            </a:r>
            <a:endParaRPr lang="en-GB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r>
              <a:rPr lang="en-GB" dirty="0" smtClean="0"/>
              <a:t>Result in </a:t>
            </a:r>
            <a:r>
              <a:rPr lang="en-GB" dirty="0" err="1" smtClean="0"/>
              <a:t>VoxNet</a:t>
            </a:r>
            <a:r>
              <a:rPr lang="en-GB" dirty="0" smtClean="0"/>
              <a:t> Case: </a:t>
            </a:r>
          </a:p>
          <a:p>
            <a:pPr>
              <a:lnSpc>
                <a:spcPct val="50000"/>
              </a:lnSpc>
            </a:pPr>
            <a:endParaRPr lang="en-GB" dirty="0"/>
          </a:p>
          <a:p>
            <a:pPr>
              <a:lnSpc>
                <a:spcPct val="50000"/>
              </a:lnSpc>
            </a:pPr>
            <a:r>
              <a:rPr lang="en-GB" dirty="0"/>
              <a:t> </a:t>
            </a:r>
            <a:r>
              <a:rPr lang="en-GB" dirty="0" smtClean="0"/>
              <a:t>    CNN of ~ 900t parameters</a:t>
            </a:r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>
              <a:lnSpc>
                <a:spcPct val="50000"/>
              </a:lnSpc>
            </a:pPr>
            <a:endParaRPr lang="en-GB" b="1" dirty="0"/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endParaRPr lang="en-GB" b="1" dirty="0" smtClean="0"/>
          </a:p>
          <a:p>
            <a:r>
              <a:rPr lang="en-GB" i="1" dirty="0" smtClean="0"/>
              <a:t>Contributed:</a:t>
            </a:r>
          </a:p>
          <a:p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Reimplementation of  </a:t>
            </a:r>
          </a:p>
          <a:p>
            <a:r>
              <a:rPr lang="en-GB" dirty="0"/>
              <a:t> </a:t>
            </a:r>
            <a:r>
              <a:rPr lang="en-GB" dirty="0" smtClean="0"/>
              <a:t>    Convolutional Neural Network </a:t>
            </a:r>
          </a:p>
          <a:p>
            <a:r>
              <a:rPr lang="en-GB" dirty="0"/>
              <a:t> </a:t>
            </a:r>
            <a:r>
              <a:rPr lang="en-GB" dirty="0" smtClean="0"/>
              <a:t>    Model with </a:t>
            </a:r>
            <a:r>
              <a:rPr lang="en-GB" dirty="0" err="1" smtClean="0"/>
              <a:t>Keras</a:t>
            </a:r>
            <a:r>
              <a:rPr lang="en-GB" dirty="0" smtClean="0"/>
              <a:t> in Python,</a:t>
            </a:r>
          </a:p>
          <a:p>
            <a:r>
              <a:rPr lang="en-GB" dirty="0"/>
              <a:t> </a:t>
            </a:r>
            <a:r>
              <a:rPr lang="en-GB" dirty="0" smtClean="0"/>
              <a:t>    supports rotation e.g. different</a:t>
            </a:r>
          </a:p>
          <a:p>
            <a:r>
              <a:rPr lang="en-GB" dirty="0"/>
              <a:t> </a:t>
            </a:r>
            <a:r>
              <a:rPr lang="en-GB" dirty="0" smtClean="0"/>
              <a:t>    views of same object</a:t>
            </a:r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>
              <a:lnSpc>
                <a:spcPct val="50000"/>
              </a:lnSpc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r>
              <a:rPr lang="en-GB" dirty="0" smtClean="0"/>
              <a:t>Model Details: 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Multiple 3D Convolutions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3D Max Pooling</a:t>
            </a:r>
          </a:p>
          <a:p>
            <a:pPr marL="352425" lvl="1" indent="-171450">
              <a:buFont typeface="Arial"/>
              <a:buChar char="•"/>
            </a:pPr>
            <a:r>
              <a:rPr lang="en-GB" dirty="0" smtClean="0"/>
              <a:t>Dense, </a:t>
            </a:r>
            <a:r>
              <a:rPr lang="en-GB" dirty="0" err="1" smtClean="0"/>
              <a:t>LeakyRelu</a:t>
            </a:r>
            <a:r>
              <a:rPr lang="en-GB" dirty="0" smtClean="0"/>
              <a:t>, etc.</a:t>
            </a:r>
          </a:p>
          <a:p>
            <a:pPr>
              <a:lnSpc>
                <a:spcPct val="50000"/>
              </a:lnSpc>
            </a:pPr>
            <a:endParaRPr lang="en-GB" b="1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 smtClean="0"/>
          </a:p>
          <a:p>
            <a:pPr marL="171450" indent="-171450">
              <a:buFont typeface="Arial"/>
              <a:buChar char="•"/>
            </a:pPr>
            <a:endParaRPr lang="en-GB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389354"/>
            <a:ext cx="4716463" cy="303411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b="1" dirty="0"/>
          </a:p>
          <a:p>
            <a:r>
              <a:rPr lang="en-US" i="1" dirty="0" smtClean="0"/>
              <a:t>Contributed:</a:t>
            </a:r>
          </a:p>
          <a:p>
            <a:pPr>
              <a:lnSpc>
                <a:spcPct val="50000"/>
              </a:lnSpc>
            </a:pP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Setup and implementation on ETH Cluster ~ 20.000 cores  [4]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Trained ModelNet10/40 for </a:t>
            </a:r>
            <a:r>
              <a:rPr lang="en-US" dirty="0" err="1" smtClean="0"/>
              <a:t>Xh</a:t>
            </a:r>
            <a:r>
              <a:rPr lang="en-US" dirty="0" smtClean="0"/>
              <a:t> / 12h on ???</a:t>
            </a:r>
          </a:p>
          <a:p>
            <a:pPr>
              <a:lnSpc>
                <a:spcPct val="50000"/>
              </a:lnSpc>
            </a:pPr>
            <a:endParaRPr lang="en-US" dirty="0"/>
          </a:p>
          <a:p>
            <a:r>
              <a:rPr lang="de-CH" b="1" dirty="0" err="1" smtClean="0"/>
              <a:t>Results</a:t>
            </a:r>
            <a:endParaRPr lang="de-CH" b="1" dirty="0" smtClean="0"/>
          </a:p>
          <a:p>
            <a:endParaRPr lang="de-CH" b="1" dirty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ETH </a:t>
            </a:r>
            <a:r>
              <a:rPr lang="de-CH" dirty="0" err="1" smtClean="0"/>
              <a:t>VoxNet</a:t>
            </a:r>
            <a:r>
              <a:rPr lang="de-CH" dirty="0" smtClean="0"/>
              <a:t>: </a:t>
            </a:r>
            <a:r>
              <a:rPr lang="de-CH" dirty="0" err="1" smtClean="0"/>
              <a:t>reimplemented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achieves</a:t>
            </a:r>
            <a:r>
              <a:rPr lang="de-CH" dirty="0" smtClean="0"/>
              <a:t> same </a:t>
            </a:r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orignal</a:t>
            </a:r>
            <a:endParaRPr lang="de-CH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26720" y="7777286"/>
            <a:ext cx="4716463" cy="468000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Training &amp; </a:t>
            </a:r>
            <a:r>
              <a:rPr lang="de-CH" dirty="0" err="1" smtClean="0">
                <a:solidFill>
                  <a:schemeClr val="tx2"/>
                </a:solidFill>
              </a:rPr>
              <a:t>Results</a:t>
            </a:r>
            <a:r>
              <a:rPr lang="de-CH" dirty="0" smtClean="0">
                <a:solidFill>
                  <a:schemeClr val="tx2"/>
                </a:solidFill>
              </a:rPr>
              <a:t> 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0" name="Textplatzhalter 2"/>
          <p:cNvSpPr txBox="1">
            <a:spLocks/>
          </p:cNvSpPr>
          <p:nvPr/>
        </p:nvSpPr>
        <p:spPr>
          <a:xfrm>
            <a:off x="5526720" y="1141369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 	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26087" y="1285385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6 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391105"/>
            <a:ext cx="4716462" cy="122694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</a:t>
            </a:r>
            <a:r>
              <a:rPr lang="de-DE" sz="600" b="1" dirty="0">
                <a:latin typeface="Arial (Textkörper)"/>
                <a:cs typeface="Arial (Textkörper)"/>
              </a:rPr>
              <a:t>4] https://</a:t>
            </a:r>
            <a:r>
              <a:rPr lang="de-DE" sz="600" b="1" dirty="0" err="1">
                <a:latin typeface="Arial (Textkörper)"/>
                <a:cs typeface="Arial (Textkörper)"/>
              </a:rPr>
              <a:t>ivc-support.ethz.ch</a:t>
            </a:r>
            <a:r>
              <a:rPr lang="de-DE" sz="600" b="1" dirty="0">
                <a:latin typeface="Arial (Textkörper)"/>
                <a:cs typeface="Arial (Textkörper)"/>
              </a:rPr>
              <a:t>/</a:t>
            </a:r>
            <a:r>
              <a:rPr lang="de-DE" sz="600" b="1" dirty="0" err="1">
                <a:latin typeface="Arial (Textkörper)"/>
                <a:cs typeface="Arial (Textkörper)"/>
              </a:rPr>
              <a:t>VisualLab</a:t>
            </a:r>
            <a:r>
              <a:rPr lang="de-DE" sz="600" b="1" dirty="0">
                <a:latin typeface="Arial (Textkörper)"/>
                <a:cs typeface="Arial (Textkörper)"/>
              </a:rPr>
              <a:t>/VL02Servers01Euryale</a:t>
            </a:r>
            <a:endParaRPr lang="de-CH" sz="600" b="1" dirty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3	</a:t>
            </a:r>
            <a:r>
              <a:rPr lang="de-CH" dirty="0" err="1" smtClean="0"/>
              <a:t>DataSet</a:t>
            </a:r>
            <a:r>
              <a:rPr lang="de-CH" dirty="0" smtClean="0"/>
              <a:t> / </a:t>
            </a:r>
            <a:r>
              <a:rPr lang="de-CH" dirty="0" err="1"/>
              <a:t>Princeton</a:t>
            </a:r>
            <a:r>
              <a:rPr lang="de-CH" dirty="0"/>
              <a:t> </a:t>
            </a:r>
            <a:r>
              <a:rPr lang="de-CH" dirty="0" err="1" smtClean="0"/>
              <a:t>ModelNet</a:t>
            </a:r>
            <a:r>
              <a:rPr lang="de-CH" dirty="0" smtClean="0"/>
              <a:t> [2]</a:t>
            </a:r>
            <a:endParaRPr lang="de-CH" dirty="0"/>
          </a:p>
          <a:p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02433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/>
              <a:t>C</a:t>
            </a:r>
            <a:r>
              <a:rPr lang="de-CH" dirty="0" smtClean="0"/>
              <a:t>lean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3D CAD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 smtClean="0"/>
              <a:t>objects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 smtClean="0"/>
          </a:p>
          <a:p>
            <a:r>
              <a:rPr lang="de-CH" b="1" dirty="0" err="1" smtClean="0"/>
              <a:t>Building</a:t>
            </a:r>
            <a:r>
              <a:rPr lang="de-CH" b="1" dirty="0" smtClean="0"/>
              <a:t> </a:t>
            </a:r>
            <a:r>
              <a:rPr lang="de-CH" b="1" dirty="0" err="1" smtClean="0"/>
              <a:t>procedure</a:t>
            </a:r>
            <a:endParaRPr lang="de-CH" b="1" dirty="0"/>
          </a:p>
          <a:p>
            <a:endParaRPr lang="de-CH" b="1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compilation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 smtClean="0"/>
              <a:t>categories</a:t>
            </a:r>
            <a:r>
              <a:rPr lang="de-CH" dirty="0" smtClean="0"/>
              <a:t>,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 smtClean="0"/>
              <a:t>statistics</a:t>
            </a:r>
            <a:r>
              <a:rPr lang="de-CH" dirty="0" smtClean="0"/>
              <a:t> </a:t>
            </a:r>
            <a:r>
              <a:rPr lang="de-CH" dirty="0" err="1"/>
              <a:t>obtained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smtClean="0"/>
              <a:t>SUN </a:t>
            </a:r>
            <a:r>
              <a:rPr lang="de-CH" dirty="0" err="1" smtClean="0"/>
              <a:t>database</a:t>
            </a:r>
            <a:r>
              <a:rPr lang="de-CH" dirty="0" smtClean="0"/>
              <a:t> [3]</a:t>
            </a:r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3D CAD </a:t>
            </a:r>
            <a:r>
              <a:rPr lang="de-CH" dirty="0" err="1" smtClean="0"/>
              <a:t>models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online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engines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category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 smtClean="0"/>
          </a:p>
          <a:p>
            <a:pPr marL="171450" indent="-171450">
              <a:buFont typeface="Arial"/>
              <a:buChar char="•"/>
            </a:pPr>
            <a:r>
              <a:rPr lang="de-CH" dirty="0" smtClean="0"/>
              <a:t>human clean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through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Amazon </a:t>
            </a:r>
            <a:r>
              <a:rPr lang="de-CH" dirty="0" err="1" smtClean="0"/>
              <a:t>Mechanical</a:t>
            </a:r>
            <a:r>
              <a:rPr lang="de-CH" dirty="0" smtClean="0"/>
              <a:t> Turk </a:t>
            </a:r>
            <a:r>
              <a:rPr lang="de-CH" dirty="0" err="1" smtClean="0"/>
              <a:t>to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whether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CAD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belongs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cateogries</a:t>
            </a:r>
            <a:endParaRPr lang="de-CH" dirty="0"/>
          </a:p>
          <a:p>
            <a:pPr>
              <a:lnSpc>
                <a:spcPct val="50000"/>
              </a:lnSpc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 smtClean="0"/>
              <a:t>manually</a:t>
            </a:r>
            <a:r>
              <a:rPr lang="de-CH" dirty="0" smtClean="0"/>
              <a:t> </a:t>
            </a:r>
            <a:r>
              <a:rPr lang="de-CH" dirty="0" err="1" smtClean="0"/>
              <a:t>alignment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</a:p>
          <a:p>
            <a:r>
              <a:rPr lang="de-CH" dirty="0"/>
              <a:t> </a:t>
            </a:r>
            <a:r>
              <a:rPr lang="de-CH" dirty="0" smtClean="0"/>
              <a:t>    </a:t>
            </a:r>
            <a:r>
              <a:rPr lang="de-CH" dirty="0" err="1" smtClean="0"/>
              <a:t>orientation</a:t>
            </a:r>
            <a:r>
              <a:rPr lang="de-CH" dirty="0" smtClean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CAD </a:t>
            </a:r>
            <a:r>
              <a:rPr lang="de-CH" dirty="0" err="1" smtClean="0"/>
              <a:t>models</a:t>
            </a:r>
            <a:endParaRPr lang="de-CH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46" y="5040982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Point cloud of object       |       </a:t>
            </a:r>
            <a:r>
              <a:rPr lang="en-US" dirty="0" smtClean="0"/>
              <a:t>  </a:t>
            </a:r>
            <a:r>
              <a:rPr lang="en-US" dirty="0"/>
              <a:t>Occupancy </a:t>
            </a:r>
            <a:r>
              <a:rPr lang="en-US" dirty="0" smtClean="0"/>
              <a:t>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/>
              <a:t>Object Recognition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6" name="Textfeld 5"/>
          <p:cNvSpPr txBox="1"/>
          <p:nvPr/>
        </p:nvSpPr>
        <p:spPr>
          <a:xfrm>
            <a:off x="4940300" y="14452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pic>
        <p:nvPicPr>
          <p:cNvPr id="42" name="Inhaltsplatzhalt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4" y="11326360"/>
            <a:ext cx="2448272" cy="3256439"/>
          </a:xfrm>
          <a:prstGeom prst="rect">
            <a:avLst/>
          </a:prstGeom>
        </p:spPr>
      </p:pic>
      <p:pic>
        <p:nvPicPr>
          <p:cNvPr id="44" name="Inhaltsplatzhalt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58" y="6317915"/>
            <a:ext cx="2615233" cy="1423367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7921"/>
              </p:ext>
            </p:extLst>
          </p:nvPr>
        </p:nvGraphicFramePr>
        <p:xfrm>
          <a:off x="6246800" y="9937526"/>
          <a:ext cx="32403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59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 </a:t>
                      </a:r>
                      <a:r>
                        <a:rPr lang="de-DE" sz="800" dirty="0" err="1" smtClean="0"/>
                        <a:t>Classification</a:t>
                      </a:r>
                      <a:r>
                        <a:rPr lang="de-DE" sz="800" dirty="0" smtClean="0"/>
                        <a:t> 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 </a:t>
                      </a:r>
                      <a:r>
                        <a:rPr lang="de-DE" sz="800" dirty="0" err="1" smtClean="0"/>
                        <a:t>Classification</a:t>
                      </a:r>
                      <a:endParaRPr lang="de-DE" sz="800" dirty="0" smtClean="0"/>
                    </a:p>
                    <a:p>
                      <a:pPr marL="0" marR="0" indent="0" algn="ctr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dirty="0" smtClean="0"/>
                        <a:t>(</a:t>
                      </a:r>
                      <a:r>
                        <a:rPr lang="de-DE" sz="800" dirty="0" err="1" smtClean="0"/>
                        <a:t>Accuracy</a:t>
                      </a:r>
                      <a:r>
                        <a:rPr lang="de-DE" sz="800" dirty="0" smtClean="0"/>
                        <a:t>)</a:t>
                      </a:r>
                    </a:p>
                    <a:p>
                      <a:pPr algn="ctr"/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22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?%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3258468" y="7115045"/>
            <a:ext cx="1809912" cy="1044115"/>
          </a:xfrm>
          <a:prstGeom prst="rect">
            <a:avLst/>
          </a:prstGeom>
        </p:spPr>
      </p:pic>
      <p:sp>
        <p:nvSpPr>
          <p:cNvPr id="24" name="Textplatzhalter 3"/>
          <p:cNvSpPr txBox="1">
            <a:spLocks/>
          </p:cNvSpPr>
          <p:nvPr/>
        </p:nvSpPr>
        <p:spPr>
          <a:xfrm>
            <a:off x="5526782" y="12061762"/>
            <a:ext cx="4716462" cy="86690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4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de-CH" dirty="0" err="1"/>
              <a:t>Succesfully</a:t>
            </a:r>
            <a:r>
              <a:rPr lang="de-CH" dirty="0"/>
              <a:t> </a:t>
            </a:r>
            <a:r>
              <a:rPr lang="de-CH" dirty="0" err="1"/>
              <a:t>reimplemention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Voxnet</a:t>
            </a:r>
            <a:r>
              <a:rPr lang="de-CH" dirty="0"/>
              <a:t> [1] in Python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Deep</a:t>
            </a:r>
            <a:r>
              <a:rPr lang="de-CH" dirty="0"/>
              <a:t> Learning Library </a:t>
            </a:r>
            <a:r>
              <a:rPr lang="de-CH" dirty="0" err="1"/>
              <a:t>Keras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/>
              <a:t>Theano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Tensorflow</a:t>
            </a:r>
            <a:endParaRPr lang="de-CH" dirty="0"/>
          </a:p>
          <a:p>
            <a:pPr marL="171450" indent="-171450">
              <a:lnSpc>
                <a:spcPct val="50000"/>
              </a:lnSpc>
              <a:buFont typeface="Arial"/>
              <a:buChar char="•"/>
            </a:pPr>
            <a:endParaRPr lang="de-CH" dirty="0"/>
          </a:p>
          <a:p>
            <a:pPr marL="171450" indent="-171450">
              <a:buFont typeface="Arial"/>
              <a:buChar char="•"/>
            </a:pP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coincide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original </a:t>
            </a:r>
            <a:r>
              <a:rPr lang="de-CH" dirty="0" err="1"/>
              <a:t>authors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pic>
        <p:nvPicPr>
          <p:cNvPr id="3" name="Bild 2" descr="Screen Shot 2016-05-24 at 18.10.55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" y="8605378"/>
            <a:ext cx="3276364" cy="468052"/>
          </a:xfrm>
          <a:prstGeom prst="rect">
            <a:avLst/>
          </a:prstGeom>
        </p:spPr>
      </p:pic>
      <p:pic>
        <p:nvPicPr>
          <p:cNvPr id="7" name="Bild 6" descr="Screen Shot 2016-05-24 at 18.17.44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52" y="9123141"/>
            <a:ext cx="2050988" cy="229045"/>
          </a:xfrm>
          <a:prstGeom prst="rect">
            <a:avLst/>
          </a:prstGeom>
        </p:spPr>
      </p:pic>
      <p:pic>
        <p:nvPicPr>
          <p:cNvPr id="10" name="Bild 9" descr="Screen Shot 2016-05-24 at 18.24.13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37" y="8461362"/>
            <a:ext cx="109843" cy="144016"/>
          </a:xfrm>
          <a:prstGeom prst="rect">
            <a:avLst/>
          </a:prstGeom>
        </p:spPr>
      </p:pic>
      <p:pic>
        <p:nvPicPr>
          <p:cNvPr id="29" name="Bild 28" descr="Screen Shot 2016-05-24 at 18.24.13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57" y="8461362"/>
            <a:ext cx="109843" cy="144016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688144" y="9611875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50" y="9469474"/>
            <a:ext cx="1861602" cy="14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318</Words>
  <Application>Microsoft Office PowerPoint</Application>
  <PresentationFormat>Custom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(Textkörper)</vt:lpstr>
      <vt:lpstr>Symbol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120</cp:revision>
  <cp:lastPrinted>2014-07-31T14:26:30Z</cp:lastPrinted>
  <dcterms:created xsi:type="dcterms:W3CDTF">2014-07-22T13:23:06Z</dcterms:created>
  <dcterms:modified xsi:type="dcterms:W3CDTF">2016-05-25T18:16:19Z</dcterms:modified>
</cp:coreProperties>
</file>