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1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1" r:id="rId2"/>
    <p:sldMasterId id="2147483673" r:id="rId3"/>
    <p:sldMasterId id="2147483657" r:id="rId4"/>
    <p:sldMasterId id="2147483675" r:id="rId5"/>
    <p:sldMasterId id="2147483659" r:id="rId6"/>
    <p:sldMasterId id="2147483677" r:id="rId7"/>
    <p:sldMasterId id="2147483653" r:id="rId8"/>
    <p:sldMasterId id="2147483661" r:id="rId9"/>
    <p:sldMasterId id="2147483667" r:id="rId10"/>
    <p:sldMasterId id="2147483669" r:id="rId11"/>
    <p:sldMasterId id="2147483655" r:id="rId12"/>
    <p:sldMasterId id="2147483671" r:id="rId13"/>
    <p:sldMasterId id="2147483663" r:id="rId14"/>
  </p:sldMasterIdLst>
  <p:sldIdLst>
    <p:sldId id="256" r:id="rId15"/>
  </p:sldIdLst>
  <p:sldSz cx="10693400" cy="15122525"/>
  <p:notesSz cx="10234613" cy="14663738"/>
  <p:defaultTextStyle>
    <a:defPPr>
      <a:defRPr lang="de-DE"/>
    </a:defPPr>
    <a:lvl1pPr marL="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55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511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66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022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777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533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288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0044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 autoAdjust="0"/>
  </p:normalViewPr>
  <p:slideViewPr>
    <p:cSldViewPr showGuides="1">
      <p:cViewPr>
        <p:scale>
          <a:sx n="100" d="100"/>
          <a:sy n="100" d="100"/>
        </p:scale>
        <p:origin x="-936" y="1792"/>
      </p:cViewPr>
      <p:guideLst>
        <p:guide orient="horz" pos="771"/>
        <p:guide orient="horz" pos="2767"/>
        <p:guide orient="horz" pos="8891"/>
        <p:guide orient="horz" pos="2881"/>
        <p:guide pos="3255"/>
        <p:guide pos="6452"/>
        <p:guide pos="3481"/>
        <p:guide pos="284"/>
        <p:guide pos="2189"/>
        <p:guide pos="2415"/>
        <p:guide pos="4321"/>
        <p:guide pos="45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" Target="slides/slide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1477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8235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3019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15323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251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9447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7109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6349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98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524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20157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936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700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6755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02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theme" Target="../theme/theme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619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9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587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8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913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9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44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0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076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91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116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92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28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0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0786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1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26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82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164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3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72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84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010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5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261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6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554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7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platzhalter 3"/>
          <p:cNvSpPr txBox="1">
            <a:spLocks/>
          </p:cNvSpPr>
          <p:nvPr/>
        </p:nvSpPr>
        <p:spPr>
          <a:xfrm>
            <a:off x="460400" y="4788955"/>
            <a:ext cx="4715073" cy="9829091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/>
              <a:t>Input Data / Preparation</a:t>
            </a:r>
          </a:p>
          <a:p>
            <a:endParaRPr lang="en-GB" dirty="0" smtClean="0"/>
          </a:p>
          <a:p>
            <a:pPr marL="171450" indent="-171450">
              <a:buFont typeface="Arial"/>
              <a:buChar char="•"/>
            </a:pPr>
            <a:r>
              <a:rPr lang="en-GB" dirty="0" smtClean="0"/>
              <a:t>Data: ModelNet10/40 - CAD Models of </a:t>
            </a:r>
          </a:p>
          <a:p>
            <a:r>
              <a:rPr lang="en-GB" dirty="0" smtClean="0"/>
              <a:t>     10/40 Object categories (.mat files)</a:t>
            </a:r>
          </a:p>
          <a:p>
            <a:pPr>
              <a:lnSpc>
                <a:spcPct val="50000"/>
              </a:lnSpc>
            </a:pPr>
            <a:endParaRPr lang="en-GB" dirty="0" smtClean="0"/>
          </a:p>
          <a:p>
            <a:pPr marL="171450" indent="-171450">
              <a:buFont typeface="Arial"/>
              <a:buChar char="•"/>
            </a:pPr>
            <a:r>
              <a:rPr lang="en-GB" dirty="0" smtClean="0"/>
              <a:t>Given: For every object, a 30 x 30 Voxel Grid and 2.5D view point data every 30°</a:t>
            </a:r>
          </a:p>
          <a:p>
            <a:pPr>
              <a:lnSpc>
                <a:spcPct val="50000"/>
              </a:lnSpc>
            </a:pPr>
            <a:endParaRPr lang="en-GB" dirty="0" smtClean="0"/>
          </a:p>
          <a:p>
            <a:pPr marL="171450" indent="-171450">
              <a:buFont typeface="Arial"/>
              <a:buChar char="•"/>
            </a:pPr>
            <a:r>
              <a:rPr lang="en-GB" i="1" dirty="0" smtClean="0"/>
              <a:t>Contributed</a:t>
            </a:r>
            <a:r>
              <a:rPr lang="en-GB" dirty="0" smtClean="0"/>
              <a:t>: Created train &amp; test set from given .mat files – save as highly compressed hdf5 binary data format</a:t>
            </a:r>
          </a:p>
          <a:p>
            <a:endParaRPr lang="en-GB" dirty="0"/>
          </a:p>
          <a:p>
            <a:r>
              <a:rPr lang="en-GB" b="1" dirty="0" smtClean="0"/>
              <a:t>Convolutional Neural Networks (CNNs)</a:t>
            </a:r>
          </a:p>
          <a:p>
            <a:endParaRPr lang="en-GB" b="1" dirty="0"/>
          </a:p>
          <a:p>
            <a:pPr marL="171450" indent="-171450">
              <a:buFont typeface="Arial"/>
              <a:buChar char="•"/>
            </a:pPr>
            <a:r>
              <a:rPr lang="en-GB" dirty="0" smtClean="0"/>
              <a:t>General: </a:t>
            </a:r>
            <a:r>
              <a:rPr lang="en-GB" dirty="0"/>
              <a:t>Object Recognition 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as a Classification Problem</a:t>
            </a:r>
          </a:p>
          <a:p>
            <a:pPr>
              <a:lnSpc>
                <a:spcPct val="50000"/>
              </a:lnSpc>
            </a:pPr>
            <a:endParaRPr lang="en-GB" b="1" dirty="0"/>
          </a:p>
          <a:p>
            <a:pPr marL="171450" indent="-171450">
              <a:buFont typeface="Arial"/>
              <a:buChar char="•"/>
            </a:pPr>
            <a:r>
              <a:rPr lang="en-GB" dirty="0" smtClean="0"/>
              <a:t>Deepen Network through</a:t>
            </a:r>
          </a:p>
          <a:p>
            <a:r>
              <a:rPr lang="en-GB" dirty="0"/>
              <a:t> </a:t>
            </a:r>
            <a:r>
              <a:rPr lang="en-GB" dirty="0" smtClean="0"/>
              <a:t>    convolutional layers and </a:t>
            </a:r>
          </a:p>
          <a:p>
            <a:r>
              <a:rPr lang="en-GB" dirty="0"/>
              <a:t> </a:t>
            </a:r>
            <a:r>
              <a:rPr lang="en-GB" dirty="0" smtClean="0"/>
              <a:t>    max-pooling which make</a:t>
            </a:r>
          </a:p>
          <a:p>
            <a:r>
              <a:rPr lang="en-GB" dirty="0" smtClean="0"/>
              <a:t>     use of the spatial information</a:t>
            </a:r>
          </a:p>
          <a:p>
            <a:pPr>
              <a:lnSpc>
                <a:spcPct val="50000"/>
              </a:lnSpc>
            </a:pPr>
            <a:endParaRPr lang="en-GB" dirty="0" smtClean="0"/>
          </a:p>
          <a:p>
            <a:pPr>
              <a:lnSpc>
                <a:spcPct val="50000"/>
              </a:lnSpc>
            </a:pPr>
            <a:r>
              <a:rPr lang="en-GB" dirty="0" smtClean="0"/>
              <a:t> </a:t>
            </a:r>
            <a:endParaRPr lang="en-GB" dirty="0"/>
          </a:p>
          <a:p>
            <a:pPr marL="171450" indent="-171450">
              <a:lnSpc>
                <a:spcPct val="50000"/>
              </a:lnSpc>
              <a:buFont typeface="Arial"/>
              <a:buChar char="•"/>
            </a:pPr>
            <a:r>
              <a:rPr lang="en-GB" dirty="0" smtClean="0"/>
              <a:t>Result: CNN of ~ 900t parameters</a:t>
            </a:r>
          </a:p>
          <a:p>
            <a:pPr marL="171450" indent="-171450">
              <a:lnSpc>
                <a:spcPct val="50000"/>
              </a:lnSpc>
              <a:buFont typeface="Arial"/>
              <a:buChar char="•"/>
            </a:pPr>
            <a:endParaRPr lang="en-GB" b="1" dirty="0" smtClean="0"/>
          </a:p>
          <a:p>
            <a:pPr marL="171450" indent="-171450">
              <a:buFont typeface="Arial"/>
              <a:buChar char="•"/>
            </a:pPr>
            <a:endParaRPr lang="en-GB" dirty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r>
              <a:rPr lang="en-GB" b="1" dirty="0" smtClean="0"/>
              <a:t>EXPLAIN MORE CNN + WHAT WE DID????</a:t>
            </a:r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r>
              <a:rPr lang="en-GB" i="1" dirty="0" smtClean="0"/>
              <a:t>Contributed:</a:t>
            </a:r>
          </a:p>
          <a:p>
            <a:endParaRPr lang="en-GB" dirty="0" smtClean="0"/>
          </a:p>
          <a:p>
            <a:pPr marL="171450" indent="-171450">
              <a:buFont typeface="Arial"/>
              <a:buChar char="•"/>
            </a:pPr>
            <a:r>
              <a:rPr lang="en-GB" dirty="0" smtClean="0"/>
              <a:t>Reimplementation of  </a:t>
            </a:r>
          </a:p>
          <a:p>
            <a:r>
              <a:rPr lang="en-GB" dirty="0"/>
              <a:t> </a:t>
            </a:r>
            <a:r>
              <a:rPr lang="en-GB" dirty="0" smtClean="0"/>
              <a:t>    Convolutional Neural Network </a:t>
            </a:r>
          </a:p>
          <a:p>
            <a:r>
              <a:rPr lang="en-GB" dirty="0"/>
              <a:t> </a:t>
            </a:r>
            <a:r>
              <a:rPr lang="en-GB" dirty="0" smtClean="0"/>
              <a:t>    Model with </a:t>
            </a:r>
            <a:r>
              <a:rPr lang="en-GB" dirty="0" err="1" smtClean="0"/>
              <a:t>Keras</a:t>
            </a:r>
            <a:r>
              <a:rPr lang="en-GB" dirty="0" smtClean="0"/>
              <a:t> in Python,</a:t>
            </a:r>
          </a:p>
          <a:p>
            <a:r>
              <a:rPr lang="en-GB" dirty="0"/>
              <a:t> </a:t>
            </a:r>
            <a:r>
              <a:rPr lang="en-GB" dirty="0" smtClean="0"/>
              <a:t>    supports rotation e.g. different</a:t>
            </a:r>
          </a:p>
          <a:p>
            <a:r>
              <a:rPr lang="en-GB" dirty="0"/>
              <a:t> </a:t>
            </a:r>
            <a:r>
              <a:rPr lang="en-GB" dirty="0" smtClean="0"/>
              <a:t>   views of same object</a:t>
            </a:r>
          </a:p>
          <a:p>
            <a:pPr>
              <a:lnSpc>
                <a:spcPct val="50000"/>
              </a:lnSpc>
            </a:pPr>
            <a:endParaRPr lang="en-GB" dirty="0" smtClean="0"/>
          </a:p>
          <a:p>
            <a:pPr marL="171450" indent="-171450">
              <a:buFont typeface="Arial"/>
              <a:buChar char="•"/>
            </a:pPr>
            <a:r>
              <a:rPr lang="en-GB" dirty="0" smtClean="0"/>
              <a:t>Model Details: </a:t>
            </a:r>
          </a:p>
          <a:p>
            <a:pPr marL="352425" lvl="1" indent="-171450">
              <a:buFont typeface="Arial"/>
              <a:buChar char="•"/>
            </a:pPr>
            <a:r>
              <a:rPr lang="en-GB" dirty="0" smtClean="0"/>
              <a:t>Multiple 3D Convolutions</a:t>
            </a:r>
          </a:p>
          <a:p>
            <a:pPr marL="352425" lvl="1" indent="-171450">
              <a:buFont typeface="Arial"/>
              <a:buChar char="•"/>
            </a:pPr>
            <a:r>
              <a:rPr lang="en-GB" dirty="0" smtClean="0"/>
              <a:t>3D Max Pooling</a:t>
            </a:r>
          </a:p>
          <a:p>
            <a:pPr marL="352425" lvl="1" indent="-171450">
              <a:buFont typeface="Arial"/>
              <a:buChar char="•"/>
            </a:pPr>
            <a:r>
              <a:rPr lang="en-GB" dirty="0" smtClean="0"/>
              <a:t>Dense, </a:t>
            </a:r>
            <a:r>
              <a:rPr lang="en-GB" dirty="0" err="1" smtClean="0"/>
              <a:t>LeakyRelu</a:t>
            </a:r>
            <a:r>
              <a:rPr lang="en-GB" dirty="0" smtClean="0"/>
              <a:t>, etc.</a:t>
            </a:r>
          </a:p>
          <a:p>
            <a:pPr>
              <a:lnSpc>
                <a:spcPct val="50000"/>
              </a:lnSpc>
            </a:pPr>
            <a:endParaRPr lang="en-GB" b="1" dirty="0" smtClean="0"/>
          </a:p>
          <a:p>
            <a:pPr marL="171450" indent="-171450">
              <a:buFont typeface="Arial"/>
              <a:buChar char="•"/>
            </a:pPr>
            <a:endParaRPr lang="en-GB" dirty="0" smtClean="0"/>
          </a:p>
          <a:p>
            <a:pPr marL="171450" indent="-171450">
              <a:buFont typeface="Arial"/>
              <a:buChar char="•"/>
            </a:pPr>
            <a:endParaRPr lang="en-GB" dirty="0" smtClean="0"/>
          </a:p>
          <a:p>
            <a:pPr marL="171450" indent="-171450">
              <a:buFont typeface="Arial"/>
              <a:buChar char="•"/>
            </a:pPr>
            <a:endParaRPr lang="en-GB" dirty="0" smtClean="0"/>
          </a:p>
          <a:p>
            <a:pPr marL="171450" indent="-171450">
              <a:buFont typeface="Arial"/>
              <a:buChar char="•"/>
            </a:pPr>
            <a:endParaRPr lang="en-GB" dirty="0"/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20" name="Textplatzhalter 8"/>
          <p:cNvSpPr txBox="1">
            <a:spLocks/>
          </p:cNvSpPr>
          <p:nvPr/>
        </p:nvSpPr>
        <p:spPr>
          <a:xfrm>
            <a:off x="5526720" y="8389354"/>
            <a:ext cx="4716463" cy="3034114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108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Training</a:t>
            </a:r>
          </a:p>
          <a:p>
            <a:pPr>
              <a:lnSpc>
                <a:spcPct val="50000"/>
              </a:lnSpc>
            </a:pPr>
            <a:endParaRPr lang="en-US" b="1" dirty="0"/>
          </a:p>
          <a:p>
            <a:r>
              <a:rPr lang="en-US" i="1" dirty="0" smtClean="0"/>
              <a:t>Contributed:</a:t>
            </a:r>
          </a:p>
          <a:p>
            <a:pPr>
              <a:lnSpc>
                <a:spcPct val="50000"/>
              </a:lnSpc>
            </a:pPr>
            <a:endParaRPr lang="en-US" i="1" dirty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Setup and implementation on ETH Cluster ~ 20.000 cores  [4]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Trained ModelNet10/40 for </a:t>
            </a:r>
            <a:r>
              <a:rPr lang="en-US" dirty="0" err="1" smtClean="0"/>
              <a:t>Xh</a:t>
            </a:r>
            <a:r>
              <a:rPr lang="en-US" dirty="0" smtClean="0"/>
              <a:t> / 12h on ???</a:t>
            </a:r>
          </a:p>
          <a:p>
            <a:pPr>
              <a:lnSpc>
                <a:spcPct val="50000"/>
              </a:lnSpc>
            </a:pPr>
            <a:endParaRPr lang="en-US" dirty="0"/>
          </a:p>
          <a:p>
            <a:r>
              <a:rPr lang="de-CH" b="1" dirty="0" err="1" smtClean="0"/>
              <a:t>Results</a:t>
            </a:r>
            <a:endParaRPr lang="de-CH" b="1" dirty="0" smtClean="0"/>
          </a:p>
          <a:p>
            <a:endParaRPr lang="de-CH" b="1" dirty="0"/>
          </a:p>
          <a:p>
            <a:pPr marL="171450" indent="-171450">
              <a:buFont typeface="Arial"/>
              <a:buChar char="•"/>
            </a:pPr>
            <a:r>
              <a:rPr lang="de-CH" dirty="0" smtClean="0"/>
              <a:t>ETH </a:t>
            </a:r>
            <a:r>
              <a:rPr lang="de-CH" dirty="0" err="1" smtClean="0"/>
              <a:t>VoxNet</a:t>
            </a:r>
            <a:r>
              <a:rPr lang="de-CH" dirty="0" smtClean="0"/>
              <a:t>: </a:t>
            </a:r>
            <a:r>
              <a:rPr lang="de-CH" dirty="0" err="1" smtClean="0"/>
              <a:t>reimplemented</a:t>
            </a:r>
            <a:r>
              <a:rPr lang="de-CH" dirty="0" smtClean="0"/>
              <a:t> </a:t>
            </a:r>
            <a:r>
              <a:rPr lang="de-CH" dirty="0" err="1" smtClean="0"/>
              <a:t>method</a:t>
            </a:r>
            <a:r>
              <a:rPr lang="de-CH" dirty="0" smtClean="0"/>
              <a:t> </a:t>
            </a:r>
            <a:r>
              <a:rPr lang="de-CH" dirty="0" err="1" smtClean="0"/>
              <a:t>achieves</a:t>
            </a:r>
            <a:r>
              <a:rPr lang="de-CH" dirty="0" smtClean="0"/>
              <a:t> same </a:t>
            </a:r>
            <a:r>
              <a:rPr lang="de-CH" dirty="0" err="1" smtClean="0"/>
              <a:t>result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orignal</a:t>
            </a:r>
            <a:endParaRPr lang="de-CH" dirty="0"/>
          </a:p>
          <a:p>
            <a:pPr>
              <a:lnSpc>
                <a:spcPct val="50000"/>
              </a:lnSpc>
            </a:pPr>
            <a:endParaRPr lang="de-CH" b="1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450849" y="1044538"/>
            <a:ext cx="9791701" cy="1584176"/>
          </a:xfrm>
        </p:spPr>
        <p:txBody>
          <a:bodyPr/>
          <a:lstStyle/>
          <a:p>
            <a:r>
              <a:rPr lang="en-GB" dirty="0"/>
              <a:t>3D Object Recognition with Deep </a:t>
            </a:r>
            <a:r>
              <a:rPr lang="en-GB" dirty="0" smtClean="0"/>
              <a:t>Networks</a:t>
            </a:r>
          </a:p>
          <a:p>
            <a:pPr>
              <a:lnSpc>
                <a:spcPct val="50000"/>
              </a:lnSpc>
            </a:pPr>
            <a:r>
              <a:rPr lang="en-GB" sz="1100" i="1" dirty="0" smtClean="0"/>
              <a:t>Students: Adrian </a:t>
            </a:r>
            <a:r>
              <a:rPr lang="en-GB" sz="1100" i="1" dirty="0" err="1"/>
              <a:t>Schneuwly</a:t>
            </a:r>
            <a:r>
              <a:rPr lang="en-GB" sz="1100" i="1" dirty="0"/>
              <a:t>, Johannes Oswald, Tobias </a:t>
            </a:r>
            <a:r>
              <a:rPr lang="en-GB" sz="1100" i="1" dirty="0" err="1" smtClean="0"/>
              <a:t>Grundmann</a:t>
            </a:r>
            <a:endParaRPr lang="en-GB" sz="1100" dirty="0"/>
          </a:p>
          <a:p>
            <a:pPr>
              <a:lnSpc>
                <a:spcPct val="50000"/>
              </a:lnSpc>
            </a:pPr>
            <a:r>
              <a:rPr lang="en-GB" sz="1100" dirty="0" smtClean="0"/>
              <a:t>Supervisors</a:t>
            </a:r>
            <a:r>
              <a:rPr lang="en-GB" sz="1100" dirty="0"/>
              <a:t>: </a:t>
            </a:r>
            <a:r>
              <a:rPr lang="en-GB" sz="1100" i="1" dirty="0"/>
              <a:t>Martin Oswald, Pablo </a:t>
            </a:r>
            <a:r>
              <a:rPr lang="en-GB" sz="1100" i="1" dirty="0" err="1"/>
              <a:t>Speciale</a:t>
            </a:r>
            <a:endParaRPr lang="en-GB" sz="1100" i="1" dirty="0"/>
          </a:p>
          <a:p>
            <a:endParaRPr lang="en-GB" sz="3600" dirty="0" smtClean="0"/>
          </a:p>
        </p:txBody>
      </p:sp>
      <p:sp>
        <p:nvSpPr>
          <p:cNvPr id="19" name="Textplatzhalter 4"/>
          <p:cNvSpPr txBox="1">
            <a:spLocks/>
          </p:cNvSpPr>
          <p:nvPr/>
        </p:nvSpPr>
        <p:spPr>
          <a:xfrm>
            <a:off x="5526720" y="7777286"/>
            <a:ext cx="4716463" cy="468000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tx2"/>
                </a:solidFill>
              </a:rPr>
              <a:t>4	</a:t>
            </a:r>
            <a:r>
              <a:rPr lang="de-CH" dirty="0" smtClean="0">
                <a:solidFill>
                  <a:schemeClr val="tx2"/>
                </a:solidFill>
              </a:rPr>
              <a:t>Training &amp; </a:t>
            </a:r>
            <a:r>
              <a:rPr lang="de-CH" dirty="0" err="1" smtClean="0">
                <a:solidFill>
                  <a:schemeClr val="tx2"/>
                </a:solidFill>
              </a:rPr>
              <a:t>Results</a:t>
            </a:r>
            <a:r>
              <a:rPr lang="de-CH" dirty="0" smtClean="0">
                <a:solidFill>
                  <a:schemeClr val="tx2"/>
                </a:solidFill>
              </a:rPr>
              <a:t> 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50" name="Textplatzhalter 2"/>
          <p:cNvSpPr txBox="1">
            <a:spLocks/>
          </p:cNvSpPr>
          <p:nvPr/>
        </p:nvSpPr>
        <p:spPr>
          <a:xfrm>
            <a:off x="5526720" y="11449694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5 	</a:t>
            </a:r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51" name="Textplatzhalter 3"/>
          <p:cNvSpPr txBox="1">
            <a:spLocks/>
          </p:cNvSpPr>
          <p:nvPr/>
        </p:nvSpPr>
        <p:spPr>
          <a:xfrm>
            <a:off x="5511156" y="11917746"/>
            <a:ext cx="4731395" cy="972108"/>
          </a:xfrm>
          <a:prstGeom prst="rect">
            <a:avLst/>
          </a:prstGeom>
          <a:solidFill>
            <a:schemeClr val="accent6"/>
          </a:solidFill>
        </p:spPr>
        <p:txBody>
          <a:bodyPr vert="horz" lIns="324000" tIns="216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de-CH" dirty="0" err="1" smtClean="0"/>
              <a:t>Succesfully</a:t>
            </a:r>
            <a:r>
              <a:rPr lang="de-CH" dirty="0" smtClean="0"/>
              <a:t> </a:t>
            </a:r>
            <a:r>
              <a:rPr lang="de-CH" dirty="0" err="1" smtClean="0"/>
              <a:t>reimplemention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Voxnet</a:t>
            </a:r>
            <a:r>
              <a:rPr lang="de-CH" dirty="0" smtClean="0"/>
              <a:t> [1] in Python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Deep</a:t>
            </a:r>
            <a:r>
              <a:rPr lang="de-CH" dirty="0" smtClean="0"/>
              <a:t> Learning Library </a:t>
            </a:r>
            <a:r>
              <a:rPr lang="de-CH" i="1" dirty="0" err="1" smtClean="0"/>
              <a:t>Keras</a:t>
            </a:r>
            <a:r>
              <a:rPr lang="de-CH" dirty="0" smtClean="0"/>
              <a:t> für </a:t>
            </a:r>
            <a:r>
              <a:rPr lang="de-CH" i="1" dirty="0" smtClean="0"/>
              <a:t>Theano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i="1" dirty="0" err="1" smtClean="0"/>
              <a:t>Tensorflow</a:t>
            </a:r>
            <a:endParaRPr lang="de-CH" i="1" dirty="0" smtClean="0"/>
          </a:p>
          <a:p>
            <a:pPr marL="171450" indent="-171450">
              <a:lnSpc>
                <a:spcPct val="50000"/>
              </a:lnSpc>
              <a:buFont typeface="Arial"/>
              <a:buChar char="•"/>
            </a:pPr>
            <a:endParaRPr lang="de-CH" dirty="0"/>
          </a:p>
          <a:p>
            <a:pPr marL="171450" indent="-171450">
              <a:buFont typeface="Arial"/>
              <a:buChar char="•"/>
            </a:pPr>
            <a:r>
              <a:rPr lang="de-CH" dirty="0" err="1" smtClean="0"/>
              <a:t>Accuracy</a:t>
            </a:r>
            <a:r>
              <a:rPr lang="de-CH" dirty="0" smtClean="0"/>
              <a:t> </a:t>
            </a:r>
            <a:r>
              <a:rPr lang="de-CH" dirty="0" err="1" smtClean="0"/>
              <a:t>results</a:t>
            </a:r>
            <a:r>
              <a:rPr lang="de-CH" dirty="0" smtClean="0"/>
              <a:t> </a:t>
            </a:r>
            <a:r>
              <a:rPr lang="de-CH" dirty="0" err="1" smtClean="0"/>
              <a:t>coincide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original </a:t>
            </a:r>
            <a:r>
              <a:rPr lang="de-CH" dirty="0" err="1" smtClean="0"/>
              <a:t>authors</a:t>
            </a:r>
            <a:r>
              <a:rPr lang="de-CH" dirty="0" smtClean="0"/>
              <a:t> </a:t>
            </a:r>
            <a:r>
              <a:rPr lang="de-CH" dirty="0" err="1" smtClean="0"/>
              <a:t>approach</a:t>
            </a:r>
            <a:endParaRPr lang="de-CH" dirty="0"/>
          </a:p>
        </p:txBody>
      </p:sp>
      <p:sp>
        <p:nvSpPr>
          <p:cNvPr id="52" name="Textplatzhalter 2"/>
          <p:cNvSpPr txBox="1">
            <a:spLocks/>
          </p:cNvSpPr>
          <p:nvPr/>
        </p:nvSpPr>
        <p:spPr>
          <a:xfrm>
            <a:off x="5526087" y="12923054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6 	References</a:t>
            </a:r>
          </a:p>
        </p:txBody>
      </p:sp>
      <p:sp>
        <p:nvSpPr>
          <p:cNvPr id="53" name="Textplatzhalter 3"/>
          <p:cNvSpPr txBox="1">
            <a:spLocks/>
          </p:cNvSpPr>
          <p:nvPr/>
        </p:nvSpPr>
        <p:spPr>
          <a:xfrm>
            <a:off x="5526088" y="13391105"/>
            <a:ext cx="4716462" cy="1226941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600" b="1" dirty="0" smtClean="0">
                <a:latin typeface="Arial (Textkörper)"/>
                <a:cs typeface="Arial (Textkörper)"/>
              </a:rPr>
              <a:t>[1] </a:t>
            </a:r>
            <a:r>
              <a:rPr lang="en-US" sz="600" b="1" dirty="0">
                <a:latin typeface="Arial (Textkörper)"/>
                <a:cs typeface="Arial (Textkörper)"/>
              </a:rPr>
              <a:t>D. </a:t>
            </a:r>
            <a:r>
              <a:rPr lang="en-US" sz="600" b="1" dirty="0" err="1">
                <a:latin typeface="Arial (Textkörper)"/>
                <a:cs typeface="Arial (Textkörper)"/>
              </a:rPr>
              <a:t>Maturana</a:t>
            </a:r>
            <a:r>
              <a:rPr lang="en-US" sz="600" b="1" dirty="0">
                <a:latin typeface="Arial (Textkörper)"/>
                <a:cs typeface="Arial (Textkörper)"/>
              </a:rPr>
              <a:t> and S. Scherer. </a:t>
            </a:r>
            <a:r>
              <a:rPr lang="en-US" sz="600" b="1" dirty="0" err="1">
                <a:latin typeface="Arial (Textkörper)"/>
                <a:cs typeface="Arial (Textkörper)"/>
              </a:rPr>
              <a:t>Voxnet</a:t>
            </a:r>
            <a:r>
              <a:rPr lang="en-US" sz="600" b="1" dirty="0">
                <a:latin typeface="Arial (Textkörper)"/>
                <a:cs typeface="Arial (Textkörper)"/>
              </a:rPr>
              <a:t>: A 3d convolutional neural network for real-time object recognition. </a:t>
            </a:r>
            <a:r>
              <a:rPr lang="en-US" sz="600" b="1" i="1" dirty="0">
                <a:latin typeface="Arial (Textkörper)"/>
                <a:cs typeface="Arial (Textkörper)"/>
              </a:rPr>
              <a:t>International Conference on </a:t>
            </a:r>
            <a:r>
              <a:rPr lang="en-US" sz="600" b="1" i="1" dirty="0" smtClean="0">
                <a:latin typeface="Arial (Textkörper)"/>
                <a:cs typeface="Arial (Textkörper)"/>
              </a:rPr>
              <a:t>Intelligent </a:t>
            </a:r>
            <a:r>
              <a:rPr lang="en-US" sz="600" b="1" i="1" dirty="0">
                <a:latin typeface="Arial (Textkörper)"/>
                <a:cs typeface="Arial (Textkörper)"/>
              </a:rPr>
              <a:t>Robots and Systems (IROS2015)</a:t>
            </a:r>
            <a:r>
              <a:rPr lang="en-US" sz="600" b="1" dirty="0">
                <a:latin typeface="Arial (Textkörper)"/>
                <a:cs typeface="Arial (Textkörper)"/>
              </a:rPr>
              <a:t>, 2015. </a:t>
            </a:r>
          </a:p>
          <a:p>
            <a:pPr>
              <a:lnSpc>
                <a:spcPct val="120000"/>
              </a:lnSpc>
            </a:pPr>
            <a:r>
              <a:rPr lang="en-US" sz="600" b="1" dirty="0" smtClean="0">
                <a:latin typeface="Arial (Textkörper)"/>
                <a:cs typeface="Arial (Textkörper)"/>
              </a:rPr>
              <a:t>[2] </a:t>
            </a:r>
            <a:r>
              <a:rPr lang="de-DE" sz="600" b="1" dirty="0">
                <a:latin typeface="Arial (Textkörper)"/>
                <a:cs typeface="Arial (Textkörper)"/>
              </a:rPr>
              <a:t>Z. Wu, S. Song, A. </a:t>
            </a:r>
            <a:r>
              <a:rPr lang="de-DE" sz="600" b="1" dirty="0" err="1">
                <a:latin typeface="Arial (Textkörper)"/>
                <a:cs typeface="Arial (Textkörper)"/>
              </a:rPr>
              <a:t>Khosla</a:t>
            </a:r>
            <a:r>
              <a:rPr lang="de-DE" sz="600" b="1" dirty="0">
                <a:latin typeface="Arial (Textkörper)"/>
                <a:cs typeface="Arial (Textkörper)"/>
              </a:rPr>
              <a:t>, F. </a:t>
            </a:r>
            <a:r>
              <a:rPr lang="de-DE" sz="600" b="1" dirty="0" err="1">
                <a:latin typeface="Arial (Textkörper)"/>
                <a:cs typeface="Arial (Textkörper)"/>
              </a:rPr>
              <a:t>Yu</a:t>
            </a:r>
            <a:r>
              <a:rPr lang="de-DE" sz="600" b="1" dirty="0">
                <a:latin typeface="Arial (Textkörper)"/>
                <a:cs typeface="Arial (Textkörper)"/>
              </a:rPr>
              <a:t>, L. Zhang, X. Tang </a:t>
            </a:r>
            <a:r>
              <a:rPr lang="de-DE" sz="600" b="1" dirty="0" err="1">
                <a:latin typeface="Arial (Textkörper)"/>
                <a:cs typeface="Arial (Textkörper)"/>
              </a:rPr>
              <a:t>and</a:t>
            </a:r>
            <a:r>
              <a:rPr lang="de-DE" sz="600" b="1" dirty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J.Xiao</a:t>
            </a:r>
            <a:r>
              <a:rPr lang="de-DE" sz="600" b="1" dirty="0" smtClean="0">
                <a:latin typeface="Arial (Textkörper)"/>
                <a:cs typeface="Arial (Textkörper)"/>
              </a:rPr>
              <a:t>. 3D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ShapeNets</a:t>
            </a:r>
            <a:r>
              <a:rPr lang="de-DE" sz="600" b="1" dirty="0" smtClean="0">
                <a:latin typeface="Arial (Textkörper)"/>
                <a:cs typeface="Arial (Textkörper)"/>
              </a:rPr>
              <a:t>: A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Deep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Representation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for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Volumetric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smtClean="0">
                <a:latin typeface="Arial"/>
                <a:cs typeface="Arial"/>
              </a:rPr>
              <a:t>Shape; </a:t>
            </a:r>
            <a:r>
              <a:rPr lang="de-CH" sz="600" b="1" dirty="0" err="1">
                <a:latin typeface="Arial"/>
                <a:cs typeface="Arial"/>
              </a:rPr>
              <a:t>Proceedings</a:t>
            </a:r>
            <a:r>
              <a:rPr lang="de-CH" sz="600" b="1" dirty="0">
                <a:latin typeface="Arial"/>
                <a:cs typeface="Arial"/>
              </a:rPr>
              <a:t> </a:t>
            </a:r>
            <a:r>
              <a:rPr lang="de-CH" sz="600" b="1" dirty="0" err="1">
                <a:latin typeface="Arial"/>
                <a:cs typeface="Arial"/>
              </a:rPr>
              <a:t>of</a:t>
            </a:r>
            <a:r>
              <a:rPr lang="de-CH" sz="600" b="1" dirty="0">
                <a:latin typeface="Arial"/>
                <a:cs typeface="Arial"/>
              </a:rPr>
              <a:t> 28th IEEE Conference on Computer Vision </a:t>
            </a:r>
            <a:r>
              <a:rPr lang="de-CH" sz="600" b="1" dirty="0" err="1">
                <a:latin typeface="Arial"/>
                <a:cs typeface="Arial"/>
              </a:rPr>
              <a:t>and</a:t>
            </a:r>
            <a:r>
              <a:rPr lang="de-CH" sz="600" b="1" dirty="0">
                <a:latin typeface="Arial"/>
                <a:cs typeface="Arial"/>
              </a:rPr>
              <a:t> Pattern Recognition </a:t>
            </a:r>
            <a:endParaRPr lang="de-DE" sz="600" b="1" dirty="0" smtClean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de-DE" sz="600" b="1" dirty="0">
                <a:latin typeface="Arial (Textkörper)"/>
                <a:cs typeface="Arial (Textkörper)"/>
              </a:rPr>
              <a:t>[3] http://sun.cs.princeton.edu</a:t>
            </a:r>
            <a:r>
              <a:rPr lang="de-DE" sz="600" b="1" dirty="0" smtClean="0">
                <a:latin typeface="Arial (Textkörper)"/>
                <a:cs typeface="Arial (Textkörper)"/>
              </a:rPr>
              <a:t>/ </a:t>
            </a:r>
          </a:p>
          <a:p>
            <a:pPr>
              <a:lnSpc>
                <a:spcPct val="120000"/>
              </a:lnSpc>
            </a:pPr>
            <a:r>
              <a:rPr lang="de-DE" sz="600" b="1" dirty="0" smtClean="0">
                <a:latin typeface="Arial (Textkörper)"/>
                <a:cs typeface="Arial (Textkörper)"/>
              </a:rPr>
              <a:t>[</a:t>
            </a:r>
            <a:r>
              <a:rPr lang="de-DE" sz="600" b="1" dirty="0">
                <a:latin typeface="Arial (Textkörper)"/>
                <a:cs typeface="Arial (Textkörper)"/>
              </a:rPr>
              <a:t>4] https://</a:t>
            </a:r>
            <a:r>
              <a:rPr lang="de-DE" sz="600" b="1" dirty="0" err="1">
                <a:latin typeface="Arial (Textkörper)"/>
                <a:cs typeface="Arial (Textkörper)"/>
              </a:rPr>
              <a:t>ivc-support.ethz.ch</a:t>
            </a:r>
            <a:r>
              <a:rPr lang="de-DE" sz="600" b="1" dirty="0">
                <a:latin typeface="Arial (Textkörper)"/>
                <a:cs typeface="Arial (Textkörper)"/>
              </a:rPr>
              <a:t>/</a:t>
            </a:r>
            <a:r>
              <a:rPr lang="de-DE" sz="600" b="1" dirty="0" err="1">
                <a:latin typeface="Arial (Textkörper)"/>
                <a:cs typeface="Arial (Textkörper)"/>
              </a:rPr>
              <a:t>VisualLab</a:t>
            </a:r>
            <a:r>
              <a:rPr lang="de-DE" sz="600" b="1" dirty="0">
                <a:latin typeface="Arial (Textkörper)"/>
                <a:cs typeface="Arial (Textkörper)"/>
              </a:rPr>
              <a:t>/VL02Servers01Euryale</a:t>
            </a:r>
            <a:endParaRPr lang="de-CH" sz="600" b="1" dirty="0">
              <a:latin typeface="Arial (Textkörper)"/>
              <a:cs typeface="Arial (Textkörper)"/>
            </a:endParaRPr>
          </a:p>
        </p:txBody>
      </p:sp>
      <p:sp>
        <p:nvSpPr>
          <p:cNvPr id="54" name="Textplatzhalter 2"/>
          <p:cNvSpPr txBox="1">
            <a:spLocks/>
          </p:cNvSpPr>
          <p:nvPr/>
        </p:nvSpPr>
        <p:spPr>
          <a:xfrm>
            <a:off x="5526720" y="4248894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3	</a:t>
            </a:r>
            <a:r>
              <a:rPr lang="de-CH" dirty="0" err="1" smtClean="0"/>
              <a:t>DataSet</a:t>
            </a:r>
            <a:r>
              <a:rPr lang="de-CH" dirty="0" smtClean="0"/>
              <a:t> / </a:t>
            </a:r>
            <a:r>
              <a:rPr lang="de-CH" dirty="0" err="1"/>
              <a:t>Princeton</a:t>
            </a:r>
            <a:r>
              <a:rPr lang="de-CH" dirty="0"/>
              <a:t> </a:t>
            </a:r>
            <a:r>
              <a:rPr lang="de-CH" dirty="0" err="1" smtClean="0"/>
              <a:t>ModelNet</a:t>
            </a:r>
            <a:r>
              <a:rPr lang="de-CH" dirty="0" smtClean="0"/>
              <a:t> [2]</a:t>
            </a:r>
            <a:endParaRPr lang="de-CH" dirty="0"/>
          </a:p>
          <a:p>
            <a:endParaRPr lang="de-CH" dirty="0"/>
          </a:p>
        </p:txBody>
      </p:sp>
      <p:sp>
        <p:nvSpPr>
          <p:cNvPr id="55" name="Textplatzhalter 3"/>
          <p:cNvSpPr txBox="1">
            <a:spLocks/>
          </p:cNvSpPr>
          <p:nvPr/>
        </p:nvSpPr>
        <p:spPr>
          <a:xfrm>
            <a:off x="5528110" y="4788954"/>
            <a:ext cx="4715073" cy="3024336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180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de-CH" dirty="0"/>
              <a:t>C</a:t>
            </a:r>
            <a:r>
              <a:rPr lang="de-CH" dirty="0" smtClean="0"/>
              <a:t>lean </a:t>
            </a:r>
            <a:r>
              <a:rPr lang="de-CH" dirty="0" err="1"/>
              <a:t>collection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3D CAD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 smtClean="0"/>
              <a:t>objects</a:t>
            </a:r>
            <a:endParaRPr lang="de-CH" dirty="0"/>
          </a:p>
          <a:p>
            <a:pPr marL="171450" indent="-171450">
              <a:lnSpc>
                <a:spcPct val="50000"/>
              </a:lnSpc>
              <a:buFont typeface="Arial"/>
              <a:buChar char="•"/>
            </a:pPr>
            <a:endParaRPr lang="de-CH" dirty="0" smtClean="0"/>
          </a:p>
          <a:p>
            <a:r>
              <a:rPr lang="de-CH" b="1" dirty="0" err="1" smtClean="0"/>
              <a:t>Building</a:t>
            </a:r>
            <a:r>
              <a:rPr lang="de-CH" b="1" dirty="0" smtClean="0"/>
              <a:t> </a:t>
            </a:r>
            <a:r>
              <a:rPr lang="de-CH" b="1" dirty="0" err="1" smtClean="0"/>
              <a:t>procedure</a:t>
            </a:r>
            <a:endParaRPr lang="de-CH" b="1" dirty="0"/>
          </a:p>
          <a:p>
            <a:endParaRPr lang="de-CH" b="1" dirty="0" smtClean="0"/>
          </a:p>
          <a:p>
            <a:pPr marL="171450" indent="-171450">
              <a:buFont typeface="Arial"/>
              <a:buChar char="•"/>
            </a:pPr>
            <a:r>
              <a:rPr lang="de-CH" dirty="0" err="1" smtClean="0"/>
              <a:t>compilation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list</a:t>
            </a:r>
            <a:r>
              <a:rPr lang="de-CH" dirty="0" smtClean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 smtClean="0"/>
              <a:t>most</a:t>
            </a:r>
            <a:r>
              <a:rPr lang="de-CH" dirty="0" smtClean="0"/>
              <a:t> </a:t>
            </a:r>
            <a:r>
              <a:rPr lang="de-CH" dirty="0" err="1"/>
              <a:t>common</a:t>
            </a:r>
            <a:r>
              <a:rPr lang="de-CH" dirty="0"/>
              <a:t> </a:t>
            </a:r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 smtClean="0"/>
              <a:t>categories</a:t>
            </a:r>
            <a:r>
              <a:rPr lang="de-CH" dirty="0" smtClean="0"/>
              <a:t>, </a:t>
            </a:r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 smtClean="0"/>
              <a:t>statistics</a:t>
            </a:r>
            <a:r>
              <a:rPr lang="de-CH" dirty="0" smtClean="0"/>
              <a:t> </a:t>
            </a:r>
            <a:r>
              <a:rPr lang="de-CH" dirty="0" err="1"/>
              <a:t>obtained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smtClean="0"/>
              <a:t>SUN </a:t>
            </a:r>
            <a:r>
              <a:rPr lang="de-CH" dirty="0" err="1" smtClean="0"/>
              <a:t>database</a:t>
            </a:r>
            <a:r>
              <a:rPr lang="de-CH" dirty="0" smtClean="0"/>
              <a:t> [3]</a:t>
            </a:r>
          </a:p>
          <a:p>
            <a:pPr>
              <a:lnSpc>
                <a:spcPct val="50000"/>
              </a:lnSpc>
            </a:pPr>
            <a:endParaRPr lang="de-CH" dirty="0" smtClean="0"/>
          </a:p>
          <a:p>
            <a:pPr marL="171450" indent="-171450">
              <a:buFont typeface="Arial"/>
              <a:buChar char="•"/>
            </a:pPr>
            <a:r>
              <a:rPr lang="de-CH" dirty="0" err="1" smtClean="0"/>
              <a:t>collection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3D CAD </a:t>
            </a:r>
            <a:r>
              <a:rPr lang="de-CH" dirty="0" err="1" smtClean="0"/>
              <a:t>models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category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online </a:t>
            </a:r>
            <a:r>
              <a:rPr lang="de-CH" dirty="0" err="1" smtClean="0"/>
              <a:t>search</a:t>
            </a:r>
            <a:r>
              <a:rPr lang="de-CH" dirty="0" smtClean="0"/>
              <a:t> </a:t>
            </a:r>
            <a:r>
              <a:rPr lang="de-CH" dirty="0" err="1" smtClean="0"/>
              <a:t>engines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querying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category</a:t>
            </a:r>
            <a:r>
              <a:rPr lang="de-CH" dirty="0" smtClean="0"/>
              <a:t> </a:t>
            </a:r>
            <a:r>
              <a:rPr lang="de-CH" dirty="0" err="1" smtClean="0"/>
              <a:t>term</a:t>
            </a:r>
            <a:endParaRPr lang="de-CH" dirty="0"/>
          </a:p>
          <a:p>
            <a:pPr>
              <a:lnSpc>
                <a:spcPct val="50000"/>
              </a:lnSpc>
            </a:pPr>
            <a:endParaRPr lang="de-CH" dirty="0" smtClean="0"/>
          </a:p>
          <a:p>
            <a:pPr marL="171450" indent="-171450">
              <a:buFont typeface="Arial"/>
              <a:buChar char="•"/>
            </a:pPr>
            <a:r>
              <a:rPr lang="de-CH" dirty="0" smtClean="0"/>
              <a:t>human clean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through</a:t>
            </a:r>
            <a:endParaRPr lang="de-CH" dirty="0" smtClean="0"/>
          </a:p>
          <a:p>
            <a:r>
              <a:rPr lang="de-CH" dirty="0"/>
              <a:t> </a:t>
            </a:r>
            <a:r>
              <a:rPr lang="de-CH" dirty="0" smtClean="0"/>
              <a:t>    Amazon </a:t>
            </a:r>
            <a:r>
              <a:rPr lang="de-CH" dirty="0" err="1" smtClean="0"/>
              <a:t>Mechanical</a:t>
            </a:r>
            <a:r>
              <a:rPr lang="de-CH" dirty="0" smtClean="0"/>
              <a:t> Turk </a:t>
            </a:r>
            <a:r>
              <a:rPr lang="de-CH" dirty="0" err="1" smtClean="0"/>
              <a:t>to</a:t>
            </a:r>
            <a:endParaRPr lang="de-CH" dirty="0" smtClean="0"/>
          </a:p>
          <a:p>
            <a:r>
              <a:rPr lang="de-CH" dirty="0"/>
              <a:t> </a:t>
            </a:r>
            <a:r>
              <a:rPr lang="de-CH" dirty="0" smtClean="0"/>
              <a:t>    </a:t>
            </a:r>
            <a:r>
              <a:rPr lang="de-CH" dirty="0" err="1" smtClean="0"/>
              <a:t>decide</a:t>
            </a:r>
            <a:r>
              <a:rPr lang="de-CH" dirty="0" smtClean="0"/>
              <a:t> </a:t>
            </a:r>
            <a:r>
              <a:rPr lang="de-CH" dirty="0" err="1" smtClean="0"/>
              <a:t>whether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CAD </a:t>
            </a:r>
          </a:p>
          <a:p>
            <a:r>
              <a:rPr lang="de-CH" dirty="0"/>
              <a:t> </a:t>
            </a:r>
            <a:r>
              <a:rPr lang="de-CH" dirty="0" smtClean="0"/>
              <a:t>    </a:t>
            </a:r>
            <a:r>
              <a:rPr lang="de-CH" dirty="0" err="1" smtClean="0"/>
              <a:t>model</a:t>
            </a:r>
            <a:r>
              <a:rPr lang="de-CH" dirty="0" smtClean="0"/>
              <a:t> </a:t>
            </a:r>
            <a:r>
              <a:rPr lang="de-CH" dirty="0" err="1" smtClean="0"/>
              <a:t>belongs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specified</a:t>
            </a:r>
            <a:endParaRPr lang="de-CH" dirty="0" smtClean="0"/>
          </a:p>
          <a:p>
            <a:r>
              <a:rPr lang="de-CH" dirty="0"/>
              <a:t> </a:t>
            </a:r>
            <a:r>
              <a:rPr lang="de-CH" dirty="0" smtClean="0"/>
              <a:t>    </a:t>
            </a:r>
            <a:r>
              <a:rPr lang="de-CH" dirty="0" err="1" smtClean="0"/>
              <a:t>cateogries</a:t>
            </a:r>
            <a:endParaRPr lang="de-CH" dirty="0"/>
          </a:p>
          <a:p>
            <a:pPr>
              <a:lnSpc>
                <a:spcPct val="50000"/>
              </a:lnSpc>
            </a:pPr>
            <a:endParaRPr lang="de-CH" dirty="0"/>
          </a:p>
          <a:p>
            <a:pPr marL="171450" indent="-171450">
              <a:buFont typeface="Arial"/>
              <a:buChar char="•"/>
            </a:pPr>
            <a:r>
              <a:rPr lang="de-CH" dirty="0" err="1" smtClean="0"/>
              <a:t>manually</a:t>
            </a:r>
            <a:r>
              <a:rPr lang="de-CH" dirty="0" smtClean="0"/>
              <a:t> </a:t>
            </a:r>
            <a:r>
              <a:rPr lang="de-CH" dirty="0" err="1" smtClean="0"/>
              <a:t>alignment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</a:p>
          <a:p>
            <a:r>
              <a:rPr lang="de-CH" dirty="0"/>
              <a:t> </a:t>
            </a:r>
            <a:r>
              <a:rPr lang="de-CH" dirty="0" smtClean="0"/>
              <a:t>    </a:t>
            </a:r>
            <a:r>
              <a:rPr lang="de-CH" dirty="0" err="1" smtClean="0"/>
              <a:t>orientation</a:t>
            </a:r>
            <a:r>
              <a:rPr lang="de-CH" dirty="0" smtClean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smtClean="0"/>
              <a:t>CAD </a:t>
            </a:r>
            <a:r>
              <a:rPr lang="de-CH" dirty="0" err="1" smtClean="0"/>
              <a:t>models</a:t>
            </a:r>
            <a:endParaRPr lang="de-CH" dirty="0"/>
          </a:p>
        </p:txBody>
      </p:sp>
      <p:sp>
        <p:nvSpPr>
          <p:cNvPr id="68" name="Textplatzhalter 2"/>
          <p:cNvSpPr txBox="1">
            <a:spLocks/>
          </p:cNvSpPr>
          <p:nvPr/>
        </p:nvSpPr>
        <p:spPr>
          <a:xfrm>
            <a:off x="3186460" y="2592710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1	</a:t>
            </a:r>
            <a:r>
              <a:rPr lang="de-CH" dirty="0" smtClean="0"/>
              <a:t>Goal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r>
              <a:rPr lang="de-CH" dirty="0" smtClean="0"/>
              <a:t>: </a:t>
            </a:r>
            <a:r>
              <a:rPr lang="de-CH" dirty="0" err="1" smtClean="0"/>
              <a:t>Reimplement</a:t>
            </a:r>
            <a:r>
              <a:rPr lang="de-CH" dirty="0" smtClean="0"/>
              <a:t> </a:t>
            </a:r>
            <a:r>
              <a:rPr lang="de-CH" dirty="0" err="1" smtClean="0"/>
              <a:t>Voxnet</a:t>
            </a:r>
            <a:r>
              <a:rPr lang="de-CH" dirty="0" smtClean="0"/>
              <a:t> [1]</a:t>
            </a:r>
            <a:endParaRPr lang="de-CH" dirty="0"/>
          </a:p>
        </p:txBody>
      </p:sp>
      <p:sp>
        <p:nvSpPr>
          <p:cNvPr id="70" name="Textplatzhalter 2"/>
          <p:cNvSpPr txBox="1">
            <a:spLocks/>
          </p:cNvSpPr>
          <p:nvPr/>
        </p:nvSpPr>
        <p:spPr>
          <a:xfrm>
            <a:off x="486221" y="4248894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2	</a:t>
            </a:r>
            <a:r>
              <a:rPr lang="de-CH" dirty="0" err="1"/>
              <a:t>Method</a:t>
            </a:r>
            <a:r>
              <a:rPr lang="de-CH" dirty="0"/>
              <a:t> </a:t>
            </a:r>
            <a:r>
              <a:rPr lang="de-CH" dirty="0" err="1"/>
              <a:t>o</a:t>
            </a:r>
            <a:r>
              <a:rPr lang="de-CH" dirty="0" err="1" smtClean="0"/>
              <a:t>verview</a:t>
            </a:r>
            <a:endParaRPr lang="de-CH" dirty="0"/>
          </a:p>
        </p:txBody>
      </p:sp>
      <p:pic>
        <p:nvPicPr>
          <p:cNvPr id="31" name="Screen Shot 2016-03-11 at 16.17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372" y="3060762"/>
            <a:ext cx="6264696" cy="104411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4" name="Textplatzhalter 3"/>
          <p:cNvSpPr txBox="1">
            <a:spLocks/>
          </p:cNvSpPr>
          <p:nvPr/>
        </p:nvSpPr>
        <p:spPr>
          <a:xfrm>
            <a:off x="2394372" y="4068874"/>
            <a:ext cx="6264696" cy="252028"/>
          </a:xfrm>
          <a:prstGeom prst="rect">
            <a:avLst/>
          </a:prstGeom>
          <a:solidFill>
            <a:schemeClr val="accent2"/>
          </a:solidFill>
        </p:spPr>
        <p:txBody>
          <a:bodyPr vert="horz" lIns="180000" tIns="72000" rIns="180000" bIns="72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3D information / Point cloud of object       |       </a:t>
            </a:r>
            <a:r>
              <a:rPr lang="en-US" dirty="0" smtClean="0"/>
              <a:t>  </a:t>
            </a:r>
            <a:r>
              <a:rPr lang="en-US" dirty="0"/>
              <a:t>Occupancy </a:t>
            </a:r>
            <a:r>
              <a:rPr lang="en-US" dirty="0" smtClean="0"/>
              <a:t>Grid            </a:t>
            </a:r>
            <a:r>
              <a:rPr lang="en-US" dirty="0"/>
              <a:t>|            </a:t>
            </a:r>
            <a:r>
              <a:rPr lang="en-US" dirty="0" smtClean="0"/>
              <a:t> </a:t>
            </a:r>
            <a:r>
              <a:rPr lang="en-US" dirty="0"/>
              <a:t>Object Recognition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0160000" y="14605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sz="600" dirty="0"/>
          </a:p>
        </p:txBody>
      </p:sp>
      <p:sp>
        <p:nvSpPr>
          <p:cNvPr id="5" name="Textfeld 4"/>
          <p:cNvSpPr txBox="1"/>
          <p:nvPr/>
        </p:nvSpPr>
        <p:spPr>
          <a:xfrm>
            <a:off x="5461000" y="144653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sz="600" dirty="0"/>
          </a:p>
        </p:txBody>
      </p:sp>
      <p:sp>
        <p:nvSpPr>
          <p:cNvPr id="6" name="Textfeld 5"/>
          <p:cNvSpPr txBox="1"/>
          <p:nvPr/>
        </p:nvSpPr>
        <p:spPr>
          <a:xfrm>
            <a:off x="4940300" y="14452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sz="600" dirty="0"/>
          </a:p>
        </p:txBody>
      </p:sp>
      <p:pic>
        <p:nvPicPr>
          <p:cNvPr id="8" name="Bild 7" descr="Screen Shot 2016-05-20 at 11.11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719" y="4860962"/>
            <a:ext cx="1710953" cy="864096"/>
          </a:xfrm>
          <a:prstGeom prst="rect">
            <a:avLst/>
          </a:prstGeom>
        </p:spPr>
      </p:pic>
      <p:pic>
        <p:nvPicPr>
          <p:cNvPr id="42" name="Inhaltsplatzhalter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04" y="11269674"/>
            <a:ext cx="2490890" cy="3313125"/>
          </a:xfrm>
          <a:prstGeom prst="rect">
            <a:avLst/>
          </a:prstGeom>
        </p:spPr>
      </p:pic>
      <p:pic>
        <p:nvPicPr>
          <p:cNvPr id="44" name="Inhaltsplatzhalter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258" y="6317915"/>
            <a:ext cx="2615233" cy="1423367"/>
          </a:xfrm>
          <a:prstGeom prst="rect">
            <a:avLst/>
          </a:prstGeom>
        </p:spPr>
      </p:pic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641675"/>
              </p:ext>
            </p:extLst>
          </p:nvPr>
        </p:nvGraphicFramePr>
        <p:xfrm>
          <a:off x="6211428" y="9983308"/>
          <a:ext cx="3240360" cy="121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80120"/>
                <a:gridCol w="1080120"/>
                <a:gridCol w="1080120"/>
              </a:tblGrid>
              <a:tr h="530159">
                <a:tc>
                  <a:txBody>
                    <a:bodyPr/>
                    <a:lstStyle/>
                    <a:p>
                      <a:pPr algn="ctr"/>
                      <a:r>
                        <a:rPr lang="de-DE" sz="800" dirty="0" err="1" smtClean="0"/>
                        <a:t>Algorithm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ModelNet10 </a:t>
                      </a:r>
                      <a:r>
                        <a:rPr lang="de-DE" sz="800" dirty="0" err="1" smtClean="0"/>
                        <a:t>Classification</a:t>
                      </a:r>
                      <a:r>
                        <a:rPr lang="de-DE" sz="800" dirty="0" smtClean="0"/>
                        <a:t> (</a:t>
                      </a:r>
                      <a:r>
                        <a:rPr lang="de-DE" sz="800" dirty="0" err="1" smtClean="0"/>
                        <a:t>Accuracy</a:t>
                      </a:r>
                      <a:r>
                        <a:rPr lang="de-DE" sz="800" dirty="0" smtClean="0"/>
                        <a:t>)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Modelnet40 </a:t>
                      </a:r>
                      <a:r>
                        <a:rPr lang="de-DE" sz="800" dirty="0" err="1" smtClean="0"/>
                        <a:t>Classification</a:t>
                      </a:r>
                      <a:endParaRPr lang="de-DE" sz="800" dirty="0" smtClean="0"/>
                    </a:p>
                    <a:p>
                      <a:pPr marL="0" marR="0" indent="0" algn="ctr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smtClean="0"/>
                        <a:t>(</a:t>
                      </a:r>
                      <a:r>
                        <a:rPr lang="de-DE" sz="800" dirty="0" err="1" smtClean="0"/>
                        <a:t>Accuracy</a:t>
                      </a:r>
                      <a:r>
                        <a:rPr lang="de-DE" sz="800" dirty="0" smtClean="0"/>
                        <a:t>)</a:t>
                      </a:r>
                    </a:p>
                    <a:p>
                      <a:pPr algn="ctr"/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5322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dirty="0" err="1" smtClean="0">
                          <a:solidFill>
                            <a:srgbClr val="000000"/>
                          </a:solidFill>
                        </a:rPr>
                        <a:t>VoxNet</a:t>
                      </a:r>
                      <a:r>
                        <a:rPr lang="de-CH" sz="800" baseline="0" dirty="0" smtClean="0">
                          <a:solidFill>
                            <a:srgbClr val="000000"/>
                          </a:solidFill>
                        </a:rPr>
                        <a:t> [1]</a:t>
                      </a:r>
                      <a:endParaRPr lang="de-CH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83%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92%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5322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dirty="0" smtClean="0">
                          <a:solidFill>
                            <a:srgbClr val="000000"/>
                          </a:solidFill>
                        </a:rPr>
                        <a:t>3DShapeNets [2]</a:t>
                      </a:r>
                      <a:endParaRPr lang="de-CH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77%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83.5%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5322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b="1" dirty="0" smtClean="0">
                          <a:solidFill>
                            <a:srgbClr val="000000"/>
                          </a:solidFill>
                        </a:rPr>
                        <a:t>ETH</a:t>
                      </a:r>
                      <a:r>
                        <a:rPr lang="de-CH" sz="800" b="1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CH" sz="800" b="1" baseline="0" dirty="0" err="1" smtClean="0">
                          <a:solidFill>
                            <a:srgbClr val="000000"/>
                          </a:solidFill>
                        </a:rPr>
                        <a:t>VoxNet</a:t>
                      </a:r>
                      <a:endParaRPr lang="de-CH" sz="800" b="1" i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 dirty="0" smtClean="0">
                          <a:solidFill>
                            <a:srgbClr val="000000"/>
                          </a:solidFill>
                        </a:rPr>
                        <a:t>?%</a:t>
                      </a:r>
                      <a:endParaRPr lang="de-DE" sz="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smtClean="0">
                          <a:solidFill>
                            <a:srgbClr val="000000"/>
                          </a:solidFill>
                        </a:rPr>
                        <a:t>?%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56" name="Inhaltsplatzhalter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0" r="19489"/>
          <a:stretch/>
        </p:blipFill>
        <p:spPr>
          <a:xfrm>
            <a:off x="2790416" y="6769174"/>
            <a:ext cx="2260874" cy="130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th_scientific_poster_portrait">
  <a:themeElements>
    <a:clrScheme name="ETH_Plakate_1a">
      <a:dk1>
        <a:srgbClr val="FFFFFF"/>
      </a:dk1>
      <a:lt1>
        <a:srgbClr val="1269B0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negativ">
        <a:dk1>
          <a:srgbClr val="FFFFFF"/>
        </a:dk1>
        <a:lt1>
          <a:srgbClr val="1269B0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0.xml><?xml version="1.0" encoding="utf-8"?>
<a:theme xmlns:a="http://schemas.openxmlformats.org/drawingml/2006/main" name="ETH Violett positiv">
  <a:themeElements>
    <a:clrScheme name="ETH_Plakate_3">
      <a:dk1>
        <a:sysClr val="windowText" lastClr="000000"/>
      </a:dk1>
      <a:lt1>
        <a:sysClr val="window" lastClr="FFFFFF"/>
      </a:lt1>
      <a:dk2>
        <a:srgbClr val="91056A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positiv">
        <a:dk1>
          <a:sysClr val="windowText" lastClr="000000"/>
        </a:dk1>
        <a:lt1>
          <a:sysClr val="window" lastClr="FFFFFF"/>
        </a:lt1>
        <a:dk2>
          <a:srgbClr val="91056A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1.xml><?xml version="1.0" encoding="utf-8"?>
<a:theme xmlns:a="http://schemas.openxmlformats.org/drawingml/2006/main" name="ETH Grau positiv">
  <a:themeElements>
    <a:clrScheme name="ETH Plakate Grau">
      <a:dk1>
        <a:sysClr val="windowText" lastClr="000000"/>
      </a:dk1>
      <a:lt1>
        <a:sysClr val="window" lastClr="FFFFFF"/>
      </a:lt1>
      <a:dk2>
        <a:srgbClr val="6F6F6E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5C5C5"/>
      </a:accent4>
      <a:accent5>
        <a:srgbClr val="E2E2E2"/>
      </a:accent5>
      <a:accent6>
        <a:srgbClr val="F1F1F1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positiv">
        <a:dk1>
          <a:sysClr val="windowText" lastClr="000000"/>
        </a:dk1>
        <a:lt1>
          <a:sysClr val="window" lastClr="FFFFFF"/>
        </a:lt1>
        <a:dk2>
          <a:srgbClr val="6F6F6E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5C5C5"/>
        </a:accent4>
        <a:accent5>
          <a:srgbClr val="E2E2E2"/>
        </a:accent5>
        <a:accent6>
          <a:srgbClr val="F1F1F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2.xml><?xml version="1.0" encoding="utf-8"?>
<a:theme xmlns:a="http://schemas.openxmlformats.org/drawingml/2006/main" name="ETH Rot positiv">
  <a:themeElements>
    <a:clrScheme name="ETH_Plakate_5">
      <a:dk1>
        <a:sysClr val="windowText" lastClr="000000"/>
      </a:dk1>
      <a:lt1>
        <a:sysClr val="window" lastClr="FFFFFF"/>
      </a:lt1>
      <a:dk2>
        <a:srgbClr val="A8322D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positiv">
        <a:dk1>
          <a:sysClr val="windowText" lastClr="000000"/>
        </a:dk1>
        <a:lt1>
          <a:sysClr val="window" lastClr="FFFFFF"/>
        </a:lt1>
        <a:dk2>
          <a:srgbClr val="A8322D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3.xml><?xml version="1.0" encoding="utf-8"?>
<a:theme xmlns:a="http://schemas.openxmlformats.org/drawingml/2006/main" name="ETH Petrol positiv">
  <a:themeElements>
    <a:clrScheme name="ETH Plakate Petrol">
      <a:dk1>
        <a:sysClr val="windowText" lastClr="000000"/>
      </a:dk1>
      <a:lt1>
        <a:sysClr val="window" lastClr="FFFFFF"/>
      </a:lt1>
      <a:dk2>
        <a:srgbClr val="007A96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positiv">
        <a:dk1>
          <a:sysClr val="windowText" lastClr="000000"/>
        </a:dk1>
        <a:lt1>
          <a:sysClr val="window" lastClr="FFFFFF"/>
        </a:lt1>
        <a:dk2>
          <a:srgbClr val="007A96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4.xml><?xml version="1.0" encoding="utf-8"?>
<a:theme xmlns:a="http://schemas.openxmlformats.org/drawingml/2006/main" name="ETH Braun positiv">
  <a:themeElements>
    <a:clrScheme name="ETH_Plakate_7">
      <a:dk1>
        <a:sysClr val="windowText" lastClr="000000"/>
      </a:dk1>
      <a:lt1>
        <a:sysClr val="window" lastClr="FFFFFF"/>
      </a:lt1>
      <a:dk2>
        <a:srgbClr val="956013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positiv">
        <a:dk1>
          <a:sysClr val="windowText" lastClr="000000"/>
        </a:dk1>
        <a:lt1>
          <a:sysClr val="window" lastClr="FFFFFF"/>
        </a:lt1>
        <a:dk2>
          <a:srgbClr val="956013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2.xml><?xml version="1.0" encoding="utf-8"?>
<a:theme xmlns:a="http://schemas.openxmlformats.org/drawingml/2006/main" name="ETH Gruen negativ">
  <a:themeElements>
    <a:clrScheme name="ETH_Plakate_2">
      <a:dk1>
        <a:srgbClr val="FFFFFF"/>
      </a:dk1>
      <a:lt1>
        <a:srgbClr val="72791C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negativ">
        <a:dk1>
          <a:srgbClr val="FFFFFF"/>
        </a:dk1>
        <a:lt1>
          <a:srgbClr val="72791C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3.xml><?xml version="1.0" encoding="utf-8"?>
<a:theme xmlns:a="http://schemas.openxmlformats.org/drawingml/2006/main" name="ETH Violett negativ">
  <a:themeElements>
    <a:clrScheme name="ETH_Violett_neg">
      <a:dk1>
        <a:srgbClr val="FFFFFF"/>
      </a:dk1>
      <a:lt1>
        <a:srgbClr val="91056A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negativ">
        <a:dk1>
          <a:srgbClr val="FFFFFF"/>
        </a:dk1>
        <a:lt1>
          <a:srgbClr val="91056A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4.xml><?xml version="1.0" encoding="utf-8"?>
<a:theme xmlns:a="http://schemas.openxmlformats.org/drawingml/2006/main" name="ETH Grau negativ">
  <a:themeElements>
    <a:clrScheme name="ETH_Plakate_4">
      <a:dk1>
        <a:srgbClr val="FFFFFF"/>
      </a:dk1>
      <a:lt1>
        <a:srgbClr val="6F6F6E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negativ">
        <a:dk1>
          <a:srgbClr val="FFFFFF"/>
        </a:dk1>
        <a:lt1>
          <a:srgbClr val="6F6F6E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5.xml><?xml version="1.0" encoding="utf-8"?>
<a:theme xmlns:a="http://schemas.openxmlformats.org/drawingml/2006/main" name="ETH Rot negativ">
  <a:themeElements>
    <a:clrScheme name="ETH Rot neg">
      <a:dk1>
        <a:srgbClr val="FFFFFF"/>
      </a:dk1>
      <a:lt1>
        <a:srgbClr val="A8322D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negativ">
        <a:dk1>
          <a:srgbClr val="FFFFFF"/>
        </a:dk1>
        <a:lt1>
          <a:srgbClr val="A8322D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6.xml><?xml version="1.0" encoding="utf-8"?>
<a:theme xmlns:a="http://schemas.openxmlformats.org/drawingml/2006/main" name="ETH Petrol negativ">
  <a:themeElements>
    <a:clrScheme name="ETH_Plakate_6">
      <a:dk1>
        <a:srgbClr val="FFFFFF"/>
      </a:dk1>
      <a:lt1>
        <a:srgbClr val="007A96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negativ">
        <a:dk1>
          <a:srgbClr val="FFFFFF"/>
        </a:dk1>
        <a:lt1>
          <a:srgbClr val="007A96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7.xml><?xml version="1.0" encoding="utf-8"?>
<a:theme xmlns:a="http://schemas.openxmlformats.org/drawingml/2006/main" name="ETH Braun negativ">
  <a:themeElements>
    <a:clrScheme name="ETH braun neg">
      <a:dk1>
        <a:srgbClr val="FFFFFF"/>
      </a:dk1>
      <a:lt1>
        <a:srgbClr val="956013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negativ">
        <a:dk1>
          <a:srgbClr val="FFFFFF"/>
        </a:dk1>
        <a:lt1>
          <a:srgbClr val="956013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8.xml><?xml version="1.0" encoding="utf-8"?>
<a:theme xmlns:a="http://schemas.openxmlformats.org/drawingml/2006/main" name="ETH Blau positiv">
  <a:themeElements>
    <a:clrScheme name="ETH_Plakate_1">
      <a:dk1>
        <a:sysClr val="windowText" lastClr="000000"/>
      </a:dk1>
      <a:lt1>
        <a:sysClr val="window" lastClr="FFFFFF"/>
      </a:lt1>
      <a:dk2>
        <a:srgbClr val="1269B0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positiv">
        <a:dk1>
          <a:sysClr val="windowText" lastClr="000000"/>
        </a:dk1>
        <a:lt1>
          <a:sysClr val="window" lastClr="FFFFFF"/>
        </a:lt1>
        <a:dk2>
          <a:srgbClr val="1269B0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9.xml><?xml version="1.0" encoding="utf-8"?>
<a:theme xmlns:a="http://schemas.openxmlformats.org/drawingml/2006/main" name="ETH Gruen positiv">
  <a:themeElements>
    <a:clrScheme name="ETH Plakate 2a">
      <a:dk1>
        <a:sysClr val="windowText" lastClr="000000"/>
      </a:dk1>
      <a:lt1>
        <a:sysClr val="window" lastClr="FFFFFF"/>
      </a:lt1>
      <a:dk2>
        <a:srgbClr val="72791C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positiv">
        <a:dk1>
          <a:sysClr val="windowText" lastClr="000000"/>
        </a:dk1>
        <a:lt1>
          <a:sysClr val="window" lastClr="FFFFFF"/>
        </a:lt1>
        <a:dk2>
          <a:srgbClr val="72791C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eth_scientific_poster_portrait.potx</Template>
  <TotalTime>0</TotalTime>
  <Words>486</Words>
  <Application>Microsoft Macintosh PowerPoint</Application>
  <PresentationFormat>Benutzerdefiniert</PresentationFormat>
  <Paragraphs>123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14</vt:i4>
      </vt:variant>
      <vt:variant>
        <vt:lpstr>Folientitel</vt:lpstr>
      </vt:variant>
      <vt:variant>
        <vt:i4>1</vt:i4>
      </vt:variant>
    </vt:vector>
  </HeadingPairs>
  <TitlesOfParts>
    <vt:vector size="15" baseType="lpstr">
      <vt:lpstr>eth_scientific_poster_portrait</vt:lpstr>
      <vt:lpstr>ETH Gruen negativ</vt:lpstr>
      <vt:lpstr>ETH Violett negativ</vt:lpstr>
      <vt:lpstr>ETH Grau negativ</vt:lpstr>
      <vt:lpstr>ETH Rot negativ</vt:lpstr>
      <vt:lpstr>ETH Petrol negativ</vt:lpstr>
      <vt:lpstr>ETH Braun negativ</vt:lpstr>
      <vt:lpstr>ETH Blau positiv</vt:lpstr>
      <vt:lpstr>ETH Gruen positiv</vt:lpstr>
      <vt:lpstr>ETH Violett positiv</vt:lpstr>
      <vt:lpstr>ETH Grau positiv</vt:lpstr>
      <vt:lpstr>ETH Rot positiv</vt:lpstr>
      <vt:lpstr>ETH Petrol positiv</vt:lpstr>
      <vt:lpstr>ETH Braun positiv</vt:lpstr>
      <vt:lpstr>PowerPoint-Präsentation</vt:lpstr>
    </vt:vector>
  </TitlesOfParts>
  <Company>Mediaviso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Johannes</cp:lastModifiedBy>
  <cp:revision>99</cp:revision>
  <cp:lastPrinted>2014-07-31T14:26:30Z</cp:lastPrinted>
  <dcterms:created xsi:type="dcterms:W3CDTF">2014-07-22T13:23:06Z</dcterms:created>
  <dcterms:modified xsi:type="dcterms:W3CDTF">2016-05-20T16:12:29Z</dcterms:modified>
</cp:coreProperties>
</file>