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6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7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8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9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10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11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1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1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1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51" r:id="rId2"/>
    <p:sldMasterId id="2147483673" r:id="rId3"/>
    <p:sldMasterId id="2147483657" r:id="rId4"/>
    <p:sldMasterId id="2147483675" r:id="rId5"/>
    <p:sldMasterId id="2147483659" r:id="rId6"/>
    <p:sldMasterId id="2147483677" r:id="rId7"/>
    <p:sldMasterId id="2147483653" r:id="rId8"/>
    <p:sldMasterId id="2147483661" r:id="rId9"/>
    <p:sldMasterId id="2147483667" r:id="rId10"/>
    <p:sldMasterId id="2147483669" r:id="rId11"/>
    <p:sldMasterId id="2147483655" r:id="rId12"/>
    <p:sldMasterId id="2147483671" r:id="rId13"/>
    <p:sldMasterId id="2147483663" r:id="rId14"/>
  </p:sldMasterIdLst>
  <p:sldIdLst>
    <p:sldId id="256" r:id="rId15"/>
  </p:sldIdLst>
  <p:sldSz cx="10693400" cy="15122525"/>
  <p:notesSz cx="10234613" cy="14663738"/>
  <p:defaultTextStyle>
    <a:defPPr>
      <a:defRPr lang="de-DE"/>
    </a:defPPr>
    <a:lvl1pPr marL="0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37555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75110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212665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50220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87775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425330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162885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900440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771">
          <p15:clr>
            <a:srgbClr val="A4A3A4"/>
          </p15:clr>
        </p15:guide>
        <p15:guide id="2" orient="horz" pos="2767">
          <p15:clr>
            <a:srgbClr val="A4A3A4"/>
          </p15:clr>
        </p15:guide>
        <p15:guide id="3" orient="horz" pos="8891">
          <p15:clr>
            <a:srgbClr val="A4A3A4"/>
          </p15:clr>
        </p15:guide>
        <p15:guide id="4" orient="horz" pos="2881">
          <p15:clr>
            <a:srgbClr val="A4A3A4"/>
          </p15:clr>
        </p15:guide>
        <p15:guide id="5" pos="3255">
          <p15:clr>
            <a:srgbClr val="A4A3A4"/>
          </p15:clr>
        </p15:guide>
        <p15:guide id="6" pos="6452">
          <p15:clr>
            <a:srgbClr val="A4A3A4"/>
          </p15:clr>
        </p15:guide>
        <p15:guide id="7" pos="3481">
          <p15:clr>
            <a:srgbClr val="A4A3A4"/>
          </p15:clr>
        </p15:guide>
        <p15:guide id="8" pos="284">
          <p15:clr>
            <a:srgbClr val="A4A3A4"/>
          </p15:clr>
        </p15:guide>
        <p15:guide id="9" pos="2189">
          <p15:clr>
            <a:srgbClr val="A4A3A4"/>
          </p15:clr>
        </p15:guide>
        <p15:guide id="10" pos="2415">
          <p15:clr>
            <a:srgbClr val="A4A3A4"/>
          </p15:clr>
        </p15:guide>
        <p15:guide id="11" pos="4321">
          <p15:clr>
            <a:srgbClr val="A4A3A4"/>
          </p15:clr>
        </p15:guide>
        <p15:guide id="12" pos="45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Mittlere Formatvorlage 1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Designformatvorlage 2 - Akz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Designformatvorlage 2 - Akz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Designformatvorlage 2 - Akz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66" autoAdjust="0"/>
    <p:restoredTop sz="94660" autoAdjust="0"/>
  </p:normalViewPr>
  <p:slideViewPr>
    <p:cSldViewPr showGuides="1">
      <p:cViewPr>
        <p:scale>
          <a:sx n="125" d="100"/>
          <a:sy n="125" d="100"/>
        </p:scale>
        <p:origin x="-96" y="3952"/>
      </p:cViewPr>
      <p:guideLst>
        <p:guide orient="horz" pos="771"/>
        <p:guide orient="horz" pos="2767"/>
        <p:guide orient="horz" pos="8891"/>
        <p:guide orient="horz" pos="2881"/>
        <p:guide pos="3255"/>
        <p:guide pos="6452"/>
        <p:guide pos="3481"/>
        <p:guide pos="284"/>
        <p:guide pos="2189"/>
        <p:guide pos="2415"/>
        <p:guide pos="4321"/>
        <p:guide pos="45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9.xml"/><Relationship Id="rId20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Master" Target="slideMasters/slideMaster12.xml"/><Relationship Id="rId13" Type="http://schemas.openxmlformats.org/officeDocument/2006/relationships/slideMaster" Target="slideMasters/slideMaster13.xml"/><Relationship Id="rId14" Type="http://schemas.openxmlformats.org/officeDocument/2006/relationships/slideMaster" Target="slideMasters/slideMaster14.xml"/><Relationship Id="rId15" Type="http://schemas.openxmlformats.org/officeDocument/2006/relationships/slide" Target="slides/slide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11477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e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0656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98235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e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06560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63019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e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06560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</p:spTree>
    <p:extLst>
      <p:ext uri="{BB962C8B-B14F-4D97-AF65-F5344CB8AC3E}">
        <p14:creationId xmlns:p14="http://schemas.microsoft.com/office/powerpoint/2010/main" val="3153234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2518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09447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4741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87109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06560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4741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63499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4741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2981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4741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95247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4741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201579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47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89369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e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0656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77005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e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0656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67553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e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0656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7028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Relationship Id="rId3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2.xml"/><Relationship Id="rId3" Type="http://schemas.openxmlformats.org/officeDocument/2006/relationships/theme" Target="../theme/theme11.xml"/></Relationships>
</file>

<file path=ppt/slideMasters/_rels/slideMaster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theme" Target="../theme/theme12.xml"/></Relationships>
</file>

<file path=ppt/slideMasters/_rels/slideMaster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theme" Target="../theme/theme13.xml"/></Relationships>
</file>

<file path=ppt/slideMasters/_rels/slideMaster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8.xml"/><Relationship Id="rId3" Type="http://schemas.openxmlformats.org/officeDocument/2006/relationships/theme" Target="../theme/theme14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Relationship Id="rId3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56199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79" r:id="rId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25879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88" r:id="rId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89137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89" r:id="rId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944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90" r:id="rId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90764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91" r:id="rId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11169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92" r:id="rId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82895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80" r:id="rId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07860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1" r:id="rId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5269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82" r:id="rId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01647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3" r:id="rId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07248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84" r:id="rId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70109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85" r:id="rId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72611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86" r:id="rId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4554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87" r:id="rId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platzhalter 3"/>
          <p:cNvSpPr txBox="1">
            <a:spLocks/>
          </p:cNvSpPr>
          <p:nvPr/>
        </p:nvSpPr>
        <p:spPr>
          <a:xfrm>
            <a:off x="501370" y="4785527"/>
            <a:ext cx="4715073" cy="9616494"/>
          </a:xfrm>
          <a:prstGeom prst="rect">
            <a:avLst/>
          </a:prstGeom>
          <a:solidFill>
            <a:schemeClr val="accent2"/>
          </a:solidFill>
        </p:spPr>
        <p:txBody>
          <a:bodyPr vert="horz" lIns="324000" tIns="324000" rIns="324000" bIns="324000" rtlCol="0">
            <a:noAutofit/>
          </a:bodyPr>
          <a:lstStyle>
            <a:lvl1pPr marL="0" indent="0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b="1" dirty="0" smtClean="0"/>
              <a:t>Input Data / Preparation</a:t>
            </a:r>
          </a:p>
          <a:p>
            <a:endParaRPr lang="en-GB" sz="1100" dirty="0" smtClean="0"/>
          </a:p>
          <a:p>
            <a:pPr marL="171450" indent="-171450">
              <a:buFont typeface="Arial"/>
              <a:buChar char="•"/>
            </a:pPr>
            <a:r>
              <a:rPr lang="en-GB" sz="1100" dirty="0"/>
              <a:t>ModelNet10/40 </a:t>
            </a:r>
            <a:r>
              <a:rPr lang="en-GB" sz="1100" dirty="0" smtClean="0"/>
              <a:t>dataset - 3D CAD models </a:t>
            </a:r>
            <a:br>
              <a:rPr lang="en-GB" sz="1100" dirty="0" smtClean="0"/>
            </a:br>
            <a:r>
              <a:rPr lang="en-GB" sz="1100" dirty="0" smtClean="0"/>
              <a:t>of 10/40 common object categories with </a:t>
            </a:r>
            <a:br>
              <a:rPr lang="en-GB" sz="1100" dirty="0" smtClean="0"/>
            </a:br>
            <a:r>
              <a:rPr lang="en-GB" sz="1100" dirty="0" smtClean="0"/>
              <a:t>100 unique models each (.mat files)</a:t>
            </a:r>
          </a:p>
          <a:p>
            <a:endParaRPr lang="en-GB" sz="1100" dirty="0" smtClean="0"/>
          </a:p>
          <a:p>
            <a:pPr marL="171450" indent="-171450">
              <a:buFont typeface="Arial"/>
              <a:buChar char="•"/>
            </a:pPr>
            <a:r>
              <a:rPr lang="en-GB" sz="1100" dirty="0" smtClean="0"/>
              <a:t>A 3D shape is represented as 32 x 32 x 32 voxel grid (Fig. 2). </a:t>
            </a:r>
          </a:p>
          <a:p>
            <a:pPr marL="171450" indent="-171450">
              <a:buFont typeface="Arial"/>
              <a:buChar char="•"/>
            </a:pPr>
            <a:endParaRPr lang="en-GB" sz="1100" dirty="0" smtClean="0"/>
          </a:p>
          <a:p>
            <a:pPr marL="171450" indent="-171450">
              <a:buFont typeface="Arial"/>
              <a:buChar char="•"/>
            </a:pPr>
            <a:r>
              <a:rPr lang="en-GB" sz="1100" i="1" dirty="0" smtClean="0"/>
              <a:t>Contribution</a:t>
            </a:r>
            <a:r>
              <a:rPr lang="en-GB" sz="1100" dirty="0" smtClean="0"/>
              <a:t>: Converted multiple .mat </a:t>
            </a:r>
            <a:r>
              <a:rPr lang="en-GB" sz="1100" dirty="0"/>
              <a:t>files </a:t>
            </a:r>
            <a:r>
              <a:rPr lang="en-GB" sz="1100" dirty="0" smtClean="0"/>
              <a:t>to a single </a:t>
            </a:r>
            <a:r>
              <a:rPr lang="en-GB" sz="1100" dirty="0"/>
              <a:t>highly compressed hdf5 </a:t>
            </a:r>
            <a:r>
              <a:rPr lang="en-GB" sz="1100" dirty="0" smtClean="0"/>
              <a:t>file, which contains the complete dataset.</a:t>
            </a:r>
          </a:p>
          <a:p>
            <a:endParaRPr lang="en-GB" dirty="0" smtClean="0"/>
          </a:p>
          <a:p>
            <a:endParaRPr lang="en-GB" dirty="0"/>
          </a:p>
          <a:p>
            <a:r>
              <a:rPr lang="en-GB" sz="1200" b="1" dirty="0" smtClean="0"/>
              <a:t>Deep Convolutional Neural Networks </a:t>
            </a:r>
          </a:p>
          <a:p>
            <a:pPr>
              <a:lnSpc>
                <a:spcPct val="50000"/>
              </a:lnSpc>
            </a:pPr>
            <a:endParaRPr lang="en-GB" b="1" dirty="0"/>
          </a:p>
          <a:p>
            <a:r>
              <a:rPr lang="en-GB" sz="1100" dirty="0"/>
              <a:t>Task: Object Recognition </a:t>
            </a:r>
            <a:r>
              <a:rPr lang="en-GB" sz="1100" dirty="0" smtClean="0"/>
              <a:t>as  </a:t>
            </a:r>
            <a:r>
              <a:rPr lang="en-GB" sz="1100" dirty="0"/>
              <a:t>a Classification </a:t>
            </a:r>
            <a:r>
              <a:rPr lang="en-GB" sz="1100" dirty="0" smtClean="0"/>
              <a:t>Problem (Fig. 3)</a:t>
            </a:r>
          </a:p>
          <a:p>
            <a:endParaRPr lang="en-GB" sz="1100" dirty="0"/>
          </a:p>
          <a:p>
            <a:endParaRPr lang="en-GB" sz="1100" dirty="0" smtClean="0"/>
          </a:p>
          <a:p>
            <a:endParaRPr lang="en-GB" sz="1100" dirty="0"/>
          </a:p>
          <a:p>
            <a:endParaRPr lang="en-GB" sz="1100" dirty="0" smtClean="0"/>
          </a:p>
          <a:p>
            <a:endParaRPr lang="en-GB" sz="1100" dirty="0"/>
          </a:p>
          <a:p>
            <a:endParaRPr lang="en-GB" sz="1100" dirty="0" smtClean="0"/>
          </a:p>
          <a:p>
            <a:endParaRPr lang="en-GB" sz="1100" dirty="0"/>
          </a:p>
          <a:p>
            <a:endParaRPr lang="en-GB" sz="1100" dirty="0" smtClean="0"/>
          </a:p>
          <a:p>
            <a:endParaRPr lang="en-GB" sz="1100" dirty="0" smtClean="0"/>
          </a:p>
          <a:p>
            <a:endParaRPr lang="en-GB" sz="1100" dirty="0" smtClean="0"/>
          </a:p>
          <a:p>
            <a:endParaRPr lang="en-GB" sz="1100" dirty="0"/>
          </a:p>
          <a:p>
            <a:pPr>
              <a:lnSpc>
                <a:spcPct val="50000"/>
              </a:lnSpc>
            </a:pPr>
            <a:endParaRPr lang="en-GB" sz="1100" dirty="0" smtClean="0"/>
          </a:p>
          <a:p>
            <a:pPr>
              <a:lnSpc>
                <a:spcPct val="50000"/>
              </a:lnSpc>
            </a:pPr>
            <a:endParaRPr lang="en-GB" sz="1100" dirty="0" smtClean="0"/>
          </a:p>
          <a:p>
            <a:pPr>
              <a:lnSpc>
                <a:spcPct val="50000"/>
              </a:lnSpc>
            </a:pPr>
            <a:endParaRPr lang="en-GB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 smtClean="0"/>
              <a:t>Neural </a:t>
            </a:r>
            <a:r>
              <a:rPr lang="en-GB" sz="1100" dirty="0"/>
              <a:t>Network: </a:t>
            </a:r>
            <a:r>
              <a:rPr lang="en-GB" sz="1100" dirty="0" smtClean="0"/>
              <a:t>Non-linear activation function </a:t>
            </a:r>
            <a:r>
              <a:rPr lang="en-GB" sz="1100" dirty="0"/>
              <a:t>applied to </a:t>
            </a:r>
            <a:r>
              <a:rPr lang="en-GB" sz="1100" dirty="0" smtClean="0"/>
              <a:t>input </a:t>
            </a:r>
            <a:r>
              <a:rPr lang="en-GB" sz="1100" dirty="0"/>
              <a:t>to </a:t>
            </a:r>
            <a:r>
              <a:rPr lang="en-GB" sz="1100" dirty="0" smtClean="0"/>
              <a:t>create non-linear output (Fig. 4)</a:t>
            </a:r>
            <a:endParaRPr lang="en-GB" sz="1100" dirty="0"/>
          </a:p>
          <a:p>
            <a:pPr marL="228600" indent="-228600">
              <a:buAutoNum type="arabicPeriod"/>
            </a:pPr>
            <a:endParaRPr lang="en-GB" sz="1100" dirty="0"/>
          </a:p>
          <a:p>
            <a:pPr marL="228600" indent="-228600">
              <a:buAutoNum type="arabicPeriod"/>
            </a:pPr>
            <a:endParaRPr lang="en-GB" sz="1100" dirty="0"/>
          </a:p>
          <a:p>
            <a:pPr marL="228600" indent="-228600">
              <a:buAutoNum type="arabicPeriod"/>
            </a:pPr>
            <a:endParaRPr lang="en-GB" sz="1100" dirty="0"/>
          </a:p>
          <a:p>
            <a:endParaRPr lang="en-GB" sz="1100" b="1" dirty="0"/>
          </a:p>
          <a:p>
            <a:endParaRPr lang="en-GB" sz="1100" dirty="0" smtClean="0"/>
          </a:p>
          <a:p>
            <a:endParaRPr lang="en-GB" sz="1100" dirty="0" smtClean="0"/>
          </a:p>
          <a:p>
            <a:endParaRPr lang="en-GB" sz="1100" dirty="0" smtClean="0"/>
          </a:p>
          <a:p>
            <a:endParaRPr lang="en-GB" sz="1100" dirty="0" smtClean="0"/>
          </a:p>
          <a:p>
            <a:endParaRPr lang="en-GB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Deep Neural Network: Multiple Connected Layers of </a:t>
            </a:r>
            <a:r>
              <a:rPr lang="en-GB" sz="1100" dirty="0" smtClean="0"/>
              <a:t>weights, which </a:t>
            </a:r>
            <a:r>
              <a:rPr lang="en-GB" sz="1100" dirty="0"/>
              <a:t>are </a:t>
            </a:r>
            <a:r>
              <a:rPr lang="en-GB" sz="1100" dirty="0" smtClean="0"/>
              <a:t>trained</a:t>
            </a:r>
          </a:p>
          <a:p>
            <a:endParaRPr lang="en-GB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Convolutional Nets: Convoluting multiple voxel of one layer </a:t>
            </a:r>
            <a:r>
              <a:rPr lang="en-GB" sz="1100" dirty="0" smtClean="0"/>
              <a:t>into </a:t>
            </a:r>
            <a:r>
              <a:rPr lang="en-GB" sz="1100" dirty="0"/>
              <a:t>a  stack of voxel or a activation </a:t>
            </a:r>
            <a:r>
              <a:rPr lang="en-GB" sz="1100" dirty="0" smtClean="0"/>
              <a:t>map (Fig. 5)</a:t>
            </a:r>
            <a:endParaRPr lang="en-GB" sz="1100" dirty="0"/>
          </a:p>
          <a:p>
            <a:endParaRPr lang="en-GB" sz="1100" i="1" dirty="0"/>
          </a:p>
          <a:p>
            <a:endParaRPr lang="en-GB" i="1" dirty="0" smtClean="0"/>
          </a:p>
          <a:p>
            <a:endParaRPr lang="en-GB" i="1" dirty="0"/>
          </a:p>
        </p:txBody>
      </p:sp>
      <p:sp>
        <p:nvSpPr>
          <p:cNvPr id="20" name="Textplatzhalter 8"/>
          <p:cNvSpPr txBox="1">
            <a:spLocks/>
          </p:cNvSpPr>
          <p:nvPr/>
        </p:nvSpPr>
        <p:spPr>
          <a:xfrm>
            <a:off x="5526720" y="8577746"/>
            <a:ext cx="4716463" cy="4195366"/>
          </a:xfrm>
          <a:prstGeom prst="rect">
            <a:avLst/>
          </a:prstGeom>
          <a:solidFill>
            <a:schemeClr val="accent2"/>
          </a:solidFill>
        </p:spPr>
        <p:txBody>
          <a:bodyPr vert="horz" lIns="324000" tIns="108000" rIns="324000" bIns="324000" rtlCol="0">
            <a:noAutofit/>
          </a:bodyPr>
          <a:lstStyle>
            <a:lvl1pPr marL="0" indent="0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/>
              <a:t>Training</a:t>
            </a:r>
          </a:p>
          <a:p>
            <a:pPr>
              <a:lnSpc>
                <a:spcPct val="50000"/>
              </a:lnSpc>
            </a:pPr>
            <a:endParaRPr lang="en-US" sz="1100" b="1" dirty="0"/>
          </a:p>
          <a:p>
            <a:pPr marL="171450" indent="-171450">
              <a:buFont typeface="Arial"/>
              <a:buChar char="•"/>
            </a:pPr>
            <a:r>
              <a:rPr lang="de-CH" sz="1100" dirty="0" smtClean="0"/>
              <a:t>The </a:t>
            </a:r>
            <a:r>
              <a:rPr lang="de-CH" sz="1100" dirty="0"/>
              <a:t>training process takes around </a:t>
            </a:r>
            <a:r>
              <a:rPr lang="de-CH" sz="1100" dirty="0" smtClean="0"/>
              <a:t>9 </a:t>
            </a:r>
            <a:r>
              <a:rPr lang="de-CH" sz="1100" dirty="0"/>
              <a:t>to </a:t>
            </a:r>
            <a:r>
              <a:rPr lang="de-CH" sz="1100" dirty="0" smtClean="0"/>
              <a:t>20 </a:t>
            </a:r>
            <a:r>
              <a:rPr lang="de-CH" sz="1100" dirty="0"/>
              <a:t>hours on a NVIDIA GTX 980TI (6GB) GPU depending on the size of the </a:t>
            </a:r>
            <a:r>
              <a:rPr lang="de-CH" sz="1100" dirty="0" smtClean="0"/>
              <a:t>dataset</a:t>
            </a:r>
          </a:p>
          <a:p>
            <a:pPr marL="171450" indent="-171450">
              <a:buFont typeface="Arial"/>
              <a:buChar char="•"/>
            </a:pPr>
            <a:endParaRPr lang="de-CH" sz="1100" dirty="0"/>
          </a:p>
          <a:p>
            <a:pPr>
              <a:lnSpc>
                <a:spcPct val="50000"/>
              </a:lnSpc>
            </a:pPr>
            <a:endParaRPr lang="en-US" sz="1100" dirty="0"/>
          </a:p>
          <a:p>
            <a:r>
              <a:rPr lang="de-CH" sz="1200" b="1" dirty="0" err="1" smtClean="0"/>
              <a:t>Results</a:t>
            </a:r>
            <a:endParaRPr lang="de-CH" sz="1200" b="1" dirty="0" smtClean="0"/>
          </a:p>
          <a:p>
            <a:pPr marL="171450" indent="-171450">
              <a:buFont typeface="Arial"/>
              <a:buChar char="•"/>
            </a:pPr>
            <a:endParaRPr lang="de-CH" sz="1100" dirty="0" smtClean="0"/>
          </a:p>
          <a:p>
            <a:pPr marL="171450" indent="-171450">
              <a:buFont typeface="Arial"/>
              <a:buChar char="•"/>
            </a:pPr>
            <a:r>
              <a:rPr lang="en-US" sz="1100" dirty="0"/>
              <a:t>Our implementation (ETH </a:t>
            </a:r>
            <a:r>
              <a:rPr lang="en-US" sz="1100" dirty="0" err="1"/>
              <a:t>VoxNet</a:t>
            </a:r>
            <a:r>
              <a:rPr lang="en-US" sz="1100" dirty="0"/>
              <a:t>) achieves similar result as the original </a:t>
            </a:r>
            <a:r>
              <a:rPr lang="en-US" sz="1100" dirty="0" err="1"/>
              <a:t>VoxNet</a:t>
            </a:r>
            <a:r>
              <a:rPr lang="en-US" sz="1100" dirty="0"/>
              <a:t>[1</a:t>
            </a:r>
            <a:r>
              <a:rPr lang="en-US" sz="1100" dirty="0" smtClean="0"/>
              <a:t>] (Table 1). </a:t>
            </a:r>
          </a:p>
          <a:p>
            <a:pPr marL="171450" indent="-171450">
              <a:buFont typeface="Arial"/>
              <a:buChar char="•"/>
            </a:pPr>
            <a:endParaRPr lang="en-US" sz="1100" dirty="0"/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Classification </a:t>
            </a:r>
            <a:r>
              <a:rPr lang="en-US" sz="1100" dirty="0"/>
              <a:t>accuracy coincide with the original authors approach for ModelNet10, but for Modelnet40 a significant overfitting was </a:t>
            </a:r>
            <a:r>
              <a:rPr lang="en-US" sz="1100" dirty="0" smtClean="0"/>
              <a:t>observed.</a:t>
            </a:r>
          </a:p>
          <a:p>
            <a:pPr marL="171450" indent="-171450">
              <a:buFont typeface="Arial"/>
              <a:buChar char="•"/>
            </a:pPr>
            <a:endParaRPr lang="en-US" sz="1100" dirty="0"/>
          </a:p>
          <a:p>
            <a:pPr marL="171450" indent="-171450">
              <a:buFont typeface="Arial"/>
              <a:buChar char="•"/>
            </a:pPr>
            <a:r>
              <a:rPr lang="en-US" sz="1100" dirty="0"/>
              <a:t>A possible </a:t>
            </a:r>
            <a:r>
              <a:rPr lang="en-US" sz="1100" dirty="0" smtClean="0"/>
              <a:t>explanation </a:t>
            </a:r>
            <a:r>
              <a:rPr lang="en-US" sz="1100" dirty="0"/>
              <a:t>for the bad performance could be that the data was not augmented for multiresolution, since the training time was limited.</a:t>
            </a:r>
            <a:endParaRPr lang="de-CH" sz="1100" dirty="0"/>
          </a:p>
          <a:p>
            <a:pPr>
              <a:lnSpc>
                <a:spcPct val="50000"/>
              </a:lnSpc>
            </a:pPr>
            <a:endParaRPr lang="de-CH" b="1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450849" y="1044538"/>
            <a:ext cx="9791701" cy="1584176"/>
          </a:xfrm>
        </p:spPr>
        <p:txBody>
          <a:bodyPr/>
          <a:lstStyle/>
          <a:p>
            <a:r>
              <a:rPr lang="en-GB" dirty="0"/>
              <a:t>3D Object Recognition with Deep </a:t>
            </a:r>
            <a:r>
              <a:rPr lang="en-GB" dirty="0" smtClean="0"/>
              <a:t>Networks</a:t>
            </a:r>
          </a:p>
          <a:p>
            <a:pPr>
              <a:lnSpc>
                <a:spcPct val="50000"/>
              </a:lnSpc>
            </a:pPr>
            <a:r>
              <a:rPr lang="en-GB" sz="1100" i="1" dirty="0" smtClean="0"/>
              <a:t>Students: Adrian </a:t>
            </a:r>
            <a:r>
              <a:rPr lang="en-GB" sz="1100" i="1" dirty="0" err="1"/>
              <a:t>Schneuwly</a:t>
            </a:r>
            <a:r>
              <a:rPr lang="en-GB" sz="1100" i="1" dirty="0"/>
              <a:t>, Johannes Oswald, Tobias </a:t>
            </a:r>
            <a:r>
              <a:rPr lang="en-GB" sz="1100" i="1" dirty="0" err="1" smtClean="0"/>
              <a:t>Grundmann</a:t>
            </a:r>
            <a:endParaRPr lang="en-GB" sz="1100" dirty="0"/>
          </a:p>
          <a:p>
            <a:pPr>
              <a:lnSpc>
                <a:spcPct val="50000"/>
              </a:lnSpc>
            </a:pPr>
            <a:r>
              <a:rPr lang="en-GB" sz="1100" dirty="0" smtClean="0"/>
              <a:t>Supervisors</a:t>
            </a:r>
            <a:r>
              <a:rPr lang="en-GB" sz="1100" dirty="0"/>
              <a:t>: </a:t>
            </a:r>
            <a:r>
              <a:rPr lang="en-GB" sz="1100" i="1" dirty="0"/>
              <a:t>Martin Oswald, Pablo </a:t>
            </a:r>
            <a:r>
              <a:rPr lang="en-GB" sz="1100" i="1" dirty="0" err="1"/>
              <a:t>Speciale</a:t>
            </a:r>
            <a:endParaRPr lang="en-GB" sz="1100" i="1" dirty="0"/>
          </a:p>
          <a:p>
            <a:endParaRPr lang="en-GB" sz="3600" dirty="0" smtClean="0"/>
          </a:p>
        </p:txBody>
      </p:sp>
      <p:sp>
        <p:nvSpPr>
          <p:cNvPr id="19" name="Textplatzhalter 4"/>
          <p:cNvSpPr txBox="1">
            <a:spLocks/>
          </p:cNvSpPr>
          <p:nvPr/>
        </p:nvSpPr>
        <p:spPr>
          <a:xfrm>
            <a:off x="5538571" y="8065318"/>
            <a:ext cx="4716463" cy="512428"/>
          </a:xfrm>
          <a:prstGeom prst="rect">
            <a:avLst/>
          </a:prstGeom>
        </p:spPr>
        <p:txBody>
          <a:bodyPr vert="horz" lIns="0" tIns="144000" rIns="0" bIns="0" rtlCol="0">
            <a:noAutofit/>
          </a:bodyPr>
          <a:lstStyle>
            <a:lvl1pPr marL="0" indent="0" algn="l" defTabSz="1475110" rtl="0" eaLnBrk="1" latinLnBrk="0" hangingPunct="1">
              <a:lnSpc>
                <a:spcPts val="2200"/>
              </a:lnSpc>
              <a:spcBef>
                <a:spcPts val="0"/>
              </a:spcBef>
              <a:buFont typeface="+mj-lt"/>
              <a:buNone/>
              <a:tabLst>
                <a:tab pos="309563" algn="l"/>
              </a:tabLst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>
                <a:solidFill>
                  <a:schemeClr val="tx2"/>
                </a:solidFill>
              </a:rPr>
              <a:t>4	</a:t>
            </a:r>
            <a:r>
              <a:rPr lang="de-CH" dirty="0" smtClean="0">
                <a:solidFill>
                  <a:schemeClr val="tx2"/>
                </a:solidFill>
              </a:rPr>
              <a:t>Results &amp; </a:t>
            </a:r>
            <a:r>
              <a:rPr lang="de-CH" dirty="0"/>
              <a:t>Conclusion</a:t>
            </a:r>
            <a:endParaRPr lang="de-CH" dirty="0">
              <a:solidFill>
                <a:schemeClr val="tx2"/>
              </a:solidFill>
            </a:endParaRPr>
          </a:p>
        </p:txBody>
      </p:sp>
      <p:sp>
        <p:nvSpPr>
          <p:cNvPr id="52" name="Textplatzhalter 2"/>
          <p:cNvSpPr txBox="1">
            <a:spLocks/>
          </p:cNvSpPr>
          <p:nvPr/>
        </p:nvSpPr>
        <p:spPr>
          <a:xfrm>
            <a:off x="5514237" y="12688596"/>
            <a:ext cx="4716463" cy="468052"/>
          </a:xfrm>
          <a:prstGeom prst="rect">
            <a:avLst/>
          </a:prstGeom>
        </p:spPr>
        <p:txBody>
          <a:bodyPr vert="horz" lIns="0" tIns="144000" rIns="0" bIns="0" rtlCol="0">
            <a:noAutofit/>
          </a:bodyPr>
          <a:lstStyle>
            <a:lvl1pPr marL="0" indent="0" algn="l" defTabSz="1475110" rtl="0" eaLnBrk="1" latinLnBrk="0" hangingPunct="1">
              <a:lnSpc>
                <a:spcPts val="2200"/>
              </a:lnSpc>
              <a:spcBef>
                <a:spcPts val="0"/>
              </a:spcBef>
              <a:buFont typeface="+mj-lt"/>
              <a:buNone/>
              <a:tabLst>
                <a:tab pos="309563" algn="l"/>
              </a:tabLst>
              <a:defRPr sz="15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5</a:t>
            </a:r>
            <a:r>
              <a:rPr lang="de-CH" dirty="0" smtClean="0"/>
              <a:t> </a:t>
            </a:r>
            <a:r>
              <a:rPr lang="de-CH" dirty="0"/>
              <a:t>	References</a:t>
            </a:r>
          </a:p>
        </p:txBody>
      </p:sp>
      <p:sp>
        <p:nvSpPr>
          <p:cNvPr id="53" name="Textplatzhalter 3"/>
          <p:cNvSpPr txBox="1">
            <a:spLocks/>
          </p:cNvSpPr>
          <p:nvPr/>
        </p:nvSpPr>
        <p:spPr>
          <a:xfrm>
            <a:off x="5526088" y="13205160"/>
            <a:ext cx="4716462" cy="1196861"/>
          </a:xfrm>
          <a:prstGeom prst="rect">
            <a:avLst/>
          </a:prstGeom>
          <a:solidFill>
            <a:schemeClr val="accent2"/>
          </a:solidFill>
        </p:spPr>
        <p:txBody>
          <a:bodyPr vert="horz" lIns="324000" tIns="324000" rIns="324000" bIns="324000" rtlCol="0">
            <a:noAutofit/>
          </a:bodyPr>
          <a:lstStyle>
            <a:lvl1pPr marL="0" indent="0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600" b="1" dirty="0" smtClean="0">
                <a:latin typeface="Arial (Textkörper)"/>
                <a:cs typeface="Arial (Textkörper)"/>
              </a:rPr>
              <a:t>[1] </a:t>
            </a:r>
            <a:r>
              <a:rPr lang="en-US" sz="600" b="1" dirty="0">
                <a:latin typeface="Arial (Textkörper)"/>
                <a:cs typeface="Arial (Textkörper)"/>
              </a:rPr>
              <a:t>D. </a:t>
            </a:r>
            <a:r>
              <a:rPr lang="en-US" sz="600" b="1" dirty="0" err="1">
                <a:latin typeface="Arial (Textkörper)"/>
                <a:cs typeface="Arial (Textkörper)"/>
              </a:rPr>
              <a:t>Maturana</a:t>
            </a:r>
            <a:r>
              <a:rPr lang="en-US" sz="600" b="1" dirty="0">
                <a:latin typeface="Arial (Textkörper)"/>
                <a:cs typeface="Arial (Textkörper)"/>
              </a:rPr>
              <a:t> and S. Scherer. </a:t>
            </a:r>
            <a:r>
              <a:rPr lang="en-US" sz="600" b="1" dirty="0" err="1">
                <a:latin typeface="Arial (Textkörper)"/>
                <a:cs typeface="Arial (Textkörper)"/>
              </a:rPr>
              <a:t>Voxnet</a:t>
            </a:r>
            <a:r>
              <a:rPr lang="en-US" sz="600" b="1" dirty="0">
                <a:latin typeface="Arial (Textkörper)"/>
                <a:cs typeface="Arial (Textkörper)"/>
              </a:rPr>
              <a:t>: A 3d convolutional neural network for real-time object recognition. </a:t>
            </a:r>
            <a:r>
              <a:rPr lang="en-US" sz="600" b="1" i="1" dirty="0">
                <a:latin typeface="Arial (Textkörper)"/>
                <a:cs typeface="Arial (Textkörper)"/>
              </a:rPr>
              <a:t>International Conference on </a:t>
            </a:r>
            <a:r>
              <a:rPr lang="en-US" sz="600" b="1" i="1" dirty="0" smtClean="0">
                <a:latin typeface="Arial (Textkörper)"/>
                <a:cs typeface="Arial (Textkörper)"/>
              </a:rPr>
              <a:t>Intelligent </a:t>
            </a:r>
            <a:r>
              <a:rPr lang="en-US" sz="600" b="1" i="1" dirty="0">
                <a:latin typeface="Arial (Textkörper)"/>
                <a:cs typeface="Arial (Textkörper)"/>
              </a:rPr>
              <a:t>Robots and Systems (IROS2015)</a:t>
            </a:r>
            <a:r>
              <a:rPr lang="en-US" sz="600" b="1" dirty="0">
                <a:latin typeface="Arial (Textkörper)"/>
                <a:cs typeface="Arial (Textkörper)"/>
              </a:rPr>
              <a:t>, 2015. </a:t>
            </a:r>
          </a:p>
          <a:p>
            <a:pPr>
              <a:lnSpc>
                <a:spcPct val="120000"/>
              </a:lnSpc>
            </a:pPr>
            <a:r>
              <a:rPr lang="en-US" sz="600" b="1" dirty="0" smtClean="0">
                <a:latin typeface="Arial (Textkörper)"/>
                <a:cs typeface="Arial (Textkörper)"/>
              </a:rPr>
              <a:t>[2] </a:t>
            </a:r>
            <a:r>
              <a:rPr lang="de-DE" sz="600" b="1" dirty="0">
                <a:latin typeface="Arial (Textkörper)"/>
                <a:cs typeface="Arial (Textkörper)"/>
              </a:rPr>
              <a:t>Z. Wu, S. Song, A. </a:t>
            </a:r>
            <a:r>
              <a:rPr lang="de-DE" sz="600" b="1" dirty="0" err="1">
                <a:latin typeface="Arial (Textkörper)"/>
                <a:cs typeface="Arial (Textkörper)"/>
              </a:rPr>
              <a:t>Khosla</a:t>
            </a:r>
            <a:r>
              <a:rPr lang="de-DE" sz="600" b="1" dirty="0">
                <a:latin typeface="Arial (Textkörper)"/>
                <a:cs typeface="Arial (Textkörper)"/>
              </a:rPr>
              <a:t>, F. </a:t>
            </a:r>
            <a:r>
              <a:rPr lang="de-DE" sz="600" b="1" dirty="0" err="1">
                <a:latin typeface="Arial (Textkörper)"/>
                <a:cs typeface="Arial (Textkörper)"/>
              </a:rPr>
              <a:t>Yu</a:t>
            </a:r>
            <a:r>
              <a:rPr lang="de-DE" sz="600" b="1" dirty="0">
                <a:latin typeface="Arial (Textkörper)"/>
                <a:cs typeface="Arial (Textkörper)"/>
              </a:rPr>
              <a:t>, L. Zhang, X. Tang </a:t>
            </a:r>
            <a:r>
              <a:rPr lang="de-DE" sz="600" b="1" dirty="0" err="1">
                <a:latin typeface="Arial (Textkörper)"/>
                <a:cs typeface="Arial (Textkörper)"/>
              </a:rPr>
              <a:t>and</a:t>
            </a:r>
            <a:r>
              <a:rPr lang="de-DE" sz="600" b="1" dirty="0">
                <a:latin typeface="Arial (Textkörper)"/>
                <a:cs typeface="Arial (Textkörper)"/>
              </a:rPr>
              <a:t> </a:t>
            </a:r>
            <a:r>
              <a:rPr lang="de-DE" sz="600" b="1" dirty="0" err="1" smtClean="0">
                <a:latin typeface="Arial (Textkörper)"/>
                <a:cs typeface="Arial (Textkörper)"/>
              </a:rPr>
              <a:t>J.Xiao</a:t>
            </a:r>
            <a:r>
              <a:rPr lang="de-DE" sz="600" b="1" dirty="0" smtClean="0">
                <a:latin typeface="Arial (Textkörper)"/>
                <a:cs typeface="Arial (Textkörper)"/>
              </a:rPr>
              <a:t>. 3D </a:t>
            </a:r>
            <a:r>
              <a:rPr lang="de-DE" sz="600" b="1" dirty="0" err="1" smtClean="0">
                <a:latin typeface="Arial (Textkörper)"/>
                <a:cs typeface="Arial (Textkörper)"/>
              </a:rPr>
              <a:t>ShapeNets</a:t>
            </a:r>
            <a:r>
              <a:rPr lang="de-DE" sz="600" b="1" dirty="0" smtClean="0">
                <a:latin typeface="Arial (Textkörper)"/>
                <a:cs typeface="Arial (Textkörper)"/>
              </a:rPr>
              <a:t>: A </a:t>
            </a:r>
            <a:r>
              <a:rPr lang="de-DE" sz="600" b="1" dirty="0" err="1" smtClean="0">
                <a:latin typeface="Arial (Textkörper)"/>
                <a:cs typeface="Arial (Textkörper)"/>
              </a:rPr>
              <a:t>Deep</a:t>
            </a:r>
            <a:r>
              <a:rPr lang="de-DE" sz="600" b="1" dirty="0" smtClean="0">
                <a:latin typeface="Arial (Textkörper)"/>
                <a:cs typeface="Arial (Textkörper)"/>
              </a:rPr>
              <a:t> </a:t>
            </a:r>
            <a:r>
              <a:rPr lang="de-DE" sz="600" b="1" dirty="0" err="1" smtClean="0">
                <a:latin typeface="Arial (Textkörper)"/>
                <a:cs typeface="Arial (Textkörper)"/>
              </a:rPr>
              <a:t>Representation</a:t>
            </a:r>
            <a:r>
              <a:rPr lang="de-DE" sz="600" b="1" dirty="0" smtClean="0">
                <a:latin typeface="Arial (Textkörper)"/>
                <a:cs typeface="Arial (Textkörper)"/>
              </a:rPr>
              <a:t> </a:t>
            </a:r>
            <a:r>
              <a:rPr lang="de-DE" sz="600" b="1" dirty="0" err="1" smtClean="0">
                <a:latin typeface="Arial (Textkörper)"/>
                <a:cs typeface="Arial (Textkörper)"/>
              </a:rPr>
              <a:t>for</a:t>
            </a:r>
            <a:r>
              <a:rPr lang="de-DE" sz="600" b="1" dirty="0" smtClean="0">
                <a:latin typeface="Arial (Textkörper)"/>
                <a:cs typeface="Arial (Textkörper)"/>
              </a:rPr>
              <a:t> </a:t>
            </a:r>
            <a:r>
              <a:rPr lang="de-DE" sz="600" b="1" dirty="0" err="1" smtClean="0">
                <a:latin typeface="Arial (Textkörper)"/>
                <a:cs typeface="Arial (Textkörper)"/>
              </a:rPr>
              <a:t>Volumetric</a:t>
            </a:r>
            <a:r>
              <a:rPr lang="de-DE" sz="600" b="1" dirty="0" smtClean="0">
                <a:latin typeface="Arial (Textkörper)"/>
                <a:cs typeface="Arial (Textkörper)"/>
              </a:rPr>
              <a:t> </a:t>
            </a:r>
            <a:r>
              <a:rPr lang="de-DE" sz="600" b="1" dirty="0" smtClean="0">
                <a:latin typeface="Arial"/>
                <a:cs typeface="Arial"/>
              </a:rPr>
              <a:t>Shape; </a:t>
            </a:r>
            <a:r>
              <a:rPr lang="de-CH" sz="600" b="1" dirty="0" err="1">
                <a:latin typeface="Arial"/>
                <a:cs typeface="Arial"/>
              </a:rPr>
              <a:t>Proceedings</a:t>
            </a:r>
            <a:r>
              <a:rPr lang="de-CH" sz="600" b="1" dirty="0">
                <a:latin typeface="Arial"/>
                <a:cs typeface="Arial"/>
              </a:rPr>
              <a:t> </a:t>
            </a:r>
            <a:r>
              <a:rPr lang="de-CH" sz="600" b="1" dirty="0" err="1">
                <a:latin typeface="Arial"/>
                <a:cs typeface="Arial"/>
              </a:rPr>
              <a:t>of</a:t>
            </a:r>
            <a:r>
              <a:rPr lang="de-CH" sz="600" b="1" dirty="0">
                <a:latin typeface="Arial"/>
                <a:cs typeface="Arial"/>
              </a:rPr>
              <a:t> 28th IEEE Conference on Computer Vision </a:t>
            </a:r>
            <a:r>
              <a:rPr lang="de-CH" sz="600" b="1" dirty="0" err="1">
                <a:latin typeface="Arial"/>
                <a:cs typeface="Arial"/>
              </a:rPr>
              <a:t>and</a:t>
            </a:r>
            <a:r>
              <a:rPr lang="de-CH" sz="600" b="1" dirty="0">
                <a:latin typeface="Arial"/>
                <a:cs typeface="Arial"/>
              </a:rPr>
              <a:t> Pattern Recognition </a:t>
            </a:r>
            <a:endParaRPr lang="de-DE" sz="600" b="1" dirty="0" smtClean="0">
              <a:latin typeface="Arial"/>
              <a:cs typeface="Arial"/>
            </a:endParaRPr>
          </a:p>
          <a:p>
            <a:pPr>
              <a:lnSpc>
                <a:spcPct val="120000"/>
              </a:lnSpc>
            </a:pPr>
            <a:r>
              <a:rPr lang="de-DE" sz="600" b="1" dirty="0">
                <a:latin typeface="Arial (Textkörper)"/>
                <a:cs typeface="Arial (Textkörper)"/>
              </a:rPr>
              <a:t>[3] http://sun.cs.princeton.edu</a:t>
            </a:r>
            <a:r>
              <a:rPr lang="de-DE" sz="600" b="1" dirty="0" smtClean="0">
                <a:latin typeface="Arial (Textkörper)"/>
                <a:cs typeface="Arial (Textkörper)"/>
              </a:rPr>
              <a:t>/ </a:t>
            </a:r>
          </a:p>
          <a:p>
            <a:pPr>
              <a:lnSpc>
                <a:spcPct val="120000"/>
              </a:lnSpc>
            </a:pPr>
            <a:r>
              <a:rPr lang="de-DE" sz="600" b="1" dirty="0" smtClean="0">
                <a:latin typeface="Arial (Textkörper)"/>
                <a:cs typeface="Arial (Textkörper)"/>
              </a:rPr>
              <a:t>[4] Udacity Deep Learning course</a:t>
            </a:r>
          </a:p>
        </p:txBody>
      </p:sp>
      <p:sp>
        <p:nvSpPr>
          <p:cNvPr id="54" name="Textplatzhalter 2"/>
          <p:cNvSpPr txBox="1">
            <a:spLocks/>
          </p:cNvSpPr>
          <p:nvPr/>
        </p:nvSpPr>
        <p:spPr>
          <a:xfrm>
            <a:off x="5526720" y="4248894"/>
            <a:ext cx="4716463" cy="468052"/>
          </a:xfrm>
          <a:prstGeom prst="rect">
            <a:avLst/>
          </a:prstGeom>
        </p:spPr>
        <p:txBody>
          <a:bodyPr vert="horz" lIns="0" tIns="144000" rIns="0" bIns="0" rtlCol="0">
            <a:noAutofit/>
          </a:bodyPr>
          <a:lstStyle>
            <a:lvl1pPr marL="0" indent="0" algn="l" defTabSz="1475110" rtl="0" eaLnBrk="1" latinLnBrk="0" hangingPunct="1">
              <a:lnSpc>
                <a:spcPts val="2200"/>
              </a:lnSpc>
              <a:spcBef>
                <a:spcPts val="0"/>
              </a:spcBef>
              <a:buFont typeface="+mj-lt"/>
              <a:buNone/>
              <a:tabLst>
                <a:tab pos="309563" algn="l"/>
              </a:tabLst>
              <a:defRPr sz="15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mtClean="0"/>
              <a:t>3 Voxnet &amp; </a:t>
            </a:r>
            <a:r>
              <a:rPr lang="de-CH" dirty="0" smtClean="0"/>
              <a:t>Implementation</a:t>
            </a:r>
            <a:endParaRPr lang="de-CH" dirty="0"/>
          </a:p>
        </p:txBody>
      </p:sp>
      <p:sp>
        <p:nvSpPr>
          <p:cNvPr id="55" name="Textplatzhalter 3"/>
          <p:cNvSpPr txBox="1">
            <a:spLocks/>
          </p:cNvSpPr>
          <p:nvPr/>
        </p:nvSpPr>
        <p:spPr>
          <a:xfrm>
            <a:off x="5528110" y="4788954"/>
            <a:ext cx="4715073" cy="3289524"/>
          </a:xfrm>
          <a:prstGeom prst="rect">
            <a:avLst/>
          </a:prstGeom>
          <a:solidFill>
            <a:schemeClr val="accent2"/>
          </a:solidFill>
        </p:spPr>
        <p:txBody>
          <a:bodyPr vert="horz" lIns="324000" tIns="180000" rIns="324000" bIns="324000" rtlCol="0">
            <a:noAutofit/>
          </a:bodyPr>
          <a:lstStyle>
            <a:lvl1pPr marL="0" indent="0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100" dirty="0"/>
              <a:t>Sequence of Multiple </a:t>
            </a:r>
            <a:endParaRPr lang="en-GB" sz="1100" dirty="0" smtClean="0"/>
          </a:p>
          <a:p>
            <a:r>
              <a:rPr lang="en-GB" sz="1100" dirty="0" smtClean="0"/>
              <a:t>Convolutional Layer</a:t>
            </a:r>
            <a:r>
              <a:rPr lang="en-GB" sz="1100" dirty="0"/>
              <a:t>, </a:t>
            </a:r>
            <a:endParaRPr lang="en-GB" sz="1100" dirty="0" smtClean="0"/>
          </a:p>
          <a:p>
            <a:r>
              <a:rPr lang="en-GB" sz="1100" dirty="0" smtClean="0"/>
              <a:t>Max </a:t>
            </a:r>
            <a:r>
              <a:rPr lang="en-GB" sz="1100" dirty="0"/>
              <a:t>Pooling Layers, followed </a:t>
            </a:r>
            <a:endParaRPr lang="en-GB" sz="1100" dirty="0" smtClean="0"/>
          </a:p>
          <a:p>
            <a:r>
              <a:rPr lang="en-GB" sz="1100" dirty="0" smtClean="0"/>
              <a:t>by </a:t>
            </a:r>
            <a:r>
              <a:rPr lang="en-GB" sz="1100" dirty="0"/>
              <a:t>Fully Connected </a:t>
            </a:r>
            <a:r>
              <a:rPr lang="en-GB" sz="1100" dirty="0" smtClean="0"/>
              <a:t>Layers</a:t>
            </a:r>
          </a:p>
          <a:p>
            <a:endParaRPr lang="en-GB" sz="1100" dirty="0"/>
          </a:p>
          <a:p>
            <a:pPr>
              <a:lnSpc>
                <a:spcPct val="50000"/>
              </a:lnSpc>
            </a:pPr>
            <a:endParaRPr lang="en-GB" sz="1100" dirty="0"/>
          </a:p>
          <a:p>
            <a:pPr marL="171450" indent="-171450">
              <a:lnSpc>
                <a:spcPct val="50000"/>
              </a:lnSpc>
              <a:buFont typeface="Wingdings" panose="05000000000000000000" pitchFamily="2" charset="2"/>
              <a:buChar char="Ø"/>
            </a:pPr>
            <a:r>
              <a:rPr lang="en-GB" sz="1100" dirty="0"/>
              <a:t> CNN </a:t>
            </a:r>
            <a:r>
              <a:rPr lang="en-GB" sz="1100" dirty="0" smtClean="0"/>
              <a:t>~</a:t>
            </a:r>
            <a:r>
              <a:rPr lang="en-GB" sz="1100" dirty="0" smtClean="0"/>
              <a:t> </a:t>
            </a:r>
            <a:r>
              <a:rPr lang="en-GB" sz="1100" dirty="0"/>
              <a:t>900k Parameter</a:t>
            </a:r>
          </a:p>
          <a:p>
            <a:pPr marL="171450" indent="-1714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GB" sz="1100" dirty="0" smtClean="0"/>
              <a:t> Activation</a:t>
            </a:r>
            <a:r>
              <a:rPr lang="en-GB" sz="1100" dirty="0"/>
              <a:t>: Leaky </a:t>
            </a:r>
            <a:r>
              <a:rPr lang="en-GB" sz="1100" dirty="0" err="1"/>
              <a:t>ReLu</a:t>
            </a:r>
            <a:endParaRPr lang="en-GB" sz="1100" dirty="0"/>
          </a:p>
          <a:p>
            <a:endParaRPr lang="en-GB" sz="1100" b="1" dirty="0" smtClean="0"/>
          </a:p>
          <a:p>
            <a:endParaRPr lang="en-GB" sz="1100" b="1" dirty="0"/>
          </a:p>
          <a:p>
            <a:r>
              <a:rPr lang="en-GB" sz="1100" i="1" dirty="0"/>
              <a:t>Contributed</a:t>
            </a:r>
            <a:r>
              <a:rPr lang="en-GB" sz="1100" i="1" dirty="0" smtClean="0"/>
              <a:t>:</a:t>
            </a:r>
            <a:endParaRPr lang="en-GB" sz="1100" dirty="0" smtClean="0"/>
          </a:p>
          <a:p>
            <a:endParaRPr lang="en-GB" sz="1100" dirty="0"/>
          </a:p>
          <a:p>
            <a:pPr marL="171450" indent="-171450">
              <a:buFont typeface="Arial"/>
              <a:buChar char="•"/>
            </a:pPr>
            <a:r>
              <a:rPr lang="en-GB" sz="1100" dirty="0"/>
              <a:t>Reimplementation of  </a:t>
            </a:r>
          </a:p>
          <a:p>
            <a:r>
              <a:rPr lang="en-GB" sz="1100" dirty="0"/>
              <a:t>    </a:t>
            </a:r>
            <a:r>
              <a:rPr lang="en-GB" sz="1100" dirty="0" smtClean="0"/>
              <a:t> Convolutional Neural </a:t>
            </a:r>
          </a:p>
          <a:p>
            <a:r>
              <a:rPr lang="en-GB" sz="1100" dirty="0"/>
              <a:t> </a:t>
            </a:r>
            <a:r>
              <a:rPr lang="en-GB" sz="1100" dirty="0" smtClean="0"/>
              <a:t>    </a:t>
            </a:r>
            <a:r>
              <a:rPr lang="en-GB" sz="1100" dirty="0" smtClean="0"/>
              <a:t>Network Model </a:t>
            </a:r>
            <a:r>
              <a:rPr lang="en-GB" sz="1100" dirty="0"/>
              <a:t>with </a:t>
            </a:r>
            <a:r>
              <a:rPr lang="en-GB" sz="1100" dirty="0" err="1"/>
              <a:t>Keras</a:t>
            </a:r>
            <a:r>
              <a:rPr lang="en-GB" sz="1100" dirty="0"/>
              <a:t> </a:t>
            </a:r>
            <a:endParaRPr lang="en-GB" sz="1100" dirty="0" smtClean="0"/>
          </a:p>
          <a:p>
            <a:r>
              <a:rPr lang="en-GB" sz="1100" dirty="0"/>
              <a:t> </a:t>
            </a:r>
            <a:r>
              <a:rPr lang="en-GB" sz="1100" dirty="0" smtClean="0"/>
              <a:t>    </a:t>
            </a:r>
            <a:r>
              <a:rPr lang="en-GB" sz="1100" dirty="0" smtClean="0"/>
              <a:t>in </a:t>
            </a:r>
            <a:r>
              <a:rPr lang="en-GB" sz="1100" dirty="0"/>
              <a:t>Python</a:t>
            </a:r>
            <a:r>
              <a:rPr lang="en-GB" sz="1100" dirty="0" smtClean="0"/>
              <a:t>, supports </a:t>
            </a:r>
            <a:r>
              <a:rPr lang="en-GB" sz="1100" dirty="0"/>
              <a:t>rotation </a:t>
            </a:r>
            <a:endParaRPr lang="en-GB" sz="1100" dirty="0" smtClean="0"/>
          </a:p>
          <a:p>
            <a:r>
              <a:rPr lang="en-GB" sz="1100" dirty="0"/>
              <a:t> </a:t>
            </a:r>
            <a:r>
              <a:rPr lang="en-GB" sz="1100" dirty="0" smtClean="0"/>
              <a:t>    </a:t>
            </a:r>
            <a:r>
              <a:rPr lang="en-GB" sz="1100" dirty="0" smtClean="0"/>
              <a:t>e.g</a:t>
            </a:r>
            <a:r>
              <a:rPr lang="en-GB" sz="1100" dirty="0"/>
              <a:t>. </a:t>
            </a:r>
            <a:r>
              <a:rPr lang="en-GB" sz="1100" dirty="0" smtClean="0"/>
              <a:t>different views </a:t>
            </a:r>
            <a:r>
              <a:rPr lang="en-GB" sz="1100" dirty="0"/>
              <a:t>of same object</a:t>
            </a:r>
          </a:p>
          <a:p>
            <a:endParaRPr lang="de-CH" sz="1100" b="1" dirty="0"/>
          </a:p>
          <a:p>
            <a:pPr marL="171450" indent="-171450">
              <a:buFont typeface="Arial"/>
              <a:buChar char="•"/>
            </a:pPr>
            <a:r>
              <a:rPr lang="de-CH" sz="1100" smtClean="0"/>
              <a:t>The </a:t>
            </a:r>
            <a:r>
              <a:rPr lang="de-CH" sz="1100" dirty="0"/>
              <a:t>Keras framework with Theano backend in Python were used to implement the neural network. </a:t>
            </a:r>
          </a:p>
          <a:p>
            <a:endParaRPr lang="en-GB" sz="1100" dirty="0"/>
          </a:p>
        </p:txBody>
      </p:sp>
      <p:sp>
        <p:nvSpPr>
          <p:cNvPr id="68" name="Textplatzhalter 2"/>
          <p:cNvSpPr txBox="1">
            <a:spLocks/>
          </p:cNvSpPr>
          <p:nvPr/>
        </p:nvSpPr>
        <p:spPr>
          <a:xfrm>
            <a:off x="3186460" y="2592710"/>
            <a:ext cx="4716463" cy="468052"/>
          </a:xfrm>
          <a:prstGeom prst="rect">
            <a:avLst/>
          </a:prstGeom>
        </p:spPr>
        <p:txBody>
          <a:bodyPr vert="horz" lIns="0" tIns="144000" rIns="0" bIns="0" rtlCol="0">
            <a:noAutofit/>
          </a:bodyPr>
          <a:lstStyle>
            <a:lvl1pPr marL="0" indent="0" algn="l" defTabSz="1475110" rtl="0" eaLnBrk="1" latinLnBrk="0" hangingPunct="1">
              <a:lnSpc>
                <a:spcPts val="2200"/>
              </a:lnSpc>
              <a:spcBef>
                <a:spcPts val="0"/>
              </a:spcBef>
              <a:buFont typeface="+mj-lt"/>
              <a:buNone/>
              <a:tabLst>
                <a:tab pos="309563" algn="l"/>
              </a:tabLst>
              <a:defRPr sz="15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1	</a:t>
            </a:r>
            <a:r>
              <a:rPr lang="de-CH" dirty="0" smtClean="0"/>
              <a:t>Goal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our</a:t>
            </a:r>
            <a:r>
              <a:rPr lang="de-CH" dirty="0" smtClean="0"/>
              <a:t> </a:t>
            </a:r>
            <a:r>
              <a:rPr lang="de-CH" dirty="0" err="1" smtClean="0"/>
              <a:t>work</a:t>
            </a:r>
            <a:r>
              <a:rPr lang="de-CH" dirty="0" smtClean="0"/>
              <a:t>: </a:t>
            </a:r>
            <a:r>
              <a:rPr lang="de-CH" dirty="0" err="1" smtClean="0"/>
              <a:t>Reimplement</a:t>
            </a:r>
            <a:r>
              <a:rPr lang="de-CH" dirty="0" smtClean="0"/>
              <a:t> </a:t>
            </a:r>
            <a:r>
              <a:rPr lang="de-CH" dirty="0" err="1" smtClean="0"/>
              <a:t>Voxnet</a:t>
            </a:r>
            <a:r>
              <a:rPr lang="de-CH" dirty="0" smtClean="0"/>
              <a:t> [1]</a:t>
            </a:r>
            <a:endParaRPr lang="de-CH" dirty="0"/>
          </a:p>
        </p:txBody>
      </p:sp>
      <p:sp>
        <p:nvSpPr>
          <p:cNvPr id="70" name="Textplatzhalter 2"/>
          <p:cNvSpPr txBox="1">
            <a:spLocks/>
          </p:cNvSpPr>
          <p:nvPr/>
        </p:nvSpPr>
        <p:spPr>
          <a:xfrm>
            <a:off x="486221" y="4248894"/>
            <a:ext cx="4716463" cy="468052"/>
          </a:xfrm>
          <a:prstGeom prst="rect">
            <a:avLst/>
          </a:prstGeom>
        </p:spPr>
        <p:txBody>
          <a:bodyPr vert="horz" lIns="0" tIns="144000" rIns="0" bIns="0" rtlCol="0">
            <a:noAutofit/>
          </a:bodyPr>
          <a:lstStyle>
            <a:lvl1pPr marL="0" indent="0" algn="l" defTabSz="1475110" rtl="0" eaLnBrk="1" latinLnBrk="0" hangingPunct="1">
              <a:lnSpc>
                <a:spcPts val="2200"/>
              </a:lnSpc>
              <a:spcBef>
                <a:spcPts val="0"/>
              </a:spcBef>
              <a:buFont typeface="+mj-lt"/>
              <a:buNone/>
              <a:tabLst>
                <a:tab pos="309563" algn="l"/>
              </a:tabLst>
              <a:defRPr sz="15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2	Method </a:t>
            </a:r>
            <a:r>
              <a:rPr lang="de-CH" dirty="0" smtClean="0"/>
              <a:t>Overview</a:t>
            </a:r>
            <a:endParaRPr lang="de-CH" dirty="0"/>
          </a:p>
        </p:txBody>
      </p:sp>
      <p:pic>
        <p:nvPicPr>
          <p:cNvPr id="8" name="Bild 7" descr="Screen Shot 2016-05-20 at 11.11.10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379" y="4932970"/>
            <a:ext cx="1631064" cy="823749"/>
          </a:xfrm>
          <a:prstGeom prst="rect">
            <a:avLst/>
          </a:prstGeom>
        </p:spPr>
      </p:pic>
      <p:pic>
        <p:nvPicPr>
          <p:cNvPr id="31" name="Screen Shot 2016-03-11 at 16.17.5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94372" y="3060762"/>
            <a:ext cx="6264696" cy="104411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34" name="Textplatzhalter 3"/>
          <p:cNvSpPr txBox="1">
            <a:spLocks/>
          </p:cNvSpPr>
          <p:nvPr/>
        </p:nvSpPr>
        <p:spPr>
          <a:xfrm>
            <a:off x="2394372" y="4068874"/>
            <a:ext cx="6264696" cy="252028"/>
          </a:xfrm>
          <a:prstGeom prst="rect">
            <a:avLst/>
          </a:prstGeom>
          <a:solidFill>
            <a:schemeClr val="accent2"/>
          </a:solidFill>
        </p:spPr>
        <p:txBody>
          <a:bodyPr vert="horz" lIns="180000" tIns="72000" rIns="180000" bIns="72000" rtlCol="0">
            <a:noAutofit/>
          </a:bodyPr>
          <a:lstStyle>
            <a:lvl1pPr marL="0" indent="0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3D information / </a:t>
            </a:r>
            <a:r>
              <a:rPr lang="en-US" dirty="0" smtClean="0"/>
              <a:t>Point </a:t>
            </a:r>
            <a:r>
              <a:rPr lang="en-US" dirty="0"/>
              <a:t>cloud of object       |       </a:t>
            </a:r>
            <a:r>
              <a:rPr lang="en-US" dirty="0" smtClean="0"/>
              <a:t>  Occupancy Grid            </a:t>
            </a:r>
            <a:r>
              <a:rPr lang="en-US" dirty="0"/>
              <a:t>|            </a:t>
            </a:r>
            <a:r>
              <a:rPr lang="en-US" dirty="0" smtClean="0"/>
              <a:t> Object Recognition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10160000" y="14605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de-DE" sz="600" dirty="0"/>
          </a:p>
        </p:txBody>
      </p:sp>
      <p:sp>
        <p:nvSpPr>
          <p:cNvPr id="5" name="Textfeld 4"/>
          <p:cNvSpPr txBox="1"/>
          <p:nvPr/>
        </p:nvSpPr>
        <p:spPr>
          <a:xfrm>
            <a:off x="5461000" y="144653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de-DE" sz="600" dirty="0"/>
          </a:p>
        </p:txBody>
      </p:sp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008719"/>
              </p:ext>
            </p:extLst>
          </p:nvPr>
        </p:nvGraphicFramePr>
        <p:xfrm>
          <a:off x="6184208" y="11455836"/>
          <a:ext cx="3204357" cy="96612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681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681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811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65280">
                <a:tc>
                  <a:txBody>
                    <a:bodyPr/>
                    <a:lstStyle/>
                    <a:p>
                      <a:pPr algn="ctr"/>
                      <a:r>
                        <a:rPr lang="de-DE" sz="800" dirty="0" err="1" smtClean="0"/>
                        <a:t>Algorithm</a:t>
                      </a:r>
                      <a:endParaRPr lang="de-DE" sz="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dirty="0" smtClean="0"/>
                        <a:t>ModelNet10</a:t>
                      </a:r>
                      <a:endParaRPr lang="de-DE" sz="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dirty="0" smtClean="0"/>
                        <a:t>Modelnet40</a:t>
                      </a:r>
                      <a:endParaRPr lang="de-DE" sz="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3614">
                <a:tc>
                  <a:txBody>
                    <a:bodyPr/>
                    <a:lstStyle/>
                    <a:p>
                      <a:pPr marL="0" marR="0" indent="0" algn="l" defTabSz="14751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800" dirty="0" err="1" smtClean="0">
                          <a:solidFill>
                            <a:srgbClr val="000000"/>
                          </a:solidFill>
                        </a:rPr>
                        <a:t>VoxNet</a:t>
                      </a:r>
                      <a:r>
                        <a:rPr lang="de-CH" sz="800" baseline="0" dirty="0" smtClean="0">
                          <a:solidFill>
                            <a:srgbClr val="000000"/>
                          </a:solidFill>
                        </a:rPr>
                        <a:t> [1]</a:t>
                      </a:r>
                      <a:endParaRPr lang="de-CH" sz="8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800" dirty="0" smtClean="0">
                          <a:solidFill>
                            <a:srgbClr val="000000"/>
                          </a:solidFill>
                        </a:rPr>
                        <a:t>83%</a:t>
                      </a:r>
                      <a:endParaRPr lang="de-DE" sz="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800" dirty="0" smtClean="0">
                          <a:solidFill>
                            <a:srgbClr val="000000"/>
                          </a:solidFill>
                        </a:rPr>
                        <a:t>92%</a:t>
                      </a:r>
                      <a:endParaRPr lang="de-DE" sz="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3614">
                <a:tc>
                  <a:txBody>
                    <a:bodyPr/>
                    <a:lstStyle/>
                    <a:p>
                      <a:pPr marL="0" marR="0" indent="0" algn="l" defTabSz="14751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800" dirty="0" smtClean="0">
                          <a:solidFill>
                            <a:srgbClr val="000000"/>
                          </a:solidFill>
                        </a:rPr>
                        <a:t>3DShapeNets [2]</a:t>
                      </a:r>
                      <a:endParaRPr lang="de-CH" sz="8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800" dirty="0" smtClean="0">
                          <a:solidFill>
                            <a:srgbClr val="000000"/>
                          </a:solidFill>
                        </a:rPr>
                        <a:t>77%</a:t>
                      </a:r>
                      <a:endParaRPr lang="de-DE" sz="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800" dirty="0" smtClean="0">
                          <a:solidFill>
                            <a:srgbClr val="000000"/>
                          </a:solidFill>
                        </a:rPr>
                        <a:t>83.5%</a:t>
                      </a:r>
                      <a:endParaRPr lang="de-DE" sz="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3614">
                <a:tc>
                  <a:txBody>
                    <a:bodyPr/>
                    <a:lstStyle/>
                    <a:p>
                      <a:pPr marL="0" marR="0" indent="0" algn="l" defTabSz="14751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800" b="1" dirty="0" smtClean="0">
                          <a:solidFill>
                            <a:srgbClr val="000000"/>
                          </a:solidFill>
                        </a:rPr>
                        <a:t>ETH</a:t>
                      </a:r>
                      <a:r>
                        <a:rPr lang="de-CH" sz="800" b="1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de-CH" sz="800" b="1" baseline="0" dirty="0" err="1" smtClean="0">
                          <a:solidFill>
                            <a:srgbClr val="000000"/>
                          </a:solidFill>
                        </a:rPr>
                        <a:t>VoxNet</a:t>
                      </a:r>
                      <a:endParaRPr lang="de-CH" sz="800" b="1" i="0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800" b="1" dirty="0" smtClean="0">
                          <a:solidFill>
                            <a:srgbClr val="000000"/>
                          </a:solidFill>
                        </a:rPr>
                        <a:t>81.8%</a:t>
                      </a:r>
                      <a:endParaRPr lang="de-DE" sz="8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14751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b="1" dirty="0" smtClean="0">
                          <a:solidFill>
                            <a:srgbClr val="000000"/>
                          </a:solidFill>
                        </a:rPr>
                        <a:t>82.4%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56" name="Inhaltsplatzhalter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90" r="19489"/>
          <a:stretch/>
        </p:blipFill>
        <p:spPr>
          <a:xfrm>
            <a:off x="1278248" y="7368535"/>
            <a:ext cx="2664295" cy="1536997"/>
          </a:xfrm>
          <a:prstGeom prst="rect">
            <a:avLst/>
          </a:prstGeom>
        </p:spPr>
      </p:pic>
      <p:grpSp>
        <p:nvGrpSpPr>
          <p:cNvPr id="17" name="Gruppierung 16"/>
          <p:cNvGrpSpPr/>
          <p:nvPr/>
        </p:nvGrpSpPr>
        <p:grpSpPr>
          <a:xfrm>
            <a:off x="767410" y="11981141"/>
            <a:ext cx="1994260" cy="1225751"/>
            <a:chOff x="3546500" y="8702515"/>
            <a:chExt cx="6854800" cy="4394103"/>
          </a:xfrm>
        </p:grpSpPr>
        <p:pic>
          <p:nvPicPr>
            <p:cNvPr id="15" name="Bild 14" descr="Screen Shot 2016-05-24 at 18.59.26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6500" y="8702515"/>
              <a:ext cx="6854800" cy="4394103"/>
            </a:xfrm>
            <a:prstGeom prst="rect">
              <a:avLst/>
            </a:prstGeom>
          </p:spPr>
        </p:pic>
        <p:sp>
          <p:nvSpPr>
            <p:cNvPr id="16" name="Rechteck 15"/>
            <p:cNvSpPr/>
            <p:nvPr/>
          </p:nvSpPr>
          <p:spPr>
            <a:xfrm>
              <a:off x="3546500" y="8749394"/>
              <a:ext cx="756084" cy="5400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21" name="Bild 20" descr="Screen Shot 2016-05-24 at 19.05.44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314" y="11857743"/>
            <a:ext cx="1861602" cy="1475520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1048852" y="9685498"/>
            <a:ext cx="3721845" cy="812433"/>
            <a:chOff x="710850" y="8162013"/>
            <a:chExt cx="3276364" cy="715190"/>
          </a:xfrm>
        </p:grpSpPr>
        <p:pic>
          <p:nvPicPr>
            <p:cNvPr id="35" name="Bild 2" descr="Screen Shot 2016-05-24 at 18.10.55.png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850" y="8162013"/>
              <a:ext cx="3276364" cy="468052"/>
            </a:xfrm>
            <a:prstGeom prst="rect">
              <a:avLst/>
            </a:prstGeom>
          </p:spPr>
        </p:pic>
        <p:pic>
          <p:nvPicPr>
            <p:cNvPr id="36" name="Bild 6" descr="Screen Shot 2016-05-24 at 18.17.44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5472" y="8648158"/>
              <a:ext cx="2050988" cy="229045"/>
            </a:xfrm>
            <a:prstGeom prst="rect">
              <a:avLst/>
            </a:prstGeom>
          </p:spPr>
        </p:pic>
        <p:pic>
          <p:nvPicPr>
            <p:cNvPr id="37" name="Bild 9" descr="Screen Shot 2016-05-24 at 18.24.13.png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6966" y="8561495"/>
              <a:ext cx="109843" cy="144016"/>
            </a:xfrm>
            <a:prstGeom prst="rect">
              <a:avLst/>
            </a:prstGeom>
          </p:spPr>
        </p:pic>
        <p:pic>
          <p:nvPicPr>
            <p:cNvPr id="38" name="Bild 28" descr="Screen Shot 2016-05-24 at 18.24.13.png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5320" y="8521686"/>
              <a:ext cx="109843" cy="144016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3745998" y="5636274"/>
            <a:ext cx="1384677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CH" sz="850" dirty="0" smtClean="0">
                <a:solidFill>
                  <a:schemeClr val="accent1"/>
                </a:solidFill>
              </a:rPr>
              <a:t>Fig. 2: voxelized models;</a:t>
            </a:r>
            <a:br>
              <a:rPr lang="de-CH" sz="850" dirty="0" smtClean="0">
                <a:solidFill>
                  <a:schemeClr val="accent1"/>
                </a:solidFill>
              </a:rPr>
            </a:br>
            <a:r>
              <a:rPr lang="de-CH" sz="850" dirty="0" smtClean="0">
                <a:solidFill>
                  <a:schemeClr val="accent1"/>
                </a:solidFill>
              </a:rPr>
              <a:t>Source: Voxnet paper [1]</a:t>
            </a:r>
            <a:endParaRPr lang="de-CH" sz="850" dirty="0">
              <a:solidFill>
                <a:schemeClr val="accent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350256" y="10621602"/>
            <a:ext cx="2265206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CH" sz="850" dirty="0" smtClean="0">
                <a:solidFill>
                  <a:schemeClr val="accent1"/>
                </a:solidFill>
              </a:rPr>
              <a:t>Fig. 4: Relu; Source: Udacity [4]</a:t>
            </a:r>
            <a:endParaRPr lang="de-CH" sz="850" dirty="0">
              <a:solidFill>
                <a:schemeClr val="accent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764540" y="8966748"/>
            <a:ext cx="3363471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CH" sz="850" dirty="0" smtClean="0">
                <a:solidFill>
                  <a:schemeClr val="accent1"/>
                </a:solidFill>
              </a:rPr>
              <a:t>Fig. 3: </a:t>
            </a:r>
            <a:r>
              <a:rPr lang="de-CH" sz="850" dirty="0">
                <a:solidFill>
                  <a:schemeClr val="accent1"/>
                </a:solidFill>
              </a:rPr>
              <a:t>Classification </a:t>
            </a:r>
            <a:r>
              <a:rPr lang="de-CH" sz="850" dirty="0" smtClean="0">
                <a:solidFill>
                  <a:schemeClr val="accent1"/>
                </a:solidFill>
              </a:rPr>
              <a:t>problem; Source</a:t>
            </a:r>
            <a:r>
              <a:rPr lang="de-CH" sz="850" dirty="0">
                <a:solidFill>
                  <a:schemeClr val="accent1"/>
                </a:solidFill>
              </a:rPr>
              <a:t>: </a:t>
            </a:r>
            <a:r>
              <a:rPr lang="de-CH" sz="850" dirty="0" smtClean="0">
                <a:solidFill>
                  <a:schemeClr val="accent1"/>
                </a:solidFill>
              </a:rPr>
              <a:t>Udacity [4]</a:t>
            </a:r>
            <a:endParaRPr lang="de-CH" sz="850" dirty="0">
              <a:solidFill>
                <a:schemeClr val="accent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48852" y="13404585"/>
            <a:ext cx="2265206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CH" sz="850" dirty="0" smtClean="0">
                <a:solidFill>
                  <a:schemeClr val="accent1"/>
                </a:solidFill>
              </a:rPr>
              <a:t>Fig. 5: Convolution; Source: Udacity [4]</a:t>
            </a:r>
            <a:endParaRPr lang="de-CH" sz="850" dirty="0">
              <a:solidFill>
                <a:schemeClr val="accent1"/>
              </a:solidFill>
            </a:endParaRPr>
          </a:p>
        </p:txBody>
      </p:sp>
      <p:pic>
        <p:nvPicPr>
          <p:cNvPr id="46" name="Inhaltsplatzhalter 1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13"/>
          <a:stretch/>
        </p:blipFill>
        <p:spPr>
          <a:xfrm>
            <a:off x="7866980" y="4788954"/>
            <a:ext cx="2304256" cy="217164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6193128" y="12493810"/>
            <a:ext cx="2265206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CH" sz="850" dirty="0" smtClean="0">
                <a:solidFill>
                  <a:schemeClr val="accent1"/>
                </a:solidFill>
              </a:rPr>
              <a:t>Table 1</a:t>
            </a:r>
            <a:r>
              <a:rPr lang="de-CH" sz="850" dirty="0">
                <a:solidFill>
                  <a:schemeClr val="accent1"/>
                </a:solidFill>
              </a:rPr>
              <a:t>: </a:t>
            </a:r>
            <a:r>
              <a:rPr lang="de-CH" sz="850" dirty="0" smtClean="0">
                <a:solidFill>
                  <a:schemeClr val="accent1"/>
                </a:solidFill>
              </a:rPr>
              <a:t>Classifation accuracy</a:t>
            </a:r>
            <a:endParaRPr lang="de-CH" sz="850" dirty="0">
              <a:solidFill>
                <a:schemeClr val="accent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938988" y="6949194"/>
            <a:ext cx="2957210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CH" sz="850" dirty="0" smtClean="0">
                <a:solidFill>
                  <a:schemeClr val="accent1"/>
                </a:solidFill>
              </a:rPr>
              <a:t>Fig. </a:t>
            </a:r>
            <a:r>
              <a:rPr lang="de-CH" sz="850" dirty="0">
                <a:solidFill>
                  <a:schemeClr val="accent1"/>
                </a:solidFill>
              </a:rPr>
              <a:t>6</a:t>
            </a:r>
            <a:r>
              <a:rPr lang="de-CH" sz="850" dirty="0" smtClean="0">
                <a:solidFill>
                  <a:schemeClr val="accent1"/>
                </a:solidFill>
              </a:rPr>
              <a:t>: VoxNet layers; Source: VoxNet paper [1]</a:t>
            </a:r>
            <a:endParaRPr lang="de-CH" sz="85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13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th_scientific_poster_portrait">
  <a:themeElements>
    <a:clrScheme name="ETH_Plakate_1a">
      <a:dk1>
        <a:srgbClr val="FFFFFF"/>
      </a:dk1>
      <a:lt1>
        <a:srgbClr val="1269B0"/>
      </a:lt1>
      <a:dk2>
        <a:srgbClr val="FFFFFF"/>
      </a:dk2>
      <a:lt2>
        <a:srgbClr val="000000"/>
      </a:lt2>
      <a:accent1>
        <a:srgbClr val="000000"/>
      </a:accent1>
      <a:accent2>
        <a:srgbClr val="FFFFFF"/>
      </a:accent2>
      <a:accent3>
        <a:srgbClr val="FFFFFF"/>
      </a:accent3>
      <a:accent4>
        <a:srgbClr val="A0C3DF"/>
      </a:accent4>
      <a:accent5>
        <a:srgbClr val="D0E1EF"/>
      </a:accent5>
      <a:accent6>
        <a:srgbClr val="E7F0F7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Blau negativ">
        <a:dk1>
          <a:srgbClr val="FFFFFF"/>
        </a:dk1>
        <a:lt1>
          <a:srgbClr val="1269B0"/>
        </a:lt1>
        <a:dk2>
          <a:srgbClr val="FFFFFF"/>
        </a:dk2>
        <a:lt2>
          <a:srgbClr val="000000"/>
        </a:lt2>
        <a:accent1>
          <a:srgbClr val="000000"/>
        </a:accent1>
        <a:accent2>
          <a:srgbClr val="FFFFFF"/>
        </a:accent2>
        <a:accent3>
          <a:srgbClr val="FFFFFF"/>
        </a:accent3>
        <a:accent4>
          <a:srgbClr val="A0C3DF"/>
        </a:accent4>
        <a:accent5>
          <a:srgbClr val="D0E1EF"/>
        </a:accent5>
        <a:accent6>
          <a:srgbClr val="E7F0F7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10.xml><?xml version="1.0" encoding="utf-8"?>
<a:theme xmlns:a="http://schemas.openxmlformats.org/drawingml/2006/main" name="ETH Violett positiv">
  <a:themeElements>
    <a:clrScheme name="ETH_Plakate_3">
      <a:dk1>
        <a:sysClr val="windowText" lastClr="000000"/>
      </a:dk1>
      <a:lt1>
        <a:sysClr val="window" lastClr="FFFFFF"/>
      </a:lt1>
      <a:dk2>
        <a:srgbClr val="91056A"/>
      </a:dk2>
      <a:lt2>
        <a:srgbClr val="FFFFFF"/>
      </a:lt2>
      <a:accent1>
        <a:srgbClr val="000000"/>
      </a:accent1>
      <a:accent2>
        <a:srgbClr val="E2E2E2"/>
      </a:accent2>
      <a:accent3>
        <a:srgbClr val="FFFFFF"/>
      </a:accent3>
      <a:accent4>
        <a:srgbClr val="D39BC3"/>
      </a:accent4>
      <a:accent5>
        <a:srgbClr val="E9CDE1"/>
      </a:accent5>
      <a:accent6>
        <a:srgbClr val="F4E6F0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Violett positiv">
        <a:dk1>
          <a:sysClr val="windowText" lastClr="000000"/>
        </a:dk1>
        <a:lt1>
          <a:sysClr val="window" lastClr="FFFFFF"/>
        </a:lt1>
        <a:dk2>
          <a:srgbClr val="91056A"/>
        </a:dk2>
        <a:lt2>
          <a:srgbClr val="FFFFFF"/>
        </a:lt2>
        <a:accent1>
          <a:srgbClr val="000000"/>
        </a:accent1>
        <a:accent2>
          <a:srgbClr val="E2E2E2"/>
        </a:accent2>
        <a:accent3>
          <a:srgbClr val="FFFFFF"/>
        </a:accent3>
        <a:accent4>
          <a:srgbClr val="D39BC3"/>
        </a:accent4>
        <a:accent5>
          <a:srgbClr val="E9CDE1"/>
        </a:accent5>
        <a:accent6>
          <a:srgbClr val="F4E6F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11.xml><?xml version="1.0" encoding="utf-8"?>
<a:theme xmlns:a="http://schemas.openxmlformats.org/drawingml/2006/main" name="ETH Grau positiv">
  <a:themeElements>
    <a:clrScheme name="ETH Plakate Grau">
      <a:dk1>
        <a:sysClr val="windowText" lastClr="000000"/>
      </a:dk1>
      <a:lt1>
        <a:sysClr val="window" lastClr="FFFFFF"/>
      </a:lt1>
      <a:dk2>
        <a:srgbClr val="6F6F6E"/>
      </a:dk2>
      <a:lt2>
        <a:srgbClr val="FFFFFF"/>
      </a:lt2>
      <a:accent1>
        <a:srgbClr val="000000"/>
      </a:accent1>
      <a:accent2>
        <a:srgbClr val="E2E2E2"/>
      </a:accent2>
      <a:accent3>
        <a:srgbClr val="FFFFFF"/>
      </a:accent3>
      <a:accent4>
        <a:srgbClr val="C5C5C5"/>
      </a:accent4>
      <a:accent5>
        <a:srgbClr val="E2E2E2"/>
      </a:accent5>
      <a:accent6>
        <a:srgbClr val="F1F1F1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Grau positiv">
        <a:dk1>
          <a:sysClr val="windowText" lastClr="000000"/>
        </a:dk1>
        <a:lt1>
          <a:sysClr val="window" lastClr="FFFFFF"/>
        </a:lt1>
        <a:dk2>
          <a:srgbClr val="6F6F6E"/>
        </a:dk2>
        <a:lt2>
          <a:srgbClr val="FFFFFF"/>
        </a:lt2>
        <a:accent1>
          <a:srgbClr val="000000"/>
        </a:accent1>
        <a:accent2>
          <a:srgbClr val="E2E2E2"/>
        </a:accent2>
        <a:accent3>
          <a:srgbClr val="FFFFFF"/>
        </a:accent3>
        <a:accent4>
          <a:srgbClr val="C5C5C5"/>
        </a:accent4>
        <a:accent5>
          <a:srgbClr val="E2E2E2"/>
        </a:accent5>
        <a:accent6>
          <a:srgbClr val="F1F1F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12.xml><?xml version="1.0" encoding="utf-8"?>
<a:theme xmlns:a="http://schemas.openxmlformats.org/drawingml/2006/main" name="ETH Rot positiv">
  <a:themeElements>
    <a:clrScheme name="ETH_Plakate_5">
      <a:dk1>
        <a:sysClr val="windowText" lastClr="000000"/>
      </a:dk1>
      <a:lt1>
        <a:sysClr val="window" lastClr="FFFFFF"/>
      </a:lt1>
      <a:dk2>
        <a:srgbClr val="A8322D"/>
      </a:dk2>
      <a:lt2>
        <a:srgbClr val="FFFFFF"/>
      </a:lt2>
      <a:accent1>
        <a:srgbClr val="000000"/>
      </a:accent1>
      <a:accent2>
        <a:srgbClr val="E2E2E2"/>
      </a:accent2>
      <a:accent3>
        <a:srgbClr val="FFFFFF"/>
      </a:accent3>
      <a:accent4>
        <a:srgbClr val="DCADAB"/>
      </a:accent4>
      <a:accent5>
        <a:srgbClr val="EED6D5"/>
      </a:accent5>
      <a:accent6>
        <a:srgbClr val="F6EBEA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Rot positiv">
        <a:dk1>
          <a:sysClr val="windowText" lastClr="000000"/>
        </a:dk1>
        <a:lt1>
          <a:sysClr val="window" lastClr="FFFFFF"/>
        </a:lt1>
        <a:dk2>
          <a:srgbClr val="A8322D"/>
        </a:dk2>
        <a:lt2>
          <a:srgbClr val="FFFFFF"/>
        </a:lt2>
        <a:accent1>
          <a:srgbClr val="000000"/>
        </a:accent1>
        <a:accent2>
          <a:srgbClr val="E2E2E2"/>
        </a:accent2>
        <a:accent3>
          <a:srgbClr val="FFFFFF"/>
        </a:accent3>
        <a:accent4>
          <a:srgbClr val="DCADAB"/>
        </a:accent4>
        <a:accent5>
          <a:srgbClr val="EED6D5"/>
        </a:accent5>
        <a:accent6>
          <a:srgbClr val="F6EB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13.xml><?xml version="1.0" encoding="utf-8"?>
<a:theme xmlns:a="http://schemas.openxmlformats.org/drawingml/2006/main" name="ETH Petrol positiv">
  <a:themeElements>
    <a:clrScheme name="ETH Plakate Petrol">
      <a:dk1>
        <a:sysClr val="windowText" lastClr="000000"/>
      </a:dk1>
      <a:lt1>
        <a:sysClr val="window" lastClr="FFFFFF"/>
      </a:lt1>
      <a:dk2>
        <a:srgbClr val="007A96"/>
      </a:dk2>
      <a:lt2>
        <a:srgbClr val="FFFFFF"/>
      </a:lt2>
      <a:accent1>
        <a:srgbClr val="000000"/>
      </a:accent1>
      <a:accent2>
        <a:srgbClr val="E2E2E2"/>
      </a:accent2>
      <a:accent3>
        <a:srgbClr val="FFFFFF"/>
      </a:accent3>
      <a:accent4>
        <a:srgbClr val="99CAD5"/>
      </a:accent4>
      <a:accent5>
        <a:srgbClr val="CCE4EA"/>
      </a:accent5>
      <a:accent6>
        <a:srgbClr val="E6F2F5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Petrol positiv">
        <a:dk1>
          <a:sysClr val="windowText" lastClr="000000"/>
        </a:dk1>
        <a:lt1>
          <a:sysClr val="window" lastClr="FFFFFF"/>
        </a:lt1>
        <a:dk2>
          <a:srgbClr val="007A96"/>
        </a:dk2>
        <a:lt2>
          <a:srgbClr val="FFFFFF"/>
        </a:lt2>
        <a:accent1>
          <a:srgbClr val="000000"/>
        </a:accent1>
        <a:accent2>
          <a:srgbClr val="E2E2E2"/>
        </a:accent2>
        <a:accent3>
          <a:srgbClr val="FFFFFF"/>
        </a:accent3>
        <a:accent4>
          <a:srgbClr val="99CAD5"/>
        </a:accent4>
        <a:accent5>
          <a:srgbClr val="CCE4EA"/>
        </a:accent5>
        <a:accent6>
          <a:srgbClr val="E6F2F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14.xml><?xml version="1.0" encoding="utf-8"?>
<a:theme xmlns:a="http://schemas.openxmlformats.org/drawingml/2006/main" name="ETH Braun positiv">
  <a:themeElements>
    <a:clrScheme name="ETH_Plakate_7">
      <a:dk1>
        <a:sysClr val="windowText" lastClr="000000"/>
      </a:dk1>
      <a:lt1>
        <a:sysClr val="window" lastClr="FFFFFF"/>
      </a:lt1>
      <a:dk2>
        <a:srgbClr val="956013"/>
      </a:dk2>
      <a:lt2>
        <a:srgbClr val="FFFFFF"/>
      </a:lt2>
      <a:accent1>
        <a:srgbClr val="000000"/>
      </a:accent1>
      <a:accent2>
        <a:srgbClr val="E2E2E2"/>
      </a:accent2>
      <a:accent3>
        <a:srgbClr val="FFFFFF"/>
      </a:accent3>
      <a:accent4>
        <a:srgbClr val="D5BFA1"/>
      </a:accent4>
      <a:accent5>
        <a:srgbClr val="EADFD0"/>
      </a:accent5>
      <a:accent6>
        <a:srgbClr val="F4EFE7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Braun positiv">
        <a:dk1>
          <a:sysClr val="windowText" lastClr="000000"/>
        </a:dk1>
        <a:lt1>
          <a:sysClr val="window" lastClr="FFFFFF"/>
        </a:lt1>
        <a:dk2>
          <a:srgbClr val="956013"/>
        </a:dk2>
        <a:lt2>
          <a:srgbClr val="FFFFFF"/>
        </a:lt2>
        <a:accent1>
          <a:srgbClr val="000000"/>
        </a:accent1>
        <a:accent2>
          <a:srgbClr val="E2E2E2"/>
        </a:accent2>
        <a:accent3>
          <a:srgbClr val="FFFFFF"/>
        </a:accent3>
        <a:accent4>
          <a:srgbClr val="D5BFA1"/>
        </a:accent4>
        <a:accent5>
          <a:srgbClr val="EADFD0"/>
        </a:accent5>
        <a:accent6>
          <a:srgbClr val="F4EFE7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2.xml><?xml version="1.0" encoding="utf-8"?>
<a:theme xmlns:a="http://schemas.openxmlformats.org/drawingml/2006/main" name="ETH Gruen negativ">
  <a:themeElements>
    <a:clrScheme name="ETH_Plakate_2">
      <a:dk1>
        <a:srgbClr val="FFFFFF"/>
      </a:dk1>
      <a:lt1>
        <a:srgbClr val="72791C"/>
      </a:lt1>
      <a:dk2>
        <a:srgbClr val="FFFFFF"/>
      </a:dk2>
      <a:lt2>
        <a:srgbClr val="000000"/>
      </a:lt2>
      <a:accent1>
        <a:srgbClr val="000000"/>
      </a:accent1>
      <a:accent2>
        <a:srgbClr val="FFFFFF"/>
      </a:accent2>
      <a:accent3>
        <a:srgbClr val="FFFFFF"/>
      </a:accent3>
      <a:accent4>
        <a:srgbClr val="C7C9A4"/>
      </a:accent4>
      <a:accent5>
        <a:srgbClr val="E3E4D2"/>
      </a:accent5>
      <a:accent6>
        <a:srgbClr val="F1F2E8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Gruen negativ">
        <a:dk1>
          <a:srgbClr val="FFFFFF"/>
        </a:dk1>
        <a:lt1>
          <a:srgbClr val="72791C"/>
        </a:lt1>
        <a:dk2>
          <a:srgbClr val="FFFFFF"/>
        </a:dk2>
        <a:lt2>
          <a:srgbClr val="000000"/>
        </a:lt2>
        <a:accent1>
          <a:srgbClr val="000000"/>
        </a:accent1>
        <a:accent2>
          <a:srgbClr val="FFFFFF"/>
        </a:accent2>
        <a:accent3>
          <a:srgbClr val="FFFFFF"/>
        </a:accent3>
        <a:accent4>
          <a:srgbClr val="C7C9A4"/>
        </a:accent4>
        <a:accent5>
          <a:srgbClr val="E3E4D2"/>
        </a:accent5>
        <a:accent6>
          <a:srgbClr val="F1F2E8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3.xml><?xml version="1.0" encoding="utf-8"?>
<a:theme xmlns:a="http://schemas.openxmlformats.org/drawingml/2006/main" name="ETH Violett negativ">
  <a:themeElements>
    <a:clrScheme name="ETH_Violett_neg">
      <a:dk1>
        <a:srgbClr val="FFFFFF"/>
      </a:dk1>
      <a:lt1>
        <a:srgbClr val="91056A"/>
      </a:lt1>
      <a:dk2>
        <a:srgbClr val="FFFFFF"/>
      </a:dk2>
      <a:lt2>
        <a:srgbClr val="000000"/>
      </a:lt2>
      <a:accent1>
        <a:srgbClr val="000000"/>
      </a:accent1>
      <a:accent2>
        <a:srgbClr val="FFFFFF"/>
      </a:accent2>
      <a:accent3>
        <a:srgbClr val="FFFFFF"/>
      </a:accent3>
      <a:accent4>
        <a:srgbClr val="D39BC3"/>
      </a:accent4>
      <a:accent5>
        <a:srgbClr val="E9CDE1"/>
      </a:accent5>
      <a:accent6>
        <a:srgbClr val="F4E6F0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Violett negativ">
        <a:dk1>
          <a:srgbClr val="FFFFFF"/>
        </a:dk1>
        <a:lt1>
          <a:srgbClr val="91056A"/>
        </a:lt1>
        <a:dk2>
          <a:srgbClr val="FFFFFF"/>
        </a:dk2>
        <a:lt2>
          <a:srgbClr val="000000"/>
        </a:lt2>
        <a:accent1>
          <a:srgbClr val="000000"/>
        </a:accent1>
        <a:accent2>
          <a:srgbClr val="FFFFFF"/>
        </a:accent2>
        <a:accent3>
          <a:srgbClr val="FFFFFF"/>
        </a:accent3>
        <a:accent4>
          <a:srgbClr val="D39BC3"/>
        </a:accent4>
        <a:accent5>
          <a:srgbClr val="E9CDE1"/>
        </a:accent5>
        <a:accent6>
          <a:srgbClr val="F4E6F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4.xml><?xml version="1.0" encoding="utf-8"?>
<a:theme xmlns:a="http://schemas.openxmlformats.org/drawingml/2006/main" name="ETH Grau negativ">
  <a:themeElements>
    <a:clrScheme name="ETH_Plakate_4">
      <a:dk1>
        <a:srgbClr val="FFFFFF"/>
      </a:dk1>
      <a:lt1>
        <a:srgbClr val="6F6F6E"/>
      </a:lt1>
      <a:dk2>
        <a:srgbClr val="FFFFFF"/>
      </a:dk2>
      <a:lt2>
        <a:srgbClr val="000000"/>
      </a:lt2>
      <a:accent1>
        <a:srgbClr val="000000"/>
      </a:accent1>
      <a:accent2>
        <a:srgbClr val="FFFFFF"/>
      </a:accent2>
      <a:accent3>
        <a:srgbClr val="FFFFFF"/>
      </a:accent3>
      <a:accent4>
        <a:srgbClr val="A0C3DF"/>
      </a:accent4>
      <a:accent5>
        <a:srgbClr val="D0E1EF"/>
      </a:accent5>
      <a:accent6>
        <a:srgbClr val="E7F0F7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Grau negativ">
        <a:dk1>
          <a:srgbClr val="FFFFFF"/>
        </a:dk1>
        <a:lt1>
          <a:srgbClr val="6F6F6E"/>
        </a:lt1>
        <a:dk2>
          <a:srgbClr val="FFFFFF"/>
        </a:dk2>
        <a:lt2>
          <a:srgbClr val="000000"/>
        </a:lt2>
        <a:accent1>
          <a:srgbClr val="000000"/>
        </a:accent1>
        <a:accent2>
          <a:srgbClr val="FFFFFF"/>
        </a:accent2>
        <a:accent3>
          <a:srgbClr val="FFFFFF"/>
        </a:accent3>
        <a:accent4>
          <a:srgbClr val="A0C3DF"/>
        </a:accent4>
        <a:accent5>
          <a:srgbClr val="D0E1EF"/>
        </a:accent5>
        <a:accent6>
          <a:srgbClr val="E7F0F7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5.xml><?xml version="1.0" encoding="utf-8"?>
<a:theme xmlns:a="http://schemas.openxmlformats.org/drawingml/2006/main" name="ETH Rot negativ">
  <a:themeElements>
    <a:clrScheme name="ETH Rot neg">
      <a:dk1>
        <a:srgbClr val="FFFFFF"/>
      </a:dk1>
      <a:lt1>
        <a:srgbClr val="A8322D"/>
      </a:lt1>
      <a:dk2>
        <a:srgbClr val="FFFFFF"/>
      </a:dk2>
      <a:lt2>
        <a:srgbClr val="000000"/>
      </a:lt2>
      <a:accent1>
        <a:srgbClr val="000000"/>
      </a:accent1>
      <a:accent2>
        <a:srgbClr val="FFFFFF"/>
      </a:accent2>
      <a:accent3>
        <a:srgbClr val="FFFFFF"/>
      </a:accent3>
      <a:accent4>
        <a:srgbClr val="DCADAB"/>
      </a:accent4>
      <a:accent5>
        <a:srgbClr val="EED6D5"/>
      </a:accent5>
      <a:accent6>
        <a:srgbClr val="F6EBEA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Rot negativ">
        <a:dk1>
          <a:srgbClr val="FFFFFF"/>
        </a:dk1>
        <a:lt1>
          <a:srgbClr val="A8322D"/>
        </a:lt1>
        <a:dk2>
          <a:srgbClr val="FFFFFF"/>
        </a:dk2>
        <a:lt2>
          <a:srgbClr val="000000"/>
        </a:lt2>
        <a:accent1>
          <a:srgbClr val="000000"/>
        </a:accent1>
        <a:accent2>
          <a:srgbClr val="FFFFFF"/>
        </a:accent2>
        <a:accent3>
          <a:srgbClr val="FFFFFF"/>
        </a:accent3>
        <a:accent4>
          <a:srgbClr val="DCADAB"/>
        </a:accent4>
        <a:accent5>
          <a:srgbClr val="EED6D5"/>
        </a:accent5>
        <a:accent6>
          <a:srgbClr val="F6EB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6.xml><?xml version="1.0" encoding="utf-8"?>
<a:theme xmlns:a="http://schemas.openxmlformats.org/drawingml/2006/main" name="ETH Petrol negativ">
  <a:themeElements>
    <a:clrScheme name="ETH_Plakate_6">
      <a:dk1>
        <a:srgbClr val="FFFFFF"/>
      </a:dk1>
      <a:lt1>
        <a:srgbClr val="007A96"/>
      </a:lt1>
      <a:dk2>
        <a:srgbClr val="FFFFFF"/>
      </a:dk2>
      <a:lt2>
        <a:srgbClr val="000000"/>
      </a:lt2>
      <a:accent1>
        <a:srgbClr val="000000"/>
      </a:accent1>
      <a:accent2>
        <a:srgbClr val="FFFFFF"/>
      </a:accent2>
      <a:accent3>
        <a:srgbClr val="FFFFFF"/>
      </a:accent3>
      <a:accent4>
        <a:srgbClr val="99CAD5"/>
      </a:accent4>
      <a:accent5>
        <a:srgbClr val="CCE4EA"/>
      </a:accent5>
      <a:accent6>
        <a:srgbClr val="E6F2F5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Petrol negativ">
        <a:dk1>
          <a:srgbClr val="FFFFFF"/>
        </a:dk1>
        <a:lt1>
          <a:srgbClr val="007A96"/>
        </a:lt1>
        <a:dk2>
          <a:srgbClr val="FFFFFF"/>
        </a:dk2>
        <a:lt2>
          <a:srgbClr val="000000"/>
        </a:lt2>
        <a:accent1>
          <a:srgbClr val="000000"/>
        </a:accent1>
        <a:accent2>
          <a:srgbClr val="FFFFFF"/>
        </a:accent2>
        <a:accent3>
          <a:srgbClr val="FFFFFF"/>
        </a:accent3>
        <a:accent4>
          <a:srgbClr val="99CAD5"/>
        </a:accent4>
        <a:accent5>
          <a:srgbClr val="CCE4EA"/>
        </a:accent5>
        <a:accent6>
          <a:srgbClr val="E6F2F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7.xml><?xml version="1.0" encoding="utf-8"?>
<a:theme xmlns:a="http://schemas.openxmlformats.org/drawingml/2006/main" name="ETH Braun negativ">
  <a:themeElements>
    <a:clrScheme name="ETH braun neg">
      <a:dk1>
        <a:srgbClr val="FFFFFF"/>
      </a:dk1>
      <a:lt1>
        <a:srgbClr val="956013"/>
      </a:lt1>
      <a:dk2>
        <a:srgbClr val="FFFFFF"/>
      </a:dk2>
      <a:lt2>
        <a:srgbClr val="000000"/>
      </a:lt2>
      <a:accent1>
        <a:srgbClr val="000000"/>
      </a:accent1>
      <a:accent2>
        <a:srgbClr val="FFFFFF"/>
      </a:accent2>
      <a:accent3>
        <a:srgbClr val="FFFFFF"/>
      </a:accent3>
      <a:accent4>
        <a:srgbClr val="D5BFA1"/>
      </a:accent4>
      <a:accent5>
        <a:srgbClr val="EADFD0"/>
      </a:accent5>
      <a:accent6>
        <a:srgbClr val="F4EFE7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braun negativ">
        <a:dk1>
          <a:srgbClr val="FFFFFF"/>
        </a:dk1>
        <a:lt1>
          <a:srgbClr val="956013"/>
        </a:lt1>
        <a:dk2>
          <a:srgbClr val="FFFFFF"/>
        </a:dk2>
        <a:lt2>
          <a:srgbClr val="000000"/>
        </a:lt2>
        <a:accent1>
          <a:srgbClr val="000000"/>
        </a:accent1>
        <a:accent2>
          <a:srgbClr val="FFFFFF"/>
        </a:accent2>
        <a:accent3>
          <a:srgbClr val="FFFFFF"/>
        </a:accent3>
        <a:accent4>
          <a:srgbClr val="D5BFA1"/>
        </a:accent4>
        <a:accent5>
          <a:srgbClr val="EADFD0"/>
        </a:accent5>
        <a:accent6>
          <a:srgbClr val="F4EFE7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8.xml><?xml version="1.0" encoding="utf-8"?>
<a:theme xmlns:a="http://schemas.openxmlformats.org/drawingml/2006/main" name="ETH Blau positiv">
  <a:themeElements>
    <a:clrScheme name="ETH_Plakate_1">
      <a:dk1>
        <a:sysClr val="windowText" lastClr="000000"/>
      </a:dk1>
      <a:lt1>
        <a:sysClr val="window" lastClr="FFFFFF"/>
      </a:lt1>
      <a:dk2>
        <a:srgbClr val="1269B0"/>
      </a:dk2>
      <a:lt2>
        <a:srgbClr val="FFFFFF"/>
      </a:lt2>
      <a:accent1>
        <a:srgbClr val="000000"/>
      </a:accent1>
      <a:accent2>
        <a:srgbClr val="E2E2E2"/>
      </a:accent2>
      <a:accent3>
        <a:srgbClr val="FFFFFF"/>
      </a:accent3>
      <a:accent4>
        <a:srgbClr val="A0C3DF"/>
      </a:accent4>
      <a:accent5>
        <a:srgbClr val="D0E1EF"/>
      </a:accent5>
      <a:accent6>
        <a:srgbClr val="E7F0F7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Blau positiv">
        <a:dk1>
          <a:sysClr val="windowText" lastClr="000000"/>
        </a:dk1>
        <a:lt1>
          <a:sysClr val="window" lastClr="FFFFFF"/>
        </a:lt1>
        <a:dk2>
          <a:srgbClr val="1269B0"/>
        </a:dk2>
        <a:lt2>
          <a:srgbClr val="FFFFFF"/>
        </a:lt2>
        <a:accent1>
          <a:srgbClr val="000000"/>
        </a:accent1>
        <a:accent2>
          <a:srgbClr val="E2E2E2"/>
        </a:accent2>
        <a:accent3>
          <a:srgbClr val="FFFFFF"/>
        </a:accent3>
        <a:accent4>
          <a:srgbClr val="A0C3DF"/>
        </a:accent4>
        <a:accent5>
          <a:srgbClr val="D0E1EF"/>
        </a:accent5>
        <a:accent6>
          <a:srgbClr val="E7F0F7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9.xml><?xml version="1.0" encoding="utf-8"?>
<a:theme xmlns:a="http://schemas.openxmlformats.org/drawingml/2006/main" name="ETH Gruen positiv">
  <a:themeElements>
    <a:clrScheme name="ETH Plakate 2a">
      <a:dk1>
        <a:sysClr val="windowText" lastClr="000000"/>
      </a:dk1>
      <a:lt1>
        <a:sysClr val="window" lastClr="FFFFFF"/>
      </a:lt1>
      <a:dk2>
        <a:srgbClr val="72791C"/>
      </a:dk2>
      <a:lt2>
        <a:srgbClr val="FFFFFF"/>
      </a:lt2>
      <a:accent1>
        <a:srgbClr val="000000"/>
      </a:accent1>
      <a:accent2>
        <a:srgbClr val="E2E2E2"/>
      </a:accent2>
      <a:accent3>
        <a:srgbClr val="FFFFFF"/>
      </a:accent3>
      <a:accent4>
        <a:srgbClr val="C7C9A4"/>
      </a:accent4>
      <a:accent5>
        <a:srgbClr val="E3E4D2"/>
      </a:accent5>
      <a:accent6>
        <a:srgbClr val="F1F2E8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Gruen positiv">
        <a:dk1>
          <a:sysClr val="windowText" lastClr="000000"/>
        </a:dk1>
        <a:lt1>
          <a:sysClr val="window" lastClr="FFFFFF"/>
        </a:lt1>
        <a:dk2>
          <a:srgbClr val="72791C"/>
        </a:dk2>
        <a:lt2>
          <a:srgbClr val="FFFFFF"/>
        </a:lt2>
        <a:accent1>
          <a:srgbClr val="000000"/>
        </a:accent1>
        <a:accent2>
          <a:srgbClr val="E2E2E2"/>
        </a:accent2>
        <a:accent3>
          <a:srgbClr val="FFFFFF"/>
        </a:accent3>
        <a:accent4>
          <a:srgbClr val="C7C9A4"/>
        </a:accent4>
        <a:accent5>
          <a:srgbClr val="E3E4D2"/>
        </a:accent5>
        <a:accent6>
          <a:srgbClr val="F1F2E8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eth_scientific_poster_portrait.potx</Template>
  <TotalTime>0</TotalTime>
  <Words>409</Words>
  <Application>Microsoft Macintosh PowerPoint</Application>
  <PresentationFormat>Benutzerdefiniert</PresentationFormat>
  <Paragraphs>102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14</vt:i4>
      </vt:variant>
      <vt:variant>
        <vt:lpstr>Folientitel</vt:lpstr>
      </vt:variant>
      <vt:variant>
        <vt:i4>1</vt:i4>
      </vt:variant>
    </vt:vector>
  </HeadingPairs>
  <TitlesOfParts>
    <vt:vector size="15" baseType="lpstr">
      <vt:lpstr>eth_scientific_poster_portrait</vt:lpstr>
      <vt:lpstr>ETH Gruen negativ</vt:lpstr>
      <vt:lpstr>ETH Violett negativ</vt:lpstr>
      <vt:lpstr>ETH Grau negativ</vt:lpstr>
      <vt:lpstr>ETH Rot negativ</vt:lpstr>
      <vt:lpstr>ETH Petrol negativ</vt:lpstr>
      <vt:lpstr>ETH Braun negativ</vt:lpstr>
      <vt:lpstr>ETH Blau positiv</vt:lpstr>
      <vt:lpstr>ETH Gruen positiv</vt:lpstr>
      <vt:lpstr>ETH Violett positiv</vt:lpstr>
      <vt:lpstr>ETH Grau positiv</vt:lpstr>
      <vt:lpstr>ETH Rot positiv</vt:lpstr>
      <vt:lpstr>ETH Petrol positiv</vt:lpstr>
      <vt:lpstr>ETH Braun positiv</vt:lpstr>
      <vt:lpstr>PowerPoint-Präsentation</vt:lpstr>
    </vt:vector>
  </TitlesOfParts>
  <Company>Mediaviso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Kaspar Guggenbühl</dc:creator>
  <cp:lastModifiedBy>Johannes</cp:lastModifiedBy>
  <cp:revision>164</cp:revision>
  <cp:lastPrinted>2014-07-31T14:26:30Z</cp:lastPrinted>
  <dcterms:created xsi:type="dcterms:W3CDTF">2014-07-22T13:23:06Z</dcterms:created>
  <dcterms:modified xsi:type="dcterms:W3CDTF">2016-05-25T20:41:36Z</dcterms:modified>
</cp:coreProperties>
</file>