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1" r:id="rId2"/>
    <p:sldMasterId id="2147483673" r:id="rId3"/>
    <p:sldMasterId id="2147483657" r:id="rId4"/>
    <p:sldMasterId id="2147483675" r:id="rId5"/>
    <p:sldMasterId id="2147483659" r:id="rId6"/>
    <p:sldMasterId id="2147483677" r:id="rId7"/>
    <p:sldMasterId id="2147483653" r:id="rId8"/>
    <p:sldMasterId id="2147483661" r:id="rId9"/>
    <p:sldMasterId id="2147483667" r:id="rId10"/>
    <p:sldMasterId id="2147483669" r:id="rId11"/>
    <p:sldMasterId id="2147483655" r:id="rId12"/>
    <p:sldMasterId id="2147483671" r:id="rId13"/>
    <p:sldMasterId id="2147483663" r:id="rId14"/>
  </p:sldMasterIdLst>
  <p:sldIdLst>
    <p:sldId id="256" r:id="rId15"/>
  </p:sldIdLst>
  <p:sldSz cx="10693400" cy="15122525"/>
  <p:notesSz cx="10234613" cy="14663738"/>
  <p:defaultTextStyle>
    <a:defPPr>
      <a:defRPr lang="de-DE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67">
          <p15:clr>
            <a:srgbClr val="A4A3A4"/>
          </p15:clr>
        </p15:guide>
        <p15:guide id="3" orient="horz" pos="8891">
          <p15:clr>
            <a:srgbClr val="A4A3A4"/>
          </p15:clr>
        </p15:guide>
        <p15:guide id="4" orient="horz" pos="2881">
          <p15:clr>
            <a:srgbClr val="A4A3A4"/>
          </p15:clr>
        </p15:guide>
        <p15:guide id="5" pos="3255">
          <p15:clr>
            <a:srgbClr val="A4A3A4"/>
          </p15:clr>
        </p15:guide>
        <p15:guide id="6" pos="6452">
          <p15:clr>
            <a:srgbClr val="A4A3A4"/>
          </p15:clr>
        </p15:guide>
        <p15:guide id="7" pos="3481">
          <p15:clr>
            <a:srgbClr val="A4A3A4"/>
          </p15:clr>
        </p15:guide>
        <p15:guide id="8" pos="284">
          <p15:clr>
            <a:srgbClr val="A4A3A4"/>
          </p15:clr>
        </p15:guide>
        <p15:guide id="9" pos="2189">
          <p15:clr>
            <a:srgbClr val="A4A3A4"/>
          </p15:clr>
        </p15:guide>
        <p15:guide id="10" pos="2415">
          <p15:clr>
            <a:srgbClr val="A4A3A4"/>
          </p15:clr>
        </p15:guide>
        <p15:guide id="11" pos="4321">
          <p15:clr>
            <a:srgbClr val="A4A3A4"/>
          </p15:clr>
        </p15:guide>
        <p15:guide id="12" pos="45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 autoAdjust="0"/>
  </p:normalViewPr>
  <p:slideViewPr>
    <p:cSldViewPr showGuides="1">
      <p:cViewPr>
        <p:scale>
          <a:sx n="125" d="100"/>
          <a:sy n="125" d="100"/>
        </p:scale>
        <p:origin x="930" y="-4506"/>
      </p:cViewPr>
      <p:guideLst>
        <p:guide orient="horz" pos="771"/>
        <p:guide orient="horz" pos="2767"/>
        <p:guide orient="horz" pos="8891"/>
        <p:guide orient="horz" pos="2881"/>
        <p:guide pos="3255"/>
        <p:guide pos="6452"/>
        <p:guide pos="3481"/>
        <p:guide pos="284"/>
        <p:guide pos="2189"/>
        <p:guide pos="2415"/>
        <p:guide pos="4321"/>
        <p:guide pos="45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1477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823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301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5323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251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944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710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3499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98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524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01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36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700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75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02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19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9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87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8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913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9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0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076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1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11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2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28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078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26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82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164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3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72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4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010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5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261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554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7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platzhalter 3"/>
          <p:cNvSpPr txBox="1">
            <a:spLocks/>
          </p:cNvSpPr>
          <p:nvPr/>
        </p:nvSpPr>
        <p:spPr>
          <a:xfrm>
            <a:off x="501370" y="4785526"/>
            <a:ext cx="4715073" cy="982909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 smtClean="0"/>
              <a:t>Input Data / Preparation</a:t>
            </a:r>
          </a:p>
          <a:p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dirty="0"/>
              <a:t>ModelNet10/40 </a:t>
            </a:r>
            <a:r>
              <a:rPr lang="en-GB" sz="1100" dirty="0" smtClean="0"/>
              <a:t>dataset </a:t>
            </a:r>
            <a:r>
              <a:rPr lang="en-GB" sz="1100" dirty="0" smtClean="0"/>
              <a:t>- 3D CAD models </a:t>
            </a:r>
            <a:br>
              <a:rPr lang="en-GB" sz="1100" dirty="0" smtClean="0"/>
            </a:br>
            <a:r>
              <a:rPr lang="en-GB" sz="1100" dirty="0" smtClean="0"/>
              <a:t>of 10/40 common object categories with </a:t>
            </a:r>
            <a:br>
              <a:rPr lang="en-GB" sz="1100" dirty="0" smtClean="0"/>
            </a:br>
            <a:r>
              <a:rPr lang="en-GB" sz="1100" dirty="0" smtClean="0"/>
              <a:t>100 unique models each (.mat files)</a:t>
            </a:r>
          </a:p>
          <a:p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dirty="0" smtClean="0"/>
              <a:t>A 3D shape is represented as 32 x 32 x 32 voxel grid (Fig. 2). </a:t>
            </a:r>
          </a:p>
          <a:p>
            <a:pPr marL="171450" indent="-171450">
              <a:buFont typeface="Arial"/>
              <a:buChar char="•"/>
            </a:pPr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i="1" dirty="0" smtClean="0"/>
              <a:t>Contribution</a:t>
            </a:r>
            <a:r>
              <a:rPr lang="en-GB" sz="1100" dirty="0" smtClean="0"/>
              <a:t>: Converted multiple .</a:t>
            </a:r>
            <a:r>
              <a:rPr lang="en-GB" sz="1100" dirty="0" smtClean="0"/>
              <a:t>mat </a:t>
            </a:r>
            <a:r>
              <a:rPr lang="en-GB" sz="1100" dirty="0"/>
              <a:t>files </a:t>
            </a:r>
            <a:r>
              <a:rPr lang="en-GB" sz="1100" dirty="0" smtClean="0"/>
              <a:t>to a single </a:t>
            </a:r>
            <a:r>
              <a:rPr lang="en-GB" sz="1100" dirty="0"/>
              <a:t>highly compressed hdf5 </a:t>
            </a:r>
            <a:r>
              <a:rPr lang="en-GB" sz="1100" dirty="0" smtClean="0"/>
              <a:t>file, which contains the complete dataset.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1200" b="1" dirty="0" smtClean="0"/>
              <a:t>Deep Convolutional Neural Networks </a:t>
            </a:r>
          </a:p>
          <a:p>
            <a:pPr>
              <a:lnSpc>
                <a:spcPct val="50000"/>
              </a:lnSpc>
            </a:pPr>
            <a:endParaRPr lang="en-GB" b="1" dirty="0"/>
          </a:p>
          <a:p>
            <a:r>
              <a:rPr lang="en-GB" sz="1100" dirty="0"/>
              <a:t>Task: Object Recognition </a:t>
            </a:r>
            <a:r>
              <a:rPr lang="en-GB" sz="1100" dirty="0" smtClean="0"/>
              <a:t>as  </a:t>
            </a:r>
            <a:r>
              <a:rPr lang="en-GB" sz="1100" dirty="0"/>
              <a:t>a Classification </a:t>
            </a:r>
            <a:r>
              <a:rPr lang="en-GB" sz="1100" dirty="0" smtClean="0"/>
              <a:t>Problem</a:t>
            </a:r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/>
          </a:p>
          <a:p>
            <a:pPr>
              <a:lnSpc>
                <a:spcPct val="50000"/>
              </a:lnSpc>
            </a:pPr>
            <a:endParaRPr lang="en-GB" sz="1100" dirty="0" smtClean="0"/>
          </a:p>
          <a:p>
            <a:pPr>
              <a:lnSpc>
                <a:spcPct val="50000"/>
              </a:lnSpc>
            </a:pPr>
            <a:endParaRPr lang="en-GB" sz="1100" dirty="0" smtClean="0"/>
          </a:p>
          <a:p>
            <a:pPr>
              <a:lnSpc>
                <a:spcPct val="50000"/>
              </a:lnSpc>
            </a:pPr>
            <a:endParaRPr lang="en-GB" sz="1100" dirty="0"/>
          </a:p>
          <a:p>
            <a:r>
              <a:rPr lang="en-GB" sz="1100" dirty="0"/>
              <a:t>1.    Neural Network: Non-Linear Activation</a:t>
            </a:r>
          </a:p>
          <a:p>
            <a:r>
              <a:rPr lang="en-GB" sz="1100" dirty="0"/>
              <a:t>       Function applied to Input to create</a:t>
            </a:r>
          </a:p>
          <a:p>
            <a:r>
              <a:rPr lang="en-GB" sz="1100" dirty="0"/>
              <a:t>       Non-Linear Output</a:t>
            </a:r>
          </a:p>
          <a:p>
            <a:pPr marL="228600" indent="-228600">
              <a:buAutoNum type="arabicPeriod"/>
            </a:pP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endParaRPr lang="en-GB" sz="1100" b="1" dirty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/>
          </a:p>
          <a:p>
            <a:pPr marL="228600" indent="-228600">
              <a:buAutoNum type="arabicPeriod" startAt="2"/>
            </a:pPr>
            <a:r>
              <a:rPr lang="en-GB" sz="1100" dirty="0"/>
              <a:t>Deep Neural Network: Multiple Connected Layers of weights,</a:t>
            </a:r>
          </a:p>
          <a:p>
            <a:r>
              <a:rPr lang="en-GB" sz="1100" dirty="0"/>
              <a:t>       which are </a:t>
            </a:r>
            <a:r>
              <a:rPr lang="en-GB" sz="1100" dirty="0" smtClean="0"/>
              <a:t>trained</a:t>
            </a:r>
          </a:p>
          <a:p>
            <a:endParaRPr lang="en-GB" sz="1100" dirty="0"/>
          </a:p>
          <a:p>
            <a:pPr marL="228600" indent="-228600">
              <a:buAutoNum type="arabicPeriod" startAt="3"/>
            </a:pPr>
            <a:r>
              <a:rPr lang="en-GB" sz="1100" dirty="0"/>
              <a:t>Convolutional Nets: Convoluting multiple voxel of one layer </a:t>
            </a:r>
            <a:r>
              <a:rPr lang="en-GB" sz="1100" dirty="0" smtClean="0"/>
              <a:t>into </a:t>
            </a:r>
            <a:r>
              <a:rPr lang="en-GB" sz="1100" dirty="0"/>
              <a:t>a  stack of voxel or a activation map</a:t>
            </a:r>
          </a:p>
          <a:p>
            <a:endParaRPr lang="en-GB" sz="1100" i="1" dirty="0"/>
          </a:p>
          <a:p>
            <a:endParaRPr lang="en-GB" i="1" dirty="0" smtClean="0"/>
          </a:p>
          <a:p>
            <a:endParaRPr lang="en-GB" i="1" dirty="0"/>
          </a:p>
        </p:txBody>
      </p:sp>
      <p:sp>
        <p:nvSpPr>
          <p:cNvPr id="20" name="Textplatzhalter 8"/>
          <p:cNvSpPr txBox="1">
            <a:spLocks/>
          </p:cNvSpPr>
          <p:nvPr/>
        </p:nvSpPr>
        <p:spPr>
          <a:xfrm>
            <a:off x="5526720" y="8389354"/>
            <a:ext cx="4716463" cy="3034114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08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Training</a:t>
            </a:r>
          </a:p>
          <a:p>
            <a:pPr>
              <a:lnSpc>
                <a:spcPct val="50000"/>
              </a:lnSpc>
            </a:pPr>
            <a:endParaRPr lang="en-US" b="1" dirty="0"/>
          </a:p>
          <a:p>
            <a:pPr marL="171450" indent="-171450">
              <a:buFont typeface="Arial"/>
              <a:buChar char="•"/>
            </a:pPr>
            <a:r>
              <a:rPr lang="de-CH" dirty="0" smtClean="0"/>
              <a:t>The </a:t>
            </a:r>
            <a:r>
              <a:rPr lang="de-CH" dirty="0"/>
              <a:t>training process takes around </a:t>
            </a:r>
            <a:r>
              <a:rPr lang="de-CH" dirty="0" smtClean="0"/>
              <a:t>9 </a:t>
            </a:r>
            <a:r>
              <a:rPr lang="de-CH" dirty="0"/>
              <a:t>to </a:t>
            </a:r>
            <a:r>
              <a:rPr lang="de-CH" dirty="0" smtClean="0"/>
              <a:t>20 </a:t>
            </a:r>
            <a:r>
              <a:rPr lang="de-CH" dirty="0"/>
              <a:t>hours on a NVIDIA GTX 980TI (6GB) GPU depending on the size of the dataset</a:t>
            </a:r>
          </a:p>
          <a:p>
            <a:pPr>
              <a:lnSpc>
                <a:spcPct val="50000"/>
              </a:lnSpc>
            </a:pPr>
            <a:endParaRPr lang="en-US" dirty="0"/>
          </a:p>
          <a:p>
            <a:r>
              <a:rPr lang="de-CH" b="1" dirty="0" err="1" smtClean="0"/>
              <a:t>Results</a:t>
            </a:r>
            <a:endParaRPr lang="de-CH" b="1" dirty="0" smtClean="0"/>
          </a:p>
          <a:p>
            <a:endParaRPr lang="de-CH" b="1" dirty="0"/>
          </a:p>
          <a:p>
            <a:pPr marL="171450" indent="-171450">
              <a:buFont typeface="Arial"/>
              <a:buChar char="•"/>
            </a:pPr>
            <a:r>
              <a:rPr lang="en-GB" i="1" dirty="0"/>
              <a:t>Contribution </a:t>
            </a:r>
            <a:r>
              <a:rPr lang="en-GB" i="1" dirty="0" smtClean="0"/>
              <a:t>: </a:t>
            </a:r>
            <a:r>
              <a:rPr lang="de-CH" dirty="0" smtClean="0"/>
              <a:t>The Keras framework with Theano backend in Python were used to implement the neural network. </a:t>
            </a:r>
          </a:p>
          <a:p>
            <a:endParaRPr lang="de-CH" dirty="0" smtClean="0"/>
          </a:p>
          <a:p>
            <a:pPr marL="171450" indent="-171450">
              <a:buFont typeface="Arial"/>
              <a:buChar char="•"/>
            </a:pPr>
            <a:r>
              <a:rPr lang="de-CH" dirty="0" smtClean="0"/>
              <a:t>ETH </a:t>
            </a:r>
            <a:r>
              <a:rPr lang="de-CH" dirty="0" smtClean="0"/>
              <a:t>VoxNet: reimplemented method achieves same result as orignal</a:t>
            </a:r>
            <a:endParaRPr lang="de-CH" dirty="0"/>
          </a:p>
          <a:p>
            <a:pPr>
              <a:lnSpc>
                <a:spcPct val="50000"/>
              </a:lnSpc>
            </a:pPr>
            <a:endParaRPr lang="de-CH" b="1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0849" y="1044538"/>
            <a:ext cx="9791701" cy="1584176"/>
          </a:xfrm>
        </p:spPr>
        <p:txBody>
          <a:bodyPr/>
          <a:lstStyle/>
          <a:p>
            <a:r>
              <a:rPr lang="en-GB" dirty="0"/>
              <a:t>3D Object Recognition with Deep </a:t>
            </a:r>
            <a:r>
              <a:rPr lang="en-GB" dirty="0" smtClean="0"/>
              <a:t>Networks</a:t>
            </a:r>
          </a:p>
          <a:p>
            <a:pPr>
              <a:lnSpc>
                <a:spcPct val="50000"/>
              </a:lnSpc>
            </a:pPr>
            <a:r>
              <a:rPr lang="en-GB" sz="1100" i="1" dirty="0" smtClean="0"/>
              <a:t>Students: Adrian </a:t>
            </a:r>
            <a:r>
              <a:rPr lang="en-GB" sz="1100" i="1" dirty="0" err="1"/>
              <a:t>Schneuwly</a:t>
            </a:r>
            <a:r>
              <a:rPr lang="en-GB" sz="1100" i="1" dirty="0"/>
              <a:t>, Johannes Oswald, Tobias </a:t>
            </a:r>
            <a:r>
              <a:rPr lang="en-GB" sz="1100" i="1" dirty="0" err="1" smtClean="0"/>
              <a:t>Grundmann</a:t>
            </a:r>
            <a:endParaRPr lang="en-GB" sz="1100" dirty="0"/>
          </a:p>
          <a:p>
            <a:pPr>
              <a:lnSpc>
                <a:spcPct val="50000"/>
              </a:lnSpc>
            </a:pPr>
            <a:r>
              <a:rPr lang="en-GB" sz="1100" dirty="0" smtClean="0"/>
              <a:t>Supervisors</a:t>
            </a:r>
            <a:r>
              <a:rPr lang="en-GB" sz="1100" dirty="0"/>
              <a:t>: </a:t>
            </a:r>
            <a:r>
              <a:rPr lang="en-GB" sz="1100" i="1" dirty="0"/>
              <a:t>Martin Oswald, Pablo </a:t>
            </a:r>
            <a:r>
              <a:rPr lang="en-GB" sz="1100" i="1" dirty="0" err="1"/>
              <a:t>Speciale</a:t>
            </a:r>
            <a:endParaRPr lang="en-GB" sz="1100" i="1" dirty="0"/>
          </a:p>
          <a:p>
            <a:endParaRPr lang="en-GB" sz="3600" dirty="0" smtClean="0"/>
          </a:p>
        </p:txBody>
      </p:sp>
      <p:sp>
        <p:nvSpPr>
          <p:cNvPr id="19" name="Textplatzhalter 4"/>
          <p:cNvSpPr txBox="1">
            <a:spLocks/>
          </p:cNvSpPr>
          <p:nvPr/>
        </p:nvSpPr>
        <p:spPr>
          <a:xfrm>
            <a:off x="5526720" y="7777286"/>
            <a:ext cx="4716463" cy="468000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2"/>
                </a:solidFill>
              </a:rPr>
              <a:t>4	</a:t>
            </a:r>
            <a:r>
              <a:rPr lang="de-CH" dirty="0" smtClean="0">
                <a:solidFill>
                  <a:schemeClr val="tx2"/>
                </a:solidFill>
              </a:rPr>
              <a:t>Training &amp; </a:t>
            </a:r>
            <a:r>
              <a:rPr lang="de-CH" dirty="0" err="1" smtClean="0">
                <a:solidFill>
                  <a:schemeClr val="tx2"/>
                </a:solidFill>
              </a:rPr>
              <a:t>Results</a:t>
            </a:r>
            <a:r>
              <a:rPr lang="de-CH" dirty="0" smtClean="0">
                <a:solidFill>
                  <a:schemeClr val="tx2"/>
                </a:solidFill>
              </a:rPr>
              <a:t> 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50" name="Textplatzhalter 2"/>
          <p:cNvSpPr txBox="1">
            <a:spLocks/>
          </p:cNvSpPr>
          <p:nvPr/>
        </p:nvSpPr>
        <p:spPr>
          <a:xfrm>
            <a:off x="5526720" y="1141369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5 	</a:t>
            </a:r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52" name="Textplatzhalter 2"/>
          <p:cNvSpPr txBox="1">
            <a:spLocks/>
          </p:cNvSpPr>
          <p:nvPr/>
        </p:nvSpPr>
        <p:spPr>
          <a:xfrm>
            <a:off x="5526087" y="1285385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6 	References</a:t>
            </a:r>
          </a:p>
        </p:txBody>
      </p:sp>
      <p:sp>
        <p:nvSpPr>
          <p:cNvPr id="53" name="Textplatzhalter 3"/>
          <p:cNvSpPr txBox="1">
            <a:spLocks/>
          </p:cNvSpPr>
          <p:nvPr/>
        </p:nvSpPr>
        <p:spPr>
          <a:xfrm>
            <a:off x="5526088" y="13391105"/>
            <a:ext cx="4716462" cy="122694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600" b="1" dirty="0" smtClean="0">
                <a:latin typeface="Arial (Textkörper)"/>
                <a:cs typeface="Arial (Textkörper)"/>
              </a:rPr>
              <a:t>[1] </a:t>
            </a:r>
            <a:r>
              <a:rPr lang="en-US" sz="600" b="1" dirty="0">
                <a:latin typeface="Arial (Textkörper)"/>
                <a:cs typeface="Arial (Textkörper)"/>
              </a:rPr>
              <a:t>D. </a:t>
            </a:r>
            <a:r>
              <a:rPr lang="en-US" sz="600" b="1" dirty="0" err="1">
                <a:latin typeface="Arial (Textkörper)"/>
                <a:cs typeface="Arial (Textkörper)"/>
              </a:rPr>
              <a:t>Maturana</a:t>
            </a:r>
            <a:r>
              <a:rPr lang="en-US" sz="600" b="1" dirty="0">
                <a:latin typeface="Arial (Textkörper)"/>
                <a:cs typeface="Arial (Textkörper)"/>
              </a:rPr>
              <a:t> and S. Scherer. </a:t>
            </a:r>
            <a:r>
              <a:rPr lang="en-US" sz="600" b="1" dirty="0" err="1">
                <a:latin typeface="Arial (Textkörper)"/>
                <a:cs typeface="Arial (Textkörper)"/>
              </a:rPr>
              <a:t>Voxnet</a:t>
            </a:r>
            <a:r>
              <a:rPr lang="en-US" sz="600" b="1" dirty="0">
                <a:latin typeface="Arial (Textkörper)"/>
                <a:cs typeface="Arial (Textkörper)"/>
              </a:rPr>
              <a:t>: A 3d convolutional neural network for real-time object recognition. </a:t>
            </a:r>
            <a:r>
              <a:rPr lang="en-US" sz="600" b="1" i="1" dirty="0">
                <a:latin typeface="Arial (Textkörper)"/>
                <a:cs typeface="Arial (Textkörper)"/>
              </a:rPr>
              <a:t>International Conference on </a:t>
            </a:r>
            <a:r>
              <a:rPr lang="en-US" sz="600" b="1" i="1" dirty="0" smtClean="0">
                <a:latin typeface="Arial (Textkörper)"/>
                <a:cs typeface="Arial (Textkörper)"/>
              </a:rPr>
              <a:t>Intelligent </a:t>
            </a:r>
            <a:r>
              <a:rPr lang="en-US" sz="600" b="1" i="1" dirty="0">
                <a:latin typeface="Arial (Textkörper)"/>
                <a:cs typeface="Arial (Textkörper)"/>
              </a:rPr>
              <a:t>Robots and Systems (IROS2015)</a:t>
            </a:r>
            <a:r>
              <a:rPr lang="en-US" sz="600" b="1" dirty="0">
                <a:latin typeface="Arial (Textkörper)"/>
                <a:cs typeface="Arial (Textkörper)"/>
              </a:rPr>
              <a:t>, 2015. </a:t>
            </a:r>
          </a:p>
          <a:p>
            <a:pPr>
              <a:lnSpc>
                <a:spcPct val="120000"/>
              </a:lnSpc>
            </a:pPr>
            <a:r>
              <a:rPr lang="en-US" sz="600" b="1" dirty="0" smtClean="0">
                <a:latin typeface="Arial (Textkörper)"/>
                <a:cs typeface="Arial (Textkörper)"/>
              </a:rPr>
              <a:t>[2] </a:t>
            </a:r>
            <a:r>
              <a:rPr lang="de-DE" sz="600" b="1" dirty="0">
                <a:latin typeface="Arial (Textkörper)"/>
                <a:cs typeface="Arial (Textkörper)"/>
              </a:rPr>
              <a:t>Z. Wu, S. Song, A. </a:t>
            </a:r>
            <a:r>
              <a:rPr lang="de-DE" sz="600" b="1" dirty="0" err="1">
                <a:latin typeface="Arial (Textkörper)"/>
                <a:cs typeface="Arial (Textkörper)"/>
              </a:rPr>
              <a:t>Khosla</a:t>
            </a:r>
            <a:r>
              <a:rPr lang="de-DE" sz="600" b="1" dirty="0">
                <a:latin typeface="Arial (Textkörper)"/>
                <a:cs typeface="Arial (Textkörper)"/>
              </a:rPr>
              <a:t>, F. </a:t>
            </a:r>
            <a:r>
              <a:rPr lang="de-DE" sz="600" b="1" dirty="0" err="1">
                <a:latin typeface="Arial (Textkörper)"/>
                <a:cs typeface="Arial (Textkörper)"/>
              </a:rPr>
              <a:t>Yu</a:t>
            </a:r>
            <a:r>
              <a:rPr lang="de-DE" sz="600" b="1" dirty="0">
                <a:latin typeface="Arial (Textkörper)"/>
                <a:cs typeface="Arial (Textkörper)"/>
              </a:rPr>
              <a:t>, L. Zhang, X. Tang </a:t>
            </a:r>
            <a:r>
              <a:rPr lang="de-DE" sz="600" b="1" dirty="0" err="1">
                <a:latin typeface="Arial (Textkörper)"/>
                <a:cs typeface="Arial (Textkörper)"/>
              </a:rPr>
              <a:t>and</a:t>
            </a:r>
            <a:r>
              <a:rPr lang="de-DE" sz="600" b="1" dirty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J.Xiao</a:t>
            </a:r>
            <a:r>
              <a:rPr lang="de-DE" sz="600" b="1" dirty="0" smtClean="0">
                <a:latin typeface="Arial (Textkörper)"/>
                <a:cs typeface="Arial (Textkörper)"/>
              </a:rPr>
              <a:t>. 3D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ShapeNets</a:t>
            </a:r>
            <a:r>
              <a:rPr lang="de-DE" sz="600" b="1" dirty="0" smtClean="0">
                <a:latin typeface="Arial (Textkörper)"/>
                <a:cs typeface="Arial (Textkörper)"/>
              </a:rPr>
              <a:t>: A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Deep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Representation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for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Volumetric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smtClean="0">
                <a:latin typeface="Arial"/>
                <a:cs typeface="Arial"/>
              </a:rPr>
              <a:t>Shape; </a:t>
            </a:r>
            <a:r>
              <a:rPr lang="de-CH" sz="600" b="1" dirty="0" err="1">
                <a:latin typeface="Arial"/>
                <a:cs typeface="Arial"/>
              </a:rPr>
              <a:t>Proceedings</a:t>
            </a:r>
            <a:r>
              <a:rPr lang="de-CH" sz="600" b="1" dirty="0">
                <a:latin typeface="Arial"/>
                <a:cs typeface="Arial"/>
              </a:rPr>
              <a:t> </a:t>
            </a:r>
            <a:r>
              <a:rPr lang="de-CH" sz="600" b="1" dirty="0" err="1">
                <a:latin typeface="Arial"/>
                <a:cs typeface="Arial"/>
              </a:rPr>
              <a:t>of</a:t>
            </a:r>
            <a:r>
              <a:rPr lang="de-CH" sz="600" b="1" dirty="0">
                <a:latin typeface="Arial"/>
                <a:cs typeface="Arial"/>
              </a:rPr>
              <a:t> 28th IEEE Conference on Computer Vision </a:t>
            </a:r>
            <a:r>
              <a:rPr lang="de-CH" sz="600" b="1" dirty="0" err="1">
                <a:latin typeface="Arial"/>
                <a:cs typeface="Arial"/>
              </a:rPr>
              <a:t>and</a:t>
            </a:r>
            <a:r>
              <a:rPr lang="de-CH" sz="600" b="1" dirty="0">
                <a:latin typeface="Arial"/>
                <a:cs typeface="Arial"/>
              </a:rPr>
              <a:t> Pattern Recognition </a:t>
            </a:r>
            <a:endParaRPr lang="de-DE" sz="600" b="1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de-DE" sz="600" b="1" dirty="0">
                <a:latin typeface="Arial (Textkörper)"/>
                <a:cs typeface="Arial (Textkörper)"/>
              </a:rPr>
              <a:t>[3] http://sun.cs.princeton.edu</a:t>
            </a:r>
            <a:r>
              <a:rPr lang="de-DE" sz="600" b="1" dirty="0" smtClean="0">
                <a:latin typeface="Arial (Textkörper)"/>
                <a:cs typeface="Arial (Textkörper)"/>
              </a:rPr>
              <a:t>/ </a:t>
            </a:r>
          </a:p>
        </p:txBody>
      </p:sp>
      <p:sp>
        <p:nvSpPr>
          <p:cNvPr id="54" name="Textplatzhalter 2"/>
          <p:cNvSpPr txBox="1">
            <a:spLocks/>
          </p:cNvSpPr>
          <p:nvPr/>
        </p:nvSpPr>
        <p:spPr>
          <a:xfrm>
            <a:off x="5526720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Voxnet and Implementation</a:t>
            </a:r>
            <a:endParaRPr lang="de-CH" dirty="0"/>
          </a:p>
        </p:txBody>
      </p:sp>
      <p:sp>
        <p:nvSpPr>
          <p:cNvPr id="55" name="Textplatzhalter 3"/>
          <p:cNvSpPr txBox="1">
            <a:spLocks/>
          </p:cNvSpPr>
          <p:nvPr/>
        </p:nvSpPr>
        <p:spPr>
          <a:xfrm>
            <a:off x="5528110" y="4788954"/>
            <a:ext cx="4715073" cy="3024336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80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 smtClean="0"/>
              <a:t>Sequence </a:t>
            </a:r>
            <a:r>
              <a:rPr lang="en-GB" sz="1100" dirty="0"/>
              <a:t>of Multiple Convolutional Layer, Max Pooling Layers, followed by Fully Connected Layers</a:t>
            </a:r>
          </a:p>
          <a:p>
            <a:pPr>
              <a:lnSpc>
                <a:spcPct val="50000"/>
              </a:lnSpc>
            </a:pPr>
            <a:endParaRPr lang="en-GB" sz="1100" dirty="0"/>
          </a:p>
          <a:p>
            <a:pPr marL="171450" indent="-171450"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GB" sz="1100" dirty="0"/>
              <a:t> CNN more then 900k Parameter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100" dirty="0"/>
              <a:t>Activation: Leaky </a:t>
            </a:r>
            <a:r>
              <a:rPr lang="en-GB" sz="1100" dirty="0" err="1"/>
              <a:t>ReLu</a:t>
            </a:r>
            <a:endParaRPr lang="en-GB" sz="1100" dirty="0"/>
          </a:p>
          <a:p>
            <a:endParaRPr lang="en-GB" sz="1100" b="1" dirty="0"/>
          </a:p>
          <a:p>
            <a:r>
              <a:rPr lang="en-GB" sz="1100" i="1" dirty="0"/>
              <a:t>Contributed:</a:t>
            </a:r>
          </a:p>
          <a:p>
            <a:endParaRPr lang="en-GB" sz="1100" dirty="0"/>
          </a:p>
          <a:p>
            <a:pPr marL="171450" indent="-171450">
              <a:buFont typeface="Arial"/>
              <a:buChar char="•"/>
            </a:pPr>
            <a:r>
              <a:rPr lang="en-GB" sz="1100" dirty="0"/>
              <a:t>Reimplementation of  </a:t>
            </a:r>
          </a:p>
          <a:p>
            <a:r>
              <a:rPr lang="en-GB" sz="1100" dirty="0"/>
              <a:t>     Convolutional Neural Network </a:t>
            </a:r>
          </a:p>
          <a:p>
            <a:r>
              <a:rPr lang="en-GB" sz="1100" dirty="0"/>
              <a:t>     Model with </a:t>
            </a:r>
            <a:r>
              <a:rPr lang="en-GB" sz="1100" dirty="0" err="1"/>
              <a:t>Keras</a:t>
            </a:r>
            <a:r>
              <a:rPr lang="en-GB" sz="1100" dirty="0"/>
              <a:t> in Python,</a:t>
            </a:r>
          </a:p>
          <a:p>
            <a:r>
              <a:rPr lang="en-GB" sz="1100" dirty="0"/>
              <a:t>     supports rotation e.g. different</a:t>
            </a:r>
          </a:p>
          <a:p>
            <a:r>
              <a:rPr lang="en-GB" sz="1100" dirty="0"/>
              <a:t>     views of same </a:t>
            </a:r>
            <a:r>
              <a:rPr lang="en-GB" sz="1100" dirty="0" smtClean="0"/>
              <a:t>object</a:t>
            </a:r>
          </a:p>
          <a:p>
            <a:endParaRPr lang="de-CH" sz="1100" b="1" dirty="0"/>
          </a:p>
          <a:p>
            <a:pPr marL="171450" indent="-171450">
              <a:buFont typeface="Arial"/>
              <a:buChar char="•"/>
            </a:pPr>
            <a:r>
              <a:rPr lang="en-GB" sz="1100" i="1" dirty="0"/>
              <a:t>Contribution : </a:t>
            </a:r>
            <a:r>
              <a:rPr lang="de-CH" sz="1100" dirty="0"/>
              <a:t>The Keras framework with Theano backend in Python were used to implement the neural network. </a:t>
            </a:r>
          </a:p>
          <a:p>
            <a:endParaRPr lang="en-GB" sz="1100" dirty="0"/>
          </a:p>
        </p:txBody>
      </p:sp>
      <p:sp>
        <p:nvSpPr>
          <p:cNvPr id="68" name="Textplatzhalter 2"/>
          <p:cNvSpPr txBox="1">
            <a:spLocks/>
          </p:cNvSpPr>
          <p:nvPr/>
        </p:nvSpPr>
        <p:spPr>
          <a:xfrm>
            <a:off x="3186460" y="259271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1	</a:t>
            </a:r>
            <a:r>
              <a:rPr lang="de-CH" dirty="0" smtClean="0"/>
              <a:t>Goal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r>
              <a:rPr lang="de-CH" dirty="0" smtClean="0"/>
              <a:t>: </a:t>
            </a:r>
            <a:r>
              <a:rPr lang="de-CH" dirty="0" err="1" smtClean="0"/>
              <a:t>Reimplement</a:t>
            </a:r>
            <a:r>
              <a:rPr lang="de-CH" dirty="0" smtClean="0"/>
              <a:t> </a:t>
            </a:r>
            <a:r>
              <a:rPr lang="de-CH" dirty="0" err="1" smtClean="0"/>
              <a:t>Voxnet</a:t>
            </a:r>
            <a:r>
              <a:rPr lang="de-CH" dirty="0" smtClean="0"/>
              <a:t> [1]</a:t>
            </a:r>
            <a:endParaRPr lang="de-CH" dirty="0"/>
          </a:p>
        </p:txBody>
      </p:sp>
      <p:sp>
        <p:nvSpPr>
          <p:cNvPr id="70" name="Textplatzhalter 2"/>
          <p:cNvSpPr txBox="1">
            <a:spLocks/>
          </p:cNvSpPr>
          <p:nvPr/>
        </p:nvSpPr>
        <p:spPr>
          <a:xfrm>
            <a:off x="486221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2	Method </a:t>
            </a:r>
            <a:r>
              <a:rPr lang="de-CH" dirty="0" smtClean="0"/>
              <a:t>Overview</a:t>
            </a:r>
            <a:endParaRPr lang="de-CH" dirty="0"/>
          </a:p>
        </p:txBody>
      </p:sp>
      <p:pic>
        <p:nvPicPr>
          <p:cNvPr id="8" name="Bild 7" descr="Screen Shot 2016-05-20 at 11.11.1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379" y="5039725"/>
            <a:ext cx="1631064" cy="823749"/>
          </a:xfrm>
          <a:prstGeom prst="rect">
            <a:avLst/>
          </a:prstGeom>
        </p:spPr>
      </p:pic>
      <p:pic>
        <p:nvPicPr>
          <p:cNvPr id="31" name="Screen Shot 2016-03-11 at 16.17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4372" y="3060762"/>
            <a:ext cx="6264696" cy="10441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4" name="Textplatzhalter 3"/>
          <p:cNvSpPr txBox="1">
            <a:spLocks/>
          </p:cNvSpPr>
          <p:nvPr/>
        </p:nvSpPr>
        <p:spPr>
          <a:xfrm>
            <a:off x="2394372" y="4068874"/>
            <a:ext cx="6264696" cy="252028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72000" rIns="180000" bIns="72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3D information / </a:t>
            </a:r>
            <a:r>
              <a:rPr lang="en-US" dirty="0" smtClean="0"/>
              <a:t>Point </a:t>
            </a:r>
            <a:r>
              <a:rPr lang="en-US" dirty="0"/>
              <a:t>cloud of object       |       </a:t>
            </a:r>
            <a:r>
              <a:rPr lang="en-US" dirty="0" smtClean="0"/>
              <a:t>  </a:t>
            </a:r>
            <a:r>
              <a:rPr lang="en-US" dirty="0" smtClean="0"/>
              <a:t>Occupancy Grid            </a:t>
            </a:r>
            <a:r>
              <a:rPr lang="en-US" dirty="0"/>
              <a:t>|            </a:t>
            </a:r>
            <a:r>
              <a:rPr lang="en-US" dirty="0" smtClean="0"/>
              <a:t> </a:t>
            </a:r>
            <a:r>
              <a:rPr lang="en-US" dirty="0" smtClean="0"/>
              <a:t>Object Recognition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160000" y="14605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sp>
        <p:nvSpPr>
          <p:cNvPr id="5" name="Textfeld 4"/>
          <p:cNvSpPr txBox="1"/>
          <p:nvPr/>
        </p:nvSpPr>
        <p:spPr>
          <a:xfrm>
            <a:off x="5461000" y="144653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sp>
        <p:nvSpPr>
          <p:cNvPr id="6" name="Textfeld 5"/>
          <p:cNvSpPr txBox="1"/>
          <p:nvPr/>
        </p:nvSpPr>
        <p:spPr>
          <a:xfrm>
            <a:off x="4940300" y="14452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30033"/>
              </p:ext>
            </p:extLst>
          </p:nvPr>
        </p:nvGraphicFramePr>
        <p:xfrm>
          <a:off x="6282803" y="10273470"/>
          <a:ext cx="3204357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598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err="1" smtClean="0"/>
                        <a:t>Algorithm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ModelNet10 </a:t>
                      </a:r>
                      <a:r>
                        <a:rPr lang="de-DE" sz="800" dirty="0" err="1" smtClean="0"/>
                        <a:t>Classification</a:t>
                      </a:r>
                      <a:r>
                        <a:rPr lang="de-DE" sz="800" dirty="0" smtClean="0"/>
                        <a:t> (</a:t>
                      </a:r>
                      <a:r>
                        <a:rPr lang="de-DE" sz="800" dirty="0" err="1" smtClean="0"/>
                        <a:t>Accuracy</a:t>
                      </a:r>
                      <a:r>
                        <a:rPr lang="de-DE" sz="800" dirty="0" smtClean="0"/>
                        <a:t>)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Modelnet40 </a:t>
                      </a:r>
                      <a:r>
                        <a:rPr lang="de-DE" sz="800" dirty="0" err="1" smtClean="0"/>
                        <a:t>Classification</a:t>
                      </a:r>
                      <a:endParaRPr lang="de-DE" sz="800" dirty="0" smtClean="0"/>
                    </a:p>
                    <a:p>
                      <a:pPr marL="0" marR="0" indent="0" algn="ctr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smtClean="0"/>
                        <a:t>(</a:t>
                      </a:r>
                      <a:r>
                        <a:rPr lang="de-DE" sz="800" dirty="0" err="1" smtClean="0"/>
                        <a:t>Accuracy</a:t>
                      </a:r>
                      <a:r>
                        <a:rPr lang="de-DE" sz="800" dirty="0" smtClean="0"/>
                        <a:t>)</a:t>
                      </a:r>
                    </a:p>
                    <a:p>
                      <a:pPr algn="ctr"/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693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err="1" smtClean="0">
                          <a:solidFill>
                            <a:srgbClr val="000000"/>
                          </a:solidFill>
                        </a:rPr>
                        <a:t>VoxNet</a:t>
                      </a:r>
                      <a:r>
                        <a:rPr lang="de-CH" sz="800" baseline="0" dirty="0" smtClean="0">
                          <a:solidFill>
                            <a:srgbClr val="000000"/>
                          </a:solidFill>
                        </a:rPr>
                        <a:t> [1]</a:t>
                      </a:r>
                      <a:endParaRPr lang="de-CH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83%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92%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693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smtClean="0">
                          <a:solidFill>
                            <a:srgbClr val="000000"/>
                          </a:solidFill>
                        </a:rPr>
                        <a:t>3DShapeNets [2]</a:t>
                      </a:r>
                      <a:endParaRPr lang="de-CH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77%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83.5%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693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b="1" dirty="0" smtClean="0">
                          <a:solidFill>
                            <a:srgbClr val="000000"/>
                          </a:solidFill>
                        </a:rPr>
                        <a:t>ETH</a:t>
                      </a:r>
                      <a:r>
                        <a:rPr lang="de-CH" sz="800" b="1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CH" sz="800" b="1" baseline="0" dirty="0" err="1" smtClean="0">
                          <a:solidFill>
                            <a:srgbClr val="000000"/>
                          </a:solidFill>
                        </a:rPr>
                        <a:t>VoxNet</a:t>
                      </a:r>
                      <a:endParaRPr lang="de-CH" sz="800" b="1" i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 dirty="0" smtClean="0">
                          <a:solidFill>
                            <a:srgbClr val="000000"/>
                          </a:solidFill>
                        </a:rPr>
                        <a:t>?%</a:t>
                      </a:r>
                      <a:endParaRPr lang="de-DE" sz="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smtClean="0">
                          <a:solidFill>
                            <a:srgbClr val="000000"/>
                          </a:solidFill>
                        </a:rPr>
                        <a:t>?%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6" name="Inhaltsplatzhalter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r="19489"/>
          <a:stretch/>
        </p:blipFill>
        <p:spPr>
          <a:xfrm>
            <a:off x="1278249" y="7368536"/>
            <a:ext cx="2412268" cy="1391606"/>
          </a:xfrm>
          <a:prstGeom prst="rect">
            <a:avLst/>
          </a:prstGeom>
        </p:spPr>
      </p:pic>
      <p:sp>
        <p:nvSpPr>
          <p:cNvPr id="24" name="Textplatzhalter 3"/>
          <p:cNvSpPr txBox="1">
            <a:spLocks/>
          </p:cNvSpPr>
          <p:nvPr/>
        </p:nvSpPr>
        <p:spPr>
          <a:xfrm>
            <a:off x="5526782" y="12061762"/>
            <a:ext cx="4716462" cy="86690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4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de-CH" dirty="0" err="1"/>
              <a:t>Succesfully</a:t>
            </a:r>
            <a:r>
              <a:rPr lang="de-CH" dirty="0"/>
              <a:t> </a:t>
            </a:r>
            <a:r>
              <a:rPr lang="de-CH" dirty="0" err="1"/>
              <a:t>reimplemention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Voxnet</a:t>
            </a:r>
            <a:r>
              <a:rPr lang="de-CH" dirty="0"/>
              <a:t> [1] in Python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Deep</a:t>
            </a:r>
            <a:r>
              <a:rPr lang="de-CH" dirty="0"/>
              <a:t> Learning Library </a:t>
            </a:r>
            <a:r>
              <a:rPr lang="de-CH" dirty="0" err="1"/>
              <a:t>Keras</a:t>
            </a:r>
            <a:r>
              <a:rPr lang="de-CH" dirty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/>
              <a:t>Theano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Tensorflow</a:t>
            </a:r>
            <a:endParaRPr lang="de-CH" dirty="0"/>
          </a:p>
          <a:p>
            <a:pPr marL="171450" indent="-171450">
              <a:lnSpc>
                <a:spcPct val="50000"/>
              </a:lnSpc>
              <a:buFont typeface="Arial"/>
              <a:buChar char="•"/>
            </a:pPr>
            <a:endParaRPr lang="de-CH" dirty="0"/>
          </a:p>
          <a:p>
            <a:pPr marL="171450" indent="-171450">
              <a:buFont typeface="Arial"/>
              <a:buChar char="•"/>
            </a:pP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coincide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original </a:t>
            </a:r>
            <a:r>
              <a:rPr lang="de-CH" dirty="0" err="1"/>
              <a:t>authors</a:t>
            </a:r>
            <a:r>
              <a:rPr lang="de-CH" dirty="0"/>
              <a:t> </a:t>
            </a:r>
            <a:r>
              <a:rPr lang="de-CH" dirty="0" err="1"/>
              <a:t>approach</a:t>
            </a:r>
            <a:endParaRPr lang="de-CH" dirty="0"/>
          </a:p>
        </p:txBody>
      </p:sp>
      <p:grpSp>
        <p:nvGrpSpPr>
          <p:cNvPr id="17" name="Gruppierung 16"/>
          <p:cNvGrpSpPr/>
          <p:nvPr/>
        </p:nvGrpSpPr>
        <p:grpSpPr>
          <a:xfrm>
            <a:off x="767410" y="11981141"/>
            <a:ext cx="1994260" cy="1225751"/>
            <a:chOff x="3546500" y="8702515"/>
            <a:chExt cx="6854800" cy="4394103"/>
          </a:xfrm>
        </p:grpSpPr>
        <p:pic>
          <p:nvPicPr>
            <p:cNvPr id="15" name="Bild 14" descr="Screen Shot 2016-05-24 at 18.59.26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6500" y="8702515"/>
              <a:ext cx="6854800" cy="4394103"/>
            </a:xfrm>
            <a:prstGeom prst="rect">
              <a:avLst/>
            </a:prstGeom>
          </p:spPr>
        </p:pic>
        <p:sp>
          <p:nvSpPr>
            <p:cNvPr id="16" name="Rechteck 15"/>
            <p:cNvSpPr/>
            <p:nvPr/>
          </p:nvSpPr>
          <p:spPr>
            <a:xfrm>
              <a:off x="3546500" y="8749394"/>
              <a:ext cx="756084" cy="5400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1" name="Bild 20" descr="Screen Shot 2016-05-24 at 19.05.44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14" y="11857743"/>
            <a:ext cx="1861602" cy="1475520"/>
          </a:xfrm>
          <a:prstGeom prst="rect">
            <a:avLst/>
          </a:prstGeom>
        </p:spPr>
      </p:pic>
      <p:pic>
        <p:nvPicPr>
          <p:cNvPr id="32" name="Inhaltsplatzhalter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81" y="5516263"/>
            <a:ext cx="2448272" cy="3256439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960831" y="9800442"/>
            <a:ext cx="3276364" cy="715190"/>
            <a:chOff x="710850" y="8162013"/>
            <a:chExt cx="3276364" cy="715190"/>
          </a:xfrm>
        </p:grpSpPr>
        <p:pic>
          <p:nvPicPr>
            <p:cNvPr id="35" name="Bild 2" descr="Screen Shot 2016-05-24 at 18.10.55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850" y="8162013"/>
              <a:ext cx="3276364" cy="468052"/>
            </a:xfrm>
            <a:prstGeom prst="rect">
              <a:avLst/>
            </a:prstGeom>
          </p:spPr>
        </p:pic>
        <p:pic>
          <p:nvPicPr>
            <p:cNvPr id="36" name="Bild 6" descr="Screen Shot 2016-05-24 at 18.17.44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472" y="8648158"/>
              <a:ext cx="2050988" cy="229045"/>
            </a:xfrm>
            <a:prstGeom prst="rect">
              <a:avLst/>
            </a:prstGeom>
          </p:spPr>
        </p:pic>
        <p:pic>
          <p:nvPicPr>
            <p:cNvPr id="37" name="Bild 9" descr="Screen Shot 2016-05-24 at 18.24.13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966" y="8561495"/>
              <a:ext cx="109843" cy="144016"/>
            </a:xfrm>
            <a:prstGeom prst="rect">
              <a:avLst/>
            </a:prstGeom>
          </p:spPr>
        </p:pic>
        <p:pic>
          <p:nvPicPr>
            <p:cNvPr id="38" name="Bild 28" descr="Screen Shot 2016-05-24 at 18.24.13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320" y="8521686"/>
              <a:ext cx="109843" cy="144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4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scientific_poster_portrait">
  <a:themeElements>
    <a:clrScheme name="ETH_Plakate_1a">
      <a:dk1>
        <a:srgbClr val="FFFFFF"/>
      </a:dk1>
      <a:lt1>
        <a:srgbClr val="1269B0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negativ">
        <a:dk1>
          <a:srgbClr val="FFFFFF"/>
        </a:dk1>
        <a:lt1>
          <a:srgbClr val="1269B0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0.xml><?xml version="1.0" encoding="utf-8"?>
<a:theme xmlns:a="http://schemas.openxmlformats.org/drawingml/2006/main" name="ETH Violett positiv">
  <a:themeElements>
    <a:clrScheme name="ETH_Plakate_3">
      <a:dk1>
        <a:sysClr val="windowText" lastClr="000000"/>
      </a:dk1>
      <a:lt1>
        <a:sysClr val="window" lastClr="FFFFFF"/>
      </a:lt1>
      <a:dk2>
        <a:srgbClr val="91056A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positiv">
        <a:dk1>
          <a:sysClr val="windowText" lastClr="000000"/>
        </a:dk1>
        <a:lt1>
          <a:sysClr val="window" lastClr="FFFFFF"/>
        </a:lt1>
        <a:dk2>
          <a:srgbClr val="91056A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1.xml><?xml version="1.0" encoding="utf-8"?>
<a:theme xmlns:a="http://schemas.openxmlformats.org/drawingml/2006/main" name="ETH Grau positiv">
  <a:themeElements>
    <a:clrScheme name="ETH Plakate Grau">
      <a:dk1>
        <a:sysClr val="windowText" lastClr="000000"/>
      </a:dk1>
      <a:lt1>
        <a:sysClr val="window" lastClr="FFFFFF"/>
      </a:lt1>
      <a:dk2>
        <a:srgbClr val="6F6F6E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5C5C5"/>
      </a:accent4>
      <a:accent5>
        <a:srgbClr val="E2E2E2"/>
      </a:accent5>
      <a:accent6>
        <a:srgbClr val="F1F1F1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positiv">
        <a:dk1>
          <a:sysClr val="windowText" lastClr="000000"/>
        </a:dk1>
        <a:lt1>
          <a:sysClr val="window" lastClr="FFFFFF"/>
        </a:lt1>
        <a:dk2>
          <a:srgbClr val="6F6F6E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5C5C5"/>
        </a:accent4>
        <a:accent5>
          <a:srgbClr val="E2E2E2"/>
        </a:accent5>
        <a:accent6>
          <a:srgbClr val="F1F1F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2.xml><?xml version="1.0" encoding="utf-8"?>
<a:theme xmlns:a="http://schemas.openxmlformats.org/drawingml/2006/main" name="ETH Rot positiv">
  <a:themeElements>
    <a:clrScheme name="ETH_Plakate_5">
      <a:dk1>
        <a:sysClr val="windowText" lastClr="000000"/>
      </a:dk1>
      <a:lt1>
        <a:sysClr val="window" lastClr="FFFFFF"/>
      </a:lt1>
      <a:dk2>
        <a:srgbClr val="A8322D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positiv">
        <a:dk1>
          <a:sysClr val="windowText" lastClr="000000"/>
        </a:dk1>
        <a:lt1>
          <a:sysClr val="window" lastClr="FFFFFF"/>
        </a:lt1>
        <a:dk2>
          <a:srgbClr val="A8322D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3.xml><?xml version="1.0" encoding="utf-8"?>
<a:theme xmlns:a="http://schemas.openxmlformats.org/drawingml/2006/main" name="ETH Petrol positiv">
  <a:themeElements>
    <a:clrScheme name="ETH Plakate Petrol">
      <a:dk1>
        <a:sysClr val="windowText" lastClr="000000"/>
      </a:dk1>
      <a:lt1>
        <a:sysClr val="window" lastClr="FFFFFF"/>
      </a:lt1>
      <a:dk2>
        <a:srgbClr val="007A96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positiv">
        <a:dk1>
          <a:sysClr val="windowText" lastClr="000000"/>
        </a:dk1>
        <a:lt1>
          <a:sysClr val="window" lastClr="FFFFFF"/>
        </a:lt1>
        <a:dk2>
          <a:srgbClr val="007A96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4.xml><?xml version="1.0" encoding="utf-8"?>
<a:theme xmlns:a="http://schemas.openxmlformats.org/drawingml/2006/main" name="ETH Braun positiv">
  <a:themeElements>
    <a:clrScheme name="ETH_Plakate_7">
      <a:dk1>
        <a:sysClr val="windowText" lastClr="000000"/>
      </a:dk1>
      <a:lt1>
        <a:sysClr val="window" lastClr="FFFFFF"/>
      </a:lt1>
      <a:dk2>
        <a:srgbClr val="956013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positiv">
        <a:dk1>
          <a:sysClr val="windowText" lastClr="000000"/>
        </a:dk1>
        <a:lt1>
          <a:sysClr val="window" lastClr="FFFFFF"/>
        </a:lt1>
        <a:dk2>
          <a:srgbClr val="956013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2.xml><?xml version="1.0" encoding="utf-8"?>
<a:theme xmlns:a="http://schemas.openxmlformats.org/drawingml/2006/main" name="ETH Gruen negativ">
  <a:themeElements>
    <a:clrScheme name="ETH_Plakate_2">
      <a:dk1>
        <a:srgbClr val="FFFFFF"/>
      </a:dk1>
      <a:lt1>
        <a:srgbClr val="72791C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negativ">
        <a:dk1>
          <a:srgbClr val="FFFFFF"/>
        </a:dk1>
        <a:lt1>
          <a:srgbClr val="72791C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3.xml><?xml version="1.0" encoding="utf-8"?>
<a:theme xmlns:a="http://schemas.openxmlformats.org/drawingml/2006/main" name="ETH Violett negativ">
  <a:themeElements>
    <a:clrScheme name="ETH_Violett_neg">
      <a:dk1>
        <a:srgbClr val="FFFFFF"/>
      </a:dk1>
      <a:lt1>
        <a:srgbClr val="91056A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negativ">
        <a:dk1>
          <a:srgbClr val="FFFFFF"/>
        </a:dk1>
        <a:lt1>
          <a:srgbClr val="91056A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4.xml><?xml version="1.0" encoding="utf-8"?>
<a:theme xmlns:a="http://schemas.openxmlformats.org/drawingml/2006/main" name="ETH Grau negativ">
  <a:themeElements>
    <a:clrScheme name="ETH_Plakate_4">
      <a:dk1>
        <a:srgbClr val="FFFFFF"/>
      </a:dk1>
      <a:lt1>
        <a:srgbClr val="6F6F6E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negativ">
        <a:dk1>
          <a:srgbClr val="FFFFFF"/>
        </a:dk1>
        <a:lt1>
          <a:srgbClr val="6F6F6E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5.xml><?xml version="1.0" encoding="utf-8"?>
<a:theme xmlns:a="http://schemas.openxmlformats.org/drawingml/2006/main" name="ETH Rot negativ">
  <a:themeElements>
    <a:clrScheme name="ETH Rot neg">
      <a:dk1>
        <a:srgbClr val="FFFFFF"/>
      </a:dk1>
      <a:lt1>
        <a:srgbClr val="A8322D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negativ">
        <a:dk1>
          <a:srgbClr val="FFFFFF"/>
        </a:dk1>
        <a:lt1>
          <a:srgbClr val="A8322D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6.xml><?xml version="1.0" encoding="utf-8"?>
<a:theme xmlns:a="http://schemas.openxmlformats.org/drawingml/2006/main" name="ETH Petrol negativ">
  <a:themeElements>
    <a:clrScheme name="ETH_Plakate_6">
      <a:dk1>
        <a:srgbClr val="FFFFFF"/>
      </a:dk1>
      <a:lt1>
        <a:srgbClr val="007A96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negativ">
        <a:dk1>
          <a:srgbClr val="FFFFFF"/>
        </a:dk1>
        <a:lt1>
          <a:srgbClr val="007A96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7.xml><?xml version="1.0" encoding="utf-8"?>
<a:theme xmlns:a="http://schemas.openxmlformats.org/drawingml/2006/main" name="ETH Braun negativ">
  <a:themeElements>
    <a:clrScheme name="ETH braun neg">
      <a:dk1>
        <a:srgbClr val="FFFFFF"/>
      </a:dk1>
      <a:lt1>
        <a:srgbClr val="956013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negativ">
        <a:dk1>
          <a:srgbClr val="FFFFFF"/>
        </a:dk1>
        <a:lt1>
          <a:srgbClr val="956013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8.xml><?xml version="1.0" encoding="utf-8"?>
<a:theme xmlns:a="http://schemas.openxmlformats.org/drawingml/2006/main" name="ETH Blau positiv">
  <a:themeElements>
    <a:clrScheme name="ETH_Plakate_1">
      <a:dk1>
        <a:sysClr val="windowText" lastClr="000000"/>
      </a:dk1>
      <a:lt1>
        <a:sysClr val="window" lastClr="FFFFFF"/>
      </a:lt1>
      <a:dk2>
        <a:srgbClr val="1269B0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positiv">
        <a:dk1>
          <a:sysClr val="windowText" lastClr="000000"/>
        </a:dk1>
        <a:lt1>
          <a:sysClr val="window" lastClr="FFFFFF"/>
        </a:lt1>
        <a:dk2>
          <a:srgbClr val="1269B0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9.xml><?xml version="1.0" encoding="utf-8"?>
<a:theme xmlns:a="http://schemas.openxmlformats.org/drawingml/2006/main" name="ETH Gruen positiv">
  <a:themeElements>
    <a:clrScheme name="ETH Plakate 2a">
      <a:dk1>
        <a:sysClr val="windowText" lastClr="000000"/>
      </a:dk1>
      <a:lt1>
        <a:sysClr val="window" lastClr="FFFFFF"/>
      </a:lt1>
      <a:dk2>
        <a:srgbClr val="72791C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positiv">
        <a:dk1>
          <a:sysClr val="windowText" lastClr="000000"/>
        </a:dk1>
        <a:lt1>
          <a:sysClr val="window" lastClr="FFFFFF"/>
        </a:lt1>
        <a:dk2>
          <a:srgbClr val="72791C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eth_scientific_poster_portrait.potx</Template>
  <TotalTime>0</TotalTime>
  <Words>327</Words>
  <Application>Microsoft Office PowerPoint</Application>
  <PresentationFormat>Custom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</vt:i4>
      </vt:variant>
    </vt:vector>
  </HeadingPairs>
  <TitlesOfParts>
    <vt:vector size="19" baseType="lpstr">
      <vt:lpstr>Arial</vt:lpstr>
      <vt:lpstr>Arial (Textkörper)</vt:lpstr>
      <vt:lpstr>Symbol</vt:lpstr>
      <vt:lpstr>Wingdings</vt:lpstr>
      <vt:lpstr>eth_scientific_poster_portrait</vt:lpstr>
      <vt:lpstr>ETH Gruen negativ</vt:lpstr>
      <vt:lpstr>ETH Violett negativ</vt:lpstr>
      <vt:lpstr>ETH Grau negativ</vt:lpstr>
      <vt:lpstr>ETH Rot negativ</vt:lpstr>
      <vt:lpstr>ETH Petrol negativ</vt:lpstr>
      <vt:lpstr>ETH Braun negativ</vt:lpstr>
      <vt:lpstr>ETH Blau positiv</vt:lpstr>
      <vt:lpstr>ETH Gruen positiv</vt:lpstr>
      <vt:lpstr>ETH Violett positiv</vt:lpstr>
      <vt:lpstr>ETH Grau positiv</vt:lpstr>
      <vt:lpstr>ETH Rot positiv</vt:lpstr>
      <vt:lpstr>ETH Petrol positiv</vt:lpstr>
      <vt:lpstr>ETH Braun positiv</vt:lpstr>
      <vt:lpstr>PowerPoint Presentation</vt:lpstr>
    </vt:vector>
  </TitlesOfParts>
  <Company>Mediaviso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Share</cp:lastModifiedBy>
  <cp:revision>134</cp:revision>
  <cp:lastPrinted>2014-07-31T14:26:30Z</cp:lastPrinted>
  <dcterms:created xsi:type="dcterms:W3CDTF">2014-07-22T13:23:06Z</dcterms:created>
  <dcterms:modified xsi:type="dcterms:W3CDTF">2016-05-25T19:06:23Z</dcterms:modified>
</cp:coreProperties>
</file>