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125" d="100"/>
          <a:sy n="125" d="100"/>
        </p:scale>
        <p:origin x="930" y="-4494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501370" y="4785526"/>
            <a:ext cx="4715073" cy="982909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/>
              <a:t>Input Data / Preparation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</a:t>
            </a:r>
            <a:r>
              <a:rPr lang="en-GB" sz="1100" dirty="0" smtClean="0"/>
              <a:t>dataset </a:t>
            </a:r>
            <a:r>
              <a:rPr lang="en-GB" sz="1100" dirty="0" smtClean="0"/>
              <a:t>- 3D CAD models </a:t>
            </a:r>
            <a:br>
              <a:rPr lang="en-GB" sz="1100" dirty="0" smtClean="0"/>
            </a:br>
            <a:r>
              <a:rPr lang="en-GB" sz="1100" dirty="0" smtClean="0"/>
              <a:t>of 10/40 common object categories with </a:t>
            </a:r>
            <a:br>
              <a:rPr lang="en-GB" sz="1100" dirty="0" smtClean="0"/>
            </a:br>
            <a:r>
              <a:rPr lang="en-GB" sz="1100" dirty="0" smtClean="0"/>
              <a:t>100 unique models each (.mat files)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 smtClean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i="1" dirty="0" smtClean="0"/>
              <a:t>Contribution</a:t>
            </a:r>
            <a:r>
              <a:rPr lang="en-GB" sz="1100" dirty="0" smtClean="0"/>
              <a:t>: Converted multiple .</a:t>
            </a:r>
            <a:r>
              <a:rPr lang="en-GB" sz="1100" dirty="0" smtClean="0"/>
              <a:t>mat </a:t>
            </a:r>
            <a:r>
              <a:rPr lang="en-GB" sz="1100" dirty="0"/>
              <a:t>files </a:t>
            </a:r>
            <a:r>
              <a:rPr lang="en-GB" sz="1100" dirty="0" smtClean="0"/>
              <a:t>to a single </a:t>
            </a:r>
            <a:r>
              <a:rPr lang="en-GB" sz="1100" dirty="0"/>
              <a:t>highly compressed hdf5 </a:t>
            </a:r>
            <a:r>
              <a:rPr lang="en-GB" sz="1100" dirty="0" smtClean="0"/>
              <a:t>file, which contains the complete dataset.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200" b="1" dirty="0" smtClean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sz="1100" dirty="0"/>
              <a:t>Task: Object Recognition </a:t>
            </a:r>
            <a:r>
              <a:rPr lang="en-GB" sz="1100" dirty="0" smtClean="0"/>
              <a:t>as  </a:t>
            </a:r>
            <a:r>
              <a:rPr lang="en-GB" sz="1100" dirty="0"/>
              <a:t>a Classification </a:t>
            </a:r>
            <a:r>
              <a:rPr lang="en-GB" sz="1100" dirty="0" smtClean="0"/>
              <a:t>Problem (Fig. 3)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Neural </a:t>
            </a:r>
            <a:r>
              <a:rPr lang="en-GB" sz="1100" dirty="0"/>
              <a:t>Network: </a:t>
            </a:r>
            <a:r>
              <a:rPr lang="en-GB" sz="1100" dirty="0" smtClean="0"/>
              <a:t>Non-linear activation function </a:t>
            </a:r>
            <a:r>
              <a:rPr lang="en-GB" sz="1100" dirty="0"/>
              <a:t>applied to </a:t>
            </a:r>
            <a:r>
              <a:rPr lang="en-GB" sz="1100" dirty="0" smtClean="0"/>
              <a:t>input </a:t>
            </a:r>
            <a:r>
              <a:rPr lang="en-GB" sz="1100" dirty="0"/>
              <a:t>to </a:t>
            </a:r>
            <a:r>
              <a:rPr lang="en-GB" sz="1100" dirty="0" smtClean="0"/>
              <a:t>create non-linear output (Fig. 4)</a:t>
            </a: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endParaRPr lang="en-GB" sz="1100" b="1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Deep Neural Network: Multiple Connected Layers of </a:t>
            </a:r>
            <a:r>
              <a:rPr lang="en-GB" sz="1100" dirty="0" smtClean="0"/>
              <a:t>weights, which </a:t>
            </a:r>
            <a:r>
              <a:rPr lang="en-GB" sz="1100" dirty="0"/>
              <a:t>are </a:t>
            </a:r>
            <a:r>
              <a:rPr lang="en-GB" sz="1100" dirty="0" smtClean="0"/>
              <a:t>trained</a:t>
            </a:r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Convolutional Nets: Convoluting multiple voxel of one layer </a:t>
            </a:r>
            <a:r>
              <a:rPr lang="en-GB" sz="1100" dirty="0" smtClean="0"/>
              <a:t>into </a:t>
            </a:r>
            <a:r>
              <a:rPr lang="en-GB" sz="1100" dirty="0"/>
              <a:t>a  stack of voxel or a activation </a:t>
            </a:r>
            <a:r>
              <a:rPr lang="en-GB" sz="1100" dirty="0" smtClean="0"/>
              <a:t>map (Fig. </a:t>
            </a:r>
            <a:r>
              <a:rPr lang="en-GB" sz="1100" smtClean="0"/>
              <a:t>5)</a:t>
            </a:r>
            <a:endParaRPr lang="en-GB" sz="1100" dirty="0"/>
          </a:p>
          <a:p>
            <a:endParaRPr lang="en-GB" sz="1100" i="1" dirty="0"/>
          </a:p>
          <a:p>
            <a:endParaRPr lang="en-GB" i="1" dirty="0" smtClean="0"/>
          </a:p>
          <a:p>
            <a:endParaRPr lang="en-GB" i="1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389354"/>
            <a:ext cx="4716463" cy="303411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b="1" dirty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The </a:t>
            </a:r>
            <a:r>
              <a:rPr lang="de-CH" dirty="0"/>
              <a:t>training process takes around </a:t>
            </a:r>
            <a:r>
              <a:rPr lang="de-CH" dirty="0" smtClean="0"/>
              <a:t>9 </a:t>
            </a:r>
            <a:r>
              <a:rPr lang="de-CH" dirty="0"/>
              <a:t>to </a:t>
            </a:r>
            <a:r>
              <a:rPr lang="de-CH" dirty="0" smtClean="0"/>
              <a:t>20 </a:t>
            </a:r>
            <a:r>
              <a:rPr lang="de-CH" dirty="0"/>
              <a:t>hours on a NVIDIA GTX 980TI (6GB) GPU depending on the size of the dataset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de-CH" b="1" dirty="0" err="1" smtClean="0"/>
              <a:t>Results</a:t>
            </a:r>
            <a:endParaRPr lang="de-CH" b="1" dirty="0" smtClean="0"/>
          </a:p>
          <a:p>
            <a:endParaRPr lang="de-CH" b="1" dirty="0"/>
          </a:p>
          <a:p>
            <a:pPr marL="171450" indent="-171450">
              <a:buFont typeface="Arial"/>
              <a:buChar char="•"/>
            </a:pPr>
            <a:r>
              <a:rPr lang="en-GB" i="1" dirty="0"/>
              <a:t>Contribution </a:t>
            </a:r>
            <a:r>
              <a:rPr lang="en-GB" i="1" dirty="0" smtClean="0"/>
              <a:t>: </a:t>
            </a:r>
            <a:r>
              <a:rPr lang="de-CH" dirty="0" smtClean="0"/>
              <a:t>The Keras framework with Theano backend in Python were used to implement the neural network. </a:t>
            </a:r>
          </a:p>
          <a:p>
            <a:endParaRPr lang="de-CH" dirty="0" smtClean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ETH </a:t>
            </a:r>
            <a:r>
              <a:rPr lang="de-CH" dirty="0" smtClean="0"/>
              <a:t>VoxNet: reimplemented method achieves same result as orignal</a:t>
            </a:r>
            <a:endParaRPr lang="de-CH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26720" y="7777286"/>
            <a:ext cx="4716463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Training &amp; </a:t>
            </a:r>
            <a:r>
              <a:rPr lang="de-CH" dirty="0" err="1" smtClean="0">
                <a:solidFill>
                  <a:schemeClr val="tx2"/>
                </a:solidFill>
              </a:rPr>
              <a:t>Results</a:t>
            </a:r>
            <a:r>
              <a:rPr lang="de-CH" dirty="0" smtClean="0">
                <a:solidFill>
                  <a:schemeClr val="tx2"/>
                </a:solidFill>
              </a:rPr>
              <a:t> 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0" name="Textplatzhalter 2"/>
          <p:cNvSpPr txBox="1">
            <a:spLocks/>
          </p:cNvSpPr>
          <p:nvPr/>
        </p:nvSpPr>
        <p:spPr>
          <a:xfrm>
            <a:off x="5526720" y="1141369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 	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26087" y="1285385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 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391105"/>
            <a:ext cx="4716462" cy="122694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  <a:endParaRPr lang="de-DE" sz="600" b="1" dirty="0" smtClean="0">
              <a:latin typeface="Arial (Textkörper)"/>
              <a:cs typeface="Arial (Textkörper)"/>
            </a:endParaRPr>
          </a:p>
          <a:p>
            <a:pPr>
              <a:lnSpc>
                <a:spcPct val="120000"/>
              </a:lnSpc>
            </a:pPr>
            <a:r>
              <a:rPr lang="de-DE" sz="600" b="1" dirty="0" smtClean="0">
                <a:latin typeface="Arial (Textkörper)"/>
                <a:cs typeface="Arial (Textkörper)"/>
              </a:rPr>
              <a:t>[4] Udacity Deep Learning course</a:t>
            </a:r>
            <a:endParaRPr lang="de-DE" sz="600" b="1" dirty="0" smtClean="0">
              <a:latin typeface="Arial (Textkörper)"/>
              <a:cs typeface="Arial (Textkörper)"/>
            </a:endParaRP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Voxnet and Implementation</a:t>
            </a:r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02433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 smtClean="0"/>
              <a:t>Sequence </a:t>
            </a:r>
            <a:r>
              <a:rPr lang="en-GB" sz="1100" dirty="0"/>
              <a:t>of Multiple Convolutional Layer, Max Pooling Layers, followed by Fully Connected Layers</a:t>
            </a:r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GB" sz="1100" dirty="0"/>
              <a:t> CNN more then 900k Parameter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100" dirty="0"/>
              <a:t>Activation: Leaky </a:t>
            </a:r>
            <a:r>
              <a:rPr lang="en-GB" sz="1100" dirty="0" err="1"/>
              <a:t>ReLu</a:t>
            </a:r>
            <a:endParaRPr lang="en-GB" sz="1100" dirty="0"/>
          </a:p>
          <a:p>
            <a:endParaRPr lang="en-GB" sz="1100" b="1" dirty="0"/>
          </a:p>
          <a:p>
            <a:r>
              <a:rPr lang="en-GB" sz="1100" i="1" dirty="0"/>
              <a:t>Contributed:</a:t>
            </a:r>
          </a:p>
          <a:p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Reimplementation of  </a:t>
            </a:r>
          </a:p>
          <a:p>
            <a:r>
              <a:rPr lang="en-GB" sz="1100" dirty="0"/>
              <a:t>     Convolutional Neural Network </a:t>
            </a:r>
          </a:p>
          <a:p>
            <a:r>
              <a:rPr lang="en-GB" sz="1100" dirty="0"/>
              <a:t>     Model with </a:t>
            </a:r>
            <a:r>
              <a:rPr lang="en-GB" sz="1100" dirty="0" err="1"/>
              <a:t>Keras</a:t>
            </a:r>
            <a:r>
              <a:rPr lang="en-GB" sz="1100" dirty="0"/>
              <a:t> in Python,</a:t>
            </a:r>
          </a:p>
          <a:p>
            <a:r>
              <a:rPr lang="en-GB" sz="1100" dirty="0"/>
              <a:t>     supports rotation e.g. different</a:t>
            </a:r>
          </a:p>
          <a:p>
            <a:r>
              <a:rPr lang="en-GB" sz="1100" dirty="0"/>
              <a:t>     views of same </a:t>
            </a:r>
            <a:r>
              <a:rPr lang="en-GB" sz="1100" dirty="0" smtClean="0"/>
              <a:t>object</a:t>
            </a:r>
          </a:p>
          <a:p>
            <a:endParaRPr lang="de-CH" sz="1100" b="1" dirty="0"/>
          </a:p>
          <a:p>
            <a:pPr marL="171450" indent="-171450">
              <a:buFont typeface="Arial"/>
              <a:buChar char="•"/>
            </a:pPr>
            <a:r>
              <a:rPr lang="en-GB" sz="1100" i="1" dirty="0"/>
              <a:t>Contribution : </a:t>
            </a:r>
            <a:r>
              <a:rPr lang="de-CH" sz="1100" dirty="0"/>
              <a:t>The Keras framework with Theano backend in Python were used to implement the neural network. </a:t>
            </a:r>
          </a:p>
          <a:p>
            <a:endParaRPr lang="en-GB" sz="1100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</a:t>
            </a:r>
            <a:r>
              <a:rPr lang="de-CH" dirty="0" smtClean="0"/>
              <a:t>Overview</a:t>
            </a:r>
            <a:endParaRPr lang="de-CH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4932970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</a:t>
            </a:r>
            <a:r>
              <a:rPr lang="en-US" dirty="0" smtClean="0"/>
              <a:t>Point </a:t>
            </a:r>
            <a:r>
              <a:rPr lang="en-US" dirty="0"/>
              <a:t>cloud of object       |       </a:t>
            </a:r>
            <a:r>
              <a:rPr lang="en-US" dirty="0" smtClean="0"/>
              <a:t>  </a:t>
            </a:r>
            <a:r>
              <a:rPr lang="en-US" dirty="0" smtClean="0"/>
              <a:t>Occupancy Grid            </a:t>
            </a:r>
            <a:r>
              <a:rPr lang="en-US" dirty="0"/>
              <a:t>|            </a:t>
            </a:r>
            <a:r>
              <a:rPr lang="en-US" dirty="0" smtClean="0"/>
              <a:t> </a:t>
            </a:r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6" name="Textfeld 5"/>
          <p:cNvSpPr txBox="1"/>
          <p:nvPr/>
        </p:nvSpPr>
        <p:spPr>
          <a:xfrm>
            <a:off x="4940300" y="14452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0033"/>
              </p:ext>
            </p:extLst>
          </p:nvPr>
        </p:nvGraphicFramePr>
        <p:xfrm>
          <a:off x="6282803" y="10273470"/>
          <a:ext cx="3204357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598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 </a:t>
                      </a:r>
                      <a:r>
                        <a:rPr lang="de-DE" sz="800" dirty="0" err="1" smtClean="0"/>
                        <a:t>Classification</a:t>
                      </a:r>
                      <a:r>
                        <a:rPr lang="de-DE" sz="800" dirty="0" smtClean="0"/>
                        <a:t> 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 </a:t>
                      </a:r>
                      <a:r>
                        <a:rPr lang="de-DE" sz="800" dirty="0" err="1" smtClean="0"/>
                        <a:t>Classification</a:t>
                      </a:r>
                      <a:endParaRPr lang="de-DE" sz="800" dirty="0" smtClean="0"/>
                    </a:p>
                    <a:p>
                      <a:pPr marL="0" marR="0" indent="0" algn="ctr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smtClean="0"/>
                        <a:t>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</a:p>
                    <a:p>
                      <a:pPr algn="ctr"/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93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93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93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6" name="Inhaltsplatzhalter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1278248" y="7368535"/>
            <a:ext cx="2664295" cy="1536997"/>
          </a:xfrm>
          <a:prstGeom prst="rect">
            <a:avLst/>
          </a:prstGeom>
        </p:spPr>
      </p:pic>
      <p:sp>
        <p:nvSpPr>
          <p:cNvPr id="24" name="Textplatzhalter 3"/>
          <p:cNvSpPr txBox="1">
            <a:spLocks/>
          </p:cNvSpPr>
          <p:nvPr/>
        </p:nvSpPr>
        <p:spPr>
          <a:xfrm>
            <a:off x="5526782" y="12061762"/>
            <a:ext cx="4716462" cy="86690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4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 err="1"/>
              <a:t>Succesfully</a:t>
            </a:r>
            <a:r>
              <a:rPr lang="de-CH" dirty="0"/>
              <a:t> </a:t>
            </a:r>
            <a:r>
              <a:rPr lang="de-CH" dirty="0" err="1"/>
              <a:t>reimplemention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Voxnet</a:t>
            </a:r>
            <a:r>
              <a:rPr lang="de-CH" dirty="0"/>
              <a:t> [1] in Python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Deep</a:t>
            </a:r>
            <a:r>
              <a:rPr lang="de-CH" dirty="0"/>
              <a:t> Learning Library </a:t>
            </a:r>
            <a:r>
              <a:rPr lang="de-CH" dirty="0" err="1"/>
              <a:t>Keras</a:t>
            </a:r>
            <a:r>
              <a:rPr lang="de-CH" dirty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/>
              <a:t>Theano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Tensorflow</a:t>
            </a:r>
            <a:endParaRPr lang="de-CH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coincide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original </a:t>
            </a:r>
            <a:r>
              <a:rPr lang="de-CH" dirty="0" err="1"/>
              <a:t>authors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</p:txBody>
      </p:sp>
      <p:grpSp>
        <p:nvGrpSpPr>
          <p:cNvPr id="17" name="Gruppierung 16"/>
          <p:cNvGrpSpPr/>
          <p:nvPr/>
        </p:nvGrpSpPr>
        <p:grpSpPr>
          <a:xfrm>
            <a:off x="767410" y="11981141"/>
            <a:ext cx="1994260" cy="1225751"/>
            <a:chOff x="3546500" y="8702515"/>
            <a:chExt cx="6854800" cy="4394103"/>
          </a:xfrm>
        </p:grpSpPr>
        <p:pic>
          <p:nvPicPr>
            <p:cNvPr id="15" name="Bild 14" descr="Screen Shot 2016-05-24 at 18.59.2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500" y="8702515"/>
              <a:ext cx="6854800" cy="4394103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/>
          </p:nvSpPr>
          <p:spPr>
            <a:xfrm>
              <a:off x="3546500" y="8749394"/>
              <a:ext cx="756084" cy="540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Bild 20" descr="Screen Shot 2016-05-24 at 19.05.44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14" y="11857743"/>
            <a:ext cx="1861602" cy="1475520"/>
          </a:xfrm>
          <a:prstGeom prst="rect">
            <a:avLst/>
          </a:prstGeom>
        </p:spPr>
      </p:pic>
      <p:pic>
        <p:nvPicPr>
          <p:cNvPr id="32" name="Inhaltsplatzhalter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81" y="5516263"/>
            <a:ext cx="2448272" cy="325643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48852" y="9685498"/>
            <a:ext cx="3721845" cy="812433"/>
            <a:chOff x="710850" y="8162013"/>
            <a:chExt cx="3276364" cy="715190"/>
          </a:xfrm>
        </p:grpSpPr>
        <p:pic>
          <p:nvPicPr>
            <p:cNvPr id="35" name="Bild 2" descr="Screen Shot 2016-05-24 at 18.10.55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50" y="8162013"/>
              <a:ext cx="3276364" cy="468052"/>
            </a:xfrm>
            <a:prstGeom prst="rect">
              <a:avLst/>
            </a:prstGeom>
          </p:spPr>
        </p:pic>
        <p:pic>
          <p:nvPicPr>
            <p:cNvPr id="36" name="Bild 6" descr="Screen Shot 2016-05-24 at 18.17.44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72" y="8648158"/>
              <a:ext cx="2050988" cy="229045"/>
            </a:xfrm>
            <a:prstGeom prst="rect">
              <a:avLst/>
            </a:prstGeom>
          </p:spPr>
        </p:pic>
        <p:pic>
          <p:nvPicPr>
            <p:cNvPr id="37" name="Bild 9" descr="Screen Shot 2016-05-24 at 18.24.13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66" y="8561495"/>
              <a:ext cx="109843" cy="144016"/>
            </a:xfrm>
            <a:prstGeom prst="rect">
              <a:avLst/>
            </a:prstGeom>
          </p:spPr>
        </p:pic>
        <p:pic>
          <p:nvPicPr>
            <p:cNvPr id="38" name="Bild 28" descr="Screen Shot 2016-05-24 at 18.24.13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320" y="8521686"/>
              <a:ext cx="109843" cy="14401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745998" y="5636274"/>
            <a:ext cx="1384677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2: voxelized models;</a:t>
            </a:r>
            <a:br>
              <a:rPr lang="de-CH" sz="850" dirty="0" smtClean="0">
                <a:solidFill>
                  <a:schemeClr val="accent1"/>
                </a:solidFill>
              </a:rPr>
            </a:br>
            <a:r>
              <a:rPr lang="de-CH" sz="850" dirty="0" smtClean="0">
                <a:solidFill>
                  <a:schemeClr val="accent1"/>
                </a:solidFill>
              </a:rPr>
              <a:t>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0256" y="10621602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4: Relu;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4540" y="8966748"/>
            <a:ext cx="3363471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3: </a:t>
            </a:r>
            <a:r>
              <a:rPr lang="de-CH" sz="850" dirty="0">
                <a:solidFill>
                  <a:schemeClr val="accent1"/>
                </a:solidFill>
              </a:rPr>
              <a:t>Classification </a:t>
            </a:r>
            <a:r>
              <a:rPr lang="de-CH" sz="850" dirty="0" smtClean="0">
                <a:solidFill>
                  <a:schemeClr val="accent1"/>
                </a:solidFill>
              </a:rPr>
              <a:t>problem; Source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8852" y="13404585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5: Convolution;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378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Arial (Textkörper)</vt:lpstr>
      <vt:lpstr>Symbol</vt:lpstr>
      <vt:lpstr>Wingdings</vt:lpstr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Share</cp:lastModifiedBy>
  <cp:revision>145</cp:revision>
  <cp:lastPrinted>2014-07-31T14:26:30Z</cp:lastPrinted>
  <dcterms:created xsi:type="dcterms:W3CDTF">2014-07-22T13:23:06Z</dcterms:created>
  <dcterms:modified xsi:type="dcterms:W3CDTF">2016-05-25T19:22:52Z</dcterms:modified>
</cp:coreProperties>
</file>