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930" y="-2646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7"/>
            <a:ext cx="4715073" cy="961649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 (Fig. 3)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Neural </a:t>
            </a:r>
            <a:r>
              <a:rPr lang="en-GB" sz="1100" dirty="0"/>
              <a:t>Network: </a:t>
            </a:r>
            <a:r>
              <a:rPr lang="en-GB" sz="1100" dirty="0" smtClean="0"/>
              <a:t>Non-linear activation function </a:t>
            </a:r>
            <a:r>
              <a:rPr lang="en-GB" sz="1100" dirty="0"/>
              <a:t>applied to </a:t>
            </a:r>
            <a:r>
              <a:rPr lang="en-GB" sz="1100" dirty="0" smtClean="0"/>
              <a:t>input </a:t>
            </a:r>
            <a:r>
              <a:rPr lang="en-GB" sz="1100" dirty="0"/>
              <a:t>to </a:t>
            </a:r>
            <a:r>
              <a:rPr lang="en-GB" sz="1100" dirty="0" smtClean="0"/>
              <a:t>create non-linear output (Fig. 4)</a:t>
            </a: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Deep Neural Network: Multiple Connected Layers of </a:t>
            </a:r>
            <a:r>
              <a:rPr lang="en-GB" sz="1100" dirty="0" smtClean="0"/>
              <a:t>weights, which </a:t>
            </a:r>
            <a:r>
              <a:rPr lang="en-GB" sz="1100" dirty="0"/>
              <a:t>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</a:t>
            </a:r>
            <a:r>
              <a:rPr lang="en-GB" sz="1100" dirty="0" smtClean="0"/>
              <a:t>map (Fig. 5)</a:t>
            </a:r>
            <a:endParaRPr lang="en-GB" sz="1100" dirty="0"/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26720" y="8577746"/>
            <a:ext cx="4716463" cy="419536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 smtClean="0"/>
              <a:t>The </a:t>
            </a:r>
            <a:r>
              <a:rPr lang="de-CH" sz="1100" dirty="0"/>
              <a:t>training process takes around </a:t>
            </a:r>
            <a:r>
              <a:rPr lang="de-CH" sz="1100" dirty="0" smtClean="0"/>
              <a:t>9 </a:t>
            </a:r>
            <a:r>
              <a:rPr lang="de-CH" sz="1100" dirty="0"/>
              <a:t>to </a:t>
            </a:r>
            <a:r>
              <a:rPr lang="de-CH" sz="1100" dirty="0" smtClean="0"/>
              <a:t>20 </a:t>
            </a:r>
            <a:r>
              <a:rPr lang="de-CH" sz="1100" dirty="0"/>
              <a:t>hours on a NVIDIA GTX 980TI (6GB) GPU depending on the size of the </a:t>
            </a:r>
            <a:r>
              <a:rPr lang="de-CH" sz="1100" dirty="0" smtClean="0"/>
              <a:t>dataset</a:t>
            </a:r>
          </a:p>
          <a:p>
            <a:pPr marL="171450" indent="-171450">
              <a:buFont typeface="Arial"/>
              <a:buChar char="•"/>
            </a:pPr>
            <a:endParaRPr lang="de-CH" sz="1100" dirty="0"/>
          </a:p>
          <a:p>
            <a:pPr>
              <a:lnSpc>
                <a:spcPct val="50000"/>
              </a:lnSpc>
            </a:pPr>
            <a:endParaRPr lang="en-US" sz="1100" dirty="0"/>
          </a:p>
          <a:p>
            <a:r>
              <a:rPr lang="de-CH" sz="1200" b="1" dirty="0" err="1" smtClean="0"/>
              <a:t>Results</a:t>
            </a:r>
            <a:endParaRPr lang="de-CH" sz="1200" b="1" dirty="0" smtClean="0"/>
          </a:p>
          <a:p>
            <a:pPr marL="171450" indent="-171450">
              <a:buFont typeface="Arial"/>
              <a:buChar char="•"/>
            </a:pPr>
            <a:endParaRPr lang="de-CH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Our implementation (ETH </a:t>
            </a:r>
            <a:r>
              <a:rPr lang="en-US" sz="1100" dirty="0" err="1"/>
              <a:t>VoxNet</a:t>
            </a:r>
            <a:r>
              <a:rPr lang="en-US" sz="1100" dirty="0"/>
              <a:t>) achieves similar result as the original </a:t>
            </a:r>
            <a:r>
              <a:rPr lang="en-US" sz="1100" dirty="0" err="1"/>
              <a:t>VoxNet</a:t>
            </a:r>
            <a:r>
              <a:rPr lang="en-US" sz="1100" dirty="0"/>
              <a:t>[1</a:t>
            </a:r>
            <a:r>
              <a:rPr lang="en-US" sz="1100" dirty="0" smtClean="0"/>
              <a:t>] (Table 1). 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Classification </a:t>
            </a:r>
            <a:r>
              <a:rPr lang="en-US" sz="1100" dirty="0"/>
              <a:t>accuracy coincide with the original authors approach for ModelNet10, but for Modelnet40 a significant overfitting was </a:t>
            </a:r>
            <a:r>
              <a:rPr lang="en-US" sz="1100" dirty="0" smtClean="0"/>
              <a:t>observed.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A possible </a:t>
            </a:r>
            <a:r>
              <a:rPr lang="en-US" sz="1100" dirty="0" smtClean="0"/>
              <a:t>explanation </a:t>
            </a:r>
            <a:r>
              <a:rPr lang="en-US" sz="1100" dirty="0"/>
              <a:t>for the bad performance could be that the data was not augmented for multiresolution, since the training time was limited.</a:t>
            </a:r>
            <a:endParaRPr lang="de-CH" sz="1100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38571" y="8065318"/>
            <a:ext cx="4716463" cy="512428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Results &amp; </a:t>
            </a:r>
            <a:r>
              <a:rPr lang="de-CH" dirty="0"/>
              <a:t>Conclusion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14237" y="12688596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</a:t>
            </a:r>
            <a:r>
              <a:rPr lang="de-CH" dirty="0" smtClean="0"/>
              <a:t> </a:t>
            </a:r>
            <a:r>
              <a:rPr lang="de-CH" dirty="0"/>
              <a:t>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205160"/>
            <a:ext cx="4716462" cy="119686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  <a:endParaRPr lang="de-DE" sz="600" b="1" dirty="0" smtClean="0">
              <a:latin typeface="Arial (Textkörper)"/>
              <a:cs typeface="Arial (Textkörper)"/>
            </a:endParaRP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[4] Udacity Deep Learning course</a:t>
            </a:r>
            <a:endParaRPr lang="de-DE" sz="600" b="1" dirty="0" smtClean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mtClean="0"/>
              <a:t>3 Voxnet &amp; </a:t>
            </a:r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28952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Sequence of Multiple Convolutional Layer, Max Pooling Layers, followed by Fully Connected Layers</a:t>
            </a:r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 CNN more then 900k Parameter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100" dirty="0"/>
              <a:t>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r>
              <a:rPr lang="en-GB" sz="1100" i="1" dirty="0"/>
              <a:t>Contributed:</a:t>
            </a:r>
          </a:p>
          <a:p>
            <a:endParaRPr lang="en-GB" sz="1100" dirty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Reimplementation of  </a:t>
            </a:r>
          </a:p>
          <a:p>
            <a:r>
              <a:rPr lang="en-GB" sz="1100" dirty="0"/>
              <a:t>     Convolutional Neural Network </a:t>
            </a:r>
          </a:p>
          <a:p>
            <a:r>
              <a:rPr lang="en-GB" sz="1100" dirty="0"/>
              <a:t>     Model with </a:t>
            </a:r>
            <a:r>
              <a:rPr lang="en-GB" sz="1100" dirty="0" err="1"/>
              <a:t>Keras</a:t>
            </a:r>
            <a:r>
              <a:rPr lang="en-GB" sz="1100" dirty="0"/>
              <a:t> in Python,</a:t>
            </a:r>
          </a:p>
          <a:p>
            <a:r>
              <a:rPr lang="en-GB" sz="1100" dirty="0"/>
              <a:t>     supports rotation e.g. different</a:t>
            </a:r>
          </a:p>
          <a:p>
            <a:r>
              <a:rPr lang="en-GB" sz="1100" dirty="0"/>
              <a:t>     views of same object</a:t>
            </a:r>
          </a:p>
          <a:p>
            <a:endParaRPr lang="de-CH" sz="1100" b="1" dirty="0"/>
          </a:p>
          <a:p>
            <a:endParaRPr lang="de-CH" sz="1100" b="1" dirty="0"/>
          </a:p>
          <a:p>
            <a:endParaRPr lang="de-CH" sz="1100" b="1" dirty="0"/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en-GB" sz="1100" i="1" dirty="0"/>
              <a:t>Contribution : </a:t>
            </a:r>
            <a:r>
              <a:rPr lang="de-CH" sz="1100" dirty="0"/>
              <a:t>The Keras framework with Theano backend in Python were used to implement the neural network. </a:t>
            </a:r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4932970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</a:t>
            </a:r>
            <a:r>
              <a:rPr lang="en-US" dirty="0" smtClean="0"/>
              <a:t>Occupancy 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8719"/>
              </p:ext>
            </p:extLst>
          </p:nvPr>
        </p:nvGraphicFramePr>
        <p:xfrm>
          <a:off x="6184208" y="11455836"/>
          <a:ext cx="3204357" cy="966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80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81.8%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82.4%</a:t>
                      </a:r>
                      <a:endParaRPr lang="de-DE" sz="8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6" name="Inhaltsplatzhalter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278248" y="7368535"/>
            <a:ext cx="2664295" cy="1536997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767410" y="11981141"/>
            <a:ext cx="1994260" cy="1225751"/>
            <a:chOff x="3546500" y="8702515"/>
            <a:chExt cx="6854800" cy="4394103"/>
          </a:xfrm>
        </p:grpSpPr>
        <p:pic>
          <p:nvPicPr>
            <p:cNvPr id="15" name="Bild 14" descr="Screen Shot 2016-05-24 at 18.59.2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500" y="8702515"/>
              <a:ext cx="6854800" cy="4394103"/>
            </a:xfrm>
            <a:prstGeom prst="rect">
              <a:avLst/>
            </a:prstGeom>
          </p:spPr>
        </p:pic>
        <p:sp>
          <p:nvSpPr>
            <p:cNvPr id="16" name="Rechteck 15"/>
            <p:cNvSpPr/>
            <p:nvPr/>
          </p:nvSpPr>
          <p:spPr>
            <a:xfrm>
              <a:off x="3546500" y="8749394"/>
              <a:ext cx="756084" cy="5400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1" name="Bild 20" descr="Screen Shot 2016-05-24 at 19.05.4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14" y="11857743"/>
            <a:ext cx="1861602" cy="147552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48852" y="9685498"/>
            <a:ext cx="3721845" cy="812433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745998" y="5636274"/>
            <a:ext cx="1384677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2: voxelized models;</a:t>
            </a:r>
            <a:br>
              <a:rPr lang="de-CH" sz="850" dirty="0" smtClean="0">
                <a:solidFill>
                  <a:schemeClr val="accent1"/>
                </a:solidFill>
              </a:rPr>
            </a:br>
            <a:r>
              <a:rPr lang="de-CH" sz="850" dirty="0" smtClean="0">
                <a:solidFill>
                  <a:schemeClr val="accent1"/>
                </a:solidFill>
              </a:rPr>
              <a:t>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0256" y="10621602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4: Relu;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4540" y="8966748"/>
            <a:ext cx="336347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3: </a:t>
            </a:r>
            <a:r>
              <a:rPr lang="de-CH" sz="850" dirty="0">
                <a:solidFill>
                  <a:schemeClr val="accent1"/>
                </a:solidFill>
              </a:rPr>
              <a:t>Classification </a:t>
            </a:r>
            <a:r>
              <a:rPr lang="de-CH" sz="850" dirty="0" smtClean="0">
                <a:solidFill>
                  <a:schemeClr val="accent1"/>
                </a:solidFill>
              </a:rPr>
              <a:t>problem; Source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8852" y="13404585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5: Convolution;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46" name="Inhaltsplatzhalter 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3"/>
          <a:stretch/>
        </p:blipFill>
        <p:spPr>
          <a:xfrm>
            <a:off x="8171318" y="5143204"/>
            <a:ext cx="2448272" cy="217164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193128" y="12493810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Table 1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Classifation accuracy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98102" y="7862454"/>
            <a:ext cx="295721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</a:t>
            </a:r>
            <a:r>
              <a:rPr lang="de-CH" sz="850" dirty="0">
                <a:solidFill>
                  <a:schemeClr val="accent1"/>
                </a:solidFill>
              </a:rPr>
              <a:t>6</a:t>
            </a:r>
            <a:r>
              <a:rPr lang="de-CH" sz="850" dirty="0" smtClean="0">
                <a:solidFill>
                  <a:schemeClr val="accent1"/>
                </a:solidFill>
              </a:rPr>
              <a:t>: VoxNet layers; 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401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Arial (Textkörper)</vt:lpstr>
      <vt:lpstr>Symbol</vt:lpstr>
      <vt:lpstr>Wingdings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163</cp:revision>
  <cp:lastPrinted>2014-07-31T14:26:30Z</cp:lastPrinted>
  <dcterms:created xsi:type="dcterms:W3CDTF">2014-07-22T13:23:06Z</dcterms:created>
  <dcterms:modified xsi:type="dcterms:W3CDTF">2016-05-25T19:54:14Z</dcterms:modified>
</cp:coreProperties>
</file>