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67">
          <p15:clr>
            <a:srgbClr val="A4A3A4"/>
          </p15:clr>
        </p15:guide>
        <p15:guide id="3" orient="horz" pos="8891">
          <p15:clr>
            <a:srgbClr val="A4A3A4"/>
          </p15:clr>
        </p15:guide>
        <p15:guide id="4" orient="horz" pos="2881">
          <p15:clr>
            <a:srgbClr val="A4A3A4"/>
          </p15:clr>
        </p15:guide>
        <p15:guide id="5" pos="3255">
          <p15:clr>
            <a:srgbClr val="A4A3A4"/>
          </p15:clr>
        </p15:guide>
        <p15:guide id="6" pos="6452">
          <p15:clr>
            <a:srgbClr val="A4A3A4"/>
          </p15:clr>
        </p15:guide>
        <p15:guide id="7" pos="3481">
          <p15:clr>
            <a:srgbClr val="A4A3A4"/>
          </p15:clr>
        </p15:guide>
        <p15:guide id="8" pos="284">
          <p15:clr>
            <a:srgbClr val="A4A3A4"/>
          </p15:clr>
        </p15:guide>
        <p15:guide id="9" pos="2189">
          <p15:clr>
            <a:srgbClr val="A4A3A4"/>
          </p15:clr>
        </p15:guide>
        <p15:guide id="10" pos="2415">
          <p15:clr>
            <a:srgbClr val="A4A3A4"/>
          </p15:clr>
        </p15:guide>
        <p15:guide id="11" pos="4321">
          <p15:clr>
            <a:srgbClr val="A4A3A4"/>
          </p15:clr>
        </p15:guide>
        <p15:guide id="12" pos="45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125" d="100"/>
          <a:sy n="125" d="100"/>
        </p:scale>
        <p:origin x="90" y="-5478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501370" y="4785527"/>
            <a:ext cx="4715073" cy="961649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/>
              <a:t>Input Data / Preparation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ModelNet10/40 </a:t>
            </a:r>
            <a:r>
              <a:rPr lang="en-GB" sz="1100" dirty="0" smtClean="0"/>
              <a:t>dataset </a:t>
            </a:r>
            <a:r>
              <a:rPr lang="en-GB" sz="1100" dirty="0" smtClean="0"/>
              <a:t>- 3D CAD models </a:t>
            </a:r>
            <a:br>
              <a:rPr lang="en-GB" sz="1100" dirty="0" smtClean="0"/>
            </a:br>
            <a:r>
              <a:rPr lang="en-GB" sz="1100" dirty="0" smtClean="0"/>
              <a:t>of 10/40 common object categories with </a:t>
            </a:r>
            <a:br>
              <a:rPr lang="en-GB" sz="1100" dirty="0" smtClean="0"/>
            </a:br>
            <a:r>
              <a:rPr lang="en-GB" sz="1100" dirty="0" smtClean="0"/>
              <a:t>100 unique models each (.mat files)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 smtClean="0"/>
              <a:t>A 3D shape is represented as 32 x 32 x 32 voxel grid (Fig. 2). </a:t>
            </a:r>
          </a:p>
          <a:p>
            <a:pPr marL="171450" indent="-171450">
              <a:buFont typeface="Arial"/>
              <a:buChar char="•"/>
            </a:pPr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i="1" dirty="0" smtClean="0"/>
              <a:t>Contribution</a:t>
            </a:r>
            <a:r>
              <a:rPr lang="en-GB" sz="1100" dirty="0" smtClean="0"/>
              <a:t>: Converted multiple .</a:t>
            </a:r>
            <a:r>
              <a:rPr lang="en-GB" sz="1100" dirty="0" smtClean="0"/>
              <a:t>mat </a:t>
            </a:r>
            <a:r>
              <a:rPr lang="en-GB" sz="1100" dirty="0"/>
              <a:t>files </a:t>
            </a:r>
            <a:r>
              <a:rPr lang="en-GB" sz="1100" dirty="0" smtClean="0"/>
              <a:t>to a single </a:t>
            </a:r>
            <a:r>
              <a:rPr lang="en-GB" sz="1100" dirty="0"/>
              <a:t>highly compressed hdf5 </a:t>
            </a:r>
            <a:r>
              <a:rPr lang="en-GB" sz="1100" dirty="0" smtClean="0"/>
              <a:t>file, which contains the complete dataset.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200" b="1" dirty="0" smtClean="0"/>
              <a:t>Deep Convolutional Neural Networks 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r>
              <a:rPr lang="en-GB" sz="1100" dirty="0"/>
              <a:t>Task: Object Recognition </a:t>
            </a:r>
            <a:r>
              <a:rPr lang="en-GB" sz="1100" dirty="0" smtClean="0"/>
              <a:t>as  </a:t>
            </a:r>
            <a:r>
              <a:rPr lang="en-GB" sz="1100" dirty="0"/>
              <a:t>a Classification </a:t>
            </a:r>
            <a:r>
              <a:rPr lang="en-GB" sz="1100" dirty="0" smtClean="0"/>
              <a:t>Problem (Fig. 3)</a:t>
            </a:r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Neural </a:t>
            </a:r>
            <a:r>
              <a:rPr lang="en-GB" sz="1100" dirty="0"/>
              <a:t>Network: </a:t>
            </a:r>
            <a:r>
              <a:rPr lang="en-GB" sz="1100" dirty="0" smtClean="0"/>
              <a:t>Non-linear activation function </a:t>
            </a:r>
            <a:r>
              <a:rPr lang="en-GB" sz="1100" dirty="0"/>
              <a:t>applied to </a:t>
            </a:r>
            <a:r>
              <a:rPr lang="en-GB" sz="1100" dirty="0" smtClean="0"/>
              <a:t>input </a:t>
            </a:r>
            <a:r>
              <a:rPr lang="en-GB" sz="1100" dirty="0"/>
              <a:t>to </a:t>
            </a:r>
            <a:r>
              <a:rPr lang="en-GB" sz="1100" dirty="0" smtClean="0"/>
              <a:t>create non-linear output (Fig. 4)</a:t>
            </a: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endParaRPr lang="en-GB" sz="1100" b="1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Deep Neural Network: Multiple Connected Layers of </a:t>
            </a:r>
            <a:r>
              <a:rPr lang="en-GB" sz="1100" dirty="0" smtClean="0"/>
              <a:t>weights, which </a:t>
            </a:r>
            <a:r>
              <a:rPr lang="en-GB" sz="1100" dirty="0"/>
              <a:t>are </a:t>
            </a:r>
            <a:r>
              <a:rPr lang="en-GB" sz="1100" dirty="0" smtClean="0"/>
              <a:t>trained</a:t>
            </a:r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Convolutional Nets: Convoluting multiple voxel of one layer </a:t>
            </a:r>
            <a:r>
              <a:rPr lang="en-GB" sz="1100" dirty="0" smtClean="0"/>
              <a:t>into </a:t>
            </a:r>
            <a:r>
              <a:rPr lang="en-GB" sz="1100" dirty="0"/>
              <a:t>a  stack of voxel or a activation </a:t>
            </a:r>
            <a:r>
              <a:rPr lang="en-GB" sz="1100" dirty="0" smtClean="0"/>
              <a:t>map (Fig. 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Max-Pooling:  Non-linear down sampling by choosing maximum values of rectangles created from segmenting the 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endParaRPr lang="en-GB" sz="1100" i="1" dirty="0"/>
          </a:p>
          <a:p>
            <a:endParaRPr lang="en-GB" i="1" dirty="0" smtClean="0"/>
          </a:p>
          <a:p>
            <a:endParaRPr lang="en-GB" i="1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26720" y="8577746"/>
            <a:ext cx="4716463" cy="419536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Training</a:t>
            </a:r>
          </a:p>
          <a:p>
            <a:pPr>
              <a:lnSpc>
                <a:spcPct val="50000"/>
              </a:lnSpc>
            </a:pPr>
            <a:endParaRPr lang="en-US" sz="1100" b="1" dirty="0"/>
          </a:p>
          <a:p>
            <a:pPr marL="171450" indent="-171450">
              <a:buFont typeface="Arial"/>
              <a:buChar char="•"/>
            </a:pPr>
            <a:r>
              <a:rPr lang="de-CH" sz="1100" dirty="0" smtClean="0"/>
              <a:t>The </a:t>
            </a:r>
            <a:r>
              <a:rPr lang="de-CH" sz="1100" dirty="0"/>
              <a:t>training process takes around </a:t>
            </a:r>
            <a:r>
              <a:rPr lang="de-CH" sz="1100" dirty="0" smtClean="0"/>
              <a:t>9 </a:t>
            </a:r>
            <a:r>
              <a:rPr lang="de-CH" sz="1100" dirty="0"/>
              <a:t>to </a:t>
            </a:r>
            <a:r>
              <a:rPr lang="de-CH" sz="1100" dirty="0" smtClean="0"/>
              <a:t>20 </a:t>
            </a:r>
            <a:r>
              <a:rPr lang="de-CH" sz="1100" dirty="0"/>
              <a:t>hours on a NVIDIA GTX 980TI (6GB) GPU depending on the size of the </a:t>
            </a:r>
            <a:r>
              <a:rPr lang="de-CH" sz="1100" dirty="0" smtClean="0"/>
              <a:t>dataset</a:t>
            </a:r>
          </a:p>
          <a:p>
            <a:pPr marL="171450" indent="-171450">
              <a:buFont typeface="Arial"/>
              <a:buChar char="•"/>
            </a:pPr>
            <a:endParaRPr lang="de-CH" sz="1100" dirty="0"/>
          </a:p>
          <a:p>
            <a:pPr>
              <a:lnSpc>
                <a:spcPct val="50000"/>
              </a:lnSpc>
            </a:pPr>
            <a:endParaRPr lang="en-US" sz="1100" dirty="0"/>
          </a:p>
          <a:p>
            <a:r>
              <a:rPr lang="de-CH" sz="1200" b="1" dirty="0" smtClean="0"/>
              <a:t>Results</a:t>
            </a:r>
          </a:p>
          <a:p>
            <a:endParaRPr lang="de-CH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Our implementation (ETH </a:t>
            </a:r>
            <a:r>
              <a:rPr lang="en-US" sz="1100" dirty="0" err="1"/>
              <a:t>VoxNet</a:t>
            </a:r>
            <a:r>
              <a:rPr lang="en-US" sz="1100" dirty="0"/>
              <a:t>) achieves similar result as the original </a:t>
            </a:r>
            <a:r>
              <a:rPr lang="en-US" sz="1100" dirty="0" err="1"/>
              <a:t>VoxNet</a:t>
            </a:r>
            <a:r>
              <a:rPr lang="en-US" sz="1100" dirty="0"/>
              <a:t>[1</a:t>
            </a:r>
            <a:r>
              <a:rPr lang="en-US" sz="1100" dirty="0" smtClean="0"/>
              <a:t>] (Table 1). 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Classification </a:t>
            </a:r>
            <a:r>
              <a:rPr lang="en-US" sz="1100" dirty="0"/>
              <a:t>accuracy coincide with the original authors approach for ModelNet10, but for Modelnet40 a significant overfitting was </a:t>
            </a:r>
            <a:r>
              <a:rPr lang="en-US" sz="1100" dirty="0" smtClean="0"/>
              <a:t>observed.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A possible </a:t>
            </a:r>
            <a:r>
              <a:rPr lang="en-US" sz="1100" dirty="0" smtClean="0"/>
              <a:t>explanation </a:t>
            </a:r>
            <a:r>
              <a:rPr lang="en-US" sz="1100" dirty="0"/>
              <a:t>for the bad performance could be that the data was not augmented for multiresolution, since the training time was limited.</a:t>
            </a:r>
            <a:endParaRPr lang="de-CH" sz="1100" dirty="0"/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</a:t>
            </a:r>
            <a:r>
              <a:rPr lang="en-GB" dirty="0" smtClean="0"/>
              <a:t>Networks</a:t>
            </a:r>
          </a:p>
          <a:p>
            <a:pPr>
              <a:lnSpc>
                <a:spcPct val="50000"/>
              </a:lnSpc>
            </a:pPr>
            <a:r>
              <a:rPr lang="en-GB" sz="1100" i="1" dirty="0" smtClean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 smtClean="0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 smtClean="0"/>
              <a:t>Supervisors</a:t>
            </a:r>
            <a:r>
              <a:rPr lang="en-GB" sz="1100" dirty="0"/>
              <a:t>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 smtClean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38571" y="8065318"/>
            <a:ext cx="4716463" cy="512428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</a:t>
            </a:r>
            <a:r>
              <a:rPr lang="de-CH" dirty="0" smtClean="0">
                <a:solidFill>
                  <a:schemeClr val="tx2"/>
                </a:solidFill>
              </a:rPr>
              <a:t>Results &amp; </a:t>
            </a:r>
            <a:r>
              <a:rPr lang="de-CH" dirty="0"/>
              <a:t>Conclusion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14237" y="12688596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</a:t>
            </a:r>
            <a:r>
              <a:rPr lang="de-CH" dirty="0" smtClean="0"/>
              <a:t> </a:t>
            </a:r>
            <a:r>
              <a:rPr lang="de-CH" dirty="0"/>
              <a:t>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205160"/>
            <a:ext cx="4716462" cy="119686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[1] </a:t>
            </a:r>
            <a:r>
              <a:rPr lang="en-US" sz="600" b="1" dirty="0">
                <a:latin typeface="Arial (Textkörper)"/>
                <a:cs typeface="Arial (Textkörper)"/>
              </a:rPr>
              <a:t>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</a:t>
            </a:r>
            <a:r>
              <a:rPr lang="en-US" sz="600" b="1" i="1" dirty="0" smtClean="0">
                <a:latin typeface="Arial (Textkörper)"/>
                <a:cs typeface="Arial (Textkörper)"/>
              </a:rPr>
              <a:t>Intelligent </a:t>
            </a:r>
            <a:r>
              <a:rPr lang="en-US" sz="600" b="1" i="1" dirty="0">
                <a:latin typeface="Arial (Textkörper)"/>
                <a:cs typeface="Arial (Textkörper)"/>
              </a:rPr>
              <a:t>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J.Xiao</a:t>
            </a:r>
            <a:r>
              <a:rPr lang="de-DE" sz="600" b="1" dirty="0" smtClean="0">
                <a:latin typeface="Arial (Textkörper)"/>
                <a:cs typeface="Arial (Textkörper)"/>
              </a:rPr>
              <a:t>. 3D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ShapeNets</a:t>
            </a:r>
            <a:r>
              <a:rPr lang="de-DE" sz="600" b="1" dirty="0" smtClean="0">
                <a:latin typeface="Arial (Textkörper)"/>
                <a:cs typeface="Arial (Textkörper)"/>
              </a:rPr>
              <a:t>: A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Deep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Representation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for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Volumetric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smtClean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</a:t>
            </a:r>
            <a:r>
              <a:rPr lang="de-DE" sz="600" b="1" dirty="0" smtClean="0">
                <a:latin typeface="Arial (Textkörper)"/>
                <a:cs typeface="Arial (Textkörper)"/>
              </a:rPr>
              <a:t>/ </a:t>
            </a:r>
            <a:endParaRPr lang="de-DE" sz="600" b="1" dirty="0" smtClean="0">
              <a:latin typeface="Arial (Textkörper)"/>
              <a:cs typeface="Arial (Textkörper)"/>
            </a:endParaRPr>
          </a:p>
          <a:p>
            <a:pPr>
              <a:lnSpc>
                <a:spcPct val="120000"/>
              </a:lnSpc>
            </a:pPr>
            <a:r>
              <a:rPr lang="de-DE" sz="600" b="1" dirty="0" smtClean="0">
                <a:latin typeface="Arial (Textkörper)"/>
                <a:cs typeface="Arial (Textkörper)"/>
              </a:rPr>
              <a:t>[4] Udacity Deep Learning course</a:t>
            </a:r>
            <a:endParaRPr lang="de-DE" sz="600" b="1" dirty="0" smtClean="0">
              <a:latin typeface="Arial (Textkörper)"/>
              <a:cs typeface="Arial (Textkörper)"/>
            </a:endParaRP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3 Voxnet &amp; Implementation</a:t>
            </a:r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28952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Sequence of </a:t>
            </a:r>
            <a:r>
              <a:rPr lang="en-GB" sz="1100" dirty="0" smtClean="0"/>
              <a:t>multiple </a:t>
            </a:r>
            <a:endParaRPr lang="en-GB" sz="1100" dirty="0"/>
          </a:p>
          <a:p>
            <a:r>
              <a:rPr lang="en-GB" sz="1100" dirty="0"/>
              <a:t>Convolutional </a:t>
            </a:r>
            <a:r>
              <a:rPr lang="en-GB" sz="1100" dirty="0" smtClean="0"/>
              <a:t>layers, </a:t>
            </a:r>
            <a:endParaRPr lang="en-GB" sz="1100" dirty="0"/>
          </a:p>
          <a:p>
            <a:r>
              <a:rPr lang="en-GB" sz="1100" dirty="0"/>
              <a:t>Max Pooling </a:t>
            </a:r>
            <a:r>
              <a:rPr lang="en-GB" sz="1100" dirty="0" smtClean="0"/>
              <a:t>layers </a:t>
            </a:r>
            <a:r>
              <a:rPr lang="en-GB" sz="1100" dirty="0"/>
              <a:t>followed </a:t>
            </a:r>
          </a:p>
          <a:p>
            <a:r>
              <a:rPr lang="en-GB" sz="1100" dirty="0"/>
              <a:t>by Fully Connected l</a:t>
            </a:r>
            <a:r>
              <a:rPr lang="en-GB" sz="1100" dirty="0" smtClean="0"/>
              <a:t>ayer</a:t>
            </a:r>
            <a:endParaRPr lang="en-GB" sz="1100" dirty="0"/>
          </a:p>
          <a:p>
            <a:endParaRPr lang="en-GB" sz="1100" dirty="0"/>
          </a:p>
          <a:p>
            <a:pPr marL="171450" indent="-171450"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 CNN ~ 900k </a:t>
            </a:r>
            <a:r>
              <a:rPr lang="en-GB" sz="1100" dirty="0" smtClean="0"/>
              <a:t>parameters</a:t>
            </a:r>
            <a:endParaRPr lang="en-GB" sz="11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 Activation: Leaky </a:t>
            </a:r>
            <a:r>
              <a:rPr lang="en-GB" sz="1100" dirty="0" err="1"/>
              <a:t>ReLu</a:t>
            </a:r>
            <a:endParaRPr lang="en-GB" sz="1100" dirty="0"/>
          </a:p>
          <a:p>
            <a:endParaRPr lang="en-GB" sz="1100" b="1" dirty="0"/>
          </a:p>
          <a:p>
            <a:endParaRPr lang="en-GB" sz="1100" b="1" dirty="0" smtClean="0"/>
          </a:p>
          <a:p>
            <a:endParaRPr lang="en-GB" sz="1100" b="1" dirty="0"/>
          </a:p>
          <a:p>
            <a:endParaRPr lang="en-GB" sz="1100" b="1" dirty="0" smtClean="0"/>
          </a:p>
          <a:p>
            <a:endParaRPr lang="en-GB" sz="1100" b="1" dirty="0"/>
          </a:p>
          <a:p>
            <a:endParaRPr lang="en-GB" sz="1100" b="1" dirty="0"/>
          </a:p>
          <a:p>
            <a:r>
              <a:rPr lang="en-GB" sz="1100" i="1" dirty="0" smtClean="0"/>
              <a:t>Contribution:</a:t>
            </a:r>
            <a:endParaRPr lang="en-GB" sz="1100" dirty="0"/>
          </a:p>
          <a:p>
            <a:endParaRPr lang="de-CH" sz="1100" b="1" dirty="0"/>
          </a:p>
          <a:p>
            <a:pPr marL="171450" indent="-171450">
              <a:buFont typeface="Arial"/>
              <a:buChar char="•"/>
            </a:pPr>
            <a:r>
              <a:rPr lang="de-CH" sz="1100" dirty="0"/>
              <a:t>The </a:t>
            </a:r>
            <a:r>
              <a:rPr lang="en-GB" sz="1100" dirty="0"/>
              <a:t>Convolutional Neural Network was re-implemented in </a:t>
            </a:r>
            <a:r>
              <a:rPr lang="de-CH" sz="1100" dirty="0" smtClean="0"/>
              <a:t>Python </a:t>
            </a:r>
            <a:r>
              <a:rPr lang="de-CH" sz="1100" dirty="0"/>
              <a:t>using the Keras framework with Theano </a:t>
            </a:r>
            <a:r>
              <a:rPr lang="de-CH" sz="1100" dirty="0" smtClean="0"/>
              <a:t>backend.</a:t>
            </a:r>
            <a:endParaRPr lang="en-GB" sz="1100" dirty="0"/>
          </a:p>
          <a:p>
            <a:endParaRPr lang="en-GB" sz="1100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</a:t>
            </a:r>
            <a:r>
              <a:rPr lang="de-CH" dirty="0" smtClean="0"/>
              <a:t>Goal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: </a:t>
            </a:r>
            <a:r>
              <a:rPr lang="de-CH" dirty="0" err="1" smtClean="0"/>
              <a:t>Reimplement</a:t>
            </a:r>
            <a:r>
              <a:rPr lang="de-CH" dirty="0" smtClean="0"/>
              <a:t> </a:t>
            </a:r>
            <a:r>
              <a:rPr lang="de-CH" dirty="0" err="1" smtClean="0"/>
              <a:t>Voxnet</a:t>
            </a:r>
            <a:r>
              <a:rPr lang="de-CH" dirty="0" smtClean="0"/>
              <a:t> [1]</a:t>
            </a:r>
            <a:endParaRPr lang="de-CH" dirty="0"/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Method </a:t>
            </a:r>
            <a:r>
              <a:rPr lang="de-CH" dirty="0" smtClean="0"/>
              <a:t>Overview</a:t>
            </a:r>
            <a:endParaRPr lang="de-CH" dirty="0"/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9" y="4932970"/>
            <a:ext cx="1631064" cy="823749"/>
          </a:xfrm>
          <a:prstGeom prst="rect">
            <a:avLst/>
          </a:prstGeom>
        </p:spPr>
      </p:pic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</a:t>
            </a:r>
            <a:r>
              <a:rPr lang="en-US" dirty="0" smtClean="0"/>
              <a:t>Point </a:t>
            </a:r>
            <a:r>
              <a:rPr lang="en-US" dirty="0"/>
              <a:t>cloud of object       |       </a:t>
            </a:r>
            <a:r>
              <a:rPr lang="en-US" dirty="0" smtClean="0"/>
              <a:t>  </a:t>
            </a:r>
            <a:r>
              <a:rPr lang="en-US" dirty="0" smtClean="0"/>
              <a:t>Occupancy Grid            </a:t>
            </a:r>
            <a:r>
              <a:rPr lang="en-US" dirty="0"/>
              <a:t>|            </a:t>
            </a:r>
            <a:r>
              <a:rPr lang="en-US" dirty="0" smtClean="0"/>
              <a:t> </a:t>
            </a:r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08719"/>
              </p:ext>
            </p:extLst>
          </p:nvPr>
        </p:nvGraphicFramePr>
        <p:xfrm>
          <a:off x="6184208" y="11455836"/>
          <a:ext cx="3204357" cy="9661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80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ModelNet10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Modelnet40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 smtClean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smtClean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 smtClean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81.8%</a:t>
                      </a:r>
                      <a:endParaRPr lang="de-DE" sz="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82.4%</a:t>
                      </a:r>
                      <a:endParaRPr lang="de-DE" sz="8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Gruppierung 16"/>
          <p:cNvGrpSpPr/>
          <p:nvPr/>
        </p:nvGrpSpPr>
        <p:grpSpPr>
          <a:xfrm>
            <a:off x="767410" y="11981141"/>
            <a:ext cx="1994260" cy="1225751"/>
            <a:chOff x="3546500" y="8702515"/>
            <a:chExt cx="6854800" cy="4394103"/>
          </a:xfrm>
        </p:grpSpPr>
        <p:pic>
          <p:nvPicPr>
            <p:cNvPr id="15" name="Bild 14" descr="Screen Shot 2016-05-24 at 18.59.26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500" y="8702515"/>
              <a:ext cx="6854800" cy="4394103"/>
            </a:xfrm>
            <a:prstGeom prst="rect">
              <a:avLst/>
            </a:prstGeom>
          </p:spPr>
        </p:pic>
        <p:sp>
          <p:nvSpPr>
            <p:cNvPr id="16" name="Rechteck 15"/>
            <p:cNvSpPr/>
            <p:nvPr/>
          </p:nvSpPr>
          <p:spPr>
            <a:xfrm>
              <a:off x="3546500" y="8749394"/>
              <a:ext cx="756084" cy="540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Bild 20" descr="Screen Shot 2016-05-24 at 19.05.44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14" y="11857743"/>
            <a:ext cx="1861602" cy="147552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48852" y="9685498"/>
            <a:ext cx="3721845" cy="812433"/>
            <a:chOff x="710850" y="8162013"/>
            <a:chExt cx="3276364" cy="715190"/>
          </a:xfrm>
        </p:grpSpPr>
        <p:pic>
          <p:nvPicPr>
            <p:cNvPr id="35" name="Bild 2" descr="Screen Shot 2016-05-24 at 18.10.55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50" y="8162013"/>
              <a:ext cx="3276364" cy="468052"/>
            </a:xfrm>
            <a:prstGeom prst="rect">
              <a:avLst/>
            </a:prstGeom>
          </p:spPr>
        </p:pic>
        <p:pic>
          <p:nvPicPr>
            <p:cNvPr id="36" name="Bild 6" descr="Screen Shot 2016-05-24 at 18.17.44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72" y="8648158"/>
              <a:ext cx="2050988" cy="229045"/>
            </a:xfrm>
            <a:prstGeom prst="rect">
              <a:avLst/>
            </a:prstGeom>
          </p:spPr>
        </p:pic>
        <p:pic>
          <p:nvPicPr>
            <p:cNvPr id="37" name="Bild 9" descr="Screen Shot 2016-05-24 at 18.24.13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966" y="8561495"/>
              <a:ext cx="109843" cy="144016"/>
            </a:xfrm>
            <a:prstGeom prst="rect">
              <a:avLst/>
            </a:prstGeom>
          </p:spPr>
        </p:pic>
        <p:pic>
          <p:nvPicPr>
            <p:cNvPr id="38" name="Bild 28" descr="Screen Shot 2016-05-24 at 18.24.13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320" y="8521686"/>
              <a:ext cx="109843" cy="14401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745998" y="5636274"/>
            <a:ext cx="1384677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2: voxelized models;</a:t>
            </a:r>
            <a:br>
              <a:rPr lang="de-CH" sz="850" dirty="0" smtClean="0">
                <a:solidFill>
                  <a:schemeClr val="accent1"/>
                </a:solidFill>
              </a:rPr>
            </a:br>
            <a:r>
              <a:rPr lang="de-CH" sz="850" dirty="0" smtClean="0">
                <a:solidFill>
                  <a:schemeClr val="accent1"/>
                </a:solidFill>
              </a:rPr>
              <a:t>Source: Voxnet paper [1]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0256" y="10621602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4: Relu;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4540" y="8966748"/>
            <a:ext cx="3363471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3: </a:t>
            </a:r>
            <a:r>
              <a:rPr lang="de-CH" sz="850" dirty="0">
                <a:solidFill>
                  <a:schemeClr val="accent1"/>
                </a:solidFill>
              </a:rPr>
              <a:t>Classification </a:t>
            </a:r>
            <a:r>
              <a:rPr lang="de-CH" sz="850" dirty="0" smtClean="0">
                <a:solidFill>
                  <a:schemeClr val="accent1"/>
                </a:solidFill>
              </a:rPr>
              <a:t>problem; Source</a:t>
            </a:r>
            <a:r>
              <a:rPr lang="de-CH" sz="850" dirty="0">
                <a:solidFill>
                  <a:schemeClr val="accent1"/>
                </a:solidFill>
              </a:rPr>
              <a:t>: </a:t>
            </a:r>
            <a:r>
              <a:rPr lang="de-CH" sz="850" dirty="0" smtClean="0">
                <a:solidFill>
                  <a:schemeClr val="accent1"/>
                </a:solidFill>
              </a:rPr>
              <a:t>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8852" y="13404585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5: Convolution;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93128" y="12493810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Table 1</a:t>
            </a:r>
            <a:r>
              <a:rPr lang="de-CH" sz="850" dirty="0">
                <a:solidFill>
                  <a:schemeClr val="accent1"/>
                </a:solidFill>
              </a:rPr>
              <a:t>: </a:t>
            </a:r>
            <a:r>
              <a:rPr lang="de-CH" sz="850" dirty="0" smtClean="0">
                <a:solidFill>
                  <a:schemeClr val="accent1"/>
                </a:solidFill>
              </a:rPr>
              <a:t>Classifation accuracy</a:t>
            </a:r>
            <a:endParaRPr lang="de-CH" sz="850" dirty="0">
              <a:solidFill>
                <a:schemeClr val="accent1"/>
              </a:solidFill>
            </a:endParaRPr>
          </a:p>
        </p:txBody>
      </p:sp>
      <p:pic>
        <p:nvPicPr>
          <p:cNvPr id="49" name="Inhaltsplatzhalter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3"/>
          <a:stretch/>
        </p:blipFill>
        <p:spPr>
          <a:xfrm>
            <a:off x="7866980" y="4896966"/>
            <a:ext cx="2304256" cy="217164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866980" y="7057206"/>
            <a:ext cx="295721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</a:t>
            </a:r>
            <a:r>
              <a:rPr lang="de-CH" sz="850" dirty="0">
                <a:solidFill>
                  <a:schemeClr val="accent1"/>
                </a:solidFill>
              </a:rPr>
              <a:t>6</a:t>
            </a:r>
            <a:r>
              <a:rPr lang="de-CH" sz="850" dirty="0" smtClean="0">
                <a:solidFill>
                  <a:schemeClr val="accent1"/>
                </a:solidFill>
              </a:rPr>
              <a:t>: VoxNet layers; Source: VoxNet paper [1]</a:t>
            </a:r>
            <a:endParaRPr lang="de-CH" sz="850" dirty="0">
              <a:solidFill>
                <a:schemeClr val="accent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84" y="7391917"/>
            <a:ext cx="2680629" cy="1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374</Words>
  <Application>Microsoft Office PowerPoint</Application>
  <PresentationFormat>Custom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8" baseType="lpstr">
      <vt:lpstr>Arial</vt:lpstr>
      <vt:lpstr>Arial (Textkörper)</vt:lpstr>
      <vt:lpstr>Symbol</vt:lpstr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Company>Mediaviso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Share</cp:lastModifiedBy>
  <cp:revision>177</cp:revision>
  <cp:lastPrinted>2014-07-31T14:26:30Z</cp:lastPrinted>
  <dcterms:created xsi:type="dcterms:W3CDTF">2014-07-22T13:23:06Z</dcterms:created>
  <dcterms:modified xsi:type="dcterms:W3CDTF">2016-05-25T21:10:25Z</dcterms:modified>
</cp:coreProperties>
</file>