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67">
          <p15:clr>
            <a:srgbClr val="A4A3A4"/>
          </p15:clr>
        </p15:guide>
        <p15:guide id="3" orient="horz" pos="8891">
          <p15:clr>
            <a:srgbClr val="A4A3A4"/>
          </p15:clr>
        </p15:guide>
        <p15:guide id="4" orient="horz" pos="2881">
          <p15:clr>
            <a:srgbClr val="A4A3A4"/>
          </p15:clr>
        </p15:guide>
        <p15:guide id="5" pos="3255">
          <p15:clr>
            <a:srgbClr val="A4A3A4"/>
          </p15:clr>
        </p15:guide>
        <p15:guide id="6" pos="6452">
          <p15:clr>
            <a:srgbClr val="A4A3A4"/>
          </p15:clr>
        </p15:guide>
        <p15:guide id="7" pos="3481">
          <p15:clr>
            <a:srgbClr val="A4A3A4"/>
          </p15:clr>
        </p15:guide>
        <p15:guide id="8" pos="284">
          <p15:clr>
            <a:srgbClr val="A4A3A4"/>
          </p15:clr>
        </p15:guide>
        <p15:guide id="9" pos="2189">
          <p15:clr>
            <a:srgbClr val="A4A3A4"/>
          </p15:clr>
        </p15:guide>
        <p15:guide id="10" pos="2415">
          <p15:clr>
            <a:srgbClr val="A4A3A4"/>
          </p15:clr>
        </p15:guide>
        <p15:guide id="11" pos="4321">
          <p15:clr>
            <a:srgbClr val="A4A3A4"/>
          </p15:clr>
        </p15:guide>
        <p15:guide id="12" pos="45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100" d="100"/>
          <a:sy n="100" d="100"/>
        </p:scale>
        <p:origin x="-1958" y="-4354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460400" y="4788955"/>
            <a:ext cx="4715073" cy="982909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Input Data / Preparation</a:t>
            </a:r>
          </a:p>
          <a:p>
            <a:endParaRPr lang="en-GB" sz="1100" dirty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ModelNet10/40 dataset - 3D CAD models </a:t>
            </a:r>
            <a:br>
              <a:rPr lang="en-GB" sz="1100" dirty="0"/>
            </a:br>
            <a:r>
              <a:rPr lang="en-GB" sz="1100" dirty="0"/>
              <a:t>of 10/40 common object categories with </a:t>
            </a:r>
            <a:br>
              <a:rPr lang="en-GB" sz="1100" dirty="0"/>
            </a:br>
            <a:r>
              <a:rPr lang="en-GB" sz="1100" dirty="0"/>
              <a:t>100 unique models each (.mat files)</a:t>
            </a:r>
          </a:p>
          <a:p>
            <a:endParaRPr lang="en-GB" sz="1100" dirty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A 3D shape is represented as 32 x 32 x 32 voxel grid (Fig. 2). </a:t>
            </a:r>
          </a:p>
          <a:p>
            <a:pPr marL="171450" indent="-171450">
              <a:buFont typeface="Arial"/>
              <a:buChar char="•"/>
            </a:pPr>
            <a:endParaRPr lang="en-GB" sz="1100" dirty="0"/>
          </a:p>
          <a:p>
            <a:pPr marL="171450" indent="-171450">
              <a:buFont typeface="Arial"/>
              <a:buChar char="•"/>
            </a:pPr>
            <a:r>
              <a:rPr lang="en-GB" sz="1100" i="1" dirty="0"/>
              <a:t>Contribution</a:t>
            </a:r>
            <a:r>
              <a:rPr lang="en-GB" sz="1100" dirty="0"/>
              <a:t>: Converted multiple .mat files to a single highly compressed hdf5 file for easy usage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Deep Convolutional Neural Networks 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r>
              <a:rPr lang="en-GB" dirty="0"/>
              <a:t>Task: Object Recognition as</a:t>
            </a:r>
          </a:p>
          <a:p>
            <a:r>
              <a:rPr lang="en-GB" dirty="0"/>
              <a:t>          a Classification Problem</a:t>
            </a:r>
          </a:p>
          <a:p>
            <a:endParaRPr lang="en-GB" dirty="0"/>
          </a:p>
          <a:p>
            <a:pPr>
              <a:lnSpc>
                <a:spcPct val="50000"/>
              </a:lnSpc>
            </a:pPr>
            <a:endParaRPr lang="en-GB" dirty="0"/>
          </a:p>
          <a:p>
            <a:r>
              <a:rPr lang="en-GB" dirty="0"/>
              <a:t>1.    Neural Network: Non-Linear Activation</a:t>
            </a:r>
          </a:p>
          <a:p>
            <a:r>
              <a:rPr lang="en-GB" dirty="0"/>
              <a:t>       Function applied to Input to create</a:t>
            </a:r>
          </a:p>
          <a:p>
            <a:r>
              <a:rPr lang="en-GB" dirty="0"/>
              <a:t>       Non-Linear Output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28600" indent="-228600">
              <a:buAutoNum type="arabicPeriod" startAt="2"/>
            </a:pPr>
            <a:r>
              <a:rPr lang="en-GB" dirty="0"/>
              <a:t>Deep Neural Network: Multiple Connected Layers of weights,</a:t>
            </a:r>
          </a:p>
          <a:p>
            <a:r>
              <a:rPr lang="en-GB" dirty="0"/>
              <a:t>       which are trained</a:t>
            </a:r>
          </a:p>
          <a:p>
            <a:pPr marL="228600" indent="-228600">
              <a:buAutoNum type="arabicPeriod" startAt="3"/>
            </a:pPr>
            <a:r>
              <a:rPr lang="en-GB" dirty="0"/>
              <a:t>Convolutional Nets: Convoluting multiple voxel of one layer into</a:t>
            </a:r>
          </a:p>
          <a:p>
            <a:r>
              <a:rPr lang="en-GB" dirty="0"/>
              <a:t>       a  stack of voxel or a activation map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endParaRPr lang="en-GB" i="1" dirty="0"/>
          </a:p>
          <a:p>
            <a:endParaRPr lang="en-GB" dirty="0"/>
          </a:p>
          <a:p>
            <a:r>
              <a:rPr lang="en-GB" i="1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 err="1"/>
              <a:t>Voxnet</a:t>
            </a:r>
            <a:endParaRPr lang="en-GB" b="1" dirty="0"/>
          </a:p>
          <a:p>
            <a:r>
              <a:rPr lang="en-GB" dirty="0"/>
              <a:t>Sequence of Multiple Convolutional Layer, Max Pooling Layers, followed by Fully Connected Layers</a:t>
            </a:r>
          </a:p>
          <a:p>
            <a:pPr>
              <a:lnSpc>
                <a:spcPct val="50000"/>
              </a:lnSpc>
            </a:pPr>
            <a:endParaRPr lang="en-GB" dirty="0"/>
          </a:p>
          <a:p>
            <a:pPr marL="171450" indent="-171450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GB" dirty="0"/>
              <a:t> CNN more then 900k Parameter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dirty="0"/>
              <a:t>Activation: Leaky </a:t>
            </a:r>
            <a:r>
              <a:rPr lang="en-GB" dirty="0" err="1"/>
              <a:t>ReLu</a:t>
            </a:r>
            <a:endParaRPr lang="en-GB" dirty="0"/>
          </a:p>
          <a:p>
            <a:endParaRPr lang="en-GB" b="1" dirty="0"/>
          </a:p>
          <a:p>
            <a:r>
              <a:rPr lang="en-GB" i="1" dirty="0"/>
              <a:t>Contributed:</a:t>
            </a:r>
          </a:p>
          <a:p>
            <a:endParaRPr lang="en-GB" dirty="0"/>
          </a:p>
          <a:p>
            <a:pPr marL="171450" indent="-171450">
              <a:buFont typeface="Arial"/>
              <a:buChar char="•"/>
            </a:pPr>
            <a:r>
              <a:rPr lang="en-GB" dirty="0"/>
              <a:t>Reimplementation of  </a:t>
            </a:r>
          </a:p>
          <a:p>
            <a:r>
              <a:rPr lang="en-GB" dirty="0"/>
              <a:t>     Convolutional Neural Network </a:t>
            </a:r>
          </a:p>
          <a:p>
            <a:r>
              <a:rPr lang="en-GB" dirty="0"/>
              <a:t>     Model with </a:t>
            </a:r>
            <a:r>
              <a:rPr lang="en-GB" dirty="0" err="1"/>
              <a:t>Keras</a:t>
            </a:r>
            <a:r>
              <a:rPr lang="en-GB" dirty="0"/>
              <a:t> in Python,</a:t>
            </a:r>
          </a:p>
          <a:p>
            <a:r>
              <a:rPr lang="en-GB" dirty="0"/>
              <a:t>     supports rotation e.g. different</a:t>
            </a:r>
          </a:p>
          <a:p>
            <a:r>
              <a:rPr lang="en-GB" dirty="0"/>
              <a:t>     views of same object</a:t>
            </a:r>
          </a:p>
          <a:p>
            <a:pPr>
              <a:lnSpc>
                <a:spcPct val="50000"/>
              </a:lnSpc>
            </a:pPr>
            <a:endParaRPr lang="en-GB" dirty="0"/>
          </a:p>
          <a:p>
            <a:pPr>
              <a:lnSpc>
                <a:spcPct val="50000"/>
              </a:lnSpc>
            </a:pPr>
            <a:endParaRPr lang="en-GB" b="1" dirty="0"/>
          </a:p>
          <a:p>
            <a:pPr marL="171450" indent="-171450">
              <a:buFont typeface="Arial"/>
              <a:buChar char="•"/>
            </a:pPr>
            <a:endParaRPr lang="en-GB" dirty="0"/>
          </a:p>
          <a:p>
            <a:pPr marL="171450" indent="-171450">
              <a:buFont typeface="Arial"/>
              <a:buChar char="•"/>
            </a:pPr>
            <a:endParaRPr lang="en-GB" dirty="0"/>
          </a:p>
          <a:p>
            <a:pPr marL="171450" indent="-171450">
              <a:buFont typeface="Arial"/>
              <a:buChar char="•"/>
            </a:pPr>
            <a:endParaRPr lang="en-GB" dirty="0"/>
          </a:p>
          <a:p>
            <a:pPr marL="171450" indent="-171450">
              <a:buFont typeface="Arial"/>
              <a:buChar char="•"/>
            </a:pPr>
            <a:endParaRPr lang="en-GB" dirty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26720" y="8389354"/>
            <a:ext cx="4716463" cy="303411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Training</a:t>
            </a:r>
          </a:p>
          <a:p>
            <a:pPr>
              <a:lnSpc>
                <a:spcPct val="50000"/>
              </a:lnSpc>
            </a:pPr>
            <a:endParaRPr lang="en-US" b="1" dirty="0"/>
          </a:p>
          <a:p>
            <a:r>
              <a:rPr lang="en-US" i="1" dirty="0"/>
              <a:t>Contributed:</a:t>
            </a:r>
          </a:p>
          <a:p>
            <a:pPr>
              <a:lnSpc>
                <a:spcPct val="50000"/>
              </a:lnSpc>
            </a:pPr>
            <a:endParaRPr lang="en-US" i="1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Setup and implementation on ETH Cluster ~ 20.000 cores  [4] 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Trained ModelNet10/40 for </a:t>
            </a:r>
            <a:r>
              <a:rPr lang="en-US" dirty="0" err="1"/>
              <a:t>Xh</a:t>
            </a:r>
            <a:r>
              <a:rPr lang="en-US" dirty="0"/>
              <a:t> / 12h on ???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de-CH" b="1" dirty="0" err="1"/>
              <a:t>Results</a:t>
            </a:r>
            <a:endParaRPr lang="de-CH" b="1" dirty="0"/>
          </a:p>
          <a:p>
            <a:endParaRPr lang="de-CH" b="1" dirty="0"/>
          </a:p>
          <a:p>
            <a:pPr marL="171450" indent="-171450">
              <a:buFont typeface="Arial"/>
              <a:buChar char="•"/>
            </a:pPr>
            <a:r>
              <a:rPr lang="de-CH" dirty="0"/>
              <a:t>ETH </a:t>
            </a:r>
            <a:r>
              <a:rPr lang="de-CH" dirty="0" err="1"/>
              <a:t>VoxNet</a:t>
            </a:r>
            <a:r>
              <a:rPr lang="de-CH" dirty="0"/>
              <a:t>: </a:t>
            </a:r>
            <a:r>
              <a:rPr lang="de-CH" dirty="0" err="1"/>
              <a:t>reimplemented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achieves</a:t>
            </a:r>
            <a:r>
              <a:rPr lang="de-CH" dirty="0"/>
              <a:t> same </a:t>
            </a:r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orignal</a:t>
            </a:r>
            <a:endParaRPr lang="de-CH" dirty="0"/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Networks</a:t>
            </a:r>
          </a:p>
          <a:p>
            <a:pPr>
              <a:lnSpc>
                <a:spcPct val="50000"/>
              </a:lnSpc>
            </a:pPr>
            <a:r>
              <a:rPr lang="en-GB" sz="1100" i="1" dirty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/>
              <a:t>Supervisors: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26720" y="7777286"/>
            <a:ext cx="4716463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Training &amp; </a:t>
            </a:r>
            <a:r>
              <a:rPr lang="de-CH" dirty="0" err="1">
                <a:solidFill>
                  <a:schemeClr val="tx2"/>
                </a:solidFill>
              </a:rPr>
              <a:t>Results</a:t>
            </a:r>
            <a:r>
              <a:rPr lang="de-CH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0" name="Textplatzhalter 2"/>
          <p:cNvSpPr txBox="1">
            <a:spLocks/>
          </p:cNvSpPr>
          <p:nvPr/>
        </p:nvSpPr>
        <p:spPr>
          <a:xfrm>
            <a:off x="5526720" y="1141369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 	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26087" y="1285385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6 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391105"/>
            <a:ext cx="4716462" cy="122694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>
                <a:latin typeface="Arial (Textkörper)"/>
                <a:cs typeface="Arial (Textkörper)"/>
              </a:rPr>
              <a:t>[1] 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Intelligent 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>
                <a:latin typeface="Arial (Textkörper)"/>
                <a:cs typeface="Arial (Textkörper)"/>
              </a:rPr>
              <a:t>J.Xiao</a:t>
            </a:r>
            <a:r>
              <a:rPr lang="de-DE" sz="600" b="1" dirty="0">
                <a:latin typeface="Arial (Textkörper)"/>
                <a:cs typeface="Arial (Textkörper)"/>
              </a:rPr>
              <a:t>. 3D </a:t>
            </a:r>
            <a:r>
              <a:rPr lang="de-DE" sz="600" b="1" dirty="0" err="1">
                <a:latin typeface="Arial (Textkörper)"/>
                <a:cs typeface="Arial (Textkörper)"/>
              </a:rPr>
              <a:t>ShapeNets</a:t>
            </a:r>
            <a:r>
              <a:rPr lang="de-DE" sz="600" b="1" dirty="0">
                <a:latin typeface="Arial (Textkörper)"/>
                <a:cs typeface="Arial (Textkörper)"/>
              </a:rPr>
              <a:t>: A </a:t>
            </a:r>
            <a:r>
              <a:rPr lang="de-DE" sz="600" b="1" dirty="0" err="1">
                <a:latin typeface="Arial (Textkörper)"/>
                <a:cs typeface="Arial (Textkörper)"/>
              </a:rPr>
              <a:t>Deep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>
                <a:latin typeface="Arial (Textkörper)"/>
                <a:cs typeface="Arial (Textkörper)"/>
              </a:rPr>
              <a:t>Representation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>
                <a:latin typeface="Arial (Textkörper)"/>
                <a:cs typeface="Arial (Textkörper)"/>
              </a:rPr>
              <a:t>for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>
                <a:latin typeface="Arial (Textkörper)"/>
                <a:cs typeface="Arial (Textkörper)"/>
              </a:rPr>
              <a:t>Volumetric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http://sun.cs.princeton.edu/ </a:t>
            </a: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[4] https://</a:t>
            </a:r>
            <a:r>
              <a:rPr lang="de-DE" sz="600" b="1" dirty="0" err="1">
                <a:latin typeface="Arial (Textkörper)"/>
                <a:cs typeface="Arial (Textkörper)"/>
              </a:rPr>
              <a:t>ivc-support.ethz.ch</a:t>
            </a:r>
            <a:r>
              <a:rPr lang="de-DE" sz="600" b="1" dirty="0">
                <a:latin typeface="Arial (Textkörper)"/>
                <a:cs typeface="Arial (Textkörper)"/>
              </a:rPr>
              <a:t>/</a:t>
            </a:r>
            <a:r>
              <a:rPr lang="de-DE" sz="600" b="1" dirty="0" err="1">
                <a:latin typeface="Arial (Textkörper)"/>
                <a:cs typeface="Arial (Textkörper)"/>
              </a:rPr>
              <a:t>VisualLab</a:t>
            </a:r>
            <a:r>
              <a:rPr lang="de-DE" sz="600" b="1" dirty="0">
                <a:latin typeface="Arial (Textkörper)"/>
                <a:cs typeface="Arial (Textkörper)"/>
              </a:rPr>
              <a:t>/VL02Servers01Euryale</a:t>
            </a:r>
            <a:endParaRPr lang="de-CH" sz="600" b="1" dirty="0">
              <a:latin typeface="Arial (Textkörper)"/>
              <a:cs typeface="Arial (Textkörper)"/>
            </a:endParaRP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3	</a:t>
            </a:r>
            <a:r>
              <a:rPr lang="de-CH" dirty="0" err="1"/>
              <a:t>DataSet</a:t>
            </a:r>
            <a:r>
              <a:rPr lang="de-CH" dirty="0"/>
              <a:t> / </a:t>
            </a:r>
            <a:r>
              <a:rPr lang="de-CH" dirty="0" err="1"/>
              <a:t>Princeton</a:t>
            </a:r>
            <a:r>
              <a:rPr lang="de-CH" dirty="0"/>
              <a:t> </a:t>
            </a:r>
            <a:r>
              <a:rPr lang="de-CH" dirty="0" err="1"/>
              <a:t>ModelNet</a:t>
            </a:r>
            <a:r>
              <a:rPr lang="de-CH" dirty="0"/>
              <a:t> [2]</a:t>
            </a:r>
          </a:p>
          <a:p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02433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de-CH" dirty="0"/>
              <a:t>Clean </a:t>
            </a:r>
            <a:r>
              <a:rPr lang="de-CH" dirty="0" err="1"/>
              <a:t>collection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3D CAD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objects</a:t>
            </a:r>
            <a:endParaRPr lang="de-CH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endParaRPr lang="de-CH" dirty="0"/>
          </a:p>
          <a:p>
            <a:r>
              <a:rPr lang="de-CH" b="1" dirty="0" err="1"/>
              <a:t>Building</a:t>
            </a:r>
            <a:r>
              <a:rPr lang="de-CH" b="1" dirty="0"/>
              <a:t> </a:t>
            </a:r>
            <a:r>
              <a:rPr lang="de-CH" b="1" dirty="0" err="1"/>
              <a:t>procedure</a:t>
            </a:r>
            <a:endParaRPr lang="de-CH" b="1" dirty="0"/>
          </a:p>
          <a:p>
            <a:endParaRPr lang="de-CH" b="1" dirty="0"/>
          </a:p>
          <a:p>
            <a:pPr marL="171450" indent="-171450">
              <a:buFont typeface="Arial"/>
              <a:buChar char="•"/>
            </a:pPr>
            <a:r>
              <a:rPr lang="de-CH" dirty="0" err="1"/>
              <a:t>compilation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obtained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SUN </a:t>
            </a:r>
            <a:r>
              <a:rPr lang="de-CH" dirty="0" err="1"/>
              <a:t>database</a:t>
            </a:r>
            <a:r>
              <a:rPr lang="de-CH" dirty="0"/>
              <a:t> [3]</a:t>
            </a:r>
          </a:p>
          <a:p>
            <a:pPr>
              <a:lnSpc>
                <a:spcPct val="50000"/>
              </a:lnSpc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 err="1"/>
              <a:t>collection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3D CAD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category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online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engines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querying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category</a:t>
            </a:r>
            <a:r>
              <a:rPr lang="de-CH" dirty="0"/>
              <a:t> </a:t>
            </a:r>
            <a:r>
              <a:rPr lang="de-CH" dirty="0" err="1"/>
              <a:t>term</a:t>
            </a:r>
            <a:endParaRPr lang="de-CH" dirty="0"/>
          </a:p>
          <a:p>
            <a:pPr>
              <a:lnSpc>
                <a:spcPct val="50000"/>
              </a:lnSpc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/>
              <a:t>human clean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through</a:t>
            </a:r>
            <a:endParaRPr lang="de-CH" dirty="0"/>
          </a:p>
          <a:p>
            <a:r>
              <a:rPr lang="de-CH" dirty="0"/>
              <a:t>     Amazon </a:t>
            </a:r>
            <a:r>
              <a:rPr lang="de-CH" dirty="0" err="1"/>
              <a:t>Mechanical</a:t>
            </a:r>
            <a:r>
              <a:rPr lang="de-CH" dirty="0"/>
              <a:t> Turk </a:t>
            </a:r>
            <a:r>
              <a:rPr lang="de-CH" dirty="0" err="1"/>
              <a:t>to</a:t>
            </a:r>
            <a:endParaRPr lang="de-CH" dirty="0"/>
          </a:p>
          <a:p>
            <a:r>
              <a:rPr lang="de-CH" dirty="0"/>
              <a:t>     </a:t>
            </a:r>
            <a:r>
              <a:rPr lang="de-CH" dirty="0" err="1"/>
              <a:t>decide</a:t>
            </a:r>
            <a:r>
              <a:rPr lang="de-CH" dirty="0"/>
              <a:t>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CAD </a:t>
            </a:r>
          </a:p>
          <a:p>
            <a:r>
              <a:rPr lang="de-CH" dirty="0"/>
              <a:t>    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belongs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specified</a:t>
            </a:r>
            <a:endParaRPr lang="de-CH" dirty="0"/>
          </a:p>
          <a:p>
            <a:r>
              <a:rPr lang="de-CH" dirty="0"/>
              <a:t>     </a:t>
            </a:r>
            <a:r>
              <a:rPr lang="de-CH" dirty="0" err="1"/>
              <a:t>cateogries</a:t>
            </a:r>
            <a:endParaRPr lang="de-CH" dirty="0"/>
          </a:p>
          <a:p>
            <a:pPr>
              <a:lnSpc>
                <a:spcPct val="50000"/>
              </a:lnSpc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 err="1"/>
              <a:t>manually</a:t>
            </a:r>
            <a:r>
              <a:rPr lang="de-CH" dirty="0"/>
              <a:t> </a:t>
            </a:r>
            <a:r>
              <a:rPr lang="de-CH" dirty="0" err="1"/>
              <a:t>alignment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</a:p>
          <a:p>
            <a:r>
              <a:rPr lang="de-CH" dirty="0"/>
              <a:t>     </a:t>
            </a:r>
            <a:r>
              <a:rPr lang="de-CH" dirty="0" err="1"/>
              <a:t>orientation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CAD </a:t>
            </a:r>
            <a:r>
              <a:rPr lang="de-CH" dirty="0" err="1"/>
              <a:t>models</a:t>
            </a:r>
            <a:endParaRPr lang="de-CH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Goal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: </a:t>
            </a:r>
            <a:r>
              <a:rPr lang="de-CH" dirty="0" err="1"/>
              <a:t>Reimplement</a:t>
            </a:r>
            <a:r>
              <a:rPr lang="de-CH" dirty="0"/>
              <a:t> </a:t>
            </a:r>
            <a:r>
              <a:rPr lang="de-CH" dirty="0" err="1"/>
              <a:t>Voxnet</a:t>
            </a:r>
            <a:r>
              <a:rPr lang="de-CH" dirty="0"/>
              <a:t> [1]</a:t>
            </a:r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Method Overview</a:t>
            </a:r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46" y="5040982"/>
            <a:ext cx="1631064" cy="823749"/>
          </a:xfrm>
          <a:prstGeom prst="rect">
            <a:avLst/>
          </a:prstGeom>
        </p:spPr>
      </p:pic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Point cloud of object       |         Occupancy Grid            |             Object Recognition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6" name="Textfeld 5"/>
          <p:cNvSpPr txBox="1"/>
          <p:nvPr/>
        </p:nvSpPr>
        <p:spPr>
          <a:xfrm>
            <a:off x="4940300" y="14452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pic>
        <p:nvPicPr>
          <p:cNvPr id="42" name="Inhaltsplatzhalter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05" y="11430390"/>
            <a:ext cx="2357891" cy="3136224"/>
          </a:xfrm>
          <a:prstGeom prst="rect">
            <a:avLst/>
          </a:prstGeom>
        </p:spPr>
      </p:pic>
      <p:pic>
        <p:nvPicPr>
          <p:cNvPr id="44" name="Inhaltsplatzhalter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58" y="6317915"/>
            <a:ext cx="2615233" cy="1423367"/>
          </a:xfrm>
          <a:prstGeom prst="rect">
            <a:avLst/>
          </a:prstGeom>
        </p:spPr>
      </p:pic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7921"/>
              </p:ext>
            </p:extLst>
          </p:nvPr>
        </p:nvGraphicFramePr>
        <p:xfrm>
          <a:off x="6246800" y="9937526"/>
          <a:ext cx="3240360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159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/>
                        <a:t>ModelNet10 </a:t>
                      </a:r>
                      <a:r>
                        <a:rPr lang="de-DE" sz="800" dirty="0" err="1"/>
                        <a:t>Classification</a:t>
                      </a:r>
                      <a:r>
                        <a:rPr lang="de-DE" sz="800" dirty="0"/>
                        <a:t> (</a:t>
                      </a:r>
                      <a:r>
                        <a:rPr lang="de-DE" sz="800" dirty="0" err="1"/>
                        <a:t>Accuracy</a:t>
                      </a:r>
                      <a:r>
                        <a:rPr lang="de-DE" sz="800" dirty="0"/>
                        <a:t>)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/>
                        <a:t>Modelnet40 </a:t>
                      </a:r>
                      <a:r>
                        <a:rPr lang="de-DE" sz="800" dirty="0" err="1"/>
                        <a:t>Classification</a:t>
                      </a:r>
                      <a:endParaRPr lang="de-DE" sz="800" dirty="0"/>
                    </a:p>
                    <a:p>
                      <a:pPr marL="0" marR="0" indent="0" algn="ctr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/>
                        <a:t>(</a:t>
                      </a:r>
                      <a:r>
                        <a:rPr lang="de-DE" sz="800" dirty="0" err="1"/>
                        <a:t>Accuracy</a:t>
                      </a:r>
                      <a:r>
                        <a:rPr lang="de-DE" sz="800" dirty="0"/>
                        <a:t>)</a:t>
                      </a:r>
                    </a:p>
                    <a:p>
                      <a:pPr algn="ctr"/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>
                          <a:solidFill>
                            <a:srgbClr val="000000"/>
                          </a:solidFill>
                        </a:rPr>
                        <a:t>?%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rgbClr val="000000"/>
                          </a:solidFill>
                        </a:rPr>
                        <a:t>?%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6" name="Inhaltsplatzhalter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3191932" y="6944286"/>
            <a:ext cx="1809912" cy="1044115"/>
          </a:xfrm>
          <a:prstGeom prst="rect">
            <a:avLst/>
          </a:prstGeom>
        </p:spPr>
      </p:pic>
      <p:sp>
        <p:nvSpPr>
          <p:cNvPr id="24" name="Textplatzhalter 3"/>
          <p:cNvSpPr txBox="1">
            <a:spLocks/>
          </p:cNvSpPr>
          <p:nvPr/>
        </p:nvSpPr>
        <p:spPr>
          <a:xfrm>
            <a:off x="5526782" y="12061762"/>
            <a:ext cx="4716462" cy="86690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4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de-CH" dirty="0" err="1"/>
              <a:t>Succesfully</a:t>
            </a:r>
            <a:r>
              <a:rPr lang="de-CH" dirty="0"/>
              <a:t> </a:t>
            </a:r>
            <a:r>
              <a:rPr lang="de-CH" dirty="0" err="1"/>
              <a:t>reimplemention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Voxnet</a:t>
            </a:r>
            <a:r>
              <a:rPr lang="de-CH" dirty="0"/>
              <a:t> [1] in Python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Deep</a:t>
            </a:r>
            <a:r>
              <a:rPr lang="de-CH" dirty="0"/>
              <a:t> Learning Library </a:t>
            </a:r>
            <a:r>
              <a:rPr lang="de-CH" dirty="0" err="1"/>
              <a:t>Keras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Theano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Tensorflow</a:t>
            </a:r>
            <a:endParaRPr lang="de-CH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coincide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original </a:t>
            </a:r>
            <a:r>
              <a:rPr lang="de-CH" dirty="0" err="1"/>
              <a:t>authors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</p:txBody>
      </p:sp>
      <p:pic>
        <p:nvPicPr>
          <p:cNvPr id="3" name="Bild 2" descr="Screen Shot 2016-05-24 at 18.10.55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0" y="8162013"/>
            <a:ext cx="3276364" cy="468052"/>
          </a:xfrm>
          <a:prstGeom prst="rect">
            <a:avLst/>
          </a:prstGeom>
        </p:spPr>
      </p:pic>
      <p:pic>
        <p:nvPicPr>
          <p:cNvPr id="7" name="Bild 6" descr="Screen Shot 2016-05-24 at 18.17.44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72" y="8648158"/>
            <a:ext cx="2050988" cy="229045"/>
          </a:xfrm>
          <a:prstGeom prst="rect">
            <a:avLst/>
          </a:prstGeom>
        </p:spPr>
      </p:pic>
      <p:pic>
        <p:nvPicPr>
          <p:cNvPr id="10" name="Bild 9" descr="Screen Shot 2016-05-24 at 18.24.13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66" y="8561495"/>
            <a:ext cx="109843" cy="144016"/>
          </a:xfrm>
          <a:prstGeom prst="rect">
            <a:avLst/>
          </a:prstGeom>
        </p:spPr>
      </p:pic>
      <p:pic>
        <p:nvPicPr>
          <p:cNvPr id="29" name="Bild 28" descr="Screen Shot 2016-05-24 at 18.24.13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20" y="8521686"/>
            <a:ext cx="109843" cy="144016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688144" y="9611875"/>
            <a:ext cx="1994260" cy="1225751"/>
            <a:chOff x="3546500" y="8702515"/>
            <a:chExt cx="6854800" cy="4394103"/>
          </a:xfrm>
        </p:grpSpPr>
        <p:pic>
          <p:nvPicPr>
            <p:cNvPr id="15" name="Bild 14" descr="Screen Shot 2016-05-24 at 18.59.26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500" y="8702515"/>
              <a:ext cx="6854800" cy="4394103"/>
            </a:xfrm>
            <a:prstGeom prst="rect">
              <a:avLst/>
            </a:prstGeom>
          </p:spPr>
        </p:pic>
        <p:sp>
          <p:nvSpPr>
            <p:cNvPr id="16" name="Rechteck 15"/>
            <p:cNvSpPr/>
            <p:nvPr/>
          </p:nvSpPr>
          <p:spPr>
            <a:xfrm>
              <a:off x="3546500" y="8749394"/>
              <a:ext cx="756084" cy="540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Bild 20" descr="Screen Shot 2016-05-24 at 19.05.44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50" y="9469474"/>
            <a:ext cx="1861602" cy="14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318</Words>
  <Application>Microsoft Office PowerPoint</Application>
  <PresentationFormat>Benutzerdefiniert</PresentationFormat>
  <Paragraphs>111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14</vt:i4>
      </vt:variant>
      <vt:variant>
        <vt:lpstr>Folientitel</vt:lpstr>
      </vt:variant>
      <vt:variant>
        <vt:i4>1</vt:i4>
      </vt:variant>
    </vt:vector>
  </HeadingPairs>
  <TitlesOfParts>
    <vt:vector size="19" baseType="lpstr">
      <vt:lpstr>Arial</vt:lpstr>
      <vt:lpstr>Arial (Textkörper)</vt:lpstr>
      <vt:lpstr>Symbol</vt:lpstr>
      <vt:lpstr>Wingdings</vt:lpstr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PowerPoint-Präsentation</vt:lpstr>
    </vt:vector>
  </TitlesOfParts>
  <Company>Mediaviso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Tobias Grundmann</cp:lastModifiedBy>
  <cp:revision>123</cp:revision>
  <cp:lastPrinted>2014-07-31T14:26:30Z</cp:lastPrinted>
  <dcterms:created xsi:type="dcterms:W3CDTF">2014-07-22T13:23:06Z</dcterms:created>
  <dcterms:modified xsi:type="dcterms:W3CDTF">2016-05-25T18:50:13Z</dcterms:modified>
</cp:coreProperties>
</file>