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ICTE-INTERNSHIP-STEGANOGRAPHY/PROJECT.git" TargetMode="Externa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a:solidFill>
                  <a:schemeClr val="accent1">
                    <a:lumMod val="75000"/>
                  </a:schemeClr>
                </a:solidFill>
                <a:latin typeface="Arial" pitchFamily="34" charset="0"/>
                <a:cs typeface="Arial" pitchFamily="34" charset="0"/>
              </a:rPr>
              <a:t>By:</a:t>
            </a:r>
            <a:r>
              <a:rPr lang="en-GB" sz="2000" b="1">
                <a:solidFill>
                  <a:schemeClr val="accent1">
                    <a:lumMod val="75000"/>
                  </a:schemeClr>
                </a:solidFill>
                <a:latin typeface="Arial" pitchFamily="34" charset="0"/>
                <a:cs typeface="Arial" pitchFamily="34" charset="0"/>
              </a:rPr>
              <a:t> Priyadarshiny Das</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a:t>
            </a:r>
            <a:r>
              <a:rPr lang="en-US" sz="2000" b="1">
                <a:solidFill>
                  <a:schemeClr val="accent1">
                    <a:lumMod val="75000"/>
                  </a:schemeClr>
                </a:solidFill>
                <a:latin typeface="Arial"/>
                <a:cs typeface="Arial"/>
              </a:rPr>
              <a:t>Name :</a:t>
            </a:r>
            <a:r>
              <a:rPr lang="en-GB" sz="2000" b="1">
                <a:solidFill>
                  <a:schemeClr val="accent1">
                    <a:lumMod val="75000"/>
                  </a:schemeClr>
                </a:solidFill>
                <a:latin typeface="Arial"/>
                <a:cs typeface="Arial"/>
              </a:rPr>
              <a:t> Priyadarshiny Das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a:t>
            </a:r>
            <a:r>
              <a:rPr lang="en-US" sz="2000" b="1">
                <a:solidFill>
                  <a:schemeClr val="accent1">
                    <a:lumMod val="75000"/>
                  </a:schemeClr>
                </a:solidFill>
                <a:latin typeface="Arial"/>
                <a:cs typeface="Arial"/>
              </a:rPr>
              <a:t>: </a:t>
            </a:r>
            <a:r>
              <a:rPr lang="en-GB" sz="2000" b="1">
                <a:solidFill>
                  <a:schemeClr val="accent1">
                    <a:lumMod val="75000"/>
                  </a:schemeClr>
                </a:solidFill>
                <a:latin typeface="Arial"/>
                <a:cs typeface="Arial"/>
              </a:rPr>
              <a:t>Techno Main Salt Lake, Computer Science And Engineering- Cyber Security (Department of Information Technology)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GB"/>
              <a:t>In this project, steganography has been implemented in a simple manner using the Least Significant Bit method. Steganography is a powerful method of communicating sensitive information in a secure manner. It can be used to hide information without raising suspicion, since there are no significant changes in the looks of the image used. The method used to implement steganography in this project can be used in real life for small-scale purposes between individuals for exchanging private information with added security, as the information is password protected. </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a:hlinkClick r:id="rId2"/>
              </a:rPr>
              <a:t>https://github.com/AICTE-INTERNSHIP-STEGANOGRAPHY/PROJECT.git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GB"/>
              <a:t>In today’s world, safeguarding personal information online has become increasingly important. Sensitive information of individuals and organizations, such as financial information and trade secrets, must be protected at all costs from unauthorised access. When such information is transferred or transmitted online, there are chances of the network or transmission lines being infiltrated by hackers. If the information being transferred is not encrypted properly and entirely, then it can be used to cause reputational damage and immense financial losses, and for threatening and blackmailing. In such cases, image steganography (encrypting information within images) can prove to be extremely useful, as it can secure the sensitive information in such a manner that it becomes almost impossible to decipher, without making any humanly-visible changes in the image. In this project, image steganography has been implemented through a Python program to encrypt the message within the image. This message is password-protected and will be displayed only on entering the correct password.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GB" b="1"/>
              <a:t>LIBRARIES USED: </a:t>
            </a:r>
          </a:p>
          <a:p>
            <a:r>
              <a:rPr lang="en-GB"/>
              <a:t>OpenCV (cv2)</a:t>
            </a:r>
          </a:p>
          <a:p>
            <a:r>
              <a:rPr lang="en-GB"/>
              <a:t>String </a:t>
            </a:r>
          </a:p>
          <a:p>
            <a:r>
              <a:rPr lang="en-GB"/>
              <a:t>os</a:t>
            </a:r>
          </a:p>
          <a:p>
            <a:pPr marL="0" indent="0">
              <a:buNone/>
            </a:pPr>
            <a:endParaRPr lang="en-GB"/>
          </a:p>
          <a:p>
            <a:pPr marL="0" indent="0">
              <a:buNone/>
            </a:pPr>
            <a:r>
              <a:rPr lang="en-GB" b="1"/>
              <a:t>PLATFORMS USED: </a:t>
            </a:r>
            <a:endParaRPr lang="en-GB" b="1" dirty="0"/>
          </a:p>
          <a:p>
            <a:r>
              <a:rPr lang="en-GB"/>
              <a:t>Python 3.13.2</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b="1">
                <a:solidFill>
                  <a:srgbClr val="0F0F0F"/>
                </a:solidFill>
              </a:rPr>
              <a:t>Simple algorithms.</a:t>
            </a:r>
          </a:p>
          <a:p>
            <a:r>
              <a:rPr lang="en-GB" sz="1800" b="1">
                <a:solidFill>
                  <a:srgbClr val="0F0F0F"/>
                </a:solidFill>
              </a:rPr>
              <a:t>Secure method of encrypting data. </a:t>
            </a:r>
          </a:p>
          <a:p>
            <a:r>
              <a:rPr lang="en-GB" sz="1800" b="1">
                <a:solidFill>
                  <a:srgbClr val="0F0F0F"/>
                </a:solidFill>
              </a:rPr>
              <a:t>Low time complexity and fast execution. </a:t>
            </a:r>
          </a:p>
          <a:p>
            <a:r>
              <a:rPr lang="en-GB" sz="1800" b="1">
                <a:solidFill>
                  <a:srgbClr val="0F0F0F"/>
                </a:solidFill>
              </a:rPr>
              <a:t>Difference between the original and the new images is unnoticeable.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GB"/>
              <a:t>Educational Institutions </a:t>
            </a:r>
          </a:p>
          <a:p>
            <a:r>
              <a:rPr lang="en-GB"/>
              <a:t>Business Institutions </a:t>
            </a:r>
          </a:p>
          <a:p>
            <a:r>
              <a:rPr lang="en-GB"/>
              <a:t>Intelligence Agencies </a:t>
            </a:r>
          </a:p>
          <a:p>
            <a:r>
              <a:rPr lang="en-GB"/>
              <a:t>Military and Defence Organizations </a:t>
            </a:r>
          </a:p>
          <a:p>
            <a:r>
              <a:rPr lang="en-GB"/>
              <a:t>Certified Ethical Hackers </a:t>
            </a:r>
          </a:p>
          <a:p>
            <a:r>
              <a:rPr lang="en-GB"/>
              <a:t>Organizations or individuals related to Law Enforcement </a:t>
            </a:r>
          </a:p>
          <a:p>
            <a:r>
              <a:rPr lang="en-GB"/>
              <a:t>Steganography can also be used by the general public for communication purposes for added privacy and protection. </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6B45E71B-DD8B-525D-819E-AACEB56F7717}"/>
              </a:ext>
            </a:extLst>
          </p:cNvPr>
          <p:cNvPicPr>
            <a:picLocks noChangeAspect="1"/>
          </p:cNvPicPr>
          <p:nvPr/>
        </p:nvPicPr>
        <p:blipFill rotWithShape="1">
          <a:blip r:embed="rId2"/>
          <a:srcRect r="33994"/>
          <a:stretch/>
        </p:blipFill>
        <p:spPr>
          <a:xfrm>
            <a:off x="693852" y="1482244"/>
            <a:ext cx="5486816" cy="4673600"/>
          </a:xfrm>
          <a:prstGeom prst="rect">
            <a:avLst/>
          </a:prstGeom>
        </p:spPr>
      </p:pic>
      <p:pic>
        <p:nvPicPr>
          <p:cNvPr id="9" name="Picture 9">
            <a:extLst>
              <a:ext uri="{FF2B5EF4-FFF2-40B4-BE49-F238E27FC236}">
                <a16:creationId xmlns:a16="http://schemas.microsoft.com/office/drawing/2014/main" id="{DCDDB5C5-8D0F-1171-B3E2-1EBEBAA1EC58}"/>
              </a:ext>
            </a:extLst>
          </p:cNvPr>
          <p:cNvPicPr>
            <a:picLocks noChangeAspect="1"/>
          </p:cNvPicPr>
          <p:nvPr/>
        </p:nvPicPr>
        <p:blipFill>
          <a:blip r:embed="rId3"/>
          <a:stretch>
            <a:fillRect/>
          </a:stretch>
        </p:blipFill>
        <p:spPr>
          <a:xfrm>
            <a:off x="6943556" y="2072793"/>
            <a:ext cx="4667252" cy="3492501"/>
          </a:xfrm>
          <a:prstGeom prst="rect">
            <a:avLst/>
          </a:prstGeom>
        </p:spPr>
      </p:pic>
      <p:sp>
        <p:nvSpPr>
          <p:cNvPr id="10" name="TextBox 9">
            <a:extLst>
              <a:ext uri="{FF2B5EF4-FFF2-40B4-BE49-F238E27FC236}">
                <a16:creationId xmlns:a16="http://schemas.microsoft.com/office/drawing/2014/main" id="{23DDD96D-4FF5-512B-3590-E48988B85CF7}"/>
              </a:ext>
            </a:extLst>
          </p:cNvPr>
          <p:cNvSpPr txBox="1"/>
          <p:nvPr/>
        </p:nvSpPr>
        <p:spPr>
          <a:xfrm>
            <a:off x="7903029" y="5659362"/>
            <a:ext cx="1828800" cy="369332"/>
          </a:xfrm>
          <a:prstGeom prst="rect">
            <a:avLst/>
          </a:prstGeom>
          <a:noFill/>
        </p:spPr>
        <p:txBody>
          <a:bodyPr wrap="square" rtlCol="0">
            <a:spAutoFit/>
          </a:bodyPr>
          <a:lstStyle/>
          <a:p>
            <a:pPr algn="l"/>
            <a:r>
              <a:rPr lang="en-GB"/>
              <a:t>ORIGINAL IMAGE</a:t>
            </a:r>
            <a:endParaRPr lang="en-US"/>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3" name="Picture 3">
            <a:extLst>
              <a:ext uri="{FF2B5EF4-FFF2-40B4-BE49-F238E27FC236}">
                <a16:creationId xmlns:a16="http://schemas.microsoft.com/office/drawing/2014/main" id="{8A569C7B-F85C-203D-EA1F-F5B7F1E412E3}"/>
              </a:ext>
            </a:extLst>
          </p:cNvPr>
          <p:cNvPicPr>
            <a:picLocks noChangeAspect="1"/>
          </p:cNvPicPr>
          <p:nvPr/>
        </p:nvPicPr>
        <p:blipFill rotWithShape="1">
          <a:blip r:embed="rId2"/>
          <a:srcRect r="39732"/>
          <a:stretch/>
        </p:blipFill>
        <p:spPr>
          <a:xfrm>
            <a:off x="798286" y="1736782"/>
            <a:ext cx="4898571" cy="4569769"/>
          </a:xfrm>
          <a:prstGeom prst="rect">
            <a:avLst/>
          </a:prstGeom>
        </p:spPr>
      </p:pic>
      <p:pic>
        <p:nvPicPr>
          <p:cNvPr id="4" name="Picture 4">
            <a:extLst>
              <a:ext uri="{FF2B5EF4-FFF2-40B4-BE49-F238E27FC236}">
                <a16:creationId xmlns:a16="http://schemas.microsoft.com/office/drawing/2014/main" id="{AEF406E3-3387-CB9A-D00D-4FF8FC6F5E44}"/>
              </a:ext>
            </a:extLst>
          </p:cNvPr>
          <p:cNvPicPr>
            <a:picLocks noChangeAspect="1"/>
          </p:cNvPicPr>
          <p:nvPr/>
        </p:nvPicPr>
        <p:blipFill>
          <a:blip r:embed="rId3"/>
          <a:stretch>
            <a:fillRect/>
          </a:stretch>
        </p:blipFill>
        <p:spPr>
          <a:xfrm>
            <a:off x="6406297" y="1736782"/>
            <a:ext cx="5390575" cy="4033763"/>
          </a:xfrm>
          <a:prstGeom prst="rect">
            <a:avLst/>
          </a:prstGeom>
        </p:spPr>
      </p:pic>
      <p:sp>
        <p:nvSpPr>
          <p:cNvPr id="5" name="TextBox 4">
            <a:extLst>
              <a:ext uri="{FF2B5EF4-FFF2-40B4-BE49-F238E27FC236}">
                <a16:creationId xmlns:a16="http://schemas.microsoft.com/office/drawing/2014/main" id="{1AA9F9ED-336C-A00C-3A1E-967093AA8AC8}"/>
              </a:ext>
            </a:extLst>
          </p:cNvPr>
          <p:cNvSpPr txBox="1"/>
          <p:nvPr/>
        </p:nvSpPr>
        <p:spPr>
          <a:xfrm>
            <a:off x="7782076" y="5905543"/>
            <a:ext cx="1828800" cy="369332"/>
          </a:xfrm>
          <a:prstGeom prst="rect">
            <a:avLst/>
          </a:prstGeom>
          <a:noFill/>
        </p:spPr>
        <p:txBody>
          <a:bodyPr wrap="square" rtlCol="0">
            <a:spAutoFit/>
          </a:bodyPr>
          <a:lstStyle/>
          <a:p>
            <a:pPr algn="l"/>
            <a:r>
              <a:rPr lang="en-GB"/>
              <a:t>NEW IMAGE</a:t>
            </a:r>
            <a:endParaRPr lang="en-US"/>
          </a:p>
        </p:txBody>
      </p:sp>
    </p:spTree>
    <p:extLst>
      <p:ext uri="{BB962C8B-B14F-4D97-AF65-F5344CB8AC3E}">
        <p14:creationId xmlns:p14="http://schemas.microsoft.com/office/powerpoint/2010/main" val="396354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3" name="Picture 3">
            <a:extLst>
              <a:ext uri="{FF2B5EF4-FFF2-40B4-BE49-F238E27FC236}">
                <a16:creationId xmlns:a16="http://schemas.microsoft.com/office/drawing/2014/main" id="{FA8DB0A4-0A10-1843-5F5F-EB9C0C5883A5}"/>
              </a:ext>
            </a:extLst>
          </p:cNvPr>
          <p:cNvPicPr>
            <a:picLocks noChangeAspect="1"/>
          </p:cNvPicPr>
          <p:nvPr/>
        </p:nvPicPr>
        <p:blipFill rotWithShape="1">
          <a:blip r:embed="rId2"/>
          <a:srcRect r="39137"/>
          <a:stretch/>
        </p:blipFill>
        <p:spPr>
          <a:xfrm>
            <a:off x="677333" y="1586075"/>
            <a:ext cx="4946952" cy="4569769"/>
          </a:xfrm>
          <a:prstGeom prst="rect">
            <a:avLst/>
          </a:prstGeom>
        </p:spPr>
      </p:pic>
      <p:pic>
        <p:nvPicPr>
          <p:cNvPr id="4" name="Picture 4">
            <a:extLst>
              <a:ext uri="{FF2B5EF4-FFF2-40B4-BE49-F238E27FC236}">
                <a16:creationId xmlns:a16="http://schemas.microsoft.com/office/drawing/2014/main" id="{512EF48E-C412-28AD-ED74-A41A5DCD3133}"/>
              </a:ext>
            </a:extLst>
          </p:cNvPr>
          <p:cNvPicPr>
            <a:picLocks noChangeAspect="1"/>
          </p:cNvPicPr>
          <p:nvPr/>
        </p:nvPicPr>
        <p:blipFill>
          <a:blip r:embed="rId3"/>
          <a:stretch>
            <a:fillRect/>
          </a:stretch>
        </p:blipFill>
        <p:spPr>
          <a:xfrm>
            <a:off x="6216952" y="2111735"/>
            <a:ext cx="5516139" cy="3101314"/>
          </a:xfrm>
          <a:prstGeom prst="rect">
            <a:avLst/>
          </a:prstGeom>
        </p:spPr>
      </p:pic>
      <p:sp>
        <p:nvSpPr>
          <p:cNvPr id="5" name="TextBox 4">
            <a:extLst>
              <a:ext uri="{FF2B5EF4-FFF2-40B4-BE49-F238E27FC236}">
                <a16:creationId xmlns:a16="http://schemas.microsoft.com/office/drawing/2014/main" id="{90F2F37F-D9EE-E077-6684-D0589C30CDD4}"/>
              </a:ext>
            </a:extLst>
          </p:cNvPr>
          <p:cNvSpPr txBox="1"/>
          <p:nvPr/>
        </p:nvSpPr>
        <p:spPr>
          <a:xfrm>
            <a:off x="7866742" y="5433829"/>
            <a:ext cx="1828800" cy="369332"/>
          </a:xfrm>
          <a:prstGeom prst="rect">
            <a:avLst/>
          </a:prstGeom>
          <a:noFill/>
        </p:spPr>
        <p:txBody>
          <a:bodyPr wrap="square" rtlCol="0">
            <a:spAutoFit/>
          </a:bodyPr>
          <a:lstStyle/>
          <a:p>
            <a:pPr algn="l"/>
            <a:r>
              <a:rPr lang="en-GB"/>
              <a:t>NEW IMAGE</a:t>
            </a:r>
            <a:endParaRPr lang="en-US"/>
          </a:p>
        </p:txBody>
      </p:sp>
    </p:spTree>
    <p:extLst>
      <p:ext uri="{BB962C8B-B14F-4D97-AF65-F5344CB8AC3E}">
        <p14:creationId xmlns:p14="http://schemas.microsoft.com/office/powerpoint/2010/main" val="9801883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Sribash Chandra Das</cp:lastModifiedBy>
  <cp:revision>33</cp:revision>
  <dcterms:created xsi:type="dcterms:W3CDTF">2021-05-26T16:50:10Z</dcterms:created>
  <dcterms:modified xsi:type="dcterms:W3CDTF">2025-03-02T18:24:24Z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