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CDAB-834F-45CA-B8F4-D419DEE6C71D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45814-F93C-4FA7-9E17-9A6D4E5D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45814-F93C-4FA7-9E17-9A6D4E5D75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11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05E3-BE2D-421D-AACD-49ADD6A4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D309F-5053-444D-82C4-9EE80AD0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CF1F-C5B3-4C67-B72E-26C7325C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68F-C574-4364-9D38-81D7593E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34BE-CBED-4B3F-8511-5CDDA647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6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4DD1-0A1E-4A8E-B559-2BA09C9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3804A-DABA-4530-B997-71FCBFF6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4BEB-2271-475F-A78F-FD2DD72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BFBC-F099-44D5-9E12-9254F9B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F3EA-C976-4A33-8647-E880D090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3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34228-6DA6-4DF9-BD89-C3B0C884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32F14-10B4-44C7-AE46-0C78517F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1A43-1C0E-4B5B-99C6-0D2063C8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DE71-8D37-4BB7-A488-6F18A7A0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DBAA-9F49-4F96-8A95-DB914A36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7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3933-A1FD-4922-A616-700DE35B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837F-10FB-497C-8D11-AC3B6444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76D4-3305-4BBD-872A-AD71300E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82D1-E66F-4EFF-8657-8F5DB071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9473-C85E-4E4F-860C-46FC99D3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D71-CF3A-457A-A62F-DE7E6209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414B-E729-4B66-83F8-3AC4CCD2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F370-91B5-4BD2-99EF-33F51F6A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DCF8-7587-45C8-BDC1-F40EF858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4E4DA-0036-4693-ABFF-5EDE9145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3170-6913-4DD8-9003-C458EC2A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8DB1-6AB0-47DF-87E7-4266969BD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BD70C-9490-4913-96ED-A00FDA74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004D-F335-4B71-9765-D3D0517D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36E9-9543-4729-B5F3-A2ACE789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4CA2C-92B4-4000-BD34-AB15F71F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911-5CB1-41DC-8A4A-77568244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E988-C20D-4646-8DD6-BCEF65A3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5B50C-9824-4F41-B8D6-D950F39E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5101-B69F-4BC7-BF4F-7172942D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DBE06-6BB7-41F5-9069-DEE0A4121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FF1FF-E13F-40D2-B732-301B11A6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D7E17-7557-4C8C-9B0C-4217917F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3251F-E405-41E3-9576-951C2E65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7DB8-4C5D-4B76-AC2A-5887C6D7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4864F-5930-4A77-9398-24FD7F0A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DB71B-55FC-48DD-91BF-ACD12E2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D29C1-183D-4342-BFE8-FE88D84A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1614A-5781-44C6-8051-DA7B8FE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D247C-27E0-464A-99CB-364E3B9D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8AEA-FB28-4C21-A683-62B179EB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CBBE-31E1-44AE-A68B-A38FCFE6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A48A-C35D-49AE-9E7E-7712C74B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EAF61-8C7F-41EF-A064-3D0CB8D85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6281-EAF8-414B-BDB6-2137F974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CAF1-9766-4757-BDDC-E9D29DF4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DE8-1597-41D7-9277-052B7DD6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06C7-F2B6-4A30-B90B-408549F1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B565A-DA34-43CD-8CCB-D2D1AFCF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69DEB-BF4C-41CA-BB08-F03E73EE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7E13-5FC3-4AFF-903E-3CC333BE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2FE6-CB83-477C-8772-049AB69D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550C3-ABF2-40B0-8774-F4237366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D0C71-4E67-443B-85EB-0773C7B5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1018-C7FE-4BF6-B50D-6D3FF96A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D53E-6D09-4FDB-9365-B845C7644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A727-96E3-4AF4-9C24-DABC2BFF85C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5876-2AC5-43CB-A4BC-98800E05C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EB41-F543-428E-BFD4-D73426B3A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3FA7-68AF-4BE6-B4A7-47B0A6F7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C342CA-28C7-49F4-96F9-182B85A33A65}"/>
              </a:ext>
            </a:extLst>
          </p:cNvPr>
          <p:cNvSpPr/>
          <p:nvPr/>
        </p:nvSpPr>
        <p:spPr>
          <a:xfrm>
            <a:off x="4157009" y="2890391"/>
            <a:ext cx="387798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数据分析报告</a:t>
            </a:r>
            <a:endParaRPr lang="en-GB" altLang="zh-CN" sz="4800" dirty="0"/>
          </a:p>
          <a:p>
            <a:pPr algn="ctr"/>
            <a:r>
              <a:rPr lang="zh-CN" altLang="en-US" sz="4400" b="1" dirty="0"/>
              <a:t>钱宸</a:t>
            </a:r>
          </a:p>
        </p:txBody>
      </p:sp>
    </p:spTree>
    <p:extLst>
      <p:ext uri="{BB962C8B-B14F-4D97-AF65-F5344CB8AC3E}">
        <p14:creationId xmlns:p14="http://schemas.microsoft.com/office/powerpoint/2010/main" val="3986343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8F993-706E-4A56-A748-867A8037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9" y="362504"/>
            <a:ext cx="5782979" cy="2898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6FF747-BF3C-4231-BC1A-E4419220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89" y="3429000"/>
            <a:ext cx="5782979" cy="2683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940AA6-6A7E-4457-9187-BFBC8D99815E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557334-CBD7-4287-A57F-160706BF27D5}"/>
              </a:ext>
            </a:extLst>
          </p:cNvPr>
          <p:cNvSpPr txBox="1">
            <a:spLocks/>
          </p:cNvSpPr>
          <p:nvPr/>
        </p:nvSpPr>
        <p:spPr>
          <a:xfrm>
            <a:off x="244131" y="1297976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不同等级用户付费率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0210C-BA89-4737-8448-B254E12E7F99}"/>
              </a:ext>
            </a:extLst>
          </p:cNvPr>
          <p:cNvSpPr/>
          <p:nvPr/>
        </p:nvSpPr>
        <p:spPr>
          <a:xfrm>
            <a:off x="110170" y="2159171"/>
            <a:ext cx="42949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 针对次日</a:t>
            </a:r>
            <a:r>
              <a:rPr lang="en-US" altLang="zh-CN" dirty="0"/>
              <a:t>/7</a:t>
            </a:r>
            <a:r>
              <a:rPr lang="zh-CN" altLang="en-US" dirty="0"/>
              <a:t>日留存，对三个层次（</a:t>
            </a:r>
            <a:r>
              <a:rPr lang="en-US" altLang="zh-CN" dirty="0"/>
              <a:t>1-10</a:t>
            </a:r>
            <a:r>
              <a:rPr lang="zh-CN" altLang="en-US" dirty="0"/>
              <a:t>级，</a:t>
            </a:r>
            <a:r>
              <a:rPr lang="en-US" altLang="zh-CN" dirty="0"/>
              <a:t>11-20</a:t>
            </a:r>
            <a:r>
              <a:rPr lang="zh-CN" altLang="en-US" dirty="0"/>
              <a:t>级，</a:t>
            </a:r>
            <a:r>
              <a:rPr lang="en-US" altLang="zh-CN" dirty="0"/>
              <a:t>21-30</a:t>
            </a:r>
            <a:r>
              <a:rPr lang="zh-CN" altLang="en-US" dirty="0"/>
              <a:t>级）用户进行分析。发现对于次日和</a:t>
            </a:r>
            <a:r>
              <a:rPr lang="en-US" altLang="zh-CN" dirty="0"/>
              <a:t>7</a:t>
            </a:r>
            <a:r>
              <a:rPr lang="zh-CN" altLang="en-US" dirty="0"/>
              <a:t>日留存，</a:t>
            </a:r>
            <a:r>
              <a:rPr lang="en-US" altLang="zh-CN" dirty="0"/>
              <a:t>21-30</a:t>
            </a:r>
            <a:r>
              <a:rPr lang="zh-CN" altLang="en-US" dirty="0"/>
              <a:t>级用户付费率不稳定，高峰期集中在</a:t>
            </a:r>
            <a:r>
              <a:rPr lang="en-US" altLang="zh-CN" dirty="0"/>
              <a:t>11/21-11/25</a:t>
            </a:r>
            <a:r>
              <a:rPr lang="zh-CN" altLang="en-US" dirty="0"/>
              <a:t>，此后</a:t>
            </a:r>
            <a:r>
              <a:rPr lang="en-US" altLang="zh-CN" dirty="0"/>
              <a:t>21-30</a:t>
            </a:r>
            <a:r>
              <a:rPr lang="zh-CN" altLang="en-US" dirty="0"/>
              <a:t>级付费率几乎为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GB" altLang="zh-CN" dirty="0"/>
          </a:p>
          <a:p>
            <a:pPr algn="just"/>
            <a:r>
              <a:rPr lang="en-GB" altLang="zh-CN" dirty="0"/>
              <a:t>           </a:t>
            </a:r>
            <a:r>
              <a:rPr lang="zh-CN" altLang="en-US" dirty="0"/>
              <a:t>结合之前的日留存用户付费率，对提升游戏运营提出几点建议：重点关注</a:t>
            </a:r>
            <a:r>
              <a:rPr lang="en-US" altLang="zh-CN" dirty="0"/>
              <a:t>11/21-11/25</a:t>
            </a:r>
            <a:r>
              <a:rPr lang="zh-CN" altLang="en-US" dirty="0"/>
              <a:t>等级在</a:t>
            </a:r>
            <a:r>
              <a:rPr lang="en-US" altLang="zh-CN" dirty="0"/>
              <a:t>21-30</a:t>
            </a:r>
            <a:r>
              <a:rPr lang="zh-CN" altLang="en-US" dirty="0"/>
              <a:t>级的新增用户的行为特征，因为这几日的留存用户付费率较高，对此后的日留存用户付费率做出巨大贡献。通过学习用户行为模式，对具有相似用户行为特征的新增用户进行精准营销，从而使日新增用户增加，并且后续可以维系较高的付费率。</a:t>
            </a:r>
            <a:endParaRPr lang="en-GB" altLang="zh-CN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5372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940A12-3875-40D2-807D-900D210DA979}"/>
              </a:ext>
            </a:extLst>
          </p:cNvPr>
          <p:cNvSpPr/>
          <p:nvPr/>
        </p:nvSpPr>
        <p:spPr>
          <a:xfrm>
            <a:off x="2925900" y="759367"/>
            <a:ext cx="63401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数据源：某款游戏</a:t>
            </a:r>
            <a:endParaRPr lang="en-GB" altLang="zh-CN" sz="3200" dirty="0"/>
          </a:p>
          <a:p>
            <a:r>
              <a:rPr lang="zh-CN" altLang="en-US" sz="3200" dirty="0"/>
              <a:t>时间为</a:t>
            </a:r>
            <a:r>
              <a:rPr lang="en-US" sz="3200" dirty="0"/>
              <a:t>2016</a:t>
            </a:r>
            <a:r>
              <a:rPr lang="zh-CN" altLang="en-US" sz="3200" dirty="0"/>
              <a:t>年</a:t>
            </a:r>
            <a:r>
              <a:rPr lang="en-US" sz="3200" dirty="0"/>
              <a:t>11</a:t>
            </a:r>
            <a:r>
              <a:rPr lang="zh-CN" altLang="en-US" sz="3200" dirty="0"/>
              <a:t>月</a:t>
            </a:r>
            <a:r>
              <a:rPr lang="en-US" sz="3200" dirty="0"/>
              <a:t>21</a:t>
            </a:r>
            <a:r>
              <a:rPr lang="zh-CN" altLang="en-US" sz="3200" dirty="0"/>
              <a:t>日</a:t>
            </a:r>
            <a:r>
              <a:rPr lang="en-US" altLang="zh-CN" sz="3200" dirty="0"/>
              <a:t>—</a:t>
            </a:r>
            <a:r>
              <a:rPr lang="en-US" sz="3200" dirty="0"/>
              <a:t>12</a:t>
            </a:r>
            <a:r>
              <a:rPr lang="zh-CN" altLang="en-US" sz="3200" dirty="0"/>
              <a:t>月</a:t>
            </a:r>
            <a:r>
              <a:rPr lang="en-US" sz="3200" dirty="0"/>
              <a:t>20</a:t>
            </a:r>
            <a:r>
              <a:rPr lang="zh-CN" altLang="en-US" sz="3200" dirty="0"/>
              <a:t>日</a:t>
            </a:r>
            <a:endParaRPr lang="en-GB" altLang="zh-CN" sz="32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7512DC0-F43F-4B1A-8FA5-C03420325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84" y="2124743"/>
            <a:ext cx="5467631" cy="3860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30D8AE-89B0-4CB9-8070-B48EA032E01B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179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640958-A086-4153-B065-99E11CAC79C7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944DD6-991F-434A-B989-06F83FFE5B9A}"/>
              </a:ext>
            </a:extLst>
          </p:cNvPr>
          <p:cNvSpPr txBox="1">
            <a:spLocks/>
          </p:cNvSpPr>
          <p:nvPr/>
        </p:nvSpPr>
        <p:spPr>
          <a:xfrm>
            <a:off x="838200" y="2300715"/>
            <a:ext cx="10515600" cy="3392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日活跃用户（</a:t>
            </a:r>
            <a:r>
              <a:rPr lang="en-US" altLang="zh-CN" sz="3200" dirty="0"/>
              <a:t>DAU</a:t>
            </a:r>
            <a:r>
              <a:rPr lang="zh-CN" altLang="en-US" sz="3200" dirty="0"/>
              <a:t>）</a:t>
            </a:r>
            <a:endParaRPr lang="en-GB" sz="3200" dirty="0"/>
          </a:p>
          <a:p>
            <a:r>
              <a:rPr lang="zh-CN" altLang="en-US" sz="3200" dirty="0"/>
              <a:t>留存率</a:t>
            </a:r>
            <a:endParaRPr lang="en-GB" sz="3200" dirty="0"/>
          </a:p>
          <a:p>
            <a:r>
              <a:rPr lang="en-US" altLang="zh-CN" sz="3200" dirty="0"/>
              <a:t>VIP </a:t>
            </a:r>
            <a:r>
              <a:rPr lang="zh-CN" altLang="en-US" sz="3200" dirty="0"/>
              <a:t>付费率</a:t>
            </a:r>
            <a:endParaRPr lang="en-GB" altLang="zh-CN" sz="3200" dirty="0"/>
          </a:p>
          <a:p>
            <a:r>
              <a:rPr lang="zh-CN" altLang="en-US" sz="3200" dirty="0"/>
              <a:t>不同等级用户组成</a:t>
            </a:r>
            <a:endParaRPr lang="en-GB" sz="3200" dirty="0"/>
          </a:p>
          <a:p>
            <a:r>
              <a:rPr lang="zh-CN" altLang="en-US" sz="3200" dirty="0"/>
              <a:t>不同等级用户付费率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B82D14B-A169-407A-8A82-4E357F0AA2EB}"/>
              </a:ext>
            </a:extLst>
          </p:cNvPr>
          <p:cNvSpPr txBox="1">
            <a:spLocks/>
          </p:cNvSpPr>
          <p:nvPr/>
        </p:nvSpPr>
        <p:spPr>
          <a:xfrm>
            <a:off x="838200" y="1439494"/>
            <a:ext cx="10515600" cy="5619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内容</a:t>
            </a:r>
            <a:endParaRPr lang="en-GB" sz="36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389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0D7D6-DB1B-4598-8D00-2FDB60169DD6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D3B4C-9065-493A-B515-606DD3B3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19" y="3599554"/>
            <a:ext cx="6404877" cy="2674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64DF06-38C5-4DB4-9022-C32CA31E89F9}"/>
              </a:ext>
            </a:extLst>
          </p:cNvPr>
          <p:cNvSpPr txBox="1">
            <a:spLocks/>
          </p:cNvSpPr>
          <p:nvPr/>
        </p:nvSpPr>
        <p:spPr>
          <a:xfrm>
            <a:off x="110169" y="1297976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日活跃用户（</a:t>
            </a:r>
            <a:r>
              <a:rPr lang="en-US" altLang="zh-CN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DAU</a:t>
            </a:r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en-GB" sz="36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B5762-E430-4644-924A-DACDF05C8D96}"/>
              </a:ext>
            </a:extLst>
          </p:cNvPr>
          <p:cNvSpPr/>
          <p:nvPr/>
        </p:nvSpPr>
        <p:spPr>
          <a:xfrm>
            <a:off x="110170" y="2159171"/>
            <a:ext cx="42949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 首先从日活构成来看，日活用户主要由日留存用户构成，日新增用户占比较少。</a:t>
            </a:r>
            <a:endParaRPr lang="en-GB" altLang="zh-CN" dirty="0"/>
          </a:p>
          <a:p>
            <a:pPr algn="just"/>
            <a:r>
              <a:rPr lang="zh-CN" altLang="en-US" dirty="0"/>
              <a:t>         从曲线走势来看，用户活跃度持续下降，只有</a:t>
            </a:r>
            <a:r>
              <a:rPr lang="en-US" altLang="zh-CN" dirty="0"/>
              <a:t>11/21</a:t>
            </a:r>
            <a:r>
              <a:rPr lang="zh-CN" altLang="en-US" dirty="0"/>
              <a:t>，</a:t>
            </a:r>
            <a:r>
              <a:rPr lang="en-US" altLang="zh-CN" dirty="0"/>
              <a:t>11/22</a:t>
            </a:r>
            <a:r>
              <a:rPr lang="zh-CN" altLang="en-US" dirty="0"/>
              <a:t>这两天高于</a:t>
            </a:r>
            <a:r>
              <a:rPr lang="en-US" altLang="zh-CN" dirty="0"/>
              <a:t>20%</a:t>
            </a:r>
            <a:r>
              <a:rPr lang="zh-CN" altLang="en-US" dirty="0"/>
              <a:t>，说明用户对该游戏兴趣度持续降低。日活跃用户也呈下降趋势，根本原因在于日新增用户持续下降。</a:t>
            </a:r>
            <a:r>
              <a:rPr lang="en-US" altLang="zh-CN" dirty="0"/>
              <a:t>11/22</a:t>
            </a:r>
            <a:r>
              <a:rPr lang="zh-CN" altLang="en-US" dirty="0"/>
              <a:t>的日新增用户不到</a:t>
            </a:r>
            <a:r>
              <a:rPr lang="en-US" altLang="zh-CN" dirty="0"/>
              <a:t>11/21</a:t>
            </a:r>
            <a:r>
              <a:rPr lang="zh-CN" altLang="en-US" dirty="0"/>
              <a:t>的一半。</a:t>
            </a:r>
            <a:r>
              <a:rPr lang="en-US" altLang="zh-CN" dirty="0"/>
              <a:t>11/22</a:t>
            </a:r>
            <a:r>
              <a:rPr lang="zh-CN" altLang="en-US" dirty="0"/>
              <a:t>后日新增用户一直比日留存用户少。</a:t>
            </a:r>
            <a:endParaRPr lang="en-GB" altLang="zh-CN" dirty="0"/>
          </a:p>
          <a:p>
            <a:pPr algn="just"/>
            <a:r>
              <a:rPr lang="zh-CN" altLang="en-US" dirty="0"/>
              <a:t>         解决方法有：加大游戏宣传力度，增加推广渠道，从而吸引更多的新增用户加入游戏。同时可以增加老玩家福利来维系原有的日留存用户。</a:t>
            </a:r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CA9BEE-CFAD-4EFD-AF41-458FCB44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19" y="413547"/>
            <a:ext cx="6407839" cy="30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693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87532-47B2-41D2-8914-DBA774E3538F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6D20D-0362-4964-AD56-F925A4E42A58}"/>
              </a:ext>
            </a:extLst>
          </p:cNvPr>
          <p:cNvSpPr txBox="1">
            <a:spLocks/>
          </p:cNvSpPr>
          <p:nvPr/>
        </p:nvSpPr>
        <p:spPr>
          <a:xfrm>
            <a:off x="1642370" y="1297976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留存率</a:t>
            </a:r>
            <a:endParaRPr lang="en-GB" sz="36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9487C-C728-4F94-A1FA-1826E11467D6}"/>
              </a:ext>
            </a:extLst>
          </p:cNvPr>
          <p:cNvSpPr/>
          <p:nvPr/>
        </p:nvSpPr>
        <p:spPr>
          <a:xfrm>
            <a:off x="7624467" y="687547"/>
            <a:ext cx="42949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其次从留存率方面入手，考虑次日</a:t>
            </a:r>
            <a:r>
              <a:rPr lang="en-US" altLang="zh-CN" dirty="0"/>
              <a:t>/3</a:t>
            </a:r>
            <a:r>
              <a:rPr lang="zh-CN" altLang="en-US" dirty="0"/>
              <a:t>日</a:t>
            </a:r>
            <a:r>
              <a:rPr lang="en-US" altLang="zh-CN" dirty="0"/>
              <a:t>/7</a:t>
            </a:r>
            <a:r>
              <a:rPr lang="zh-CN" altLang="en-US" dirty="0"/>
              <a:t>日</a:t>
            </a:r>
            <a:r>
              <a:rPr lang="en-US" altLang="zh-CN" dirty="0"/>
              <a:t>/14</a:t>
            </a:r>
            <a:r>
              <a:rPr lang="zh-CN" altLang="en-US" dirty="0"/>
              <a:t>日</a:t>
            </a:r>
            <a:r>
              <a:rPr lang="en-US" altLang="zh-CN" dirty="0"/>
              <a:t>/29</a:t>
            </a:r>
            <a:r>
              <a:rPr lang="zh-CN" altLang="en-US" dirty="0"/>
              <a:t>日留存率。其中次日与</a:t>
            </a:r>
            <a:r>
              <a:rPr lang="en-US" altLang="zh-CN" dirty="0"/>
              <a:t>3</a:t>
            </a:r>
            <a:r>
              <a:rPr lang="zh-CN" altLang="en-US" dirty="0"/>
              <a:t>日留存率走势相似，</a:t>
            </a:r>
            <a:r>
              <a:rPr lang="en-US" altLang="zh-CN" dirty="0"/>
              <a:t>7</a:t>
            </a:r>
            <a:r>
              <a:rPr lang="zh-CN" altLang="en-US" dirty="0"/>
              <a:t>日与</a:t>
            </a:r>
            <a:r>
              <a:rPr lang="en-US" altLang="zh-CN" dirty="0"/>
              <a:t>14</a:t>
            </a:r>
            <a:r>
              <a:rPr lang="zh-CN" altLang="en-US" dirty="0"/>
              <a:t>日留存率走势相似。</a:t>
            </a:r>
            <a:endParaRPr lang="en-GB" altLang="zh-CN" dirty="0"/>
          </a:p>
          <a:p>
            <a:pPr algn="just"/>
            <a:r>
              <a:rPr lang="en-GB" altLang="zh-CN" dirty="0"/>
              <a:t>          </a:t>
            </a:r>
            <a:r>
              <a:rPr lang="zh-CN" altLang="en-US" dirty="0"/>
              <a:t>关于次日留存率，注意到</a:t>
            </a:r>
            <a:r>
              <a:rPr lang="en-US" altLang="zh-CN" dirty="0"/>
              <a:t>11/25</a:t>
            </a:r>
            <a:r>
              <a:rPr lang="en-GB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12/02, 12/09, 12/16</a:t>
            </a:r>
            <a:r>
              <a:rPr lang="zh-CN" altLang="en-US" dirty="0"/>
              <a:t>四个时间点留存率暴降，普遍低于</a:t>
            </a:r>
            <a:r>
              <a:rPr lang="en-US" altLang="zh-CN" dirty="0"/>
              <a:t>30%</a:t>
            </a:r>
            <a:r>
              <a:rPr lang="zh-CN" altLang="en-US" dirty="0"/>
              <a:t>，且四个时间点正好构成一个</a:t>
            </a:r>
            <a:r>
              <a:rPr lang="en-US" altLang="zh-CN" dirty="0"/>
              <a:t>7</a:t>
            </a:r>
            <a:r>
              <a:rPr lang="zh-CN" altLang="en-US" dirty="0"/>
              <a:t>日周期，同时注意到四个时间点都为星期五。猜测可能的原因有：游戏系统每周六定期维护修复</a:t>
            </a:r>
            <a:r>
              <a:rPr lang="en-GB" altLang="zh-CN" dirty="0"/>
              <a:t>bug</a:t>
            </a:r>
            <a:r>
              <a:rPr lang="zh-CN" altLang="en-US" dirty="0"/>
              <a:t>，从而导致次留留存率呈现周期性暴跌。</a:t>
            </a:r>
            <a:endParaRPr lang="en-GB" altLang="zh-CN" dirty="0"/>
          </a:p>
          <a:p>
            <a:pPr algn="just"/>
            <a:r>
              <a:rPr lang="en-GB" altLang="zh-CN" dirty="0"/>
              <a:t>           </a:t>
            </a:r>
            <a:r>
              <a:rPr lang="zh-CN" altLang="en-US" dirty="0"/>
              <a:t>同时，观察</a:t>
            </a:r>
            <a:r>
              <a:rPr lang="en-US" altLang="zh-CN" dirty="0"/>
              <a:t>3</a:t>
            </a:r>
            <a:r>
              <a:rPr lang="zh-CN" altLang="en-US" dirty="0"/>
              <a:t>日留存率与</a:t>
            </a:r>
            <a:r>
              <a:rPr lang="en-US" altLang="zh-CN" dirty="0"/>
              <a:t>7</a:t>
            </a:r>
            <a:r>
              <a:rPr lang="zh-CN" altLang="en-US" dirty="0"/>
              <a:t>日留存率，</a:t>
            </a:r>
            <a:endParaRPr lang="en-GB" altLang="zh-CN" dirty="0"/>
          </a:p>
          <a:p>
            <a:pPr algn="just"/>
            <a:r>
              <a:rPr lang="zh-CN" altLang="en-US" dirty="0"/>
              <a:t>发现两种留存率呈现倒挂形式，尤其在时间段</a:t>
            </a:r>
            <a:r>
              <a:rPr lang="en-US" altLang="zh-CN" dirty="0"/>
              <a:t>11/25-11/30</a:t>
            </a:r>
            <a:r>
              <a:rPr lang="zh-CN" altLang="en-US" dirty="0"/>
              <a:t>和</a:t>
            </a:r>
            <a:r>
              <a:rPr lang="en-US" altLang="zh-CN" dirty="0"/>
              <a:t>12/02-12/07</a:t>
            </a:r>
            <a:r>
              <a:rPr lang="zh-CN" altLang="en-US" dirty="0"/>
              <a:t>。在此时间段，</a:t>
            </a:r>
            <a:r>
              <a:rPr lang="en-US" altLang="zh-CN" dirty="0"/>
              <a:t>3</a:t>
            </a:r>
            <a:r>
              <a:rPr lang="zh-CN" altLang="en-US" dirty="0"/>
              <a:t>日留存率增长，但是</a:t>
            </a:r>
            <a:r>
              <a:rPr lang="en-US" altLang="zh-CN" dirty="0"/>
              <a:t>7</a:t>
            </a:r>
            <a:r>
              <a:rPr lang="zh-CN" altLang="en-US" dirty="0"/>
              <a:t>日留存率下降。猜测可能的原因有：游戏对用户定位不准，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/3</a:t>
            </a:r>
            <a:r>
              <a:rPr lang="zh-CN" altLang="en-US" dirty="0"/>
              <a:t>日留存率增长可能是出于对该款游戏的好奇，随着时间的推移，用户本身对该款游戏可能并不感兴趣，从而导致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/14</a:t>
            </a:r>
            <a:r>
              <a:rPr lang="zh-CN" altLang="en-US" dirty="0"/>
              <a:t>日留存率下降。</a:t>
            </a:r>
            <a:endParaRPr lang="en-GB" altLang="zh-CN" dirty="0"/>
          </a:p>
          <a:p>
            <a:pPr algn="just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69FC9-7B04-45FF-8E4C-70436AD6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9" y="2350009"/>
            <a:ext cx="7514299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13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E4E0E9-BA3C-4AA7-A45A-CF18431D82B6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D706C-3352-48C5-B425-11FA8814E2F7}"/>
              </a:ext>
            </a:extLst>
          </p:cNvPr>
          <p:cNvSpPr txBox="1">
            <a:spLocks/>
          </p:cNvSpPr>
          <p:nvPr/>
        </p:nvSpPr>
        <p:spPr>
          <a:xfrm>
            <a:off x="110169" y="1297976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VIP</a:t>
            </a:r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付费率</a:t>
            </a:r>
            <a:endParaRPr lang="en-GB" sz="36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7ADA4-1228-4CE5-BA29-9BF62EFC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69" y="871539"/>
            <a:ext cx="5957924" cy="2557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71B99-8B6C-44DB-872D-A2747EA7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19" y="3639163"/>
            <a:ext cx="5911286" cy="2486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87810-D517-47A7-8FE9-C97F510B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9" y="3639337"/>
            <a:ext cx="5839393" cy="24867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922758-7591-42F6-9D1E-3944B667A9D2}"/>
              </a:ext>
            </a:extLst>
          </p:cNvPr>
          <p:cNvSpPr/>
          <p:nvPr/>
        </p:nvSpPr>
        <p:spPr>
          <a:xfrm>
            <a:off x="8563950" y="486379"/>
            <a:ext cx="33345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 然后进入</a:t>
            </a:r>
            <a:r>
              <a:rPr lang="en-US" altLang="zh-CN" dirty="0"/>
              <a:t>VIP</a:t>
            </a:r>
            <a:r>
              <a:rPr lang="zh-CN" altLang="en-US" dirty="0"/>
              <a:t>付费率分析，由于</a:t>
            </a:r>
            <a:r>
              <a:rPr lang="en-US" altLang="zh-CN" dirty="0"/>
              <a:t>VIP</a:t>
            </a:r>
            <a:r>
              <a:rPr lang="zh-CN" altLang="en-US" dirty="0"/>
              <a:t>等级与付费金额成正相关，因此</a:t>
            </a:r>
            <a:r>
              <a:rPr lang="en-US" altLang="zh-CN" dirty="0"/>
              <a:t>VIP</a:t>
            </a:r>
            <a:r>
              <a:rPr lang="zh-CN" altLang="en-US" dirty="0"/>
              <a:t>等级代表了付费能力。</a:t>
            </a:r>
            <a:endParaRPr lang="en-GB" altLang="zh-CN" dirty="0"/>
          </a:p>
          <a:p>
            <a:pPr algn="just"/>
            <a:r>
              <a:rPr lang="en-GB" altLang="zh-CN" dirty="0"/>
              <a:t>          </a:t>
            </a:r>
            <a:r>
              <a:rPr lang="zh-CN" altLang="en-US" dirty="0"/>
              <a:t>这里主要考虑</a:t>
            </a:r>
            <a:r>
              <a:rPr lang="en-US" altLang="zh-CN" dirty="0"/>
              <a:t>VIP1</a:t>
            </a:r>
            <a:r>
              <a:rPr lang="zh-CN" altLang="en-US" dirty="0"/>
              <a:t>，</a:t>
            </a:r>
            <a:r>
              <a:rPr lang="en-US" altLang="zh-CN" dirty="0"/>
              <a:t>VIP2</a:t>
            </a:r>
            <a:r>
              <a:rPr lang="zh-CN" altLang="en-US" dirty="0"/>
              <a:t>以及其余</a:t>
            </a:r>
            <a:r>
              <a:rPr lang="en-US" altLang="zh-CN" dirty="0"/>
              <a:t>VIP</a:t>
            </a:r>
            <a:r>
              <a:rPr lang="zh-CN" altLang="en-US" dirty="0"/>
              <a:t>，然后结合日新增</a:t>
            </a:r>
            <a:r>
              <a:rPr lang="en-US" altLang="zh-CN" dirty="0"/>
              <a:t>/</a:t>
            </a:r>
            <a:r>
              <a:rPr lang="zh-CN" altLang="en-US" dirty="0"/>
              <a:t>次日留存</a:t>
            </a:r>
            <a:r>
              <a:rPr lang="en-US" altLang="zh-CN" dirty="0"/>
              <a:t>/7</a:t>
            </a:r>
            <a:r>
              <a:rPr lang="zh-CN" altLang="en-US" dirty="0"/>
              <a:t>日留存分析。发现在任意一种留存率中，用户最愿意为</a:t>
            </a:r>
            <a:r>
              <a:rPr lang="en-US" altLang="zh-CN" dirty="0"/>
              <a:t>VIP1</a:t>
            </a:r>
            <a:r>
              <a:rPr lang="zh-CN" altLang="en-US" dirty="0"/>
              <a:t>买单，</a:t>
            </a:r>
            <a:r>
              <a:rPr lang="en-US" altLang="zh-CN" dirty="0"/>
              <a:t>VIP2</a:t>
            </a:r>
            <a:r>
              <a:rPr lang="zh-CN" altLang="en-US" dirty="0"/>
              <a:t>与其余</a:t>
            </a:r>
            <a:r>
              <a:rPr lang="en-US" altLang="zh-CN" dirty="0"/>
              <a:t>VIP</a:t>
            </a:r>
            <a:r>
              <a:rPr lang="zh-CN" altLang="en-US" dirty="0"/>
              <a:t>受众量都处于较低水平。</a:t>
            </a:r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3201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1916B8-8528-4251-B5C2-C412D78B4FA7}"/>
              </a:ext>
            </a:extLst>
          </p:cNvPr>
          <p:cNvSpPr txBox="1">
            <a:spLocks/>
          </p:cNvSpPr>
          <p:nvPr/>
        </p:nvSpPr>
        <p:spPr>
          <a:xfrm>
            <a:off x="110169" y="1297976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VIP</a:t>
            </a:r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付费率</a:t>
            </a:r>
            <a:endParaRPr lang="en-GB" sz="36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B7E83-9E37-4FD7-88CF-28ADD3F9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39" y="394939"/>
            <a:ext cx="7045676" cy="2853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AFC13-EF36-4416-ACE0-B278B438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39" y="3523967"/>
            <a:ext cx="7045676" cy="2724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5584C4-D272-48A7-94FB-7B0E8F845605}"/>
              </a:ext>
            </a:extLst>
          </p:cNvPr>
          <p:cNvSpPr/>
          <p:nvPr/>
        </p:nvSpPr>
        <p:spPr>
          <a:xfrm>
            <a:off x="110170" y="2159171"/>
            <a:ext cx="42949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 由于</a:t>
            </a:r>
            <a:r>
              <a:rPr lang="en-US" altLang="zh-CN" dirty="0"/>
              <a:t>VIP2</a:t>
            </a:r>
            <a:r>
              <a:rPr lang="zh-CN" altLang="en-US" dirty="0"/>
              <a:t>与其余</a:t>
            </a:r>
            <a:r>
              <a:rPr lang="en-US" altLang="zh-CN" dirty="0"/>
              <a:t>VIP</a:t>
            </a:r>
            <a:r>
              <a:rPr lang="zh-CN" altLang="en-US" dirty="0"/>
              <a:t>付费率在日新增</a:t>
            </a:r>
            <a:r>
              <a:rPr lang="en-US" altLang="zh-CN" dirty="0"/>
              <a:t>/</a:t>
            </a:r>
            <a:r>
              <a:rPr lang="zh-CN" altLang="en-US" dirty="0"/>
              <a:t>次日留存</a:t>
            </a:r>
            <a:r>
              <a:rPr lang="en-US" altLang="zh-CN" dirty="0"/>
              <a:t>/7</a:t>
            </a:r>
            <a:r>
              <a:rPr lang="zh-CN" altLang="en-US" dirty="0"/>
              <a:t>日留存中基本都低于</a:t>
            </a:r>
            <a:r>
              <a:rPr lang="en-US" altLang="zh-CN" dirty="0"/>
              <a:t>2%</a:t>
            </a:r>
            <a:r>
              <a:rPr lang="zh-CN" altLang="en-US" dirty="0"/>
              <a:t>，因此用户付费率主要取决于</a:t>
            </a:r>
            <a:r>
              <a:rPr lang="en-US" altLang="zh-CN" dirty="0"/>
              <a:t>VIP1</a:t>
            </a:r>
            <a:r>
              <a:rPr lang="zh-CN" altLang="en-US" dirty="0"/>
              <a:t>。</a:t>
            </a:r>
            <a:endParaRPr lang="en-GB" altLang="zh-CN" dirty="0"/>
          </a:p>
          <a:p>
            <a:pPr algn="just"/>
            <a:r>
              <a:rPr lang="en-GB" altLang="zh-CN" dirty="0"/>
              <a:t>         </a:t>
            </a:r>
            <a:r>
              <a:rPr lang="zh-CN" altLang="en-US" dirty="0"/>
              <a:t>在各时间段</a:t>
            </a:r>
            <a:r>
              <a:rPr lang="en-GB" altLang="zh-CN" dirty="0"/>
              <a:t>VIP1</a:t>
            </a:r>
            <a:r>
              <a:rPr lang="zh-CN" altLang="en-US" dirty="0"/>
              <a:t>用户付费率和各时间段用户付费率中，</a:t>
            </a:r>
            <a:r>
              <a:rPr lang="en-US" altLang="zh-CN" dirty="0"/>
              <a:t>7</a:t>
            </a:r>
            <a:r>
              <a:rPr lang="zh-CN" altLang="en-US" dirty="0"/>
              <a:t>日留存付费率普遍高于次日留存付费率。</a:t>
            </a:r>
            <a:endParaRPr lang="en-GB" altLang="zh-CN" dirty="0"/>
          </a:p>
          <a:p>
            <a:pPr algn="just"/>
            <a:r>
              <a:rPr lang="en-GB" altLang="zh-CN" dirty="0"/>
              <a:t>         </a:t>
            </a:r>
            <a:r>
              <a:rPr lang="zh-CN" altLang="en-US" dirty="0"/>
              <a:t>基于此，可采取提升游戏运营的方案有：研究</a:t>
            </a:r>
            <a:r>
              <a:rPr lang="en-GB" altLang="zh-CN" dirty="0"/>
              <a:t>VIP1</a:t>
            </a:r>
            <a:r>
              <a:rPr lang="zh-CN" altLang="en-US" dirty="0"/>
              <a:t>付费用户的用户行为，根据用户相关特征引导免费用户里的相似群体，从而增加用户粘性，提高</a:t>
            </a:r>
            <a:r>
              <a:rPr lang="en-US" altLang="zh-CN" dirty="0"/>
              <a:t>VIP1</a:t>
            </a:r>
            <a:r>
              <a:rPr lang="zh-CN" altLang="en-US" dirty="0"/>
              <a:t>付费率。此外，由于</a:t>
            </a:r>
            <a:r>
              <a:rPr lang="en-US" altLang="zh-CN" dirty="0"/>
              <a:t>7</a:t>
            </a:r>
            <a:r>
              <a:rPr lang="zh-CN" altLang="en-US" dirty="0"/>
              <a:t>日留存有更高的付费率，还可以通过增加游戏激励，优化游戏体验，提高用户的</a:t>
            </a:r>
            <a:r>
              <a:rPr lang="en-US" altLang="zh-CN" dirty="0"/>
              <a:t>7</a:t>
            </a:r>
            <a:r>
              <a:rPr lang="zh-CN" altLang="en-US" dirty="0"/>
              <a:t>日留存率。</a:t>
            </a:r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A94A4-9859-4E00-A985-FD08256619CF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52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921FF5-4115-4759-9692-38D832601437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C60866-ECC6-4072-AFED-939C0E599A08}"/>
              </a:ext>
            </a:extLst>
          </p:cNvPr>
          <p:cNvSpPr txBox="1">
            <a:spLocks/>
          </p:cNvSpPr>
          <p:nvPr/>
        </p:nvSpPr>
        <p:spPr>
          <a:xfrm>
            <a:off x="110169" y="1297976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不同等级</a:t>
            </a:r>
            <a:endParaRPr lang="en-GB" altLang="zh-CN" sz="3600" b="1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用户组成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CFF67-CD68-40CE-925B-31F617D3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69" y="1228847"/>
            <a:ext cx="5262982" cy="217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7DF95-7434-4E46-B58E-B90DA5DA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78" y="3665556"/>
            <a:ext cx="5698862" cy="224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3D8EF-57DE-48CA-A7BD-6D29EDDF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8" y="3665556"/>
            <a:ext cx="5133652" cy="22079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CAB84F-F61B-4F3E-9F6A-F74C557314C8}"/>
              </a:ext>
            </a:extLst>
          </p:cNvPr>
          <p:cNvSpPr/>
          <p:nvPr/>
        </p:nvSpPr>
        <p:spPr>
          <a:xfrm>
            <a:off x="8558281" y="949316"/>
            <a:ext cx="33345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 接着考虑用户游戏等级，这里把用户游戏等级分为三个层次，</a:t>
            </a:r>
            <a:r>
              <a:rPr lang="en-US" altLang="zh-CN" dirty="0"/>
              <a:t>1-10</a:t>
            </a:r>
            <a:r>
              <a:rPr lang="zh-CN" altLang="en-US" dirty="0"/>
              <a:t>级，</a:t>
            </a:r>
            <a:r>
              <a:rPr lang="en-US" altLang="zh-CN" dirty="0"/>
              <a:t>11-20</a:t>
            </a:r>
            <a:r>
              <a:rPr lang="zh-CN" altLang="en-US" dirty="0"/>
              <a:t>级，</a:t>
            </a:r>
            <a:r>
              <a:rPr lang="en-US" altLang="zh-CN" dirty="0"/>
              <a:t>21-30</a:t>
            </a:r>
            <a:r>
              <a:rPr lang="zh-CN" altLang="en-US" dirty="0"/>
              <a:t>级。通过观察日活跃</a:t>
            </a:r>
            <a:r>
              <a:rPr lang="en-US" altLang="zh-CN" dirty="0"/>
              <a:t>/</a:t>
            </a:r>
            <a:r>
              <a:rPr lang="zh-CN" altLang="en-US" dirty="0"/>
              <a:t>日留存</a:t>
            </a:r>
            <a:r>
              <a:rPr lang="en-US" altLang="zh-CN" dirty="0"/>
              <a:t>/</a:t>
            </a:r>
            <a:r>
              <a:rPr lang="zh-CN" altLang="en-US" dirty="0"/>
              <a:t>日新增用户等级组成，发现绝大部分玩家等级在</a:t>
            </a:r>
            <a:r>
              <a:rPr lang="en-US" altLang="zh-CN" dirty="0"/>
              <a:t>1-10</a:t>
            </a:r>
            <a:r>
              <a:rPr lang="zh-CN" altLang="en-US" dirty="0"/>
              <a:t>级，极少数玩家等级在</a:t>
            </a:r>
            <a:r>
              <a:rPr lang="en-US" altLang="zh-CN" dirty="0"/>
              <a:t>21-30</a:t>
            </a:r>
            <a:r>
              <a:rPr lang="zh-CN" altLang="en-US" dirty="0"/>
              <a:t>级。</a:t>
            </a:r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6711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00D9D5-C033-4052-81A6-DDFCE27CB482}"/>
              </a:ext>
            </a:extLst>
          </p:cNvPr>
          <p:cNvSpPr/>
          <p:nvPr/>
        </p:nvSpPr>
        <p:spPr>
          <a:xfrm>
            <a:off x="4604529" y="627389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chen_qian2@163.com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A01B9C-C4DD-4FCE-8569-4A2FAE1633D6}"/>
              </a:ext>
            </a:extLst>
          </p:cNvPr>
          <p:cNvSpPr txBox="1">
            <a:spLocks/>
          </p:cNvSpPr>
          <p:nvPr/>
        </p:nvSpPr>
        <p:spPr>
          <a:xfrm>
            <a:off x="2921161" y="461474"/>
            <a:ext cx="4449896" cy="674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不同等级用户付费率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9DFC2-034C-4710-8795-CFFC4BAF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2" y="3778952"/>
            <a:ext cx="5651467" cy="2215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3DA192-1F48-4A94-B533-D9A7BE88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1284181"/>
            <a:ext cx="6080246" cy="236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B1402-3BC5-46CC-98E4-62D149B13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9" y="3796576"/>
            <a:ext cx="5898001" cy="21799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3B3A3A-AE29-4EBE-8402-E09003DFF4CE}"/>
              </a:ext>
            </a:extLst>
          </p:cNvPr>
          <p:cNvSpPr/>
          <p:nvPr/>
        </p:nvSpPr>
        <p:spPr>
          <a:xfrm>
            <a:off x="6568311" y="1135517"/>
            <a:ext cx="50749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   通过观察日活跃</a:t>
            </a:r>
            <a:r>
              <a:rPr lang="en-US" altLang="zh-CN" dirty="0"/>
              <a:t>/</a:t>
            </a:r>
            <a:r>
              <a:rPr lang="zh-CN" altLang="en-US" dirty="0"/>
              <a:t>日留存</a:t>
            </a:r>
            <a:r>
              <a:rPr lang="en-US" altLang="zh-CN" dirty="0"/>
              <a:t>/</a:t>
            </a:r>
            <a:r>
              <a:rPr lang="zh-CN" altLang="en-US" dirty="0"/>
              <a:t>日新增用户付费率发现，对于日留存用户，用户游戏等级越高，付费率越高。但是对于日新增用户，用户付费率主要群体在</a:t>
            </a:r>
            <a:r>
              <a:rPr lang="en-US" altLang="zh-CN" dirty="0"/>
              <a:t>11-20</a:t>
            </a:r>
            <a:r>
              <a:rPr lang="zh-CN" altLang="en-US" dirty="0"/>
              <a:t>级。</a:t>
            </a:r>
            <a:r>
              <a:rPr lang="en-US" altLang="zh-CN" dirty="0"/>
              <a:t>21-30</a:t>
            </a:r>
            <a:r>
              <a:rPr lang="zh-CN" altLang="en-US" dirty="0"/>
              <a:t>级付费率不稳定，</a:t>
            </a:r>
            <a:r>
              <a:rPr lang="en-US" altLang="zh-CN" dirty="0"/>
              <a:t>11/21-11/25</a:t>
            </a:r>
            <a:r>
              <a:rPr lang="zh-CN" altLang="en-US" dirty="0"/>
              <a:t>是高峰期，此后</a:t>
            </a:r>
            <a:r>
              <a:rPr lang="en-US" altLang="zh-CN" dirty="0"/>
              <a:t>21-30</a:t>
            </a:r>
            <a:r>
              <a:rPr lang="zh-CN" altLang="en-US" dirty="0"/>
              <a:t>级付费率几乎为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GB" altLang="zh-CN" dirty="0"/>
          </a:p>
          <a:p>
            <a:pPr algn="just"/>
            <a:r>
              <a:rPr lang="en-GB" altLang="zh-CN" dirty="0"/>
              <a:t>           </a:t>
            </a:r>
            <a:r>
              <a:rPr lang="zh-CN" altLang="en-US" dirty="0"/>
              <a:t>由于日留存用户占日活跃用户里绝大比例，因此主要考虑日留存用户付费率。对于日留存用户，通过研究</a:t>
            </a:r>
            <a:r>
              <a:rPr lang="en-US" altLang="zh-CN" dirty="0"/>
              <a:t>11-30</a:t>
            </a:r>
            <a:r>
              <a:rPr lang="zh-CN" altLang="en-US" dirty="0"/>
              <a:t>级玩家的用户行为，引导</a:t>
            </a:r>
            <a:r>
              <a:rPr lang="en-US" altLang="zh-CN" dirty="0"/>
              <a:t>1-10</a:t>
            </a:r>
            <a:r>
              <a:rPr lang="zh-CN" altLang="en-US" dirty="0"/>
              <a:t>级用户里的相似群体，从而增加用户粘性。</a:t>
            </a:r>
            <a:endParaRPr lang="en-GB" altLang="zh-CN" dirty="0"/>
          </a:p>
          <a:p>
            <a:pPr algn="just"/>
            <a:endParaRPr lang="en-GB" altLang="zh-CN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4946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1026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Chen</dc:creator>
  <cp:lastModifiedBy>Qian Chen</cp:lastModifiedBy>
  <cp:revision>60</cp:revision>
  <dcterms:created xsi:type="dcterms:W3CDTF">2020-12-09T12:41:22Z</dcterms:created>
  <dcterms:modified xsi:type="dcterms:W3CDTF">2021-01-09T09:25:10Z</dcterms:modified>
</cp:coreProperties>
</file>