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3" r:id="rId9"/>
    <p:sldId id="262"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7467-9D4B-4FE2-9589-A560588B96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CD48D4F-26A1-41EF-93F5-72599CD1BF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32133C5-34D8-4C02-8BB1-A4F94C57E587}"/>
              </a:ext>
            </a:extLst>
          </p:cNvPr>
          <p:cNvSpPr>
            <a:spLocks noGrp="1"/>
          </p:cNvSpPr>
          <p:nvPr>
            <p:ph type="dt" sz="half" idx="10"/>
          </p:nvPr>
        </p:nvSpPr>
        <p:spPr/>
        <p:txBody>
          <a:bodyPr/>
          <a:lstStyle/>
          <a:p>
            <a:fld id="{3B3BA6BF-28BA-4EF5-97F2-3BB21836EAC4}" type="datetimeFigureOut">
              <a:rPr lang="en-GB" smtClean="0"/>
              <a:t>28/08/2020</a:t>
            </a:fld>
            <a:endParaRPr lang="en-GB"/>
          </a:p>
        </p:txBody>
      </p:sp>
      <p:sp>
        <p:nvSpPr>
          <p:cNvPr id="5" name="Footer Placeholder 4">
            <a:extLst>
              <a:ext uri="{FF2B5EF4-FFF2-40B4-BE49-F238E27FC236}">
                <a16:creationId xmlns:a16="http://schemas.microsoft.com/office/drawing/2014/main" id="{46E0CB23-DE22-4B39-AE01-92C65B36AB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816C5B-C4DA-491D-963A-5920488B25B8}"/>
              </a:ext>
            </a:extLst>
          </p:cNvPr>
          <p:cNvSpPr>
            <a:spLocks noGrp="1"/>
          </p:cNvSpPr>
          <p:nvPr>
            <p:ph type="sldNum" sz="quarter" idx="12"/>
          </p:nvPr>
        </p:nvSpPr>
        <p:spPr/>
        <p:txBody>
          <a:bodyPr/>
          <a:lstStyle/>
          <a:p>
            <a:fld id="{06531992-AD09-42EA-B776-2F882D346C99}" type="slidenum">
              <a:rPr lang="en-GB" smtClean="0"/>
              <a:t>‹#›</a:t>
            </a:fld>
            <a:endParaRPr lang="en-GB"/>
          </a:p>
        </p:txBody>
      </p:sp>
    </p:spTree>
    <p:extLst>
      <p:ext uri="{BB962C8B-B14F-4D97-AF65-F5344CB8AC3E}">
        <p14:creationId xmlns:p14="http://schemas.microsoft.com/office/powerpoint/2010/main" val="272918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E191-274D-48EB-A271-AF99D8746FC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B15738-17D1-4422-9F11-8B63470049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D2EBA2-9ACE-4BD9-AAFB-B04A3F24026B}"/>
              </a:ext>
            </a:extLst>
          </p:cNvPr>
          <p:cNvSpPr>
            <a:spLocks noGrp="1"/>
          </p:cNvSpPr>
          <p:nvPr>
            <p:ph type="dt" sz="half" idx="10"/>
          </p:nvPr>
        </p:nvSpPr>
        <p:spPr/>
        <p:txBody>
          <a:bodyPr/>
          <a:lstStyle/>
          <a:p>
            <a:fld id="{3B3BA6BF-28BA-4EF5-97F2-3BB21836EAC4}" type="datetimeFigureOut">
              <a:rPr lang="en-GB" smtClean="0"/>
              <a:t>28/08/2020</a:t>
            </a:fld>
            <a:endParaRPr lang="en-GB"/>
          </a:p>
        </p:txBody>
      </p:sp>
      <p:sp>
        <p:nvSpPr>
          <p:cNvPr id="5" name="Footer Placeholder 4">
            <a:extLst>
              <a:ext uri="{FF2B5EF4-FFF2-40B4-BE49-F238E27FC236}">
                <a16:creationId xmlns:a16="http://schemas.microsoft.com/office/drawing/2014/main" id="{BCD7F863-A999-4CA9-8997-D7CA97CBB5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FD528A-6872-4C95-B241-0DAFAB254F1F}"/>
              </a:ext>
            </a:extLst>
          </p:cNvPr>
          <p:cNvSpPr>
            <a:spLocks noGrp="1"/>
          </p:cNvSpPr>
          <p:nvPr>
            <p:ph type="sldNum" sz="quarter" idx="12"/>
          </p:nvPr>
        </p:nvSpPr>
        <p:spPr/>
        <p:txBody>
          <a:bodyPr/>
          <a:lstStyle/>
          <a:p>
            <a:fld id="{06531992-AD09-42EA-B776-2F882D346C99}" type="slidenum">
              <a:rPr lang="en-GB" smtClean="0"/>
              <a:t>‹#›</a:t>
            </a:fld>
            <a:endParaRPr lang="en-GB"/>
          </a:p>
        </p:txBody>
      </p:sp>
    </p:spTree>
    <p:extLst>
      <p:ext uri="{BB962C8B-B14F-4D97-AF65-F5344CB8AC3E}">
        <p14:creationId xmlns:p14="http://schemas.microsoft.com/office/powerpoint/2010/main" val="224523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4AC839-E6C9-45BC-951A-DCED233A30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9C5F41-7360-41B9-8E6B-C124D855E5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ACEDA3-9548-465E-9A7A-BC6A8773CD45}"/>
              </a:ext>
            </a:extLst>
          </p:cNvPr>
          <p:cNvSpPr>
            <a:spLocks noGrp="1"/>
          </p:cNvSpPr>
          <p:nvPr>
            <p:ph type="dt" sz="half" idx="10"/>
          </p:nvPr>
        </p:nvSpPr>
        <p:spPr/>
        <p:txBody>
          <a:bodyPr/>
          <a:lstStyle/>
          <a:p>
            <a:fld id="{3B3BA6BF-28BA-4EF5-97F2-3BB21836EAC4}" type="datetimeFigureOut">
              <a:rPr lang="en-GB" smtClean="0"/>
              <a:t>28/08/2020</a:t>
            </a:fld>
            <a:endParaRPr lang="en-GB"/>
          </a:p>
        </p:txBody>
      </p:sp>
      <p:sp>
        <p:nvSpPr>
          <p:cNvPr id="5" name="Footer Placeholder 4">
            <a:extLst>
              <a:ext uri="{FF2B5EF4-FFF2-40B4-BE49-F238E27FC236}">
                <a16:creationId xmlns:a16="http://schemas.microsoft.com/office/drawing/2014/main" id="{AE8F7435-57EB-4F92-8247-D83F423C78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D22F85-E3DA-4CFF-A0B6-F42A0D89D66C}"/>
              </a:ext>
            </a:extLst>
          </p:cNvPr>
          <p:cNvSpPr>
            <a:spLocks noGrp="1"/>
          </p:cNvSpPr>
          <p:nvPr>
            <p:ph type="sldNum" sz="quarter" idx="12"/>
          </p:nvPr>
        </p:nvSpPr>
        <p:spPr/>
        <p:txBody>
          <a:bodyPr/>
          <a:lstStyle/>
          <a:p>
            <a:fld id="{06531992-AD09-42EA-B776-2F882D346C99}" type="slidenum">
              <a:rPr lang="en-GB" smtClean="0"/>
              <a:t>‹#›</a:t>
            </a:fld>
            <a:endParaRPr lang="en-GB"/>
          </a:p>
        </p:txBody>
      </p:sp>
    </p:spTree>
    <p:extLst>
      <p:ext uri="{BB962C8B-B14F-4D97-AF65-F5344CB8AC3E}">
        <p14:creationId xmlns:p14="http://schemas.microsoft.com/office/powerpoint/2010/main" val="163668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5563-2883-4796-AAAF-EB9EBE50CB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2C78A4-D6BB-49ED-A1B9-78674ADA35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8BFC9A-EEB3-4B81-B992-419577DDF409}"/>
              </a:ext>
            </a:extLst>
          </p:cNvPr>
          <p:cNvSpPr>
            <a:spLocks noGrp="1"/>
          </p:cNvSpPr>
          <p:nvPr>
            <p:ph type="dt" sz="half" idx="10"/>
          </p:nvPr>
        </p:nvSpPr>
        <p:spPr/>
        <p:txBody>
          <a:bodyPr/>
          <a:lstStyle/>
          <a:p>
            <a:fld id="{3B3BA6BF-28BA-4EF5-97F2-3BB21836EAC4}" type="datetimeFigureOut">
              <a:rPr lang="en-GB" smtClean="0"/>
              <a:t>28/08/2020</a:t>
            </a:fld>
            <a:endParaRPr lang="en-GB"/>
          </a:p>
        </p:txBody>
      </p:sp>
      <p:sp>
        <p:nvSpPr>
          <p:cNvPr id="5" name="Footer Placeholder 4">
            <a:extLst>
              <a:ext uri="{FF2B5EF4-FFF2-40B4-BE49-F238E27FC236}">
                <a16:creationId xmlns:a16="http://schemas.microsoft.com/office/drawing/2014/main" id="{49A576AA-7279-4CCB-90D6-78385ED83A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972FBB-1015-42B5-8C56-80C423812CB0}"/>
              </a:ext>
            </a:extLst>
          </p:cNvPr>
          <p:cNvSpPr>
            <a:spLocks noGrp="1"/>
          </p:cNvSpPr>
          <p:nvPr>
            <p:ph type="sldNum" sz="quarter" idx="12"/>
          </p:nvPr>
        </p:nvSpPr>
        <p:spPr/>
        <p:txBody>
          <a:bodyPr/>
          <a:lstStyle/>
          <a:p>
            <a:fld id="{06531992-AD09-42EA-B776-2F882D346C99}" type="slidenum">
              <a:rPr lang="en-GB" smtClean="0"/>
              <a:t>‹#›</a:t>
            </a:fld>
            <a:endParaRPr lang="en-GB"/>
          </a:p>
        </p:txBody>
      </p:sp>
    </p:spTree>
    <p:extLst>
      <p:ext uri="{BB962C8B-B14F-4D97-AF65-F5344CB8AC3E}">
        <p14:creationId xmlns:p14="http://schemas.microsoft.com/office/powerpoint/2010/main" val="384903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83D0-7724-4149-AC4D-74A77DA15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9F992E-FCC8-4DAB-AB71-603C646D8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95110A-9073-4599-AF84-69FA5D6AD065}"/>
              </a:ext>
            </a:extLst>
          </p:cNvPr>
          <p:cNvSpPr>
            <a:spLocks noGrp="1"/>
          </p:cNvSpPr>
          <p:nvPr>
            <p:ph type="dt" sz="half" idx="10"/>
          </p:nvPr>
        </p:nvSpPr>
        <p:spPr/>
        <p:txBody>
          <a:bodyPr/>
          <a:lstStyle/>
          <a:p>
            <a:fld id="{3B3BA6BF-28BA-4EF5-97F2-3BB21836EAC4}" type="datetimeFigureOut">
              <a:rPr lang="en-GB" smtClean="0"/>
              <a:t>28/08/2020</a:t>
            </a:fld>
            <a:endParaRPr lang="en-GB"/>
          </a:p>
        </p:txBody>
      </p:sp>
      <p:sp>
        <p:nvSpPr>
          <p:cNvPr id="5" name="Footer Placeholder 4">
            <a:extLst>
              <a:ext uri="{FF2B5EF4-FFF2-40B4-BE49-F238E27FC236}">
                <a16:creationId xmlns:a16="http://schemas.microsoft.com/office/drawing/2014/main" id="{C33090DE-84FE-4883-A7B8-0BA85F7F0B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607D64-4B65-4735-A794-732667F576CF}"/>
              </a:ext>
            </a:extLst>
          </p:cNvPr>
          <p:cNvSpPr>
            <a:spLocks noGrp="1"/>
          </p:cNvSpPr>
          <p:nvPr>
            <p:ph type="sldNum" sz="quarter" idx="12"/>
          </p:nvPr>
        </p:nvSpPr>
        <p:spPr/>
        <p:txBody>
          <a:bodyPr/>
          <a:lstStyle/>
          <a:p>
            <a:fld id="{06531992-AD09-42EA-B776-2F882D346C99}" type="slidenum">
              <a:rPr lang="en-GB" smtClean="0"/>
              <a:t>‹#›</a:t>
            </a:fld>
            <a:endParaRPr lang="en-GB"/>
          </a:p>
        </p:txBody>
      </p:sp>
    </p:spTree>
    <p:extLst>
      <p:ext uri="{BB962C8B-B14F-4D97-AF65-F5344CB8AC3E}">
        <p14:creationId xmlns:p14="http://schemas.microsoft.com/office/powerpoint/2010/main" val="1237093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4A3F-1DD3-4A16-B459-51C6EB061A1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EBBE2D-E9BD-48B7-B2C8-5ACB600F4F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6F4FEFE-8B50-4A60-9C79-809C1628CE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10789F4-4B54-47C1-A3DB-4B953084B23C}"/>
              </a:ext>
            </a:extLst>
          </p:cNvPr>
          <p:cNvSpPr>
            <a:spLocks noGrp="1"/>
          </p:cNvSpPr>
          <p:nvPr>
            <p:ph type="dt" sz="half" idx="10"/>
          </p:nvPr>
        </p:nvSpPr>
        <p:spPr/>
        <p:txBody>
          <a:bodyPr/>
          <a:lstStyle/>
          <a:p>
            <a:fld id="{3B3BA6BF-28BA-4EF5-97F2-3BB21836EAC4}" type="datetimeFigureOut">
              <a:rPr lang="en-GB" smtClean="0"/>
              <a:t>28/08/2020</a:t>
            </a:fld>
            <a:endParaRPr lang="en-GB"/>
          </a:p>
        </p:txBody>
      </p:sp>
      <p:sp>
        <p:nvSpPr>
          <p:cNvPr id="6" name="Footer Placeholder 5">
            <a:extLst>
              <a:ext uri="{FF2B5EF4-FFF2-40B4-BE49-F238E27FC236}">
                <a16:creationId xmlns:a16="http://schemas.microsoft.com/office/drawing/2014/main" id="{D78D07E8-E9E1-4B01-AEB9-ED6C5774877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FE2E87-D1DD-4EAF-B40C-1175A9D5739B}"/>
              </a:ext>
            </a:extLst>
          </p:cNvPr>
          <p:cNvSpPr>
            <a:spLocks noGrp="1"/>
          </p:cNvSpPr>
          <p:nvPr>
            <p:ph type="sldNum" sz="quarter" idx="12"/>
          </p:nvPr>
        </p:nvSpPr>
        <p:spPr/>
        <p:txBody>
          <a:bodyPr/>
          <a:lstStyle/>
          <a:p>
            <a:fld id="{06531992-AD09-42EA-B776-2F882D346C99}" type="slidenum">
              <a:rPr lang="en-GB" smtClean="0"/>
              <a:t>‹#›</a:t>
            </a:fld>
            <a:endParaRPr lang="en-GB"/>
          </a:p>
        </p:txBody>
      </p:sp>
    </p:spTree>
    <p:extLst>
      <p:ext uri="{BB962C8B-B14F-4D97-AF65-F5344CB8AC3E}">
        <p14:creationId xmlns:p14="http://schemas.microsoft.com/office/powerpoint/2010/main" val="2182713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DA88-AAD9-484B-B7A7-FB31D6AA0BF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33F824-C9E6-40EC-A491-68564978A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6B3ABD-4F33-45FB-BFAC-9290D6DB6B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A43B4BF-5AB5-49C5-B35F-BEEACA397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0B183D-93C1-4216-BEA0-C611039786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FE5A4C7-C0CC-44FF-98A5-702797A3DDBA}"/>
              </a:ext>
            </a:extLst>
          </p:cNvPr>
          <p:cNvSpPr>
            <a:spLocks noGrp="1"/>
          </p:cNvSpPr>
          <p:nvPr>
            <p:ph type="dt" sz="half" idx="10"/>
          </p:nvPr>
        </p:nvSpPr>
        <p:spPr/>
        <p:txBody>
          <a:bodyPr/>
          <a:lstStyle/>
          <a:p>
            <a:fld id="{3B3BA6BF-28BA-4EF5-97F2-3BB21836EAC4}" type="datetimeFigureOut">
              <a:rPr lang="en-GB" smtClean="0"/>
              <a:t>28/08/2020</a:t>
            </a:fld>
            <a:endParaRPr lang="en-GB"/>
          </a:p>
        </p:txBody>
      </p:sp>
      <p:sp>
        <p:nvSpPr>
          <p:cNvPr id="8" name="Footer Placeholder 7">
            <a:extLst>
              <a:ext uri="{FF2B5EF4-FFF2-40B4-BE49-F238E27FC236}">
                <a16:creationId xmlns:a16="http://schemas.microsoft.com/office/drawing/2014/main" id="{83ED17C6-DDF8-47FF-A389-CBAB28F2F3C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9897120-B372-497C-9214-16D5E081AFB7}"/>
              </a:ext>
            </a:extLst>
          </p:cNvPr>
          <p:cNvSpPr>
            <a:spLocks noGrp="1"/>
          </p:cNvSpPr>
          <p:nvPr>
            <p:ph type="sldNum" sz="quarter" idx="12"/>
          </p:nvPr>
        </p:nvSpPr>
        <p:spPr/>
        <p:txBody>
          <a:bodyPr/>
          <a:lstStyle/>
          <a:p>
            <a:fld id="{06531992-AD09-42EA-B776-2F882D346C99}" type="slidenum">
              <a:rPr lang="en-GB" smtClean="0"/>
              <a:t>‹#›</a:t>
            </a:fld>
            <a:endParaRPr lang="en-GB"/>
          </a:p>
        </p:txBody>
      </p:sp>
    </p:spTree>
    <p:extLst>
      <p:ext uri="{BB962C8B-B14F-4D97-AF65-F5344CB8AC3E}">
        <p14:creationId xmlns:p14="http://schemas.microsoft.com/office/powerpoint/2010/main" val="2030997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1445A-B9D1-462C-A9BF-A4824DFF4AF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B34E7FB-9563-4FB4-BE6B-DD5C1A78377E}"/>
              </a:ext>
            </a:extLst>
          </p:cNvPr>
          <p:cNvSpPr>
            <a:spLocks noGrp="1"/>
          </p:cNvSpPr>
          <p:nvPr>
            <p:ph type="dt" sz="half" idx="10"/>
          </p:nvPr>
        </p:nvSpPr>
        <p:spPr/>
        <p:txBody>
          <a:bodyPr/>
          <a:lstStyle/>
          <a:p>
            <a:fld id="{3B3BA6BF-28BA-4EF5-97F2-3BB21836EAC4}" type="datetimeFigureOut">
              <a:rPr lang="en-GB" smtClean="0"/>
              <a:t>28/08/2020</a:t>
            </a:fld>
            <a:endParaRPr lang="en-GB"/>
          </a:p>
        </p:txBody>
      </p:sp>
      <p:sp>
        <p:nvSpPr>
          <p:cNvPr id="4" name="Footer Placeholder 3">
            <a:extLst>
              <a:ext uri="{FF2B5EF4-FFF2-40B4-BE49-F238E27FC236}">
                <a16:creationId xmlns:a16="http://schemas.microsoft.com/office/drawing/2014/main" id="{86F7B02E-98E2-4660-9D87-5E16359056A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533D38C-08E0-48E1-82CE-169A955DB79A}"/>
              </a:ext>
            </a:extLst>
          </p:cNvPr>
          <p:cNvSpPr>
            <a:spLocks noGrp="1"/>
          </p:cNvSpPr>
          <p:nvPr>
            <p:ph type="sldNum" sz="quarter" idx="12"/>
          </p:nvPr>
        </p:nvSpPr>
        <p:spPr/>
        <p:txBody>
          <a:bodyPr/>
          <a:lstStyle/>
          <a:p>
            <a:fld id="{06531992-AD09-42EA-B776-2F882D346C99}" type="slidenum">
              <a:rPr lang="en-GB" smtClean="0"/>
              <a:t>‹#›</a:t>
            </a:fld>
            <a:endParaRPr lang="en-GB"/>
          </a:p>
        </p:txBody>
      </p:sp>
    </p:spTree>
    <p:extLst>
      <p:ext uri="{BB962C8B-B14F-4D97-AF65-F5344CB8AC3E}">
        <p14:creationId xmlns:p14="http://schemas.microsoft.com/office/powerpoint/2010/main" val="201257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003FE5-4E4F-41B8-BBC1-CFD2CC86A214}"/>
              </a:ext>
            </a:extLst>
          </p:cNvPr>
          <p:cNvSpPr>
            <a:spLocks noGrp="1"/>
          </p:cNvSpPr>
          <p:nvPr>
            <p:ph type="dt" sz="half" idx="10"/>
          </p:nvPr>
        </p:nvSpPr>
        <p:spPr/>
        <p:txBody>
          <a:bodyPr/>
          <a:lstStyle/>
          <a:p>
            <a:fld id="{3B3BA6BF-28BA-4EF5-97F2-3BB21836EAC4}" type="datetimeFigureOut">
              <a:rPr lang="en-GB" smtClean="0"/>
              <a:t>28/08/2020</a:t>
            </a:fld>
            <a:endParaRPr lang="en-GB"/>
          </a:p>
        </p:txBody>
      </p:sp>
      <p:sp>
        <p:nvSpPr>
          <p:cNvPr id="3" name="Footer Placeholder 2">
            <a:extLst>
              <a:ext uri="{FF2B5EF4-FFF2-40B4-BE49-F238E27FC236}">
                <a16:creationId xmlns:a16="http://schemas.microsoft.com/office/drawing/2014/main" id="{2C5F3334-2297-4F9D-BACA-A80EAD59A4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F8B3DEB-01E8-4DE7-A4DC-36B17A57386B}"/>
              </a:ext>
            </a:extLst>
          </p:cNvPr>
          <p:cNvSpPr>
            <a:spLocks noGrp="1"/>
          </p:cNvSpPr>
          <p:nvPr>
            <p:ph type="sldNum" sz="quarter" idx="12"/>
          </p:nvPr>
        </p:nvSpPr>
        <p:spPr/>
        <p:txBody>
          <a:bodyPr/>
          <a:lstStyle/>
          <a:p>
            <a:fld id="{06531992-AD09-42EA-B776-2F882D346C99}" type="slidenum">
              <a:rPr lang="en-GB" smtClean="0"/>
              <a:t>‹#›</a:t>
            </a:fld>
            <a:endParaRPr lang="en-GB"/>
          </a:p>
        </p:txBody>
      </p:sp>
    </p:spTree>
    <p:extLst>
      <p:ext uri="{BB962C8B-B14F-4D97-AF65-F5344CB8AC3E}">
        <p14:creationId xmlns:p14="http://schemas.microsoft.com/office/powerpoint/2010/main" val="218322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276B-23A6-4A29-8DA7-392D8F568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BAA3FDD-EC6B-4B0B-8A70-B640A4D85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3EC5134-E7A7-4767-9DD0-9874A1960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FC8A82-D82D-4225-ADE4-27677015C6C8}"/>
              </a:ext>
            </a:extLst>
          </p:cNvPr>
          <p:cNvSpPr>
            <a:spLocks noGrp="1"/>
          </p:cNvSpPr>
          <p:nvPr>
            <p:ph type="dt" sz="half" idx="10"/>
          </p:nvPr>
        </p:nvSpPr>
        <p:spPr/>
        <p:txBody>
          <a:bodyPr/>
          <a:lstStyle/>
          <a:p>
            <a:fld id="{3B3BA6BF-28BA-4EF5-97F2-3BB21836EAC4}" type="datetimeFigureOut">
              <a:rPr lang="en-GB" smtClean="0"/>
              <a:t>28/08/2020</a:t>
            </a:fld>
            <a:endParaRPr lang="en-GB"/>
          </a:p>
        </p:txBody>
      </p:sp>
      <p:sp>
        <p:nvSpPr>
          <p:cNvPr id="6" name="Footer Placeholder 5">
            <a:extLst>
              <a:ext uri="{FF2B5EF4-FFF2-40B4-BE49-F238E27FC236}">
                <a16:creationId xmlns:a16="http://schemas.microsoft.com/office/drawing/2014/main" id="{E0468A4B-F5CA-4CAC-9E1B-0FEB54FC2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C36CD6-2C8C-460E-8364-8E8F6774A4F6}"/>
              </a:ext>
            </a:extLst>
          </p:cNvPr>
          <p:cNvSpPr>
            <a:spLocks noGrp="1"/>
          </p:cNvSpPr>
          <p:nvPr>
            <p:ph type="sldNum" sz="quarter" idx="12"/>
          </p:nvPr>
        </p:nvSpPr>
        <p:spPr/>
        <p:txBody>
          <a:bodyPr/>
          <a:lstStyle/>
          <a:p>
            <a:fld id="{06531992-AD09-42EA-B776-2F882D346C99}" type="slidenum">
              <a:rPr lang="en-GB" smtClean="0"/>
              <a:t>‹#›</a:t>
            </a:fld>
            <a:endParaRPr lang="en-GB"/>
          </a:p>
        </p:txBody>
      </p:sp>
    </p:spTree>
    <p:extLst>
      <p:ext uri="{BB962C8B-B14F-4D97-AF65-F5344CB8AC3E}">
        <p14:creationId xmlns:p14="http://schemas.microsoft.com/office/powerpoint/2010/main" val="4246286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ADBC-9778-4CDE-B6EA-9E13E9F78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E0F47AE-BCAD-467B-848A-747BDD11A4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A3F91D7-3AA2-4C46-8CE6-BD4768079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7562EF-4E98-4496-AE40-418202144973}"/>
              </a:ext>
            </a:extLst>
          </p:cNvPr>
          <p:cNvSpPr>
            <a:spLocks noGrp="1"/>
          </p:cNvSpPr>
          <p:nvPr>
            <p:ph type="dt" sz="half" idx="10"/>
          </p:nvPr>
        </p:nvSpPr>
        <p:spPr/>
        <p:txBody>
          <a:bodyPr/>
          <a:lstStyle/>
          <a:p>
            <a:fld id="{3B3BA6BF-28BA-4EF5-97F2-3BB21836EAC4}" type="datetimeFigureOut">
              <a:rPr lang="en-GB" smtClean="0"/>
              <a:t>28/08/2020</a:t>
            </a:fld>
            <a:endParaRPr lang="en-GB"/>
          </a:p>
        </p:txBody>
      </p:sp>
      <p:sp>
        <p:nvSpPr>
          <p:cNvPr id="6" name="Footer Placeholder 5">
            <a:extLst>
              <a:ext uri="{FF2B5EF4-FFF2-40B4-BE49-F238E27FC236}">
                <a16:creationId xmlns:a16="http://schemas.microsoft.com/office/drawing/2014/main" id="{E871B49D-9848-477A-921A-35A7B3A9A29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22013A-27ED-41EE-8D5B-EB4988F9C5E4}"/>
              </a:ext>
            </a:extLst>
          </p:cNvPr>
          <p:cNvSpPr>
            <a:spLocks noGrp="1"/>
          </p:cNvSpPr>
          <p:nvPr>
            <p:ph type="sldNum" sz="quarter" idx="12"/>
          </p:nvPr>
        </p:nvSpPr>
        <p:spPr/>
        <p:txBody>
          <a:bodyPr/>
          <a:lstStyle/>
          <a:p>
            <a:fld id="{06531992-AD09-42EA-B776-2F882D346C99}" type="slidenum">
              <a:rPr lang="en-GB" smtClean="0"/>
              <a:t>‹#›</a:t>
            </a:fld>
            <a:endParaRPr lang="en-GB"/>
          </a:p>
        </p:txBody>
      </p:sp>
    </p:spTree>
    <p:extLst>
      <p:ext uri="{BB962C8B-B14F-4D97-AF65-F5344CB8AC3E}">
        <p14:creationId xmlns:p14="http://schemas.microsoft.com/office/powerpoint/2010/main" val="359427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2CA6D3-E67E-47AC-9F3A-BA475A197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A077B4C-F21C-4129-8C21-2D9CE15EE7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87C38A-E4C4-4A5A-82F8-F6B52578E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BA6BF-28BA-4EF5-97F2-3BB21836EAC4}" type="datetimeFigureOut">
              <a:rPr lang="en-GB" smtClean="0"/>
              <a:t>28/08/2020</a:t>
            </a:fld>
            <a:endParaRPr lang="en-GB"/>
          </a:p>
        </p:txBody>
      </p:sp>
      <p:sp>
        <p:nvSpPr>
          <p:cNvPr id="5" name="Footer Placeholder 4">
            <a:extLst>
              <a:ext uri="{FF2B5EF4-FFF2-40B4-BE49-F238E27FC236}">
                <a16:creationId xmlns:a16="http://schemas.microsoft.com/office/drawing/2014/main" id="{F0D949CF-9889-4D45-BD6F-D7271DC4AC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C590B2-6D3D-4080-8C8F-8DD32DCB5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31992-AD09-42EA-B776-2F882D346C99}" type="slidenum">
              <a:rPr lang="en-GB" smtClean="0"/>
              <a:t>‹#›</a:t>
            </a:fld>
            <a:endParaRPr lang="en-GB"/>
          </a:p>
        </p:txBody>
      </p:sp>
    </p:spTree>
    <p:extLst>
      <p:ext uri="{BB962C8B-B14F-4D97-AF65-F5344CB8AC3E}">
        <p14:creationId xmlns:p14="http://schemas.microsoft.com/office/powerpoint/2010/main" val="234648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mailto:chen.qian19@imperial.ac.uk"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mailto:chen.qian19@imperial.ac.uk"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mailto:chen.qian19@imperial.ac.uk"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chen.qian19@imperial.ac.uk"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mailto:chen.qian19@imperial.ac.uk"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mailto:chen.qian19@imperial.ac.uk" TargetMode="External"/><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mailto:chen.qian19@imperial.ac.uk"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mailto:chen.qian19@imperial.ac.uk"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mailto:chen.qian19@imperial.ac.uk"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mailto:chen.qian19@imperial.ac.uk" TargetMode="External"/><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hyperlink" Target="mailto:chen.qian19@imperial.ac.uk"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A58953-C729-4EFA-8D61-DBF72BF32AC3}"/>
              </a:ext>
            </a:extLst>
          </p:cNvPr>
          <p:cNvPicPr>
            <a:picLocks noChangeAspect="1"/>
          </p:cNvPicPr>
          <p:nvPr/>
        </p:nvPicPr>
        <p:blipFill>
          <a:blip r:embed="rId2"/>
          <a:stretch>
            <a:fillRect/>
          </a:stretch>
        </p:blipFill>
        <p:spPr>
          <a:xfrm>
            <a:off x="385069" y="13011"/>
            <a:ext cx="2061890" cy="1145495"/>
          </a:xfrm>
          <a:prstGeom prst="rect">
            <a:avLst/>
          </a:prstGeom>
        </p:spPr>
      </p:pic>
      <p:sp>
        <p:nvSpPr>
          <p:cNvPr id="5" name="Rectangle 4">
            <a:extLst>
              <a:ext uri="{FF2B5EF4-FFF2-40B4-BE49-F238E27FC236}">
                <a16:creationId xmlns:a16="http://schemas.microsoft.com/office/drawing/2014/main" id="{2DF2F3ED-0E51-4043-B439-E7D73C6395A9}"/>
              </a:ext>
            </a:extLst>
          </p:cNvPr>
          <p:cNvSpPr/>
          <p:nvPr/>
        </p:nvSpPr>
        <p:spPr>
          <a:xfrm>
            <a:off x="2184398" y="1158506"/>
            <a:ext cx="7823200" cy="461665"/>
          </a:xfrm>
          <a:prstGeom prst="rect">
            <a:avLst/>
          </a:prstGeom>
        </p:spPr>
        <p:txBody>
          <a:bodyPr wrap="square">
            <a:spAutoFit/>
          </a:bodyPr>
          <a:lstStyle/>
          <a:p>
            <a:pPr algn="ctr"/>
            <a:r>
              <a:rPr lang="en-GB" sz="2400" dirty="0">
                <a:latin typeface="Arial" panose="020B0604020202020204" pitchFamily="34" charset="0"/>
                <a:cs typeface="Arial" panose="020B0604020202020204" pitchFamily="34" charset="0"/>
              </a:rPr>
              <a:t>MSc in Applied Computational Science and Engineering</a:t>
            </a:r>
          </a:p>
        </p:txBody>
      </p:sp>
      <p:sp>
        <p:nvSpPr>
          <p:cNvPr id="6" name="Rectangle 5">
            <a:extLst>
              <a:ext uri="{FF2B5EF4-FFF2-40B4-BE49-F238E27FC236}">
                <a16:creationId xmlns:a16="http://schemas.microsoft.com/office/drawing/2014/main" id="{DAF8C405-0BA5-4589-8903-8819D827AF19}"/>
              </a:ext>
            </a:extLst>
          </p:cNvPr>
          <p:cNvSpPr/>
          <p:nvPr/>
        </p:nvSpPr>
        <p:spPr>
          <a:xfrm>
            <a:off x="3880487" y="1808077"/>
            <a:ext cx="4431021" cy="461665"/>
          </a:xfrm>
          <a:prstGeom prst="rect">
            <a:avLst/>
          </a:prstGeom>
        </p:spPr>
        <p:txBody>
          <a:bodyPr wrap="none">
            <a:spAutoFit/>
          </a:bodyPr>
          <a:lstStyle/>
          <a:p>
            <a:pPr algn="ctr"/>
            <a:r>
              <a:rPr lang="en-GB" sz="2400" dirty="0">
                <a:latin typeface="Arial" panose="020B0604020202020204" pitchFamily="34" charset="0"/>
                <a:cs typeface="Arial" panose="020B0604020202020204" pitchFamily="34" charset="0"/>
              </a:rPr>
              <a:t>Independent Research Project </a:t>
            </a:r>
          </a:p>
        </p:txBody>
      </p:sp>
      <p:sp>
        <p:nvSpPr>
          <p:cNvPr id="7" name="Rectangle 6">
            <a:extLst>
              <a:ext uri="{FF2B5EF4-FFF2-40B4-BE49-F238E27FC236}">
                <a16:creationId xmlns:a16="http://schemas.microsoft.com/office/drawing/2014/main" id="{FD2F2BED-6A7F-44CA-98A2-EF93C3C8AAFE}"/>
              </a:ext>
            </a:extLst>
          </p:cNvPr>
          <p:cNvSpPr/>
          <p:nvPr/>
        </p:nvSpPr>
        <p:spPr>
          <a:xfrm>
            <a:off x="2446956" y="2552654"/>
            <a:ext cx="7298078" cy="1119665"/>
          </a:xfrm>
          <a:prstGeom prst="rect">
            <a:avLst/>
          </a:prstGeom>
        </p:spPr>
        <p:txBody>
          <a:bodyPr wrap="square">
            <a:spAutoFit/>
          </a:bodyPr>
          <a:lstStyle/>
          <a:p>
            <a:pPr algn="ctr">
              <a:lnSpc>
                <a:spcPct val="107000"/>
              </a:lnSpc>
              <a:spcAft>
                <a:spcPts val="800"/>
              </a:spcAft>
            </a:pPr>
            <a:r>
              <a:rPr lang="en-GB" sz="3200" b="1" dirty="0">
                <a:latin typeface="Arial" panose="020B0604020202020204" pitchFamily="34" charset="0"/>
                <a:ea typeface="Arial" panose="020B0604020202020204" pitchFamily="34" charset="0"/>
                <a:cs typeface="Times New Roman" panose="02020603050405020304" pitchFamily="18" charset="0"/>
              </a:rPr>
              <a:t>A Machine Learning Approach to the Prediction of Tidal elevation</a:t>
            </a:r>
            <a:endParaRPr lang="en-GB" sz="3200"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id="{CCE462D2-2FCC-4AAB-BE41-8615411326CC}"/>
              </a:ext>
            </a:extLst>
          </p:cNvPr>
          <p:cNvSpPr/>
          <p:nvPr/>
        </p:nvSpPr>
        <p:spPr>
          <a:xfrm>
            <a:off x="3047995" y="3925440"/>
            <a:ext cx="6096000" cy="1090491"/>
          </a:xfrm>
          <a:prstGeom prst="rect">
            <a:avLst/>
          </a:prstGeom>
        </p:spPr>
        <p:txBody>
          <a:bodyPr>
            <a:spAutoFit/>
          </a:bodyPr>
          <a:lstStyle/>
          <a:p>
            <a:pPr algn="ctr">
              <a:lnSpc>
                <a:spcPct val="107000"/>
              </a:lnSpc>
              <a:spcAft>
                <a:spcPts val="800"/>
              </a:spcAft>
            </a:pPr>
            <a:r>
              <a:rPr lang="en-GB" sz="2400" dirty="0">
                <a:effectLst/>
                <a:latin typeface="Arial" panose="020B0604020202020204" pitchFamily="34" charset="0"/>
                <a:ea typeface="Arial" panose="020B0604020202020204" pitchFamily="34" charset="0"/>
                <a:cs typeface="Arial" panose="020B0604020202020204" pitchFamily="34" charset="0"/>
              </a:rPr>
              <a:t>by</a:t>
            </a:r>
            <a:endParaRPr lang="en-GB" sz="2400" dirty="0">
              <a:effectLst/>
              <a:latin typeface="Arial" panose="020B0604020202020204" pitchFamily="34" charset="0"/>
              <a:ea typeface="SimSun" panose="02010600030101010101" pitchFamily="2" charset="-122"/>
              <a:cs typeface="Arial" panose="020B0604020202020204" pitchFamily="34" charset="0"/>
            </a:endParaRPr>
          </a:p>
          <a:p>
            <a:pPr algn="ctr">
              <a:lnSpc>
                <a:spcPct val="107000"/>
              </a:lnSpc>
              <a:spcAft>
                <a:spcPts val="800"/>
              </a:spcAft>
            </a:pPr>
            <a:r>
              <a:rPr lang="en-GB" sz="3200" dirty="0">
                <a:latin typeface="Arial" panose="020B0604020202020204" pitchFamily="34" charset="0"/>
                <a:ea typeface="Arial" panose="020B0604020202020204" pitchFamily="34" charset="0"/>
                <a:cs typeface="Times New Roman" panose="02020603050405020304" pitchFamily="18" charset="0"/>
              </a:rPr>
              <a:t>Chen Qian</a:t>
            </a:r>
            <a:endParaRPr lang="en-GB" sz="3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3" name="Rectangle 12">
            <a:extLst>
              <a:ext uri="{FF2B5EF4-FFF2-40B4-BE49-F238E27FC236}">
                <a16:creationId xmlns:a16="http://schemas.microsoft.com/office/drawing/2014/main" id="{0BB74407-21C8-46A1-A0FF-D27DB7DA0C3E}"/>
              </a:ext>
            </a:extLst>
          </p:cNvPr>
          <p:cNvSpPr/>
          <p:nvPr/>
        </p:nvSpPr>
        <p:spPr>
          <a:xfrm>
            <a:off x="3596560" y="5380995"/>
            <a:ext cx="4998869" cy="461665"/>
          </a:xfrm>
          <a:prstGeom prst="rect">
            <a:avLst/>
          </a:prstGeom>
        </p:spPr>
        <p:txBody>
          <a:bodyPr wrap="none">
            <a:spAutoFit/>
          </a:bodyPr>
          <a:lstStyle/>
          <a:p>
            <a:r>
              <a:rPr lang="en-GB" sz="2400" dirty="0"/>
              <a:t>Supervisor: Professor </a:t>
            </a:r>
            <a:r>
              <a:rPr lang="en-US" sz="2400" dirty="0"/>
              <a:t>Matthew Piggott</a:t>
            </a:r>
            <a:endParaRPr lang="en-GB" sz="2400" dirty="0"/>
          </a:p>
        </p:txBody>
      </p:sp>
    </p:spTree>
    <p:extLst>
      <p:ext uri="{BB962C8B-B14F-4D97-AF65-F5344CB8AC3E}">
        <p14:creationId xmlns:p14="http://schemas.microsoft.com/office/powerpoint/2010/main" val="30081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327066-3386-4AFF-862F-A4AAE7A5DBEB}"/>
              </a:ext>
            </a:extLst>
          </p:cNvPr>
          <p:cNvPicPr>
            <a:picLocks noChangeAspect="1"/>
          </p:cNvPicPr>
          <p:nvPr/>
        </p:nvPicPr>
        <p:blipFill>
          <a:blip r:embed="rId2"/>
          <a:stretch>
            <a:fillRect/>
          </a:stretch>
        </p:blipFill>
        <p:spPr>
          <a:xfrm>
            <a:off x="385069" y="13011"/>
            <a:ext cx="2061890" cy="1145495"/>
          </a:xfrm>
          <a:prstGeom prst="rect">
            <a:avLst/>
          </a:prstGeom>
        </p:spPr>
      </p:pic>
      <p:sp>
        <p:nvSpPr>
          <p:cNvPr id="3" name="Footer Placeholder 3">
            <a:extLst>
              <a:ext uri="{FF2B5EF4-FFF2-40B4-BE49-F238E27FC236}">
                <a16:creationId xmlns:a16="http://schemas.microsoft.com/office/drawing/2014/main" id="{5EA7ECC9-CA86-4509-BFE7-98A7A9FBD7DC}"/>
              </a:ext>
            </a:extLst>
          </p:cNvPr>
          <p:cNvSpPr>
            <a:spLocks noGrp="1"/>
          </p:cNvSpPr>
          <p:nvPr>
            <p:ph type="ftr" sz="quarter" idx="11"/>
          </p:nvPr>
        </p:nvSpPr>
        <p:spPr>
          <a:xfrm>
            <a:off x="3776133" y="6314016"/>
            <a:ext cx="4639733" cy="365125"/>
          </a:xfrm>
        </p:spPr>
        <p:txBody>
          <a:bodyPr/>
          <a:lstStyle/>
          <a:p>
            <a:r>
              <a:rPr lang="en-GB" sz="1400">
                <a:latin typeface="Arial" panose="020B0604020202020204" pitchFamily="34" charset="0"/>
                <a:cs typeface="Arial" panose="020B0604020202020204" pitchFamily="34" charset="0"/>
                <a:hlinkClick r:id="rId3"/>
              </a:rPr>
              <a:t>chen.qian19@imperial.ac.uk</a:t>
            </a:r>
            <a:r>
              <a:rPr lang="en-GB" sz="1400">
                <a:latin typeface="Arial" panose="020B0604020202020204" pitchFamily="34" charset="0"/>
                <a:cs typeface="Arial" panose="020B0604020202020204" pitchFamily="34" charset="0"/>
              </a:rPr>
              <a:t>    GitHub login: acse-cq419</a:t>
            </a:r>
            <a:endParaRPr lang="en-GB" sz="14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63A557E7-8EBE-4E74-9A51-1F332CA65469}"/>
              </a:ext>
            </a:extLst>
          </p:cNvPr>
          <p:cNvSpPr txBox="1">
            <a:spLocks/>
          </p:cNvSpPr>
          <p:nvPr/>
        </p:nvSpPr>
        <p:spPr>
          <a:xfrm>
            <a:off x="838200" y="1158506"/>
            <a:ext cx="10515600" cy="5619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a:latin typeface="Arial" panose="020B0604020202020204" pitchFamily="34" charset="0"/>
                <a:ea typeface="Microsoft JhengHei" panose="020B0604030504040204" pitchFamily="34" charset="-120"/>
                <a:cs typeface="Arial" panose="020B0604020202020204" pitchFamily="34" charset="0"/>
              </a:rPr>
              <a:t>Discussion &amp; Conclusion</a:t>
            </a:r>
          </a:p>
        </p:txBody>
      </p:sp>
      <p:sp>
        <p:nvSpPr>
          <p:cNvPr id="5" name="Rectangle 4">
            <a:extLst>
              <a:ext uri="{FF2B5EF4-FFF2-40B4-BE49-F238E27FC236}">
                <a16:creationId xmlns:a16="http://schemas.microsoft.com/office/drawing/2014/main" id="{7E11B472-F0F5-4D74-864E-082DD3D9C65F}"/>
              </a:ext>
            </a:extLst>
          </p:cNvPr>
          <p:cNvSpPr/>
          <p:nvPr/>
        </p:nvSpPr>
        <p:spPr>
          <a:xfrm>
            <a:off x="838200" y="2687310"/>
            <a:ext cx="10237342" cy="2646943"/>
          </a:xfrm>
          <a:prstGeom prst="rect">
            <a:avLst/>
          </a:prstGeom>
        </p:spPr>
        <p:txBody>
          <a:bodyPr wrap="square">
            <a:spAutoFit/>
          </a:bodyPr>
          <a:lstStyle/>
          <a:p>
            <a:pPr algn="just">
              <a:lnSpc>
                <a:spcPct val="107000"/>
              </a:lnSpc>
              <a:spcAft>
                <a:spcPts val="800"/>
              </a:spcAft>
            </a:pPr>
            <a:r>
              <a:rPr lang="en-GB" dirty="0">
                <a:latin typeface="Arial" panose="020B0604020202020204" pitchFamily="34" charset="0"/>
                <a:ea typeface="SimSun" panose="02010600030101010101" pitchFamily="2" charset="-122"/>
                <a:cs typeface="Arial" panose="020B0604020202020204" pitchFamily="34" charset="0"/>
              </a:rPr>
              <a:t>L</a:t>
            </a:r>
            <a:r>
              <a:rPr lang="en-GB" dirty="0">
                <a:effectLst/>
                <a:latin typeface="Arial" panose="020B0604020202020204" pitchFamily="34" charset="0"/>
                <a:ea typeface="SimSun" panose="02010600030101010101" pitchFamily="2" charset="-122"/>
                <a:cs typeface="Arial" panose="020B0604020202020204" pitchFamily="34" charset="0"/>
              </a:rPr>
              <a:t>ong-term prediction should be focused on.</a:t>
            </a:r>
            <a:r>
              <a:rPr lang="en-GB" dirty="0">
                <a:latin typeface="Arial" panose="020B0604020202020204" pitchFamily="34" charset="0"/>
                <a:ea typeface="SimSun" panose="02010600030101010101" pitchFamily="2" charset="-122"/>
                <a:cs typeface="Arial" panose="020B0604020202020204" pitchFamily="34" charset="0"/>
              </a:rPr>
              <a:t> Meanwhile, it is essential to trade-off between prediction accuracy and training time. In order to solve this problem, there are three preliminary ideas: Optimize the raw neural network code structure; Propose a new type of neural network algorithm; Apply tensor computation (</a:t>
            </a:r>
            <a:r>
              <a:rPr lang="en-GB" dirty="0" err="1">
                <a:latin typeface="Arial" panose="020B0604020202020204" pitchFamily="34" charset="0"/>
                <a:ea typeface="SimSun" panose="02010600030101010101" pitchFamily="2" charset="-122"/>
                <a:cs typeface="Arial" panose="020B0604020202020204" pitchFamily="34" charset="0"/>
              </a:rPr>
              <a:t>Pytorch</a:t>
            </a:r>
            <a:r>
              <a:rPr lang="en-GB" dirty="0">
                <a:latin typeface="Arial" panose="020B0604020202020204" pitchFamily="34" charset="0"/>
                <a:ea typeface="SimSun" panose="02010600030101010101" pitchFamily="2" charset="-122"/>
                <a:cs typeface="Arial" panose="020B0604020202020204" pitchFamily="34" charset="0"/>
              </a:rPr>
              <a:t>) to achieve GPU acceleration.</a:t>
            </a:r>
          </a:p>
          <a:p>
            <a:pPr algn="just">
              <a:lnSpc>
                <a:spcPct val="107000"/>
              </a:lnSpc>
              <a:spcAft>
                <a:spcPts val="800"/>
              </a:spcAft>
            </a:pPr>
            <a:endParaRPr lang="en-GB" dirty="0">
              <a:effectLst/>
              <a:latin typeface="Arial" panose="020B0604020202020204" pitchFamily="34" charset="0"/>
              <a:ea typeface="SimSun" panose="02010600030101010101" pitchFamily="2" charset="-122"/>
              <a:cs typeface="Arial" panose="020B0604020202020204" pitchFamily="34" charset="0"/>
            </a:endParaRPr>
          </a:p>
          <a:p>
            <a:pPr algn="just">
              <a:lnSpc>
                <a:spcPct val="107000"/>
              </a:lnSpc>
              <a:spcAft>
                <a:spcPts val="800"/>
              </a:spcAft>
            </a:pPr>
            <a:r>
              <a:rPr lang="en-GB" dirty="0">
                <a:latin typeface="Arial" panose="020B0604020202020204" pitchFamily="34" charset="0"/>
                <a:ea typeface="SimSun" panose="02010600030101010101" pitchFamily="2" charset="-122"/>
                <a:cs typeface="Arial" panose="020B0604020202020204" pitchFamily="34" charset="0"/>
              </a:rPr>
              <a:t>In addition, there is no good prediction method for data with irregular fluctuations at present. If someone would like to continue research in this area, it is better to consider using other prediction methods or combining neural network with other methods. </a:t>
            </a:r>
            <a:endParaRPr lang="en-GB" dirty="0">
              <a:effectLst/>
              <a:latin typeface="Arial" panose="020B0604020202020204" pitchFamily="34" charset="0"/>
              <a:ea typeface="SimSun" panose="02010600030101010101" pitchFamily="2" charset="-122"/>
              <a:cs typeface="Arial" panose="020B0604020202020204" pitchFamily="34" charset="0"/>
            </a:endParaRPr>
          </a:p>
        </p:txBody>
      </p:sp>
      <p:sp>
        <p:nvSpPr>
          <p:cNvPr id="6" name="Rectangle 5">
            <a:extLst>
              <a:ext uri="{FF2B5EF4-FFF2-40B4-BE49-F238E27FC236}">
                <a16:creationId xmlns:a16="http://schemas.microsoft.com/office/drawing/2014/main" id="{9281E253-832F-424A-95E5-753503B1A97E}"/>
              </a:ext>
            </a:extLst>
          </p:cNvPr>
          <p:cNvSpPr/>
          <p:nvPr/>
        </p:nvSpPr>
        <p:spPr>
          <a:xfrm>
            <a:off x="838200" y="1943954"/>
            <a:ext cx="2393540" cy="519886"/>
          </a:xfrm>
          <a:prstGeom prst="rect">
            <a:avLst/>
          </a:prstGeom>
        </p:spPr>
        <p:txBody>
          <a:bodyPr wrap="none">
            <a:spAutoFit/>
          </a:bodyPr>
          <a:lstStyle/>
          <a:p>
            <a:pPr algn="just">
              <a:lnSpc>
                <a:spcPct val="107000"/>
              </a:lnSpc>
              <a:spcAft>
                <a:spcPts val="800"/>
              </a:spcAft>
            </a:pPr>
            <a:r>
              <a:rPr lang="en-GB" sz="2800" b="1" dirty="0">
                <a:latin typeface="Arial" panose="020B0604020202020204" pitchFamily="34" charset="0"/>
                <a:ea typeface="SimSun" panose="02010600030101010101" pitchFamily="2" charset="-122"/>
                <a:cs typeface="Arial" panose="020B0604020202020204" pitchFamily="34" charset="0"/>
              </a:rPr>
              <a:t>Future Work </a:t>
            </a:r>
          </a:p>
        </p:txBody>
      </p:sp>
    </p:spTree>
    <p:extLst>
      <p:ext uri="{BB962C8B-B14F-4D97-AF65-F5344CB8AC3E}">
        <p14:creationId xmlns:p14="http://schemas.microsoft.com/office/powerpoint/2010/main" val="113145921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012C0B-A5C5-4851-BAD0-23257971CA6B}"/>
              </a:ext>
            </a:extLst>
          </p:cNvPr>
          <p:cNvPicPr>
            <a:picLocks noChangeAspect="1"/>
          </p:cNvPicPr>
          <p:nvPr/>
        </p:nvPicPr>
        <p:blipFill>
          <a:blip r:embed="rId2"/>
          <a:stretch>
            <a:fillRect/>
          </a:stretch>
        </p:blipFill>
        <p:spPr>
          <a:xfrm>
            <a:off x="385069" y="13011"/>
            <a:ext cx="2061890" cy="1145495"/>
          </a:xfrm>
          <a:prstGeom prst="rect">
            <a:avLst/>
          </a:prstGeom>
        </p:spPr>
      </p:pic>
      <p:sp>
        <p:nvSpPr>
          <p:cNvPr id="3" name="Footer Placeholder 3">
            <a:extLst>
              <a:ext uri="{FF2B5EF4-FFF2-40B4-BE49-F238E27FC236}">
                <a16:creationId xmlns:a16="http://schemas.microsoft.com/office/drawing/2014/main" id="{C13D5EF6-EB93-4DF7-B1F2-AF6B9DE8A668}"/>
              </a:ext>
            </a:extLst>
          </p:cNvPr>
          <p:cNvSpPr>
            <a:spLocks noGrp="1"/>
          </p:cNvSpPr>
          <p:nvPr>
            <p:ph type="ftr" sz="quarter" idx="11"/>
          </p:nvPr>
        </p:nvSpPr>
        <p:spPr>
          <a:xfrm>
            <a:off x="3776133" y="6314016"/>
            <a:ext cx="4639733" cy="365125"/>
          </a:xfrm>
        </p:spPr>
        <p:txBody>
          <a:bodyPr/>
          <a:lstStyle/>
          <a:p>
            <a:r>
              <a:rPr lang="en-GB" sz="1400" dirty="0">
                <a:latin typeface="Arial" panose="020B0604020202020204" pitchFamily="34" charset="0"/>
                <a:cs typeface="Arial" panose="020B0604020202020204" pitchFamily="34" charset="0"/>
                <a:hlinkClick r:id="rId3"/>
              </a:rPr>
              <a:t>chen.qian19@imperial.ac.uk</a:t>
            </a:r>
            <a:r>
              <a:rPr lang="en-GB" sz="1400" dirty="0">
                <a:latin typeface="Arial" panose="020B0604020202020204" pitchFamily="34" charset="0"/>
                <a:cs typeface="Arial" panose="020B0604020202020204" pitchFamily="34" charset="0"/>
              </a:rPr>
              <a:t>    GitHub login: acse-cq419</a:t>
            </a:r>
          </a:p>
        </p:txBody>
      </p:sp>
      <p:sp>
        <p:nvSpPr>
          <p:cNvPr id="4" name="Title 1">
            <a:extLst>
              <a:ext uri="{FF2B5EF4-FFF2-40B4-BE49-F238E27FC236}">
                <a16:creationId xmlns:a16="http://schemas.microsoft.com/office/drawing/2014/main" id="{144FA6D9-67E8-4D61-8BEE-14CE1CF4A666}"/>
              </a:ext>
            </a:extLst>
          </p:cNvPr>
          <p:cNvSpPr txBox="1">
            <a:spLocks/>
          </p:cNvSpPr>
          <p:nvPr/>
        </p:nvSpPr>
        <p:spPr>
          <a:xfrm>
            <a:off x="838200" y="3136852"/>
            <a:ext cx="10515600" cy="5842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Arial" panose="020B0604020202020204" pitchFamily="34" charset="0"/>
                <a:ea typeface="Microsoft JhengHei" panose="020B0604030504040204" pitchFamily="34" charset="-120"/>
                <a:cs typeface="Arial" panose="020B0604020202020204" pitchFamily="34" charset="0"/>
              </a:rPr>
              <a:t>Q &amp; A</a:t>
            </a:r>
          </a:p>
        </p:txBody>
      </p:sp>
    </p:spTree>
    <p:extLst>
      <p:ext uri="{BB962C8B-B14F-4D97-AF65-F5344CB8AC3E}">
        <p14:creationId xmlns:p14="http://schemas.microsoft.com/office/powerpoint/2010/main" val="30056342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BE6F95-18C7-4EF9-9202-DA85591269D3}"/>
              </a:ext>
            </a:extLst>
          </p:cNvPr>
          <p:cNvPicPr>
            <a:picLocks noChangeAspect="1"/>
          </p:cNvPicPr>
          <p:nvPr/>
        </p:nvPicPr>
        <p:blipFill>
          <a:blip r:embed="rId2"/>
          <a:stretch>
            <a:fillRect/>
          </a:stretch>
        </p:blipFill>
        <p:spPr>
          <a:xfrm>
            <a:off x="385069" y="13011"/>
            <a:ext cx="2061890" cy="1145495"/>
          </a:xfrm>
          <a:prstGeom prst="rect">
            <a:avLst/>
          </a:prstGeom>
        </p:spPr>
      </p:pic>
      <p:sp>
        <p:nvSpPr>
          <p:cNvPr id="3" name="Footer Placeholder 3">
            <a:extLst>
              <a:ext uri="{FF2B5EF4-FFF2-40B4-BE49-F238E27FC236}">
                <a16:creationId xmlns:a16="http://schemas.microsoft.com/office/drawing/2014/main" id="{95691FED-40FC-46CD-A919-78D03C14D68E}"/>
              </a:ext>
            </a:extLst>
          </p:cNvPr>
          <p:cNvSpPr>
            <a:spLocks noGrp="1"/>
          </p:cNvSpPr>
          <p:nvPr>
            <p:ph type="ftr" sz="quarter" idx="11"/>
          </p:nvPr>
        </p:nvSpPr>
        <p:spPr>
          <a:xfrm>
            <a:off x="3776133" y="6314016"/>
            <a:ext cx="4639733" cy="365125"/>
          </a:xfrm>
        </p:spPr>
        <p:txBody>
          <a:bodyPr/>
          <a:lstStyle/>
          <a:p>
            <a:r>
              <a:rPr lang="en-GB" sz="1400" dirty="0">
                <a:latin typeface="Arial" panose="020B0604020202020204" pitchFamily="34" charset="0"/>
                <a:cs typeface="Arial" panose="020B0604020202020204" pitchFamily="34" charset="0"/>
                <a:hlinkClick r:id="rId3"/>
              </a:rPr>
              <a:t>chen.qian19@imperial.ac.uk</a:t>
            </a:r>
            <a:r>
              <a:rPr lang="en-GB" sz="1400" dirty="0">
                <a:latin typeface="Arial" panose="020B0604020202020204" pitchFamily="34" charset="0"/>
                <a:cs typeface="Arial" panose="020B0604020202020204" pitchFamily="34" charset="0"/>
              </a:rPr>
              <a:t>    GitHub login: acse-cq419</a:t>
            </a:r>
          </a:p>
        </p:txBody>
      </p:sp>
      <p:sp>
        <p:nvSpPr>
          <p:cNvPr id="4" name="Title 1">
            <a:extLst>
              <a:ext uri="{FF2B5EF4-FFF2-40B4-BE49-F238E27FC236}">
                <a16:creationId xmlns:a16="http://schemas.microsoft.com/office/drawing/2014/main" id="{E68337B4-98E3-4618-91DF-E39C2E73C41C}"/>
              </a:ext>
            </a:extLst>
          </p:cNvPr>
          <p:cNvSpPr txBox="1">
            <a:spLocks/>
          </p:cNvSpPr>
          <p:nvPr/>
        </p:nvSpPr>
        <p:spPr>
          <a:xfrm>
            <a:off x="838199" y="3136852"/>
            <a:ext cx="10515600" cy="5842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altLang="zh-CN" sz="4000" dirty="0">
                <a:latin typeface="Arial" panose="020B0604020202020204" pitchFamily="34" charset="0"/>
                <a:ea typeface="Microsoft JhengHei" panose="020B0604030504040204" pitchFamily="34" charset="-120"/>
                <a:cs typeface="Arial" panose="020B0604020202020204" pitchFamily="34" charset="0"/>
              </a:rPr>
              <a:t>Thanks for your attendance</a:t>
            </a:r>
            <a:endParaRPr lang="en-GB" sz="4000" dirty="0">
              <a:latin typeface="Arial" panose="020B0604020202020204" pitchFamily="34" charset="0"/>
              <a:ea typeface="Microsoft JhengHei" panose="020B0604030504040204" pitchFamily="34" charset="-120"/>
              <a:cs typeface="Arial" panose="020B0604020202020204" pitchFamily="34" charset="0"/>
            </a:endParaRPr>
          </a:p>
        </p:txBody>
      </p:sp>
    </p:spTree>
    <p:extLst>
      <p:ext uri="{BB962C8B-B14F-4D97-AF65-F5344CB8AC3E}">
        <p14:creationId xmlns:p14="http://schemas.microsoft.com/office/powerpoint/2010/main" val="32340636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9A7823-EFF5-4C97-80B4-FF0620CA0DEF}"/>
              </a:ext>
            </a:extLst>
          </p:cNvPr>
          <p:cNvPicPr>
            <a:picLocks noChangeAspect="1"/>
          </p:cNvPicPr>
          <p:nvPr/>
        </p:nvPicPr>
        <p:blipFill>
          <a:blip r:embed="rId2"/>
          <a:stretch>
            <a:fillRect/>
          </a:stretch>
        </p:blipFill>
        <p:spPr>
          <a:xfrm>
            <a:off x="385069" y="13011"/>
            <a:ext cx="2061890" cy="1145495"/>
          </a:xfrm>
          <a:prstGeom prst="rect">
            <a:avLst/>
          </a:prstGeom>
        </p:spPr>
      </p:pic>
      <p:sp>
        <p:nvSpPr>
          <p:cNvPr id="8" name="Footer Placeholder 3">
            <a:extLst>
              <a:ext uri="{FF2B5EF4-FFF2-40B4-BE49-F238E27FC236}">
                <a16:creationId xmlns:a16="http://schemas.microsoft.com/office/drawing/2014/main" id="{A24B14D6-BFD2-41B2-9C13-2A4F45C1AE13}"/>
              </a:ext>
            </a:extLst>
          </p:cNvPr>
          <p:cNvSpPr>
            <a:spLocks noGrp="1"/>
          </p:cNvSpPr>
          <p:nvPr>
            <p:ph type="ftr" sz="quarter" idx="11"/>
          </p:nvPr>
        </p:nvSpPr>
        <p:spPr>
          <a:xfrm>
            <a:off x="3776133" y="6314016"/>
            <a:ext cx="4639733" cy="365125"/>
          </a:xfrm>
        </p:spPr>
        <p:txBody>
          <a:bodyPr/>
          <a:lstStyle/>
          <a:p>
            <a:r>
              <a:rPr lang="en-GB" sz="1400" dirty="0">
                <a:latin typeface="Arial" panose="020B0604020202020204" pitchFamily="34" charset="0"/>
                <a:cs typeface="Arial" panose="020B0604020202020204" pitchFamily="34" charset="0"/>
                <a:hlinkClick r:id="rId3"/>
              </a:rPr>
              <a:t>chen.qian19@imperial.ac.uk</a:t>
            </a:r>
            <a:r>
              <a:rPr lang="en-GB" sz="1400" dirty="0">
                <a:latin typeface="Arial" panose="020B0604020202020204" pitchFamily="34" charset="0"/>
                <a:cs typeface="Arial" panose="020B0604020202020204" pitchFamily="34" charset="0"/>
              </a:rPr>
              <a:t>    GitHub login: acse-cq419</a:t>
            </a:r>
          </a:p>
        </p:txBody>
      </p:sp>
      <p:sp>
        <p:nvSpPr>
          <p:cNvPr id="9" name="Title 1">
            <a:extLst>
              <a:ext uri="{FF2B5EF4-FFF2-40B4-BE49-F238E27FC236}">
                <a16:creationId xmlns:a16="http://schemas.microsoft.com/office/drawing/2014/main" id="{B1D5CCBA-18A8-473F-B996-8F363D2E70B9}"/>
              </a:ext>
            </a:extLst>
          </p:cNvPr>
          <p:cNvSpPr txBox="1">
            <a:spLocks/>
          </p:cNvSpPr>
          <p:nvPr/>
        </p:nvSpPr>
        <p:spPr>
          <a:xfrm>
            <a:off x="838200" y="1158506"/>
            <a:ext cx="10515600" cy="5619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a:latin typeface="Arial" panose="020B0604020202020204" pitchFamily="34" charset="0"/>
                <a:ea typeface="Microsoft JhengHei" panose="020B0604030504040204" pitchFamily="34" charset="-120"/>
                <a:cs typeface="Arial" panose="020B0604020202020204" pitchFamily="34" charset="0"/>
              </a:rPr>
              <a:t>Content</a:t>
            </a:r>
          </a:p>
        </p:txBody>
      </p:sp>
      <p:sp>
        <p:nvSpPr>
          <p:cNvPr id="10" name="Content Placeholder 2">
            <a:extLst>
              <a:ext uri="{FF2B5EF4-FFF2-40B4-BE49-F238E27FC236}">
                <a16:creationId xmlns:a16="http://schemas.microsoft.com/office/drawing/2014/main" id="{E4224805-7044-4999-AB77-7A0C5CFEA299}"/>
              </a:ext>
            </a:extLst>
          </p:cNvPr>
          <p:cNvSpPr txBox="1">
            <a:spLocks/>
          </p:cNvSpPr>
          <p:nvPr/>
        </p:nvSpPr>
        <p:spPr>
          <a:xfrm>
            <a:off x="838200" y="2072900"/>
            <a:ext cx="10515600" cy="33929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dirty="0"/>
              <a:t>Introduction</a:t>
            </a:r>
          </a:p>
          <a:p>
            <a:r>
              <a:rPr lang="en-GB" sz="3200" dirty="0"/>
              <a:t>Software &amp; Description</a:t>
            </a:r>
          </a:p>
          <a:p>
            <a:r>
              <a:rPr lang="en-GB" sz="3200" dirty="0"/>
              <a:t>Implementation &amp; Code</a:t>
            </a:r>
          </a:p>
          <a:p>
            <a:r>
              <a:rPr lang="en-GB" sz="3200" dirty="0"/>
              <a:t>Performance Analysis</a:t>
            </a:r>
          </a:p>
          <a:p>
            <a:r>
              <a:rPr lang="en-GB" sz="3200" dirty="0"/>
              <a:t>Discussion &amp; Conclusion</a:t>
            </a:r>
          </a:p>
          <a:p>
            <a:r>
              <a:rPr lang="en-GB" sz="3200" dirty="0"/>
              <a:t>Q &amp; A</a:t>
            </a:r>
          </a:p>
        </p:txBody>
      </p:sp>
    </p:spTree>
    <p:extLst>
      <p:ext uri="{BB962C8B-B14F-4D97-AF65-F5344CB8AC3E}">
        <p14:creationId xmlns:p14="http://schemas.microsoft.com/office/powerpoint/2010/main" val="133251919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4B9DAE-B21E-43ED-84C2-B1A2FA410983}"/>
              </a:ext>
            </a:extLst>
          </p:cNvPr>
          <p:cNvPicPr>
            <a:picLocks noChangeAspect="1"/>
          </p:cNvPicPr>
          <p:nvPr/>
        </p:nvPicPr>
        <p:blipFill>
          <a:blip r:embed="rId2"/>
          <a:stretch>
            <a:fillRect/>
          </a:stretch>
        </p:blipFill>
        <p:spPr>
          <a:xfrm>
            <a:off x="385069" y="13011"/>
            <a:ext cx="2061890" cy="1145495"/>
          </a:xfrm>
          <a:prstGeom prst="rect">
            <a:avLst/>
          </a:prstGeom>
        </p:spPr>
      </p:pic>
      <p:sp>
        <p:nvSpPr>
          <p:cNvPr id="3" name="Footer Placeholder 3">
            <a:extLst>
              <a:ext uri="{FF2B5EF4-FFF2-40B4-BE49-F238E27FC236}">
                <a16:creationId xmlns:a16="http://schemas.microsoft.com/office/drawing/2014/main" id="{DC5A4457-B915-41A1-AC28-B003BB926392}"/>
              </a:ext>
            </a:extLst>
          </p:cNvPr>
          <p:cNvSpPr>
            <a:spLocks noGrp="1"/>
          </p:cNvSpPr>
          <p:nvPr>
            <p:ph type="ftr" sz="quarter" idx="11"/>
          </p:nvPr>
        </p:nvSpPr>
        <p:spPr>
          <a:xfrm>
            <a:off x="3776133" y="6314016"/>
            <a:ext cx="4639733" cy="365125"/>
          </a:xfrm>
        </p:spPr>
        <p:txBody>
          <a:bodyPr/>
          <a:lstStyle/>
          <a:p>
            <a:r>
              <a:rPr lang="en-GB" sz="1400" dirty="0">
                <a:latin typeface="Arial" panose="020B0604020202020204" pitchFamily="34" charset="0"/>
                <a:cs typeface="Arial" panose="020B0604020202020204" pitchFamily="34" charset="0"/>
                <a:hlinkClick r:id="rId3"/>
              </a:rPr>
              <a:t>chen.qian19@imperial.ac.uk</a:t>
            </a:r>
            <a:r>
              <a:rPr lang="en-GB" sz="1400" dirty="0">
                <a:latin typeface="Arial" panose="020B0604020202020204" pitchFamily="34" charset="0"/>
                <a:cs typeface="Arial" panose="020B0604020202020204" pitchFamily="34" charset="0"/>
              </a:rPr>
              <a:t>    GitHub login: acse-cq419</a:t>
            </a:r>
          </a:p>
        </p:txBody>
      </p:sp>
      <p:sp>
        <p:nvSpPr>
          <p:cNvPr id="5" name="Rectangle 4">
            <a:extLst>
              <a:ext uri="{FF2B5EF4-FFF2-40B4-BE49-F238E27FC236}">
                <a16:creationId xmlns:a16="http://schemas.microsoft.com/office/drawing/2014/main" id="{D5DBF2BD-441E-4895-AA45-3EDAEA6694B6}"/>
              </a:ext>
            </a:extLst>
          </p:cNvPr>
          <p:cNvSpPr/>
          <p:nvPr/>
        </p:nvSpPr>
        <p:spPr>
          <a:xfrm>
            <a:off x="838200" y="2033369"/>
            <a:ext cx="4639733" cy="3416320"/>
          </a:xfrm>
          <a:prstGeom prst="rect">
            <a:avLst/>
          </a:prstGeom>
        </p:spPr>
        <p:txBody>
          <a:bodyPr wrap="square">
            <a:spAutoFit/>
          </a:bodyPr>
          <a:lstStyle/>
          <a:p>
            <a:pPr algn="just"/>
            <a:r>
              <a:rPr lang="en-GB" dirty="0">
                <a:latin typeface="Arial" panose="020B0604020202020204" pitchFamily="34" charset="0"/>
                <a:ea typeface="Arial" panose="020B0604020202020204" pitchFamily="34" charset="0"/>
              </a:rPr>
              <a:t>Accurate tidal prediction is of great significance for the effective generation of energy. </a:t>
            </a:r>
          </a:p>
          <a:p>
            <a:endParaRPr lang="en-GB" dirty="0">
              <a:latin typeface="Arial" panose="020B0604020202020204" pitchFamily="34" charset="0"/>
              <a:ea typeface="Arial" panose="020B0604020202020204" pitchFamily="34" charset="0"/>
            </a:endParaRPr>
          </a:p>
          <a:p>
            <a:pPr algn="just"/>
            <a:r>
              <a:rPr lang="en-GB" dirty="0">
                <a:latin typeface="Arial" panose="020B0604020202020204" pitchFamily="34" charset="0"/>
                <a:ea typeface="Arial" panose="020B0604020202020204" pitchFamily="34" charset="0"/>
              </a:rPr>
              <a:t>This project proposes one </a:t>
            </a:r>
            <a:r>
              <a:rPr lang="en-GB" dirty="0">
                <a:latin typeface="Arial" panose="020B0604020202020204" pitchFamily="34" charset="0"/>
                <a:ea typeface="Microsoft YaHei" panose="020B0503020204020204" pitchFamily="34" charset="-122"/>
              </a:rPr>
              <a:t>prediction model</a:t>
            </a:r>
            <a:r>
              <a:rPr lang="en-GB" dirty="0">
                <a:latin typeface="Arial" panose="020B0604020202020204" pitchFamily="34" charset="0"/>
                <a:ea typeface="Arial" panose="020B0604020202020204" pitchFamily="34" charset="0"/>
              </a:rPr>
              <a:t> combining </a:t>
            </a:r>
            <a:r>
              <a:rPr lang="en-GB" dirty="0">
                <a:solidFill>
                  <a:srgbClr val="00B0F0"/>
                </a:solidFill>
                <a:latin typeface="Arial" panose="020B0604020202020204" pitchFamily="34" charset="0"/>
                <a:ea typeface="Arial" panose="020B0604020202020204" pitchFamily="34" charset="0"/>
              </a:rPr>
              <a:t>periodic analysis </a:t>
            </a:r>
            <a:r>
              <a:rPr lang="en-GB" dirty="0">
                <a:latin typeface="Arial" panose="020B0604020202020204" pitchFamily="34" charset="0"/>
                <a:ea typeface="Arial" panose="020B0604020202020204" pitchFamily="34" charset="0"/>
              </a:rPr>
              <a:t>and </a:t>
            </a:r>
            <a:r>
              <a:rPr lang="en-GB" dirty="0">
                <a:solidFill>
                  <a:srgbClr val="00B0F0"/>
                </a:solidFill>
                <a:latin typeface="Arial" panose="020B0604020202020204" pitchFamily="34" charset="0"/>
                <a:ea typeface="Microsoft YaHei" panose="020B0503020204020204" pitchFamily="34" charset="-122"/>
              </a:rPr>
              <a:t>back propagation (BP) </a:t>
            </a:r>
            <a:r>
              <a:rPr lang="en-GB" dirty="0">
                <a:solidFill>
                  <a:srgbClr val="00B0F0"/>
                </a:solidFill>
                <a:latin typeface="Arial" panose="020B0604020202020204" pitchFamily="34" charset="0"/>
                <a:ea typeface="Arial" panose="020B0604020202020204" pitchFamily="34" charset="0"/>
              </a:rPr>
              <a:t>neural network</a:t>
            </a:r>
            <a:r>
              <a:rPr lang="en-GB" dirty="0">
                <a:latin typeface="Arial" panose="020B0604020202020204" pitchFamily="34" charset="0"/>
                <a:ea typeface="Microsoft YaHei" panose="020B0503020204020204" pitchFamily="34" charset="-122"/>
              </a:rPr>
              <a:t>.</a:t>
            </a:r>
            <a:r>
              <a:rPr lang="en-GB" dirty="0">
                <a:latin typeface="Arial" panose="020B0604020202020204" pitchFamily="34" charset="0"/>
                <a:ea typeface="SimSun" panose="02010600030101010101" pitchFamily="2" charset="-122"/>
              </a:rPr>
              <a:t> </a:t>
            </a:r>
          </a:p>
          <a:p>
            <a:endParaRPr lang="en-GB" dirty="0">
              <a:latin typeface="Arial" panose="020B0604020202020204" pitchFamily="34" charset="0"/>
              <a:ea typeface="SimSun" panose="02010600030101010101" pitchFamily="2" charset="-122"/>
            </a:endParaRPr>
          </a:p>
          <a:p>
            <a:pPr algn="just"/>
            <a:r>
              <a:rPr lang="en-GB" dirty="0">
                <a:latin typeface="Arial" panose="020B0604020202020204" pitchFamily="34" charset="0"/>
                <a:ea typeface="SimSun" panose="02010600030101010101" pitchFamily="2" charset="-122"/>
              </a:rPr>
              <a:t>By learning the correlation between training samples and training labels, </a:t>
            </a:r>
            <a:r>
              <a:rPr lang="en-GB" dirty="0">
                <a:latin typeface="Arial" panose="020B0604020202020204" pitchFamily="34" charset="0"/>
                <a:ea typeface="Arial" panose="020B0604020202020204" pitchFamily="34" charset="0"/>
              </a:rPr>
              <a:t>the BP neural network can determine the fitting weight coefficients of the prediction curve. </a:t>
            </a:r>
            <a:endParaRPr lang="en-GB" dirty="0"/>
          </a:p>
        </p:txBody>
      </p:sp>
      <p:pic>
        <p:nvPicPr>
          <p:cNvPr id="7" name="Picture 6" descr="A close up of a map&#10;&#10;Description automatically generated">
            <a:extLst>
              <a:ext uri="{FF2B5EF4-FFF2-40B4-BE49-F238E27FC236}">
                <a16:creationId xmlns:a16="http://schemas.microsoft.com/office/drawing/2014/main" id="{9F4047BD-D408-4CDB-8887-16DC9914AE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4115" y="1733227"/>
            <a:ext cx="5577536" cy="3252208"/>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CC8C482-0128-474A-8A19-DDEB9EADD7BF}"/>
                  </a:ext>
                </a:extLst>
              </p:cNvPr>
              <p:cNvSpPr/>
              <p:nvPr/>
            </p:nvSpPr>
            <p:spPr>
              <a:xfrm>
                <a:off x="5712734" y="5137955"/>
                <a:ext cx="5738917" cy="646331"/>
              </a:xfrm>
              <a:prstGeom prst="rect">
                <a:avLst/>
              </a:prstGeom>
            </p:spPr>
            <p:txBody>
              <a:bodyPr wrap="square">
                <a:spAutoFit/>
              </a:bodyPr>
              <a:lstStyle/>
              <a:p>
                <a:pPr algn="just"/>
                <a:r>
                  <a:rPr lang="en-GB" dirty="0">
                    <a:solidFill>
                      <a:srgbClr val="00B0F0"/>
                    </a:solidFill>
                    <a:latin typeface="Arial" panose="020B0604020202020204" pitchFamily="34" charset="0"/>
                    <a:cs typeface="Arial" panose="020B0604020202020204" pitchFamily="34" charset="0"/>
                  </a:rPr>
                  <a:t>A classical three-layer BP </a:t>
                </a:r>
                <a:r>
                  <a:rPr lang="en-US" altLang="zh-CN" dirty="0">
                    <a:solidFill>
                      <a:srgbClr val="00B0F0"/>
                    </a:solidFill>
                    <a:latin typeface="Arial" panose="020B0604020202020204" pitchFamily="34" charset="0"/>
                    <a:cs typeface="Arial" panose="020B0604020202020204" pitchFamily="34" charset="0"/>
                  </a:rPr>
                  <a:t>neural </a:t>
                </a:r>
                <a:r>
                  <a:rPr lang="en-GB" dirty="0">
                    <a:solidFill>
                      <a:srgbClr val="00B0F0"/>
                    </a:solidFill>
                    <a:latin typeface="Arial" panose="020B0604020202020204" pitchFamily="34" charset="0"/>
                    <a:cs typeface="Arial" panose="020B0604020202020204" pitchFamily="34" charset="0"/>
                  </a:rPr>
                  <a:t>network model</a:t>
                </a:r>
                <a:r>
                  <a:rPr lang="en-GB" dirty="0">
                    <a:latin typeface="Arial" panose="020B0604020202020204" pitchFamily="34" charset="0"/>
                    <a:cs typeface="Arial" panose="020B0604020202020204" pitchFamily="34" charset="0"/>
                  </a:rPr>
                  <a:t>, which</a:t>
                </a:r>
              </a:p>
              <a:p>
                <a:pPr algn="just"/>
                <a:r>
                  <a:rPr lang="en-GB" dirty="0">
                    <a:latin typeface="Arial" panose="020B0604020202020204" pitchFamily="34" charset="0"/>
                    <a:cs typeface="Arial" panose="020B0604020202020204" pitchFamily="34" charset="0"/>
                  </a:rPr>
                  <a:t>includes </a:t>
                </a:r>
                <a14:m>
                  <m:oMath xmlns:m="http://schemas.openxmlformats.org/officeDocument/2006/math">
                    <m:r>
                      <a:rPr lang="en-GB" i="1">
                        <a:latin typeface="Cambria Math" panose="02040503050406030204" pitchFamily="18" charset="0"/>
                      </a:rPr>
                      <m:t>𝑛</m:t>
                    </m:r>
                  </m:oMath>
                </a14:m>
                <a:r>
                  <a:rPr lang="en-GB" dirty="0">
                    <a:latin typeface="Arial" panose="020B0604020202020204" pitchFamily="34" charset="0"/>
                    <a:cs typeface="Arial" panose="020B0604020202020204" pitchFamily="34" charset="0"/>
                  </a:rPr>
                  <a:t> input, </a:t>
                </a:r>
                <a14:m>
                  <m:oMath xmlns:m="http://schemas.openxmlformats.org/officeDocument/2006/math">
                    <m:r>
                      <a:rPr lang="en-GB" i="1">
                        <a:latin typeface="Cambria Math" panose="02040503050406030204" pitchFamily="18" charset="0"/>
                      </a:rPr>
                      <m:t>𝑚</m:t>
                    </m:r>
                  </m:oMath>
                </a14:m>
                <a:r>
                  <a:rPr lang="en-GB" dirty="0">
                    <a:latin typeface="Arial" panose="020B0604020202020204" pitchFamily="34" charset="0"/>
                    <a:cs typeface="Arial" panose="020B0604020202020204" pitchFamily="34" charset="0"/>
                  </a:rPr>
                  <a:t> hidden and </a:t>
                </a:r>
                <a:r>
                  <a:rPr lang="en-GB" i="1" dirty="0">
                    <a:latin typeface="Arial" panose="020B0604020202020204" pitchFamily="34" charset="0"/>
                    <a:cs typeface="Arial" panose="020B0604020202020204" pitchFamily="34" charset="0"/>
                  </a:rPr>
                  <a:t>1</a:t>
                </a:r>
                <a:r>
                  <a:rPr lang="en-GB" dirty="0">
                    <a:latin typeface="Arial" panose="020B0604020202020204" pitchFamily="34" charset="0"/>
                    <a:cs typeface="Arial" panose="020B0604020202020204" pitchFamily="34" charset="0"/>
                  </a:rPr>
                  <a:t> output neurons.</a:t>
                </a:r>
              </a:p>
            </p:txBody>
          </p:sp>
        </mc:Choice>
        <mc:Fallback xmlns="">
          <p:sp>
            <p:nvSpPr>
              <p:cNvPr id="8" name="Rectangle 7">
                <a:extLst>
                  <a:ext uri="{FF2B5EF4-FFF2-40B4-BE49-F238E27FC236}">
                    <a16:creationId xmlns:a16="http://schemas.microsoft.com/office/drawing/2014/main" id="{BCC8C482-0128-474A-8A19-DDEB9EADD7BF}"/>
                  </a:ext>
                </a:extLst>
              </p:cNvPr>
              <p:cNvSpPr>
                <a:spLocks noRot="1" noChangeAspect="1" noMove="1" noResize="1" noEditPoints="1" noAdjustHandles="1" noChangeArrowheads="1" noChangeShapeType="1" noTextEdit="1"/>
              </p:cNvSpPr>
              <p:nvPr/>
            </p:nvSpPr>
            <p:spPr>
              <a:xfrm>
                <a:off x="5712734" y="5137955"/>
                <a:ext cx="5738917" cy="646331"/>
              </a:xfrm>
              <a:prstGeom prst="rect">
                <a:avLst/>
              </a:prstGeom>
              <a:blipFill>
                <a:blip r:embed="rId5"/>
                <a:stretch>
                  <a:fillRect l="-849" t="-5660" r="-849" b="-14151"/>
                </a:stretch>
              </a:blipFill>
            </p:spPr>
            <p:txBody>
              <a:bodyPr/>
              <a:lstStyle/>
              <a:p>
                <a:r>
                  <a:rPr lang="en-GB">
                    <a:noFill/>
                  </a:rPr>
                  <a:t> </a:t>
                </a:r>
              </a:p>
            </p:txBody>
          </p:sp>
        </mc:Fallback>
      </mc:AlternateContent>
      <p:sp>
        <p:nvSpPr>
          <p:cNvPr id="9" name="Title 1">
            <a:extLst>
              <a:ext uri="{FF2B5EF4-FFF2-40B4-BE49-F238E27FC236}">
                <a16:creationId xmlns:a16="http://schemas.microsoft.com/office/drawing/2014/main" id="{4766CFBE-CFE5-4424-A057-E4721488276C}"/>
              </a:ext>
            </a:extLst>
          </p:cNvPr>
          <p:cNvSpPr txBox="1">
            <a:spLocks/>
          </p:cNvSpPr>
          <p:nvPr/>
        </p:nvSpPr>
        <p:spPr>
          <a:xfrm>
            <a:off x="838200" y="1158506"/>
            <a:ext cx="10515600" cy="5619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a:latin typeface="Arial" panose="020B0604020202020204" pitchFamily="34" charset="0"/>
                <a:ea typeface="Microsoft JhengHei" panose="020B0604030504040204" pitchFamily="34" charset="-120"/>
                <a:cs typeface="Arial" panose="020B0604020202020204" pitchFamily="34" charset="0"/>
              </a:rPr>
              <a:t>Introduction</a:t>
            </a:r>
          </a:p>
        </p:txBody>
      </p:sp>
    </p:spTree>
    <p:extLst>
      <p:ext uri="{BB962C8B-B14F-4D97-AF65-F5344CB8AC3E}">
        <p14:creationId xmlns:p14="http://schemas.microsoft.com/office/powerpoint/2010/main" val="106135955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01A704-B8DF-4673-9634-A34D400073C2}"/>
              </a:ext>
            </a:extLst>
          </p:cNvPr>
          <p:cNvPicPr>
            <a:picLocks noChangeAspect="1"/>
          </p:cNvPicPr>
          <p:nvPr/>
        </p:nvPicPr>
        <p:blipFill>
          <a:blip r:embed="rId2"/>
          <a:stretch>
            <a:fillRect/>
          </a:stretch>
        </p:blipFill>
        <p:spPr>
          <a:xfrm>
            <a:off x="385069" y="13011"/>
            <a:ext cx="2061890" cy="1145495"/>
          </a:xfrm>
          <a:prstGeom prst="rect">
            <a:avLst/>
          </a:prstGeom>
        </p:spPr>
      </p:pic>
      <p:sp>
        <p:nvSpPr>
          <p:cNvPr id="3" name="Footer Placeholder 3">
            <a:extLst>
              <a:ext uri="{FF2B5EF4-FFF2-40B4-BE49-F238E27FC236}">
                <a16:creationId xmlns:a16="http://schemas.microsoft.com/office/drawing/2014/main" id="{AAB5F421-4767-47B7-8D8A-A17FAAC8029B}"/>
              </a:ext>
            </a:extLst>
          </p:cNvPr>
          <p:cNvSpPr>
            <a:spLocks noGrp="1"/>
          </p:cNvSpPr>
          <p:nvPr>
            <p:ph type="ftr" sz="quarter" idx="11"/>
          </p:nvPr>
        </p:nvSpPr>
        <p:spPr>
          <a:xfrm>
            <a:off x="3776133" y="6314016"/>
            <a:ext cx="4639733" cy="365125"/>
          </a:xfrm>
        </p:spPr>
        <p:txBody>
          <a:bodyPr/>
          <a:lstStyle/>
          <a:p>
            <a:r>
              <a:rPr lang="en-GB" sz="1400" dirty="0">
                <a:latin typeface="Arial" panose="020B0604020202020204" pitchFamily="34" charset="0"/>
                <a:cs typeface="Arial" panose="020B0604020202020204" pitchFamily="34" charset="0"/>
                <a:hlinkClick r:id="rId3"/>
              </a:rPr>
              <a:t>chen.qian19@imperial.ac.uk</a:t>
            </a:r>
            <a:r>
              <a:rPr lang="en-GB" sz="1400" dirty="0">
                <a:latin typeface="Arial" panose="020B0604020202020204" pitchFamily="34" charset="0"/>
                <a:cs typeface="Arial" panose="020B0604020202020204" pitchFamily="34" charset="0"/>
              </a:rPr>
              <a:t>    GitHub login: acse-cq419</a:t>
            </a:r>
          </a:p>
        </p:txBody>
      </p:sp>
      <p:sp>
        <p:nvSpPr>
          <p:cNvPr id="5" name="Title 1">
            <a:extLst>
              <a:ext uri="{FF2B5EF4-FFF2-40B4-BE49-F238E27FC236}">
                <a16:creationId xmlns:a16="http://schemas.microsoft.com/office/drawing/2014/main" id="{0A208584-C9DE-4499-A375-AD73B6D18195}"/>
              </a:ext>
            </a:extLst>
          </p:cNvPr>
          <p:cNvSpPr txBox="1">
            <a:spLocks/>
          </p:cNvSpPr>
          <p:nvPr/>
        </p:nvSpPr>
        <p:spPr>
          <a:xfrm>
            <a:off x="838200" y="1158506"/>
            <a:ext cx="10515600" cy="5619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a:latin typeface="Arial" panose="020B0604020202020204" pitchFamily="34" charset="0"/>
                <a:ea typeface="Microsoft JhengHei" panose="020B0604030504040204" pitchFamily="34" charset="-120"/>
                <a:cs typeface="Arial" panose="020B0604020202020204" pitchFamily="34" charset="0"/>
              </a:rPr>
              <a:t>Software &amp; Description</a:t>
            </a:r>
          </a:p>
        </p:txBody>
      </p:sp>
      <p:pic>
        <p:nvPicPr>
          <p:cNvPr id="7" name="Picture 6" descr="A screenshot of a cell phone&#10;&#10;Description automatically generated">
            <a:extLst>
              <a:ext uri="{FF2B5EF4-FFF2-40B4-BE49-F238E27FC236}">
                <a16:creationId xmlns:a16="http://schemas.microsoft.com/office/drawing/2014/main" id="{4ECAD7B9-36C4-47F3-96AE-20F0CF6F68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816913"/>
            <a:ext cx="6406053" cy="3218440"/>
          </a:xfrm>
          <a:prstGeom prst="rect">
            <a:avLst/>
          </a:prstGeom>
        </p:spPr>
      </p:pic>
      <p:sp>
        <p:nvSpPr>
          <p:cNvPr id="8" name="Rectangle 7">
            <a:extLst>
              <a:ext uri="{FF2B5EF4-FFF2-40B4-BE49-F238E27FC236}">
                <a16:creationId xmlns:a16="http://schemas.microsoft.com/office/drawing/2014/main" id="{B87612A1-F959-4216-8916-83DDDAE2FFB0}"/>
              </a:ext>
            </a:extLst>
          </p:cNvPr>
          <p:cNvSpPr/>
          <p:nvPr/>
        </p:nvSpPr>
        <p:spPr>
          <a:xfrm>
            <a:off x="1425338" y="5191443"/>
            <a:ext cx="5220920" cy="966483"/>
          </a:xfrm>
          <a:prstGeom prst="rect">
            <a:avLst/>
          </a:prstGeom>
        </p:spPr>
        <p:txBody>
          <a:bodyPr wrap="square">
            <a:spAutoFit/>
          </a:bodyPr>
          <a:lstStyle/>
          <a:p>
            <a:pPr algn="just">
              <a:lnSpc>
                <a:spcPct val="107000"/>
              </a:lnSpc>
              <a:spcAft>
                <a:spcPts val="800"/>
              </a:spcAft>
            </a:pPr>
            <a:r>
              <a:rPr lang="en-GB" dirty="0">
                <a:latin typeface="Arial" panose="020B0604020202020204" pitchFamily="34" charset="0"/>
                <a:ea typeface="Microsoft YaHei" panose="020B0503020204020204" pitchFamily="34" charset="-122"/>
                <a:cs typeface="Times New Roman" panose="02020603050405020304" pitchFamily="18" charset="0"/>
              </a:rPr>
              <a:t>The </a:t>
            </a:r>
            <a:r>
              <a:rPr lang="en-GB" dirty="0">
                <a:solidFill>
                  <a:srgbClr val="00B0F0"/>
                </a:solidFill>
                <a:latin typeface="Arial" panose="020B0604020202020204" pitchFamily="34" charset="0"/>
                <a:ea typeface="Microsoft YaHei" panose="020B0503020204020204" pitchFamily="34" charset="-122"/>
                <a:cs typeface="Times New Roman" panose="02020603050405020304" pitchFamily="18" charset="0"/>
              </a:rPr>
              <a:t>software</a:t>
            </a:r>
            <a:r>
              <a:rPr lang="en-GB" dirty="0">
                <a:latin typeface="Arial" panose="020B0604020202020204" pitchFamily="34" charset="0"/>
                <a:ea typeface="Microsoft YaHei" panose="020B0503020204020204" pitchFamily="34" charset="-122"/>
                <a:cs typeface="Times New Roman" panose="02020603050405020304" pitchFamily="18" charset="0"/>
              </a:rPr>
              <a:t> consists of several parts, which can be divided into three types: </a:t>
            </a:r>
            <a:r>
              <a:rPr lang="en-GB" dirty="0">
                <a:solidFill>
                  <a:srgbClr val="00B0F0"/>
                </a:solidFill>
                <a:latin typeface="Arial" panose="020B0604020202020204" pitchFamily="34" charset="0"/>
                <a:ea typeface="Microsoft YaHei" panose="020B0503020204020204" pitchFamily="34" charset="-122"/>
                <a:cs typeface="Times New Roman" panose="02020603050405020304" pitchFamily="18" charset="0"/>
              </a:rPr>
              <a:t>data preparation</a:t>
            </a:r>
            <a:r>
              <a:rPr lang="en-GB" dirty="0">
                <a:latin typeface="Arial" panose="020B0604020202020204" pitchFamily="34" charset="0"/>
                <a:ea typeface="Microsoft YaHei" panose="020B0503020204020204" pitchFamily="34" charset="-122"/>
                <a:cs typeface="Times New Roman" panose="02020603050405020304" pitchFamily="18" charset="0"/>
              </a:rPr>
              <a:t>, </a:t>
            </a:r>
            <a:r>
              <a:rPr lang="en-GB" dirty="0">
                <a:solidFill>
                  <a:srgbClr val="00B0F0"/>
                </a:solidFill>
                <a:latin typeface="Arial" panose="020B0604020202020204" pitchFamily="34" charset="0"/>
                <a:ea typeface="Microsoft YaHei" panose="020B0503020204020204" pitchFamily="34" charset="-122"/>
                <a:cs typeface="Times New Roman" panose="02020603050405020304" pitchFamily="18" charset="0"/>
              </a:rPr>
              <a:t>data processing</a:t>
            </a:r>
            <a:r>
              <a:rPr lang="en-GB" dirty="0">
                <a:latin typeface="Arial" panose="020B0604020202020204" pitchFamily="34" charset="0"/>
                <a:ea typeface="Microsoft YaHei" panose="020B0503020204020204" pitchFamily="34" charset="-122"/>
                <a:cs typeface="Times New Roman" panose="02020603050405020304" pitchFamily="18" charset="0"/>
              </a:rPr>
              <a:t>, and </a:t>
            </a:r>
            <a:r>
              <a:rPr lang="en-GB" dirty="0">
                <a:solidFill>
                  <a:srgbClr val="00B0F0"/>
                </a:solidFill>
                <a:latin typeface="Arial" panose="020B0604020202020204" pitchFamily="34" charset="0"/>
                <a:ea typeface="Microsoft YaHei" panose="020B0503020204020204" pitchFamily="34" charset="-122"/>
                <a:cs typeface="Times New Roman" panose="02020603050405020304" pitchFamily="18" charset="0"/>
              </a:rPr>
              <a:t>experimental method</a:t>
            </a:r>
            <a:r>
              <a:rPr lang="en-GB" dirty="0">
                <a:latin typeface="Arial" panose="020B0604020202020204" pitchFamily="34" charset="0"/>
                <a:ea typeface="Microsoft YaHei" panose="020B0503020204020204" pitchFamily="34" charset="-122"/>
                <a:cs typeface="Times New Roman" panose="02020603050405020304" pitchFamily="18" charset="0"/>
              </a:rPr>
              <a:t>. </a:t>
            </a:r>
            <a:endParaRPr lang="en-GB" sz="16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0" name="Picture 9" descr="A close up of a logo&#10;&#10;Description automatically generated">
            <a:extLst>
              <a:ext uri="{FF2B5EF4-FFF2-40B4-BE49-F238E27FC236}">
                <a16:creationId xmlns:a16="http://schemas.microsoft.com/office/drawing/2014/main" id="{2B10EADB-323B-4171-B2DC-7F996313CA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2780" y="3289123"/>
            <a:ext cx="2095608" cy="1098606"/>
          </a:xfrm>
          <a:prstGeom prst="rect">
            <a:avLst/>
          </a:prstGeom>
        </p:spPr>
      </p:pic>
      <p:pic>
        <p:nvPicPr>
          <p:cNvPr id="14" name="Picture 13">
            <a:extLst>
              <a:ext uri="{FF2B5EF4-FFF2-40B4-BE49-F238E27FC236}">
                <a16:creationId xmlns:a16="http://schemas.microsoft.com/office/drawing/2014/main" id="{30C3E268-08F7-4559-A863-E418292C1232}"/>
              </a:ext>
            </a:extLst>
          </p:cNvPr>
          <p:cNvPicPr>
            <a:picLocks noChangeAspect="1"/>
          </p:cNvPicPr>
          <p:nvPr/>
        </p:nvPicPr>
        <p:blipFill>
          <a:blip r:embed="rId6"/>
          <a:stretch>
            <a:fillRect/>
          </a:stretch>
        </p:blipFill>
        <p:spPr>
          <a:xfrm>
            <a:off x="10076518" y="3420663"/>
            <a:ext cx="1762125" cy="857250"/>
          </a:xfrm>
          <a:prstGeom prst="rect">
            <a:avLst/>
          </a:prstGeom>
        </p:spPr>
      </p:pic>
      <p:pic>
        <p:nvPicPr>
          <p:cNvPr id="16" name="Picture 15" descr="A picture containing drawing, plate&#10;&#10;Description automatically generated">
            <a:extLst>
              <a:ext uri="{FF2B5EF4-FFF2-40B4-BE49-F238E27FC236}">
                <a16:creationId xmlns:a16="http://schemas.microsoft.com/office/drawing/2014/main" id="{3FF5EF3E-CC8D-4C5C-918F-F01089AE38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50903" y="4473375"/>
            <a:ext cx="2014363" cy="561978"/>
          </a:xfrm>
          <a:prstGeom prst="rect">
            <a:avLst/>
          </a:prstGeom>
        </p:spPr>
      </p:pic>
      <p:pic>
        <p:nvPicPr>
          <p:cNvPr id="18" name="Picture 17">
            <a:extLst>
              <a:ext uri="{FF2B5EF4-FFF2-40B4-BE49-F238E27FC236}">
                <a16:creationId xmlns:a16="http://schemas.microsoft.com/office/drawing/2014/main" id="{4E28536A-BCA5-4B85-8CE7-BE1E105D0C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96371" y="2053142"/>
            <a:ext cx="2509064" cy="772703"/>
          </a:xfrm>
          <a:prstGeom prst="rect">
            <a:avLst/>
          </a:prstGeom>
        </p:spPr>
      </p:pic>
      <p:pic>
        <p:nvPicPr>
          <p:cNvPr id="20" name="Picture 19" descr="A drawing of a face&#10;&#10;Description automatically generated">
            <a:extLst>
              <a:ext uri="{FF2B5EF4-FFF2-40B4-BE49-F238E27FC236}">
                <a16:creationId xmlns:a16="http://schemas.microsoft.com/office/drawing/2014/main" id="{29211874-C8AA-493A-AE23-A8A9D1B29E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76518" y="1720484"/>
            <a:ext cx="1472801" cy="1538077"/>
          </a:xfrm>
          <a:prstGeom prst="rect">
            <a:avLst/>
          </a:prstGeom>
        </p:spPr>
      </p:pic>
      <p:sp>
        <p:nvSpPr>
          <p:cNvPr id="21" name="Rectangle 20">
            <a:extLst>
              <a:ext uri="{FF2B5EF4-FFF2-40B4-BE49-F238E27FC236}">
                <a16:creationId xmlns:a16="http://schemas.microsoft.com/office/drawing/2014/main" id="{64BF52A6-81F8-4443-B822-D0980424C3E7}"/>
              </a:ext>
            </a:extLst>
          </p:cNvPr>
          <p:cNvSpPr/>
          <p:nvPr/>
        </p:nvSpPr>
        <p:spPr>
          <a:xfrm>
            <a:off x="8415866" y="5481726"/>
            <a:ext cx="2509064" cy="369332"/>
          </a:xfrm>
          <a:prstGeom prst="rect">
            <a:avLst/>
          </a:prstGeom>
        </p:spPr>
        <p:txBody>
          <a:bodyPr wrap="square">
            <a:spAutoFit/>
          </a:bodyPr>
          <a:lstStyle/>
          <a:p>
            <a:r>
              <a:rPr lang="en-GB" dirty="0">
                <a:latin typeface="Arial" panose="020B0604020202020204" pitchFamily="34" charset="0"/>
                <a:cs typeface="Arial" panose="020B0604020202020204" pitchFamily="34" charset="0"/>
              </a:rPr>
              <a:t>Platform and Libraries</a:t>
            </a:r>
          </a:p>
        </p:txBody>
      </p:sp>
    </p:spTree>
    <p:extLst>
      <p:ext uri="{BB962C8B-B14F-4D97-AF65-F5344CB8AC3E}">
        <p14:creationId xmlns:p14="http://schemas.microsoft.com/office/powerpoint/2010/main" val="6504102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8AAE88-5CEE-43B8-8359-5B15CAB84ABA}"/>
              </a:ext>
            </a:extLst>
          </p:cNvPr>
          <p:cNvPicPr>
            <a:picLocks noChangeAspect="1"/>
          </p:cNvPicPr>
          <p:nvPr/>
        </p:nvPicPr>
        <p:blipFill>
          <a:blip r:embed="rId2"/>
          <a:stretch>
            <a:fillRect/>
          </a:stretch>
        </p:blipFill>
        <p:spPr>
          <a:xfrm>
            <a:off x="385069" y="13011"/>
            <a:ext cx="2061890" cy="1145495"/>
          </a:xfrm>
          <a:prstGeom prst="rect">
            <a:avLst/>
          </a:prstGeom>
        </p:spPr>
      </p:pic>
      <p:sp>
        <p:nvSpPr>
          <p:cNvPr id="4" name="Title 1">
            <a:extLst>
              <a:ext uri="{FF2B5EF4-FFF2-40B4-BE49-F238E27FC236}">
                <a16:creationId xmlns:a16="http://schemas.microsoft.com/office/drawing/2014/main" id="{F1D4CF26-A44D-4325-AAD1-4B14E8C448DD}"/>
              </a:ext>
            </a:extLst>
          </p:cNvPr>
          <p:cNvSpPr txBox="1">
            <a:spLocks/>
          </p:cNvSpPr>
          <p:nvPr/>
        </p:nvSpPr>
        <p:spPr>
          <a:xfrm>
            <a:off x="838200" y="1158506"/>
            <a:ext cx="10515600" cy="5619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a:latin typeface="Arial" panose="020B0604020202020204" pitchFamily="34" charset="0"/>
                <a:ea typeface="Microsoft JhengHei" panose="020B0604030504040204" pitchFamily="34" charset="-120"/>
                <a:cs typeface="Arial" panose="020B0604020202020204" pitchFamily="34" charset="0"/>
              </a:rPr>
              <a:t>Software &amp; Description</a:t>
            </a:r>
          </a:p>
        </p:txBody>
      </p:sp>
      <p:pic>
        <p:nvPicPr>
          <p:cNvPr id="6" name="Picture 5" descr="A screenshot of a cell phone&#10;&#10;Description automatically generated">
            <a:extLst>
              <a:ext uri="{FF2B5EF4-FFF2-40B4-BE49-F238E27FC236}">
                <a16:creationId xmlns:a16="http://schemas.microsoft.com/office/drawing/2014/main" id="{AA0BC091-73FE-420E-A9F3-02FED95F9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15692"/>
            <a:ext cx="6096313" cy="2991004"/>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F8D4AE3-F364-4604-8203-5540E31F8F9D}"/>
                  </a:ext>
                </a:extLst>
              </p:cNvPr>
              <p:cNvSpPr/>
              <p:nvPr/>
            </p:nvSpPr>
            <p:spPr>
              <a:xfrm>
                <a:off x="7015538" y="3468224"/>
                <a:ext cx="4964129" cy="23448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𝑡</m:t>
                          </m:r>
                        </m:sub>
                      </m:sSub>
                      <m:r>
                        <a:rPr lang="en-GB" i="0">
                          <a:latin typeface="Cambria Math" panose="02040503050406030204" pitchFamily="18" charset="0"/>
                        </a:rPr>
                        <m:t>=  </m:t>
                      </m:r>
                      <m:sSub>
                        <m:sSubPr>
                          <m:ctrlPr>
                            <a:rPr lang="en-GB" i="1">
                              <a:latin typeface="Cambria Math" panose="02040503050406030204" pitchFamily="18" charset="0"/>
                            </a:rPr>
                          </m:ctrlPr>
                        </m:sSubPr>
                        <m:e>
                          <m:r>
                            <m:rPr>
                              <m:sty m:val="p"/>
                            </m:rPr>
                            <a:rPr lang="en-GB" i="0">
                              <a:latin typeface="Cambria Math" panose="02040503050406030204" pitchFamily="18" charset="0"/>
                            </a:rPr>
                            <m:t>β</m:t>
                          </m:r>
                        </m:e>
                        <m:sub>
                          <m:r>
                            <a:rPr lang="en-GB" i="0">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𝑡</m:t>
                          </m:r>
                          <m:r>
                            <a:rPr lang="en-GB" i="0">
                              <a:latin typeface="Cambria Math" panose="02040503050406030204" pitchFamily="18" charset="0"/>
                            </a:rPr>
                            <m:t>−1</m:t>
                          </m:r>
                        </m:sub>
                      </m:sSub>
                      <m:r>
                        <a:rPr lang="en-GB" i="0">
                          <a:latin typeface="Cambria Math" panose="02040503050406030204" pitchFamily="18" charset="0"/>
                        </a:rPr>
                        <m:t>+</m:t>
                      </m:r>
                      <m:sSub>
                        <m:sSubPr>
                          <m:ctrlPr>
                            <a:rPr lang="en-GB" i="1">
                              <a:latin typeface="Cambria Math" panose="02040503050406030204" pitchFamily="18" charset="0"/>
                            </a:rPr>
                          </m:ctrlPr>
                        </m:sSubPr>
                        <m:e>
                          <m:r>
                            <m:rPr>
                              <m:sty m:val="p"/>
                            </m:rPr>
                            <a:rPr lang="en-GB" i="0">
                              <a:latin typeface="Cambria Math" panose="02040503050406030204" pitchFamily="18" charset="0"/>
                            </a:rPr>
                            <m:t>β</m:t>
                          </m:r>
                        </m:e>
                        <m:sub>
                          <m:r>
                            <a:rPr lang="en-GB" i="0">
                              <a:latin typeface="Cambria Math" panose="02040503050406030204" pitchFamily="18" charset="0"/>
                            </a:rPr>
                            <m:t>2</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𝑡</m:t>
                          </m:r>
                          <m:r>
                            <a:rPr lang="en-GB" i="0">
                              <a:latin typeface="Cambria Math" panose="02040503050406030204" pitchFamily="18" charset="0"/>
                            </a:rPr>
                            <m:t>−2</m:t>
                          </m:r>
                        </m:sub>
                      </m:sSub>
                      <m:r>
                        <a:rPr lang="en-GB" i="0">
                          <a:latin typeface="Cambria Math" panose="02040503050406030204" pitchFamily="18" charset="0"/>
                        </a:rPr>
                        <m:t>+ … + </m:t>
                      </m:r>
                      <m:sSub>
                        <m:sSubPr>
                          <m:ctrlPr>
                            <a:rPr lang="en-GB" i="1">
                              <a:latin typeface="Cambria Math" panose="02040503050406030204" pitchFamily="18" charset="0"/>
                            </a:rPr>
                          </m:ctrlPr>
                        </m:sSubPr>
                        <m:e>
                          <m:r>
                            <m:rPr>
                              <m:sty m:val="p"/>
                            </m:rPr>
                            <a:rPr lang="en-GB" i="0">
                              <a:latin typeface="Cambria Math" panose="02040503050406030204" pitchFamily="18" charset="0"/>
                            </a:rPr>
                            <m:t>β</m:t>
                          </m:r>
                        </m:e>
                        <m:sub>
                          <m:r>
                            <a:rPr lang="en-GB" i="1">
                              <a:latin typeface="Cambria Math" panose="02040503050406030204" pitchFamily="18" charset="0"/>
                            </a:rPr>
                            <m:t>𝑝</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𝑡</m:t>
                          </m:r>
                          <m:r>
                            <a:rPr lang="en-GB" i="0">
                              <a:latin typeface="Cambria Math" panose="02040503050406030204" pitchFamily="18" charset="0"/>
                            </a:rPr>
                            <m:t>−</m:t>
                          </m:r>
                          <m:r>
                            <a:rPr lang="en-GB" i="1">
                              <a:latin typeface="Cambria Math" panose="02040503050406030204" pitchFamily="18" charset="0"/>
                            </a:rPr>
                            <m:t>𝑝</m:t>
                          </m:r>
                        </m:sub>
                      </m:sSub>
                      <m:r>
                        <a:rPr lang="en-GB" i="0">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𝜀</m:t>
                          </m:r>
                        </m:e>
                        <m:sub>
                          <m:r>
                            <a:rPr lang="en-GB" i="1">
                              <a:latin typeface="Cambria Math" panose="02040503050406030204" pitchFamily="18" charset="0"/>
                            </a:rPr>
                            <m:t>𝑡</m:t>
                          </m:r>
                        </m:sub>
                      </m:sSub>
                      <m:r>
                        <a:rPr lang="en-GB" i="0">
                          <a:latin typeface="Cambria Math" panose="02040503050406030204" pitchFamily="18" charset="0"/>
                        </a:rPr>
                        <m:t>+</m:t>
                      </m:r>
                      <m:sSub>
                        <m:sSubPr>
                          <m:ctrlPr>
                            <a:rPr lang="en-GB" i="1">
                              <a:latin typeface="Cambria Math" panose="02040503050406030204" pitchFamily="18" charset="0"/>
                            </a:rPr>
                          </m:ctrlPr>
                        </m:sSubPr>
                        <m:e>
                          <m:r>
                            <m:rPr>
                              <m:sty m:val="p"/>
                            </m:rPr>
                            <a:rPr lang="en-GB" i="0">
                              <a:latin typeface="Cambria Math" panose="02040503050406030204" pitchFamily="18" charset="0"/>
                            </a:rPr>
                            <m:t>α</m:t>
                          </m:r>
                        </m:e>
                        <m:sub>
                          <m:r>
                            <a:rPr lang="en-GB" i="0">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𝜀</m:t>
                          </m:r>
                        </m:e>
                        <m:sub>
                          <m:r>
                            <a:rPr lang="en-GB" i="1">
                              <a:latin typeface="Cambria Math" panose="02040503050406030204" pitchFamily="18" charset="0"/>
                            </a:rPr>
                            <m:t>𝑡</m:t>
                          </m:r>
                          <m:r>
                            <a:rPr lang="en-GB" i="0">
                              <a:latin typeface="Cambria Math" panose="02040503050406030204" pitchFamily="18" charset="0"/>
                            </a:rPr>
                            <m:t>−1</m:t>
                          </m:r>
                        </m:sub>
                      </m:sSub>
                      <m:r>
                        <a:rPr lang="en-GB" i="0">
                          <a:latin typeface="Cambria Math" panose="02040503050406030204" pitchFamily="18" charset="0"/>
                        </a:rPr>
                        <m:t>+ </m:t>
                      </m:r>
                      <m:sSub>
                        <m:sSubPr>
                          <m:ctrlPr>
                            <a:rPr lang="en-GB" i="1">
                              <a:latin typeface="Cambria Math" panose="02040503050406030204" pitchFamily="18" charset="0"/>
                            </a:rPr>
                          </m:ctrlPr>
                        </m:sSubPr>
                        <m:e>
                          <m:r>
                            <m:rPr>
                              <m:sty m:val="p"/>
                            </m:rPr>
                            <a:rPr lang="en-GB" i="0">
                              <a:latin typeface="Cambria Math" panose="02040503050406030204" pitchFamily="18" charset="0"/>
                            </a:rPr>
                            <m:t>α</m:t>
                          </m:r>
                        </m:e>
                        <m:sub>
                          <m:r>
                            <a:rPr lang="en-GB" i="0">
                              <a:latin typeface="Cambria Math" panose="02040503050406030204" pitchFamily="18" charset="0"/>
                            </a:rPr>
                            <m:t>2</m:t>
                          </m:r>
                        </m:sub>
                      </m:sSub>
                      <m:sSub>
                        <m:sSubPr>
                          <m:ctrlPr>
                            <a:rPr lang="en-GB" i="1">
                              <a:latin typeface="Cambria Math" panose="02040503050406030204" pitchFamily="18" charset="0"/>
                            </a:rPr>
                          </m:ctrlPr>
                        </m:sSubPr>
                        <m:e>
                          <m:r>
                            <a:rPr lang="en-GB" i="1">
                              <a:latin typeface="Cambria Math" panose="02040503050406030204" pitchFamily="18" charset="0"/>
                            </a:rPr>
                            <m:t>𝜀</m:t>
                          </m:r>
                        </m:e>
                        <m:sub>
                          <m:r>
                            <a:rPr lang="en-GB" i="1">
                              <a:latin typeface="Cambria Math" panose="02040503050406030204" pitchFamily="18" charset="0"/>
                            </a:rPr>
                            <m:t>𝑡</m:t>
                          </m:r>
                          <m:r>
                            <a:rPr lang="en-GB" i="0">
                              <a:latin typeface="Cambria Math" panose="02040503050406030204" pitchFamily="18" charset="0"/>
                            </a:rPr>
                            <m:t>−2</m:t>
                          </m:r>
                        </m:sub>
                      </m:sSub>
                      <m:r>
                        <a:rPr lang="en-GB" i="0">
                          <a:latin typeface="Cambria Math" panose="02040503050406030204" pitchFamily="18" charset="0"/>
                        </a:rPr>
                        <m:t>+ … +</m:t>
                      </m:r>
                      <m:sSub>
                        <m:sSubPr>
                          <m:ctrlPr>
                            <a:rPr lang="en-GB" i="1">
                              <a:latin typeface="Cambria Math" panose="02040503050406030204" pitchFamily="18" charset="0"/>
                            </a:rPr>
                          </m:ctrlPr>
                        </m:sSubPr>
                        <m:e>
                          <m:r>
                            <m:rPr>
                              <m:sty m:val="p"/>
                            </m:rPr>
                            <a:rPr lang="en-GB" i="0">
                              <a:latin typeface="Cambria Math" panose="02040503050406030204" pitchFamily="18" charset="0"/>
                            </a:rPr>
                            <m:t>α</m:t>
                          </m:r>
                        </m:e>
                        <m:sub>
                          <m:r>
                            <a:rPr lang="en-GB" i="1">
                              <a:latin typeface="Cambria Math" panose="02040503050406030204" pitchFamily="18" charset="0"/>
                            </a:rPr>
                            <m:t>𝑞</m:t>
                          </m:r>
                        </m:sub>
                      </m:sSub>
                      <m:sSub>
                        <m:sSubPr>
                          <m:ctrlPr>
                            <a:rPr lang="en-GB" i="1">
                              <a:latin typeface="Cambria Math" panose="02040503050406030204" pitchFamily="18" charset="0"/>
                            </a:rPr>
                          </m:ctrlPr>
                        </m:sSubPr>
                        <m:e>
                          <m:r>
                            <a:rPr lang="en-GB" i="1">
                              <a:latin typeface="Cambria Math" panose="02040503050406030204" pitchFamily="18" charset="0"/>
                            </a:rPr>
                            <m:t>𝜀</m:t>
                          </m:r>
                        </m:e>
                        <m:sub>
                          <m:r>
                            <a:rPr lang="en-GB" i="1">
                              <a:latin typeface="Cambria Math" panose="02040503050406030204" pitchFamily="18" charset="0"/>
                            </a:rPr>
                            <m:t>𝑡</m:t>
                          </m:r>
                          <m:r>
                            <a:rPr lang="en-GB" i="0">
                              <a:latin typeface="Cambria Math" panose="02040503050406030204" pitchFamily="18" charset="0"/>
                            </a:rPr>
                            <m:t>−</m:t>
                          </m:r>
                          <m:r>
                            <a:rPr lang="en-GB" i="1">
                              <a:latin typeface="Cambria Math" panose="02040503050406030204" pitchFamily="18" charset="0"/>
                            </a:rPr>
                            <m:t>𝑞</m:t>
                          </m:r>
                        </m:sub>
                      </m:sSub>
                    </m:oMath>
                  </m:oMathPara>
                </a14:m>
                <a:endParaRPr lang="en-GB" dirty="0"/>
              </a:p>
              <a:p>
                <a:endParaRPr lang="en-GB" dirty="0"/>
              </a:p>
              <a:p>
                <a14:m>
                  <m:oMath xmlns:m="http://schemas.openxmlformats.org/officeDocument/2006/math">
                    <m:sSub>
                      <m:sSubPr>
                        <m:ctrlPr>
                          <a:rPr lang="en-GB" i="1" smtClean="0">
                            <a:latin typeface="Cambria Math" panose="02040503050406030204" pitchFamily="18" charset="0"/>
                            <a:ea typeface="Microsoft YaHei" panose="020B0503020204020204" pitchFamily="34" charset="-122"/>
                            <a:cs typeface="Arial" panose="020B0604020202020204" pitchFamily="34" charset="0"/>
                          </a:rPr>
                        </m:ctrlPr>
                      </m:sSubPr>
                      <m:e>
                        <m:r>
                          <a:rPr lang="en-GB" i="1">
                            <a:latin typeface="Cambria Math" panose="02040503050406030204" pitchFamily="18" charset="0"/>
                            <a:ea typeface="Microsoft YaHei" panose="020B0503020204020204" pitchFamily="34" charset="-122"/>
                            <a:cs typeface="Arial" panose="020B0604020202020204" pitchFamily="34" charset="0"/>
                          </a:rPr>
                          <m:t>𝑥</m:t>
                        </m:r>
                      </m:e>
                      <m:sub>
                        <m:r>
                          <a:rPr lang="en-GB" i="1">
                            <a:latin typeface="Cambria Math" panose="02040503050406030204" pitchFamily="18" charset="0"/>
                            <a:ea typeface="Microsoft YaHei" panose="020B0503020204020204" pitchFamily="34" charset="-122"/>
                            <a:cs typeface="Arial" panose="020B0604020202020204" pitchFamily="34" charset="0"/>
                          </a:rPr>
                          <m:t>𝑡</m:t>
                        </m:r>
                      </m:sub>
                    </m:sSub>
                    <m:r>
                      <a:rPr lang="en-GB" b="0" i="1" smtClean="0">
                        <a:latin typeface="Cambria Math" panose="02040503050406030204" pitchFamily="18" charset="0"/>
                        <a:ea typeface="Microsoft YaHei" panose="020B0503020204020204" pitchFamily="34" charset="-122"/>
                        <a:cs typeface="Arial" panose="020B0604020202020204" pitchFamily="34" charset="0"/>
                      </a:rPr>
                      <m:t> /</m:t>
                    </m:r>
                    <m:sSub>
                      <m:sSubPr>
                        <m:ctrlPr>
                          <a:rPr lang="en-GB" i="1" smtClean="0">
                            <a:latin typeface="Cambria Math" panose="02040503050406030204" pitchFamily="18" charset="0"/>
                            <a:ea typeface="Microsoft YaHei" panose="020B0503020204020204" pitchFamily="34" charset="-122"/>
                            <a:cs typeface="Arial" panose="020B0604020202020204" pitchFamily="34" charset="0"/>
                          </a:rPr>
                        </m:ctrlPr>
                      </m:sSubPr>
                      <m:e>
                        <m:r>
                          <a:rPr lang="en-GB" b="0" i="1" smtClean="0">
                            <a:latin typeface="Cambria Math" panose="02040503050406030204" pitchFamily="18" charset="0"/>
                            <a:ea typeface="Microsoft YaHei" panose="020B0503020204020204" pitchFamily="34" charset="-122"/>
                            <a:cs typeface="Arial" panose="020B0604020202020204" pitchFamily="34" charset="0"/>
                          </a:rPr>
                          <m:t> </m:t>
                        </m:r>
                        <m:r>
                          <a:rPr lang="en-GB" i="1">
                            <a:latin typeface="Cambria Math" panose="02040503050406030204" pitchFamily="18" charset="0"/>
                            <a:ea typeface="Microsoft YaHei" panose="020B0503020204020204" pitchFamily="34" charset="-122"/>
                            <a:cs typeface="Arial" panose="020B0604020202020204" pitchFamily="34" charset="0"/>
                          </a:rPr>
                          <m:t>𝜀</m:t>
                        </m:r>
                      </m:e>
                      <m:sub>
                        <m:r>
                          <a:rPr lang="en-GB" i="1">
                            <a:latin typeface="Cambria Math" panose="02040503050406030204" pitchFamily="18" charset="0"/>
                            <a:ea typeface="Microsoft YaHei" panose="020B0503020204020204" pitchFamily="34" charset="-122"/>
                            <a:cs typeface="Arial" panose="020B0604020202020204" pitchFamily="34" charset="0"/>
                          </a:rPr>
                          <m:t>𝑡</m:t>
                        </m:r>
                      </m:sub>
                    </m:sSub>
                    <m:r>
                      <a:rPr lang="en-GB" i="1">
                        <a:latin typeface="Cambria Math" panose="02040503050406030204" pitchFamily="18" charset="0"/>
                        <a:ea typeface="Microsoft YaHei" panose="020B0503020204020204" pitchFamily="34" charset="-122"/>
                        <a:cs typeface="Arial" panose="020B0604020202020204" pitchFamily="34" charset="0"/>
                      </a:rPr>
                      <m:t>:</m:t>
                    </m:r>
                  </m:oMath>
                </a14:m>
                <a:r>
                  <a:rPr lang="en-GB" dirty="0">
                    <a:latin typeface="Microsoft YaHei" panose="020B0503020204020204" pitchFamily="34" charset="-122"/>
                    <a:cs typeface="Microsoft YaHei" panose="020B0503020204020204" pitchFamily="34" charset="-122"/>
                  </a:rPr>
                  <a:t>  </a:t>
                </a:r>
                <a:r>
                  <a:rPr lang="en-GB" dirty="0">
                    <a:latin typeface="Arial" panose="020B0604020202020204" pitchFamily="34" charset="0"/>
                    <a:ea typeface="Microsoft YaHei" panose="020B0503020204020204" pitchFamily="34" charset="-122"/>
                  </a:rPr>
                  <a:t>Observation / Residual value</a:t>
                </a:r>
              </a:p>
              <a:p>
                <a:r>
                  <a:rPr lang="en-GB" dirty="0">
                    <a:latin typeface="Arial" panose="020B0604020202020204" pitchFamily="34" charset="0"/>
                    <a:ea typeface="Microsoft YaHei" panose="020B0503020204020204" pitchFamily="34" charset="-122"/>
                  </a:rPr>
                  <a:t>      </a:t>
                </a:r>
              </a:p>
              <a:p>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β</m:t>
                        </m:r>
                      </m:e>
                      <m:sub>
                        <m:r>
                          <a:rPr lang="en-GB" i="1">
                            <a:latin typeface="Cambria Math" panose="02040503050406030204" pitchFamily="18" charset="0"/>
                          </a:rPr>
                          <m:t>𝑡</m:t>
                        </m:r>
                      </m:sub>
                    </m:sSub>
                  </m:oMath>
                </a14:m>
                <a:r>
                  <a:rPr lang="en-GB" dirty="0"/>
                  <a:t> /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α</m:t>
                        </m:r>
                      </m:e>
                      <m:sub>
                        <m:r>
                          <a:rPr lang="en-GB" i="1">
                            <a:latin typeface="Cambria Math" panose="02040503050406030204" pitchFamily="18" charset="0"/>
                          </a:rPr>
                          <m:t>𝑡</m:t>
                        </m:r>
                      </m:sub>
                    </m:sSub>
                    <m:r>
                      <a:rPr lang="en-GB" i="1">
                        <a:latin typeface="Cambria Math" panose="02040503050406030204" pitchFamily="18" charset="0"/>
                      </a:rPr>
                      <m:t> : </m:t>
                    </m:r>
                  </m:oMath>
                </a14:m>
                <a:r>
                  <a:rPr lang="en-GB" dirty="0"/>
                  <a:t> </a:t>
                </a:r>
                <a:r>
                  <a:rPr lang="en-GB" dirty="0">
                    <a:latin typeface="Arial" panose="020B0604020202020204" pitchFamily="34" charset="0"/>
                    <a:cs typeface="Arial" panose="020B0604020202020204" pitchFamily="34" charset="0"/>
                  </a:rPr>
                  <a:t>Weight parameters of </a:t>
                </a:r>
              </a:p>
              <a:p>
                <a:r>
                  <a:rPr lang="en-GB" dirty="0">
                    <a:latin typeface="Arial" panose="020B0604020202020204" pitchFamily="34" charset="0"/>
                    <a:cs typeface="Arial" panose="020B0604020202020204" pitchFamily="34" charset="0"/>
                  </a:rPr>
                  <a:t>             observation / residual value</a:t>
                </a:r>
                <a:endParaRPr lang="en-GB" dirty="0">
                  <a:effectLst/>
                  <a:latin typeface="Arial" panose="020B0604020202020204" pitchFamily="34" charset="0"/>
                  <a:cs typeface="Arial" panose="020B0604020202020204" pitchFamily="34" charset="0"/>
                </a:endParaRPr>
              </a:p>
            </p:txBody>
          </p:sp>
        </mc:Choice>
        <mc:Fallback xmlns="">
          <p:sp>
            <p:nvSpPr>
              <p:cNvPr id="8" name="Rectangle 7">
                <a:extLst>
                  <a:ext uri="{FF2B5EF4-FFF2-40B4-BE49-F238E27FC236}">
                    <a16:creationId xmlns:a16="http://schemas.microsoft.com/office/drawing/2014/main" id="{DF8D4AE3-F364-4604-8203-5540E31F8F9D}"/>
                  </a:ext>
                </a:extLst>
              </p:cNvPr>
              <p:cNvSpPr>
                <a:spLocks noRot="1" noChangeAspect="1" noMove="1" noResize="1" noEditPoints="1" noAdjustHandles="1" noChangeArrowheads="1" noChangeShapeType="1" noTextEdit="1"/>
              </p:cNvSpPr>
              <p:nvPr/>
            </p:nvSpPr>
            <p:spPr>
              <a:xfrm>
                <a:off x="7015538" y="3468224"/>
                <a:ext cx="4964129" cy="2344809"/>
              </a:xfrm>
              <a:prstGeom prst="rect">
                <a:avLst/>
              </a:prstGeom>
              <a:blipFill>
                <a:blip r:embed="rId4"/>
                <a:stretch>
                  <a:fillRect l="-369" b="-31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87B52AE-65F1-4DA7-A0B6-1310354BD2DE}"/>
                  </a:ext>
                </a:extLst>
              </p:cNvPr>
              <p:cNvSpPr/>
              <p:nvPr/>
            </p:nvSpPr>
            <p:spPr>
              <a:xfrm>
                <a:off x="956508" y="5198691"/>
                <a:ext cx="5859695" cy="923330"/>
              </a:xfrm>
              <a:prstGeom prst="rect">
                <a:avLst/>
              </a:prstGeom>
            </p:spPr>
            <p:txBody>
              <a:bodyPr wrap="square">
                <a:spAutoFit/>
              </a:bodyPr>
              <a:lstStyle/>
              <a:p>
                <a:pPr algn="just"/>
                <a:r>
                  <a:rPr lang="en-GB" altLang="zh-CN" dirty="0">
                    <a:latin typeface="Arial" panose="020B0604020202020204" pitchFamily="34" charset="0"/>
                    <a:cs typeface="Arial" panose="020B0604020202020204" pitchFamily="34" charset="0"/>
                  </a:rPr>
                  <a:t>Two types of </a:t>
                </a:r>
                <a:r>
                  <a:rPr lang="en-GB" altLang="zh-CN" dirty="0">
                    <a:latin typeface="Arial" panose="020B0604020202020204" pitchFamily="34" charset="0"/>
                    <a:ea typeface="Microsoft YaHei" panose="020B0503020204020204" pitchFamily="34" charset="-122"/>
                    <a:cs typeface="Arial" panose="020B0604020202020204" pitchFamily="34" charset="0"/>
                  </a:rPr>
                  <a:t>t</a:t>
                </a:r>
                <a:r>
                  <a:rPr lang="en-GB" dirty="0">
                    <a:latin typeface="Arial" panose="020B0604020202020204" pitchFamily="34" charset="0"/>
                    <a:ea typeface="Microsoft YaHei" panose="020B0503020204020204" pitchFamily="34" charset="-122"/>
                    <a:cs typeface="Arial" panose="020B0604020202020204" pitchFamily="34" charset="0"/>
                  </a:rPr>
                  <a:t>raditional prediction methods, which are One-step and Multi-step iterative prediction. Select appropriate historical data to forecast data </a:t>
                </a:r>
                <a14:m>
                  <m:oMath xmlns:m="http://schemas.openxmlformats.org/officeDocument/2006/math">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𝑘</m:t>
                            </m:r>
                          </m:sub>
                        </m:sSub>
                      </m:e>
                      <m:e>
                        <m:r>
                          <a:rPr lang="en-GB" i="1">
                            <a:latin typeface="Cambria Math" panose="02040503050406030204" pitchFamily="18" charset="0"/>
                          </a:rPr>
                          <m:t> </m:t>
                        </m:r>
                        <m:r>
                          <a:rPr lang="en-GB" i="1">
                            <a:latin typeface="Cambria Math" panose="02040503050406030204" pitchFamily="18" charset="0"/>
                          </a:rPr>
                          <m:t>𝑘</m:t>
                        </m:r>
                        <m:r>
                          <a:rPr lang="en-GB" i="1">
                            <a:latin typeface="Cambria Math" panose="02040503050406030204" pitchFamily="18" charset="0"/>
                            <a:ea typeface="Cambria Math" panose="02040503050406030204" pitchFamily="18" charset="0"/>
                          </a:rPr>
                          <m:t>≥1</m:t>
                        </m:r>
                      </m:e>
                    </m:d>
                  </m:oMath>
                </a14:m>
                <a:endParaRPr lang="en-GB" dirty="0">
                  <a:latin typeface="Arial" panose="020B0604020202020204" pitchFamily="34" charset="0"/>
                  <a:cs typeface="Arial" panose="020B0604020202020204" pitchFamily="34" charset="0"/>
                </a:endParaRPr>
              </a:p>
            </p:txBody>
          </p:sp>
        </mc:Choice>
        <mc:Fallback xmlns="">
          <p:sp>
            <p:nvSpPr>
              <p:cNvPr id="9" name="Rectangle 8">
                <a:extLst>
                  <a:ext uri="{FF2B5EF4-FFF2-40B4-BE49-F238E27FC236}">
                    <a16:creationId xmlns:a16="http://schemas.microsoft.com/office/drawing/2014/main" id="{787B52AE-65F1-4DA7-A0B6-1310354BD2DE}"/>
                  </a:ext>
                </a:extLst>
              </p:cNvPr>
              <p:cNvSpPr>
                <a:spLocks noRot="1" noChangeAspect="1" noMove="1" noResize="1" noEditPoints="1" noAdjustHandles="1" noChangeArrowheads="1" noChangeShapeType="1" noTextEdit="1"/>
              </p:cNvSpPr>
              <p:nvPr/>
            </p:nvSpPr>
            <p:spPr>
              <a:xfrm>
                <a:off x="956508" y="5198691"/>
                <a:ext cx="5859695" cy="923330"/>
              </a:xfrm>
              <a:prstGeom prst="rect">
                <a:avLst/>
              </a:prstGeom>
              <a:blipFill>
                <a:blip r:embed="rId5"/>
                <a:stretch>
                  <a:fillRect l="-937" t="-3974" r="-832" b="-9934"/>
                </a:stretch>
              </a:blipFill>
            </p:spPr>
            <p:txBody>
              <a:bodyPr/>
              <a:lstStyle/>
              <a:p>
                <a:r>
                  <a:rPr lang="en-GB">
                    <a:noFill/>
                  </a:rPr>
                  <a:t> </a:t>
                </a:r>
              </a:p>
            </p:txBody>
          </p:sp>
        </mc:Fallback>
      </mc:AlternateContent>
      <p:sp>
        <p:nvSpPr>
          <p:cNvPr id="10" name="Footer Placeholder 3">
            <a:extLst>
              <a:ext uri="{FF2B5EF4-FFF2-40B4-BE49-F238E27FC236}">
                <a16:creationId xmlns:a16="http://schemas.microsoft.com/office/drawing/2014/main" id="{68518B66-3F00-466B-81F9-B1F9F31FE7A7}"/>
              </a:ext>
            </a:extLst>
          </p:cNvPr>
          <p:cNvSpPr>
            <a:spLocks noGrp="1"/>
          </p:cNvSpPr>
          <p:nvPr>
            <p:ph type="ftr" sz="quarter" idx="11"/>
          </p:nvPr>
        </p:nvSpPr>
        <p:spPr>
          <a:xfrm>
            <a:off x="3776133" y="6314016"/>
            <a:ext cx="4639733" cy="365125"/>
          </a:xfrm>
        </p:spPr>
        <p:txBody>
          <a:bodyPr/>
          <a:lstStyle/>
          <a:p>
            <a:r>
              <a:rPr lang="en-GB" sz="1400" dirty="0">
                <a:latin typeface="Arial" panose="020B0604020202020204" pitchFamily="34" charset="0"/>
                <a:cs typeface="Arial" panose="020B0604020202020204" pitchFamily="34" charset="0"/>
                <a:hlinkClick r:id="rId6"/>
              </a:rPr>
              <a:t>chen.qian19@imperial.ac.uk</a:t>
            </a:r>
            <a:r>
              <a:rPr lang="en-GB" sz="1400" dirty="0">
                <a:latin typeface="Arial" panose="020B0604020202020204" pitchFamily="34" charset="0"/>
                <a:cs typeface="Arial" panose="020B0604020202020204" pitchFamily="34" charset="0"/>
              </a:rPr>
              <a:t>    GitHub login: acse-cq419</a:t>
            </a:r>
          </a:p>
        </p:txBody>
      </p:sp>
      <p:sp>
        <p:nvSpPr>
          <p:cNvPr id="11" name="Rectangle 10">
            <a:extLst>
              <a:ext uri="{FF2B5EF4-FFF2-40B4-BE49-F238E27FC236}">
                <a16:creationId xmlns:a16="http://schemas.microsoft.com/office/drawing/2014/main" id="{EA4454F1-6000-4AD0-B2DC-DC4482ABE468}"/>
              </a:ext>
            </a:extLst>
          </p:cNvPr>
          <p:cNvSpPr/>
          <p:nvPr/>
        </p:nvSpPr>
        <p:spPr>
          <a:xfrm>
            <a:off x="7015538" y="2043912"/>
            <a:ext cx="4882479" cy="1200329"/>
          </a:xfrm>
          <a:prstGeom prst="rect">
            <a:avLst/>
          </a:prstGeom>
        </p:spPr>
        <p:txBody>
          <a:bodyPr wrap="square">
            <a:spAutoFit/>
          </a:bodyPr>
          <a:lstStyle/>
          <a:p>
            <a:pPr algn="just"/>
            <a:r>
              <a:rPr lang="en-GB" dirty="0">
                <a:latin typeface="Arial" panose="020B0604020202020204" pitchFamily="34" charset="0"/>
                <a:ea typeface="Microsoft YaHei" panose="020B0503020204020204" pitchFamily="34" charset="-122"/>
              </a:rPr>
              <a:t>Concerning one-step iterative prediction, one new improved prediction method is introduced based on it, which is </a:t>
            </a:r>
            <a:r>
              <a:rPr lang="en-GB" dirty="0">
                <a:solidFill>
                  <a:srgbClr val="00B0F0"/>
                </a:solidFill>
                <a:latin typeface="Arial" panose="020B0604020202020204" pitchFamily="34" charset="0"/>
                <a:ea typeface="Microsoft YaHei" panose="020B0503020204020204" pitchFamily="34" charset="-122"/>
              </a:rPr>
              <a:t>autoregressive moving average model (ARMA)</a:t>
            </a:r>
            <a:endParaRPr lang="en-GB" dirty="0">
              <a:solidFill>
                <a:srgbClr val="00B0F0"/>
              </a:solidFill>
            </a:endParaRPr>
          </a:p>
        </p:txBody>
      </p:sp>
    </p:spTree>
    <p:extLst>
      <p:ext uri="{BB962C8B-B14F-4D97-AF65-F5344CB8AC3E}">
        <p14:creationId xmlns:p14="http://schemas.microsoft.com/office/powerpoint/2010/main" val="169159890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271E26-B052-444C-A5AE-AB18BB3222B7}"/>
              </a:ext>
            </a:extLst>
          </p:cNvPr>
          <p:cNvPicPr>
            <a:picLocks noChangeAspect="1"/>
          </p:cNvPicPr>
          <p:nvPr/>
        </p:nvPicPr>
        <p:blipFill>
          <a:blip r:embed="rId2"/>
          <a:stretch>
            <a:fillRect/>
          </a:stretch>
        </p:blipFill>
        <p:spPr>
          <a:xfrm>
            <a:off x="385069" y="13011"/>
            <a:ext cx="2061890" cy="1145495"/>
          </a:xfrm>
          <a:prstGeom prst="rect">
            <a:avLst/>
          </a:prstGeom>
        </p:spPr>
      </p:pic>
      <p:sp>
        <p:nvSpPr>
          <p:cNvPr id="3" name="Footer Placeholder 3">
            <a:extLst>
              <a:ext uri="{FF2B5EF4-FFF2-40B4-BE49-F238E27FC236}">
                <a16:creationId xmlns:a16="http://schemas.microsoft.com/office/drawing/2014/main" id="{61477F85-B02E-4783-9E88-B94F70419B36}"/>
              </a:ext>
            </a:extLst>
          </p:cNvPr>
          <p:cNvSpPr>
            <a:spLocks noGrp="1"/>
          </p:cNvSpPr>
          <p:nvPr>
            <p:ph type="ftr" sz="quarter" idx="11"/>
          </p:nvPr>
        </p:nvSpPr>
        <p:spPr>
          <a:xfrm>
            <a:off x="3776133" y="6314016"/>
            <a:ext cx="4639733" cy="365125"/>
          </a:xfrm>
        </p:spPr>
        <p:txBody>
          <a:bodyPr/>
          <a:lstStyle/>
          <a:p>
            <a:r>
              <a:rPr lang="en-GB" sz="1400" dirty="0">
                <a:latin typeface="Arial" panose="020B0604020202020204" pitchFamily="34" charset="0"/>
                <a:cs typeface="Arial" panose="020B0604020202020204" pitchFamily="34" charset="0"/>
                <a:hlinkClick r:id="rId3"/>
              </a:rPr>
              <a:t>chen.qian19@imperial.ac.uk</a:t>
            </a:r>
            <a:r>
              <a:rPr lang="en-GB" sz="1400" dirty="0">
                <a:latin typeface="Arial" panose="020B0604020202020204" pitchFamily="34" charset="0"/>
                <a:cs typeface="Arial" panose="020B0604020202020204" pitchFamily="34" charset="0"/>
              </a:rPr>
              <a:t>    GitHub login: acse-cq419</a:t>
            </a:r>
          </a:p>
        </p:txBody>
      </p:sp>
      <p:sp>
        <p:nvSpPr>
          <p:cNvPr id="4" name="Title 1">
            <a:extLst>
              <a:ext uri="{FF2B5EF4-FFF2-40B4-BE49-F238E27FC236}">
                <a16:creationId xmlns:a16="http://schemas.microsoft.com/office/drawing/2014/main" id="{F74E8C4F-F0B2-4A2E-8BB1-CDF21A62ACE9}"/>
              </a:ext>
            </a:extLst>
          </p:cNvPr>
          <p:cNvSpPr txBox="1">
            <a:spLocks/>
          </p:cNvSpPr>
          <p:nvPr/>
        </p:nvSpPr>
        <p:spPr>
          <a:xfrm>
            <a:off x="838200" y="1158506"/>
            <a:ext cx="10515600" cy="5619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a:latin typeface="Arial" panose="020B0604020202020204" pitchFamily="34" charset="0"/>
                <a:ea typeface="Microsoft JhengHei" panose="020B0604030504040204" pitchFamily="34" charset="-120"/>
                <a:cs typeface="Arial" panose="020B0604020202020204" pitchFamily="34" charset="0"/>
              </a:rPr>
              <a:t>Implementation &amp; Code</a:t>
            </a:r>
          </a:p>
        </p:txBody>
      </p:sp>
      <p:pic>
        <p:nvPicPr>
          <p:cNvPr id="8" name="Picture 7">
            <a:extLst>
              <a:ext uri="{FF2B5EF4-FFF2-40B4-BE49-F238E27FC236}">
                <a16:creationId xmlns:a16="http://schemas.microsoft.com/office/drawing/2014/main" id="{9307BFDF-35B9-4326-921D-F0437B68ED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397" y="1980868"/>
            <a:ext cx="3212577" cy="2240187"/>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FB2A6986-3EFE-48B6-8E14-9D4E5F721A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435" y="1868098"/>
            <a:ext cx="3070262" cy="2465730"/>
          </a:xfrm>
          <a:prstGeom prst="rect">
            <a:avLst/>
          </a:prstGeom>
        </p:spPr>
      </p:pic>
      <p:pic>
        <p:nvPicPr>
          <p:cNvPr id="14" name="Picture 13" descr="A picture containing indoor, table, room, bunch&#10;&#10;Description automatically generated">
            <a:extLst>
              <a:ext uri="{FF2B5EF4-FFF2-40B4-BE49-F238E27FC236}">
                <a16:creationId xmlns:a16="http://schemas.microsoft.com/office/drawing/2014/main" id="{3B44EADF-D860-4F3B-9484-5F6F186D4F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6491" y="2301466"/>
            <a:ext cx="4260125" cy="1598990"/>
          </a:xfrm>
          <a:prstGeom prst="rect">
            <a:avLst/>
          </a:prstGeom>
        </p:spPr>
      </p:pic>
      <p:sp>
        <p:nvSpPr>
          <p:cNvPr id="15" name="Arrow: Right 14">
            <a:extLst>
              <a:ext uri="{FF2B5EF4-FFF2-40B4-BE49-F238E27FC236}">
                <a16:creationId xmlns:a16="http://schemas.microsoft.com/office/drawing/2014/main" id="{19D8C57B-85D6-4031-ACC3-6586441C61DC}"/>
              </a:ext>
            </a:extLst>
          </p:cNvPr>
          <p:cNvSpPr/>
          <p:nvPr/>
        </p:nvSpPr>
        <p:spPr>
          <a:xfrm flipV="1">
            <a:off x="3807751" y="2990696"/>
            <a:ext cx="461463" cy="220530"/>
          </a:xfrm>
          <a:prstGeom prst="rightArrow">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Arrow: Right 16">
            <a:extLst>
              <a:ext uri="{FF2B5EF4-FFF2-40B4-BE49-F238E27FC236}">
                <a16:creationId xmlns:a16="http://schemas.microsoft.com/office/drawing/2014/main" id="{636618BF-C9BB-4571-B623-69361EA1981A}"/>
              </a:ext>
            </a:extLst>
          </p:cNvPr>
          <p:cNvSpPr/>
          <p:nvPr/>
        </p:nvSpPr>
        <p:spPr>
          <a:xfrm flipV="1">
            <a:off x="7339476" y="2990696"/>
            <a:ext cx="461463" cy="220530"/>
          </a:xfrm>
          <a:prstGeom prst="rightArrow">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8C6BC4E7-E4D6-4715-8BE2-D30372022F11}"/>
              </a:ext>
            </a:extLst>
          </p:cNvPr>
          <p:cNvSpPr/>
          <p:nvPr/>
        </p:nvSpPr>
        <p:spPr>
          <a:xfrm>
            <a:off x="1279737" y="4508829"/>
            <a:ext cx="2103655" cy="369332"/>
          </a:xfrm>
          <a:prstGeom prst="rect">
            <a:avLst/>
          </a:prstGeom>
        </p:spPr>
        <p:txBody>
          <a:bodyPr wrap="square">
            <a:spAutoFit/>
          </a:bodyPr>
          <a:lstStyle/>
          <a:p>
            <a:r>
              <a:rPr lang="en-US" altLang="zh-CN" b="1" dirty="0">
                <a:solidFill>
                  <a:srgbClr val="00B0F0"/>
                </a:solidFill>
                <a:latin typeface="Arial" panose="020B0604020202020204" pitchFamily="34" charset="0"/>
                <a:ea typeface="Microsoft YaHei" panose="020B0503020204020204" pitchFamily="34" charset="-122"/>
                <a:cs typeface="Times New Roman" panose="02020603050405020304" pitchFamily="18" charset="0"/>
              </a:rPr>
              <a:t>D</a:t>
            </a:r>
            <a:r>
              <a:rPr lang="en-GB" b="1" dirty="0" err="1">
                <a:solidFill>
                  <a:srgbClr val="00B0F0"/>
                </a:solidFill>
                <a:latin typeface="Arial" panose="020B0604020202020204" pitchFamily="34" charset="0"/>
                <a:ea typeface="Microsoft YaHei" panose="020B0503020204020204" pitchFamily="34" charset="-122"/>
                <a:cs typeface="Times New Roman" panose="02020603050405020304" pitchFamily="18" charset="0"/>
              </a:rPr>
              <a:t>ata</a:t>
            </a:r>
            <a:r>
              <a:rPr lang="zh-CN" altLang="en-US" b="1" dirty="0">
                <a:solidFill>
                  <a:srgbClr val="00B0F0"/>
                </a:solidFill>
                <a:latin typeface="Arial" panose="020B0604020202020204" pitchFamily="34" charset="0"/>
                <a:ea typeface="Microsoft YaHei" panose="020B0503020204020204" pitchFamily="34" charset="-122"/>
                <a:cs typeface="Times New Roman" panose="02020603050405020304" pitchFamily="18" charset="0"/>
              </a:rPr>
              <a:t> </a:t>
            </a:r>
            <a:r>
              <a:rPr lang="en-US" altLang="zh-CN" b="1" dirty="0">
                <a:solidFill>
                  <a:srgbClr val="00B0F0"/>
                </a:solidFill>
                <a:latin typeface="Arial" panose="020B0604020202020204" pitchFamily="34" charset="0"/>
                <a:ea typeface="Microsoft YaHei" panose="020B0503020204020204" pitchFamily="34" charset="-122"/>
                <a:cs typeface="Times New Roman" panose="02020603050405020304" pitchFamily="18" charset="0"/>
              </a:rPr>
              <a:t>P</a:t>
            </a:r>
            <a:r>
              <a:rPr lang="en-GB" b="1" dirty="0">
                <a:solidFill>
                  <a:srgbClr val="00B0F0"/>
                </a:solidFill>
                <a:latin typeface="Arial" panose="020B0604020202020204" pitchFamily="34" charset="0"/>
                <a:ea typeface="Microsoft YaHei" panose="020B0503020204020204" pitchFamily="34" charset="-122"/>
                <a:cs typeface="Times New Roman" panose="02020603050405020304" pitchFamily="18" charset="0"/>
              </a:rPr>
              <a:t>reparation</a:t>
            </a:r>
            <a:endParaRPr lang="en-GB" b="1" dirty="0">
              <a:solidFill>
                <a:srgbClr val="00B0F0"/>
              </a:solidFill>
            </a:endParaRPr>
          </a:p>
        </p:txBody>
      </p:sp>
      <p:sp>
        <p:nvSpPr>
          <p:cNvPr id="20" name="Rectangle 19">
            <a:extLst>
              <a:ext uri="{FF2B5EF4-FFF2-40B4-BE49-F238E27FC236}">
                <a16:creationId xmlns:a16="http://schemas.microsoft.com/office/drawing/2014/main" id="{A50C0E97-5821-4459-A429-5AC6A6AA82C1}"/>
              </a:ext>
            </a:extLst>
          </p:cNvPr>
          <p:cNvSpPr/>
          <p:nvPr/>
        </p:nvSpPr>
        <p:spPr>
          <a:xfrm>
            <a:off x="4745857" y="4508829"/>
            <a:ext cx="2103655" cy="369332"/>
          </a:xfrm>
          <a:prstGeom prst="rect">
            <a:avLst/>
          </a:prstGeom>
        </p:spPr>
        <p:txBody>
          <a:bodyPr wrap="square">
            <a:spAutoFit/>
          </a:bodyPr>
          <a:lstStyle/>
          <a:p>
            <a:r>
              <a:rPr lang="en-US" altLang="zh-CN" b="1" dirty="0">
                <a:solidFill>
                  <a:srgbClr val="00B0F0"/>
                </a:solidFill>
                <a:latin typeface="Arial" panose="020B0604020202020204" pitchFamily="34" charset="0"/>
                <a:ea typeface="Microsoft YaHei" panose="020B0503020204020204" pitchFamily="34" charset="-122"/>
                <a:cs typeface="Times New Roman" panose="02020603050405020304" pitchFamily="18" charset="0"/>
              </a:rPr>
              <a:t>D</a:t>
            </a:r>
            <a:r>
              <a:rPr lang="en-GB" b="1" dirty="0" err="1">
                <a:solidFill>
                  <a:srgbClr val="00B0F0"/>
                </a:solidFill>
                <a:latin typeface="Arial" panose="020B0604020202020204" pitchFamily="34" charset="0"/>
                <a:ea typeface="Microsoft YaHei" panose="020B0503020204020204" pitchFamily="34" charset="-122"/>
                <a:cs typeface="Times New Roman" panose="02020603050405020304" pitchFamily="18" charset="0"/>
              </a:rPr>
              <a:t>ata</a:t>
            </a:r>
            <a:r>
              <a:rPr lang="zh-CN" altLang="en-US" b="1" dirty="0">
                <a:solidFill>
                  <a:srgbClr val="00B0F0"/>
                </a:solidFill>
                <a:latin typeface="Arial" panose="020B0604020202020204" pitchFamily="34" charset="0"/>
                <a:ea typeface="Microsoft YaHei" panose="020B0503020204020204" pitchFamily="34" charset="-122"/>
                <a:cs typeface="Times New Roman" panose="02020603050405020304" pitchFamily="18" charset="0"/>
              </a:rPr>
              <a:t> </a:t>
            </a:r>
            <a:r>
              <a:rPr lang="en-US" altLang="zh-CN" b="1" dirty="0">
                <a:solidFill>
                  <a:srgbClr val="00B0F0"/>
                </a:solidFill>
                <a:latin typeface="Arial" panose="020B0604020202020204" pitchFamily="34" charset="0"/>
                <a:ea typeface="Microsoft YaHei" panose="020B0503020204020204" pitchFamily="34" charset="-122"/>
                <a:cs typeface="Times New Roman" panose="02020603050405020304" pitchFamily="18" charset="0"/>
              </a:rPr>
              <a:t>Processing</a:t>
            </a:r>
            <a:endParaRPr lang="en-GB" b="1" dirty="0">
              <a:solidFill>
                <a:srgbClr val="00B0F0"/>
              </a:solidFill>
            </a:endParaRPr>
          </a:p>
        </p:txBody>
      </p:sp>
      <p:sp>
        <p:nvSpPr>
          <p:cNvPr id="21" name="Rectangle 20">
            <a:extLst>
              <a:ext uri="{FF2B5EF4-FFF2-40B4-BE49-F238E27FC236}">
                <a16:creationId xmlns:a16="http://schemas.microsoft.com/office/drawing/2014/main" id="{C55C03E1-7363-4953-ABB4-5446A84651F1}"/>
              </a:ext>
            </a:extLst>
          </p:cNvPr>
          <p:cNvSpPr/>
          <p:nvPr/>
        </p:nvSpPr>
        <p:spPr>
          <a:xfrm>
            <a:off x="8680224" y="4508829"/>
            <a:ext cx="2512656" cy="369332"/>
          </a:xfrm>
          <a:prstGeom prst="rect">
            <a:avLst/>
          </a:prstGeom>
        </p:spPr>
        <p:txBody>
          <a:bodyPr wrap="square">
            <a:spAutoFit/>
          </a:bodyPr>
          <a:lstStyle/>
          <a:p>
            <a:r>
              <a:rPr lang="en-GB" b="1" dirty="0">
                <a:solidFill>
                  <a:srgbClr val="00B0F0"/>
                </a:solidFill>
                <a:latin typeface="Arial" panose="020B0604020202020204" pitchFamily="34" charset="0"/>
                <a:ea typeface="Microsoft YaHei" panose="020B0503020204020204" pitchFamily="34" charset="-122"/>
                <a:cs typeface="Times New Roman" panose="02020603050405020304" pitchFamily="18" charset="0"/>
              </a:rPr>
              <a:t>Experimental Method</a:t>
            </a:r>
            <a:endParaRPr lang="en-GB" b="1" dirty="0">
              <a:solidFill>
                <a:srgbClr val="00B0F0"/>
              </a:solidFill>
            </a:endParaRPr>
          </a:p>
        </p:txBody>
      </p:sp>
      <p:sp>
        <p:nvSpPr>
          <p:cNvPr id="22" name="Rectangle 21">
            <a:extLst>
              <a:ext uri="{FF2B5EF4-FFF2-40B4-BE49-F238E27FC236}">
                <a16:creationId xmlns:a16="http://schemas.microsoft.com/office/drawing/2014/main" id="{81B65204-23EE-409C-9C23-20C6886A8D47}"/>
              </a:ext>
            </a:extLst>
          </p:cNvPr>
          <p:cNvSpPr/>
          <p:nvPr/>
        </p:nvSpPr>
        <p:spPr>
          <a:xfrm>
            <a:off x="866559" y="5053163"/>
            <a:ext cx="2930013" cy="646331"/>
          </a:xfrm>
          <a:prstGeom prst="rect">
            <a:avLst/>
          </a:prstGeom>
        </p:spPr>
        <p:txBody>
          <a:bodyPr wrap="square">
            <a:spAutoFit/>
          </a:bodyPr>
          <a:lstStyle/>
          <a:p>
            <a:pPr algn="just"/>
            <a:r>
              <a:rPr lang="en-GB" dirty="0">
                <a:latin typeface="Arial" panose="020B0604020202020204" pitchFamily="34" charset="0"/>
                <a:cs typeface="Arial" panose="020B0604020202020204" pitchFamily="34" charset="0"/>
              </a:rPr>
              <a:t>Select timescale and then read the sample data.</a:t>
            </a:r>
          </a:p>
        </p:txBody>
      </p:sp>
      <p:sp>
        <p:nvSpPr>
          <p:cNvPr id="23" name="Rectangle 22">
            <a:extLst>
              <a:ext uri="{FF2B5EF4-FFF2-40B4-BE49-F238E27FC236}">
                <a16:creationId xmlns:a16="http://schemas.microsoft.com/office/drawing/2014/main" id="{79F5285E-E4FB-41FA-B1C3-46CE9352B88F}"/>
              </a:ext>
            </a:extLst>
          </p:cNvPr>
          <p:cNvSpPr/>
          <p:nvPr/>
        </p:nvSpPr>
        <p:spPr>
          <a:xfrm>
            <a:off x="4332678" y="5053163"/>
            <a:ext cx="2930014" cy="646331"/>
          </a:xfrm>
          <a:prstGeom prst="rect">
            <a:avLst/>
          </a:prstGeom>
        </p:spPr>
        <p:txBody>
          <a:bodyPr wrap="square">
            <a:spAutoFit/>
          </a:bodyPr>
          <a:lstStyle/>
          <a:p>
            <a:r>
              <a:rPr lang="en-GB" dirty="0">
                <a:latin typeface="Arial" panose="020B0604020202020204" pitchFamily="34" charset="0"/>
                <a:cs typeface="Arial" panose="020B0604020202020204" pitchFamily="34" charset="0"/>
              </a:rPr>
              <a:t>Estimate the periodicity of sample data.</a:t>
            </a:r>
          </a:p>
        </p:txBody>
      </p:sp>
      <p:sp>
        <p:nvSpPr>
          <p:cNvPr id="24" name="Rectangle 23">
            <a:extLst>
              <a:ext uri="{FF2B5EF4-FFF2-40B4-BE49-F238E27FC236}">
                <a16:creationId xmlns:a16="http://schemas.microsoft.com/office/drawing/2014/main" id="{386CA820-DB86-42DD-B243-4DB8B9D7A472}"/>
              </a:ext>
            </a:extLst>
          </p:cNvPr>
          <p:cNvSpPr/>
          <p:nvPr/>
        </p:nvSpPr>
        <p:spPr>
          <a:xfrm>
            <a:off x="8390340" y="5053163"/>
            <a:ext cx="3092424" cy="646331"/>
          </a:xfrm>
          <a:prstGeom prst="rect">
            <a:avLst/>
          </a:prstGeom>
        </p:spPr>
        <p:txBody>
          <a:bodyPr wrap="square">
            <a:spAutoFit/>
          </a:bodyPr>
          <a:lstStyle/>
          <a:p>
            <a:r>
              <a:rPr lang="en-GB" dirty="0">
                <a:latin typeface="Arial" panose="020B0604020202020204" pitchFamily="34" charset="0"/>
                <a:cs typeface="Arial" panose="020B0604020202020204" pitchFamily="34" charset="0"/>
              </a:rPr>
              <a:t>Train BP neural network and use it to make predictions</a:t>
            </a:r>
          </a:p>
        </p:txBody>
      </p:sp>
    </p:spTree>
    <p:extLst>
      <p:ext uri="{BB962C8B-B14F-4D97-AF65-F5344CB8AC3E}">
        <p14:creationId xmlns:p14="http://schemas.microsoft.com/office/powerpoint/2010/main" val="333155733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78611F-13DE-4157-B03B-C17D7C9A1ED7}"/>
              </a:ext>
            </a:extLst>
          </p:cNvPr>
          <p:cNvPicPr>
            <a:picLocks noChangeAspect="1"/>
          </p:cNvPicPr>
          <p:nvPr/>
        </p:nvPicPr>
        <p:blipFill>
          <a:blip r:embed="rId2"/>
          <a:stretch>
            <a:fillRect/>
          </a:stretch>
        </p:blipFill>
        <p:spPr>
          <a:xfrm>
            <a:off x="385069" y="13011"/>
            <a:ext cx="2061890" cy="1145495"/>
          </a:xfrm>
          <a:prstGeom prst="rect">
            <a:avLst/>
          </a:prstGeom>
        </p:spPr>
      </p:pic>
      <p:sp>
        <p:nvSpPr>
          <p:cNvPr id="3" name="Footer Placeholder 3">
            <a:extLst>
              <a:ext uri="{FF2B5EF4-FFF2-40B4-BE49-F238E27FC236}">
                <a16:creationId xmlns:a16="http://schemas.microsoft.com/office/drawing/2014/main" id="{320A2BDE-59A0-4516-9FAF-9521157302A7}"/>
              </a:ext>
            </a:extLst>
          </p:cNvPr>
          <p:cNvSpPr>
            <a:spLocks noGrp="1"/>
          </p:cNvSpPr>
          <p:nvPr>
            <p:ph type="ftr" sz="quarter" idx="11"/>
          </p:nvPr>
        </p:nvSpPr>
        <p:spPr>
          <a:xfrm>
            <a:off x="3776133" y="6314016"/>
            <a:ext cx="4639733" cy="365125"/>
          </a:xfrm>
        </p:spPr>
        <p:txBody>
          <a:bodyPr/>
          <a:lstStyle/>
          <a:p>
            <a:r>
              <a:rPr lang="en-GB" sz="1400" dirty="0">
                <a:latin typeface="Arial" panose="020B0604020202020204" pitchFamily="34" charset="0"/>
                <a:cs typeface="Arial" panose="020B0604020202020204" pitchFamily="34" charset="0"/>
                <a:hlinkClick r:id="rId3"/>
              </a:rPr>
              <a:t>chen.qian19@imperial.ac.uk</a:t>
            </a:r>
            <a:r>
              <a:rPr lang="en-GB" sz="1400" dirty="0">
                <a:latin typeface="Arial" panose="020B0604020202020204" pitchFamily="34" charset="0"/>
                <a:cs typeface="Arial" panose="020B0604020202020204" pitchFamily="34" charset="0"/>
              </a:rPr>
              <a:t>    GitHub login: acse-cq419</a:t>
            </a:r>
          </a:p>
        </p:txBody>
      </p:sp>
      <p:sp>
        <p:nvSpPr>
          <p:cNvPr id="4" name="Title 1">
            <a:extLst>
              <a:ext uri="{FF2B5EF4-FFF2-40B4-BE49-F238E27FC236}">
                <a16:creationId xmlns:a16="http://schemas.microsoft.com/office/drawing/2014/main" id="{6117ECBC-2CEA-41B4-86DB-3B1DBC52D654}"/>
              </a:ext>
            </a:extLst>
          </p:cNvPr>
          <p:cNvSpPr txBox="1">
            <a:spLocks/>
          </p:cNvSpPr>
          <p:nvPr/>
        </p:nvSpPr>
        <p:spPr>
          <a:xfrm>
            <a:off x="838200" y="1158506"/>
            <a:ext cx="10515600" cy="5619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a:latin typeface="Arial" panose="020B0604020202020204" pitchFamily="34" charset="0"/>
                <a:ea typeface="Microsoft JhengHei" panose="020B0604030504040204" pitchFamily="34" charset="-120"/>
                <a:cs typeface="Arial" panose="020B0604020202020204" pitchFamily="34" charset="0"/>
              </a:rPr>
              <a:t>Performance Analysis</a:t>
            </a:r>
          </a:p>
        </p:txBody>
      </p:sp>
      <p:pic>
        <p:nvPicPr>
          <p:cNvPr id="6" name="Picture 5" descr="A close up of a map&#10;&#10;Description automatically generated">
            <a:extLst>
              <a:ext uri="{FF2B5EF4-FFF2-40B4-BE49-F238E27FC236}">
                <a16:creationId xmlns:a16="http://schemas.microsoft.com/office/drawing/2014/main" id="{306A2D8B-ADE6-4EF5-832D-4683F8C5EB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069" y="1946794"/>
            <a:ext cx="3688097" cy="2656220"/>
          </a:xfrm>
          <a:prstGeom prst="rect">
            <a:avLst/>
          </a:prstGeom>
        </p:spPr>
      </p:pic>
      <p:pic>
        <p:nvPicPr>
          <p:cNvPr id="8" name="Picture 7">
            <a:extLst>
              <a:ext uri="{FF2B5EF4-FFF2-40B4-BE49-F238E27FC236}">
                <a16:creationId xmlns:a16="http://schemas.microsoft.com/office/drawing/2014/main" id="{59963D5A-B8C7-49FA-8ACE-791F3F1777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8884" y="1908191"/>
            <a:ext cx="3728998" cy="2694823"/>
          </a:xfrm>
          <a:prstGeom prst="rect">
            <a:avLst/>
          </a:prstGeom>
        </p:spPr>
      </p:pic>
      <p:pic>
        <p:nvPicPr>
          <p:cNvPr id="10" name="Picture 9" descr="A close up of a map&#10;&#10;Description automatically generated">
            <a:extLst>
              <a:ext uri="{FF2B5EF4-FFF2-40B4-BE49-F238E27FC236}">
                <a16:creationId xmlns:a16="http://schemas.microsoft.com/office/drawing/2014/main" id="{32FA5907-0578-410B-A01B-251AB23341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3600" y="1946794"/>
            <a:ext cx="3780798" cy="2694824"/>
          </a:xfrm>
          <a:prstGeom prst="rect">
            <a:avLst/>
          </a:prstGeom>
        </p:spPr>
      </p:pic>
      <p:sp>
        <p:nvSpPr>
          <p:cNvPr id="11" name="Rectangle 10">
            <a:extLst>
              <a:ext uri="{FF2B5EF4-FFF2-40B4-BE49-F238E27FC236}">
                <a16:creationId xmlns:a16="http://schemas.microsoft.com/office/drawing/2014/main" id="{FE911A8C-CCA3-4362-8569-9535B1DDC01A}"/>
              </a:ext>
            </a:extLst>
          </p:cNvPr>
          <p:cNvSpPr/>
          <p:nvPr/>
        </p:nvSpPr>
        <p:spPr>
          <a:xfrm>
            <a:off x="726415" y="4754641"/>
            <a:ext cx="3005403" cy="1477328"/>
          </a:xfrm>
          <a:prstGeom prst="rect">
            <a:avLst/>
          </a:prstGeom>
        </p:spPr>
        <p:txBody>
          <a:bodyPr wrap="square">
            <a:spAutoFit/>
          </a:bodyPr>
          <a:lstStyle/>
          <a:p>
            <a:pPr algn="ctr"/>
            <a:r>
              <a:rPr lang="en-US" dirty="0">
                <a:latin typeface="Arial" panose="020B0604020202020204" pitchFamily="34" charset="0"/>
                <a:cs typeface="Arial" panose="020B0604020202020204" pitchFamily="34" charset="0"/>
              </a:rPr>
              <a:t>Tidal observation site </a:t>
            </a:r>
          </a:p>
          <a:p>
            <a:pPr algn="ctr"/>
            <a:r>
              <a:rPr lang="en-US" dirty="0">
                <a:latin typeface="Arial" panose="020B0604020202020204" pitchFamily="34" charset="0"/>
                <a:cs typeface="Arial" panose="020B0604020202020204" pitchFamily="34" charset="0"/>
              </a:rPr>
              <a:t>(</a:t>
            </a:r>
            <a:r>
              <a:rPr lang="en-US" b="1" dirty="0">
                <a:solidFill>
                  <a:srgbClr val="00B0F0"/>
                </a:solidFill>
                <a:latin typeface="Arial" panose="020B0604020202020204" pitchFamily="34" charset="0"/>
                <a:cs typeface="Arial" panose="020B0604020202020204" pitchFamily="34" charset="0"/>
              </a:rPr>
              <a:t>Hinkley Point</a:t>
            </a:r>
            <a:r>
              <a:rPr lang="en-US" dirty="0">
                <a:latin typeface="Arial" panose="020B0604020202020204" pitchFamily="34" charset="0"/>
                <a:cs typeface="Arial" panose="020B0604020202020204" pitchFamily="34" charset="0"/>
              </a:rPr>
              <a:t>)</a:t>
            </a:r>
          </a:p>
          <a:p>
            <a:pPr algn="ctr"/>
            <a:r>
              <a:rPr lang="en-GB" dirty="0">
                <a:latin typeface="Arial" panose="020B0604020202020204" pitchFamily="34" charset="0"/>
                <a:cs typeface="Arial" panose="020B0604020202020204" pitchFamily="34" charset="0"/>
              </a:rPr>
              <a:t>Timescales (1.5h / 1h) Prediction methods </a:t>
            </a:r>
          </a:p>
          <a:p>
            <a:pPr algn="ctr"/>
            <a:r>
              <a:rPr lang="en-GB" dirty="0">
                <a:latin typeface="Arial" panose="020B0604020202020204" pitchFamily="34" charset="0"/>
                <a:cs typeface="Arial" panose="020B0604020202020204" pitchFamily="34" charset="0"/>
              </a:rPr>
              <a:t>(ARMA / Non-ARMA-BP)</a:t>
            </a:r>
          </a:p>
        </p:txBody>
      </p:sp>
      <p:sp>
        <p:nvSpPr>
          <p:cNvPr id="12" name="Rectangle 11">
            <a:extLst>
              <a:ext uri="{FF2B5EF4-FFF2-40B4-BE49-F238E27FC236}">
                <a16:creationId xmlns:a16="http://schemas.microsoft.com/office/drawing/2014/main" id="{4DB01364-A9B9-4466-81B5-67D3E1960D3D}"/>
              </a:ext>
            </a:extLst>
          </p:cNvPr>
          <p:cNvSpPr/>
          <p:nvPr/>
        </p:nvSpPr>
        <p:spPr>
          <a:xfrm>
            <a:off x="4610681" y="4719851"/>
            <a:ext cx="3005403" cy="1477328"/>
          </a:xfrm>
          <a:prstGeom prst="rect">
            <a:avLst/>
          </a:prstGeom>
        </p:spPr>
        <p:txBody>
          <a:bodyPr wrap="square">
            <a:spAutoFit/>
          </a:bodyPr>
          <a:lstStyle/>
          <a:p>
            <a:pPr algn="ctr"/>
            <a:r>
              <a:rPr lang="en-US" dirty="0">
                <a:latin typeface="Arial" panose="020B0604020202020204" pitchFamily="34" charset="0"/>
                <a:cs typeface="Arial" panose="020B0604020202020204" pitchFamily="34" charset="0"/>
              </a:rPr>
              <a:t>Tidal observation site </a:t>
            </a:r>
          </a:p>
          <a:p>
            <a:pPr algn="ctr"/>
            <a:r>
              <a:rPr lang="en-US" dirty="0">
                <a:latin typeface="Arial" panose="020B0604020202020204" pitchFamily="34" charset="0"/>
                <a:cs typeface="Arial" panose="020B0604020202020204" pitchFamily="34" charset="0"/>
              </a:rPr>
              <a:t>(</a:t>
            </a:r>
            <a:r>
              <a:rPr lang="en-US" b="1" dirty="0">
                <a:solidFill>
                  <a:srgbClr val="00B0F0"/>
                </a:solidFill>
                <a:latin typeface="Arial" panose="020B0604020202020204" pitchFamily="34" charset="0"/>
                <a:cs typeface="Arial" panose="020B0604020202020204" pitchFamily="34" charset="0"/>
              </a:rPr>
              <a:t>St.  </a:t>
            </a:r>
            <a:r>
              <a:rPr lang="en-US" b="1" dirty="0" err="1">
                <a:solidFill>
                  <a:srgbClr val="00B0F0"/>
                </a:solidFill>
                <a:latin typeface="Arial" panose="020B0604020202020204" pitchFamily="34" charset="0"/>
                <a:cs typeface="Arial" panose="020B0604020202020204" pitchFamily="34" charset="0"/>
              </a:rPr>
              <a:t>Helier</a:t>
            </a:r>
            <a:r>
              <a:rPr lang="en-US" dirty="0">
                <a:latin typeface="Arial" panose="020B0604020202020204" pitchFamily="34" charset="0"/>
                <a:cs typeface="Arial" panose="020B0604020202020204" pitchFamily="34" charset="0"/>
              </a:rPr>
              <a:t>)</a:t>
            </a:r>
          </a:p>
          <a:p>
            <a:pPr algn="ctr"/>
            <a:r>
              <a:rPr lang="en-GB" dirty="0">
                <a:latin typeface="Arial" panose="020B0604020202020204" pitchFamily="34" charset="0"/>
                <a:cs typeface="Arial" panose="020B0604020202020204" pitchFamily="34" charset="0"/>
              </a:rPr>
              <a:t>Timescales (1.5h / 1h) Prediction methods </a:t>
            </a:r>
          </a:p>
          <a:p>
            <a:pPr algn="ctr"/>
            <a:r>
              <a:rPr lang="en-GB" dirty="0">
                <a:latin typeface="Arial" panose="020B0604020202020204" pitchFamily="34" charset="0"/>
                <a:cs typeface="Arial" panose="020B0604020202020204" pitchFamily="34" charset="0"/>
              </a:rPr>
              <a:t>(ARMA / Non-ARMA-BP</a:t>
            </a:r>
            <a:r>
              <a:rPr lang="en-GB" dirty="0"/>
              <a:t>)</a:t>
            </a:r>
          </a:p>
        </p:txBody>
      </p:sp>
      <p:sp>
        <p:nvSpPr>
          <p:cNvPr id="13" name="Rectangle 12">
            <a:extLst>
              <a:ext uri="{FF2B5EF4-FFF2-40B4-BE49-F238E27FC236}">
                <a16:creationId xmlns:a16="http://schemas.microsoft.com/office/drawing/2014/main" id="{E1845A6A-6F18-4380-94E6-7C4EF5768BA7}"/>
              </a:ext>
            </a:extLst>
          </p:cNvPr>
          <p:cNvSpPr/>
          <p:nvPr/>
        </p:nvSpPr>
        <p:spPr>
          <a:xfrm>
            <a:off x="8541297" y="4719851"/>
            <a:ext cx="3005403" cy="1508105"/>
          </a:xfrm>
          <a:prstGeom prst="rect">
            <a:avLst/>
          </a:prstGeom>
        </p:spPr>
        <p:txBody>
          <a:bodyPr wrap="square">
            <a:spAutoFit/>
          </a:bodyPr>
          <a:lstStyle/>
          <a:p>
            <a:pPr algn="ctr"/>
            <a:r>
              <a:rPr lang="en-US" dirty="0">
                <a:latin typeface="Arial" panose="020B0604020202020204" pitchFamily="34" charset="0"/>
                <a:cs typeface="Arial" panose="020B0604020202020204" pitchFamily="34" charset="0"/>
              </a:rPr>
              <a:t>Tidal observation site </a:t>
            </a:r>
          </a:p>
          <a:p>
            <a:pPr algn="ctr"/>
            <a:r>
              <a:rPr lang="en-US" dirty="0">
                <a:latin typeface="Arial" panose="020B0604020202020204" pitchFamily="34" charset="0"/>
                <a:cs typeface="Arial" panose="020B0604020202020204" pitchFamily="34" charset="0"/>
              </a:rPr>
              <a:t>(</a:t>
            </a:r>
            <a:r>
              <a:rPr lang="en-US" b="1" dirty="0">
                <a:solidFill>
                  <a:srgbClr val="00B0F0"/>
                </a:solidFill>
                <a:latin typeface="Arial" panose="020B0604020202020204" pitchFamily="34" charset="0"/>
                <a:cs typeface="Arial" panose="020B0604020202020204" pitchFamily="34" charset="0"/>
              </a:rPr>
              <a:t>Bournemouth</a:t>
            </a:r>
            <a:r>
              <a:rPr lang="en-US" dirty="0">
                <a:latin typeface="Arial" panose="020B0604020202020204" pitchFamily="34" charset="0"/>
                <a:cs typeface="Arial" panose="020B0604020202020204" pitchFamily="34" charset="0"/>
              </a:rPr>
              <a:t>)</a:t>
            </a:r>
          </a:p>
          <a:p>
            <a:pPr algn="ctr"/>
            <a:r>
              <a:rPr lang="en-GB" dirty="0">
                <a:latin typeface="Arial" panose="020B0604020202020204" pitchFamily="34" charset="0"/>
                <a:cs typeface="Arial" panose="020B0604020202020204" pitchFamily="34" charset="0"/>
              </a:rPr>
              <a:t>Timescales (1.5h / 1h) Prediction methods </a:t>
            </a:r>
          </a:p>
          <a:p>
            <a:pPr algn="ctr"/>
            <a:r>
              <a:rPr lang="en-GB" dirty="0">
                <a:latin typeface="Arial" panose="020B0604020202020204" pitchFamily="34" charset="0"/>
                <a:cs typeface="Arial" panose="020B0604020202020204" pitchFamily="34" charset="0"/>
              </a:rPr>
              <a:t>(ARMA / Non-ARMA-BP)</a:t>
            </a:r>
          </a:p>
        </p:txBody>
      </p:sp>
    </p:spTree>
    <p:extLst>
      <p:ext uri="{BB962C8B-B14F-4D97-AF65-F5344CB8AC3E}">
        <p14:creationId xmlns:p14="http://schemas.microsoft.com/office/powerpoint/2010/main" val="247736186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121638-8CF6-4151-8C01-6BF90A6C6D70}"/>
              </a:ext>
            </a:extLst>
          </p:cNvPr>
          <p:cNvPicPr>
            <a:picLocks noChangeAspect="1"/>
          </p:cNvPicPr>
          <p:nvPr/>
        </p:nvPicPr>
        <p:blipFill>
          <a:blip r:embed="rId2"/>
          <a:stretch>
            <a:fillRect/>
          </a:stretch>
        </p:blipFill>
        <p:spPr>
          <a:xfrm>
            <a:off x="385069" y="13011"/>
            <a:ext cx="2061890" cy="1145495"/>
          </a:xfrm>
          <a:prstGeom prst="rect">
            <a:avLst/>
          </a:prstGeom>
        </p:spPr>
      </p:pic>
      <p:sp>
        <p:nvSpPr>
          <p:cNvPr id="3" name="Footer Placeholder 3">
            <a:extLst>
              <a:ext uri="{FF2B5EF4-FFF2-40B4-BE49-F238E27FC236}">
                <a16:creationId xmlns:a16="http://schemas.microsoft.com/office/drawing/2014/main" id="{0D7CEBA3-2750-4C82-8EDF-DD6061AFB131}"/>
              </a:ext>
            </a:extLst>
          </p:cNvPr>
          <p:cNvSpPr>
            <a:spLocks noGrp="1"/>
          </p:cNvSpPr>
          <p:nvPr>
            <p:ph type="ftr" sz="quarter" idx="11"/>
          </p:nvPr>
        </p:nvSpPr>
        <p:spPr>
          <a:xfrm>
            <a:off x="3776133" y="6314016"/>
            <a:ext cx="4639733" cy="365125"/>
          </a:xfrm>
        </p:spPr>
        <p:txBody>
          <a:bodyPr/>
          <a:lstStyle/>
          <a:p>
            <a:r>
              <a:rPr lang="en-GB" sz="1400" dirty="0">
                <a:latin typeface="Arial" panose="020B0604020202020204" pitchFamily="34" charset="0"/>
                <a:cs typeface="Arial" panose="020B0604020202020204" pitchFamily="34" charset="0"/>
                <a:hlinkClick r:id="rId3"/>
              </a:rPr>
              <a:t>chen.qian19@imperial.ac.uk</a:t>
            </a:r>
            <a:r>
              <a:rPr lang="en-GB" sz="1400" dirty="0">
                <a:latin typeface="Arial" panose="020B0604020202020204" pitchFamily="34" charset="0"/>
                <a:cs typeface="Arial" panose="020B0604020202020204" pitchFamily="34" charset="0"/>
              </a:rPr>
              <a:t>    GitHub login: acse-cq419</a:t>
            </a:r>
          </a:p>
        </p:txBody>
      </p:sp>
      <p:sp>
        <p:nvSpPr>
          <p:cNvPr id="5" name="Title 1">
            <a:extLst>
              <a:ext uri="{FF2B5EF4-FFF2-40B4-BE49-F238E27FC236}">
                <a16:creationId xmlns:a16="http://schemas.microsoft.com/office/drawing/2014/main" id="{5E9D3DD7-3D1F-4688-8958-8BCA3E546B9C}"/>
              </a:ext>
            </a:extLst>
          </p:cNvPr>
          <p:cNvSpPr txBox="1">
            <a:spLocks/>
          </p:cNvSpPr>
          <p:nvPr/>
        </p:nvSpPr>
        <p:spPr>
          <a:xfrm>
            <a:off x="838200" y="1158506"/>
            <a:ext cx="10515600" cy="5619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a:latin typeface="Arial" panose="020B0604020202020204" pitchFamily="34" charset="0"/>
                <a:ea typeface="Microsoft JhengHei" panose="020B0604030504040204" pitchFamily="34" charset="-120"/>
                <a:cs typeface="Arial" panose="020B0604020202020204" pitchFamily="34" charset="0"/>
              </a:rPr>
              <a:t>Performance Analysis</a:t>
            </a:r>
          </a:p>
        </p:txBody>
      </p:sp>
      <p:pic>
        <p:nvPicPr>
          <p:cNvPr id="7" name="Picture 6" descr="A close up of a map&#10;&#10;Description automatically generated">
            <a:extLst>
              <a:ext uri="{FF2B5EF4-FFF2-40B4-BE49-F238E27FC236}">
                <a16:creationId xmlns:a16="http://schemas.microsoft.com/office/drawing/2014/main" id="{7CF2E5A6-7BF5-41DE-95EA-FF0BB68326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5512" y="178859"/>
            <a:ext cx="4020224" cy="1987569"/>
          </a:xfrm>
          <a:prstGeom prst="rect">
            <a:avLst/>
          </a:prstGeom>
        </p:spPr>
      </p:pic>
      <p:pic>
        <p:nvPicPr>
          <p:cNvPr id="9" name="Picture 8" descr="A close up of a map&#10;&#10;Description automatically generated">
            <a:extLst>
              <a:ext uri="{FF2B5EF4-FFF2-40B4-BE49-F238E27FC236}">
                <a16:creationId xmlns:a16="http://schemas.microsoft.com/office/drawing/2014/main" id="{50F9C93C-75A2-4E31-932D-73079E947C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5512" y="2208569"/>
            <a:ext cx="4006266" cy="2035349"/>
          </a:xfrm>
          <a:prstGeom prst="rect">
            <a:avLst/>
          </a:prstGeom>
        </p:spPr>
      </p:pic>
      <p:pic>
        <p:nvPicPr>
          <p:cNvPr id="11" name="Picture 10" descr="A close up of a map&#10;&#10;Description automatically generated">
            <a:extLst>
              <a:ext uri="{FF2B5EF4-FFF2-40B4-BE49-F238E27FC236}">
                <a16:creationId xmlns:a16="http://schemas.microsoft.com/office/drawing/2014/main" id="{080C1D71-AD66-47B3-809F-0B18CADCE5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8863" y="4286059"/>
            <a:ext cx="4139564" cy="2035349"/>
          </a:xfrm>
          <a:prstGeom prst="rect">
            <a:avLst/>
          </a:prstGeom>
        </p:spPr>
      </p:pic>
      <p:sp>
        <p:nvSpPr>
          <p:cNvPr id="12" name="Rectangle 11">
            <a:extLst>
              <a:ext uri="{FF2B5EF4-FFF2-40B4-BE49-F238E27FC236}">
                <a16:creationId xmlns:a16="http://schemas.microsoft.com/office/drawing/2014/main" id="{F18BDD66-CE37-4C16-8F69-6E35FA46A6C5}"/>
              </a:ext>
            </a:extLst>
          </p:cNvPr>
          <p:cNvSpPr/>
          <p:nvPr/>
        </p:nvSpPr>
        <p:spPr>
          <a:xfrm>
            <a:off x="838200" y="4400485"/>
            <a:ext cx="6148226" cy="1754326"/>
          </a:xfrm>
          <a:prstGeom prst="rect">
            <a:avLst/>
          </a:prstGeom>
        </p:spPr>
        <p:txBody>
          <a:bodyPr wrap="square">
            <a:spAutoFit/>
          </a:bodyPr>
          <a:lstStyle/>
          <a:p>
            <a:pPr algn="just"/>
            <a:r>
              <a:rPr lang="en-GB" dirty="0">
                <a:latin typeface="Arial" panose="020B0604020202020204" pitchFamily="34" charset="0"/>
                <a:cs typeface="Arial" panose="020B0604020202020204" pitchFamily="34" charset="0"/>
              </a:rPr>
              <a:t>Comparison of correlation coefficients using different timescales (1.5h / 1h) and different prediction methods (ARMA / Non- ARMA-BP). </a:t>
            </a:r>
          </a:p>
          <a:p>
            <a:pPr algn="just"/>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tidal observation sites </a:t>
            </a:r>
            <a:r>
              <a:rPr lang="en-GB" dirty="0">
                <a:latin typeface="Arial" panose="020B0604020202020204" pitchFamily="34" charset="0"/>
                <a:cs typeface="Arial" panose="020B0604020202020204" pitchFamily="34" charset="0"/>
              </a:rPr>
              <a:t>from top to bottom are </a:t>
            </a:r>
            <a:r>
              <a:rPr lang="en-US" dirty="0">
                <a:solidFill>
                  <a:srgbClr val="00B0F0"/>
                </a:solidFill>
                <a:latin typeface="Arial" panose="020B0604020202020204" pitchFamily="34" charset="0"/>
                <a:cs typeface="Arial" panose="020B0604020202020204" pitchFamily="34" charset="0"/>
              </a:rPr>
              <a:t>Hinkley Point</a:t>
            </a:r>
            <a:r>
              <a:rPr lang="en-US" dirty="0">
                <a:latin typeface="Arial" panose="020B0604020202020204" pitchFamily="34" charset="0"/>
                <a:cs typeface="Arial" panose="020B0604020202020204" pitchFamily="34" charset="0"/>
              </a:rPr>
              <a:t>, </a:t>
            </a:r>
            <a:r>
              <a:rPr lang="en-US" dirty="0">
                <a:solidFill>
                  <a:srgbClr val="00B0F0"/>
                </a:solidFill>
                <a:latin typeface="Arial" panose="020B0604020202020204" pitchFamily="34" charset="0"/>
                <a:cs typeface="Arial" panose="020B0604020202020204" pitchFamily="34" charset="0"/>
              </a:rPr>
              <a:t>St.  </a:t>
            </a:r>
            <a:r>
              <a:rPr lang="en-US" dirty="0" err="1">
                <a:solidFill>
                  <a:srgbClr val="00B0F0"/>
                </a:solidFill>
                <a:latin typeface="Arial" panose="020B0604020202020204" pitchFamily="34" charset="0"/>
                <a:cs typeface="Arial" panose="020B0604020202020204" pitchFamily="34" charset="0"/>
              </a:rPr>
              <a:t>Helier</a:t>
            </a:r>
            <a:r>
              <a:rPr lang="en-US" dirty="0">
                <a:solidFill>
                  <a:srgbClr val="00B0F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t>
            </a:r>
            <a:r>
              <a:rPr lang="en-US" dirty="0">
                <a:solidFill>
                  <a:srgbClr val="00B0F0"/>
                </a:solidFill>
                <a:latin typeface="Arial" panose="020B0604020202020204" pitchFamily="34" charset="0"/>
                <a:cs typeface="Arial" panose="020B0604020202020204" pitchFamily="34" charset="0"/>
              </a:rPr>
              <a:t>Bournemouth</a:t>
            </a:r>
            <a:r>
              <a:rPr lang="en-US" dirty="0">
                <a:latin typeface="Arial" panose="020B0604020202020204" pitchFamily="34" charset="0"/>
                <a:cs typeface="Arial" panose="020B0604020202020204" pitchFamily="34" charset="0"/>
              </a:rPr>
              <a:t> respectively.</a:t>
            </a:r>
            <a:endParaRPr lang="en-GB" dirty="0"/>
          </a:p>
        </p:txBody>
      </p:sp>
      <p:sp>
        <p:nvSpPr>
          <p:cNvPr id="13" name="Rectangle 12">
            <a:extLst>
              <a:ext uri="{FF2B5EF4-FFF2-40B4-BE49-F238E27FC236}">
                <a16:creationId xmlns:a16="http://schemas.microsoft.com/office/drawing/2014/main" id="{937F9D93-99C8-4238-A650-0C0DBE094527}"/>
              </a:ext>
            </a:extLst>
          </p:cNvPr>
          <p:cNvSpPr/>
          <p:nvPr/>
        </p:nvSpPr>
        <p:spPr>
          <a:xfrm>
            <a:off x="838199" y="1907548"/>
            <a:ext cx="6148227" cy="670120"/>
          </a:xfrm>
          <a:prstGeom prst="rect">
            <a:avLst/>
          </a:prstGeom>
        </p:spPr>
        <p:txBody>
          <a:bodyPr wrap="square">
            <a:spAutoFit/>
          </a:bodyPr>
          <a:lstStyle/>
          <a:p>
            <a:pPr algn="just">
              <a:lnSpc>
                <a:spcPct val="107000"/>
              </a:lnSpc>
              <a:spcAft>
                <a:spcPts val="800"/>
              </a:spcAft>
            </a:pPr>
            <a:r>
              <a:rPr lang="en-GB" dirty="0">
                <a:latin typeface="Arial" panose="020B0604020202020204" pitchFamily="34" charset="0"/>
                <a:ea typeface="Microsoft YaHei" panose="020B0503020204020204" pitchFamily="34" charset="-122"/>
                <a:cs typeface="Times New Roman" panose="02020603050405020304" pitchFamily="18" charset="0"/>
              </a:rPr>
              <a:t>To further quantifying performance, one new </a:t>
            </a:r>
            <a:r>
              <a:rPr lang="en-GB" dirty="0">
                <a:latin typeface="Arial" panose="020B0604020202020204" pitchFamily="34" charset="0"/>
                <a:ea typeface="SimSun" panose="02010600030101010101" pitchFamily="2" charset="-122"/>
                <a:cs typeface="Times New Roman" panose="02020603050405020304" pitchFamily="18" charset="0"/>
              </a:rPr>
              <a:t>measurement indicator is introduced, calling the </a:t>
            </a:r>
            <a:r>
              <a:rPr lang="en-GB" b="1" dirty="0">
                <a:solidFill>
                  <a:srgbClr val="00B0F0"/>
                </a:solidFill>
                <a:latin typeface="Arial" panose="020B0604020202020204" pitchFamily="34" charset="0"/>
                <a:ea typeface="SimSun" panose="02010600030101010101" pitchFamily="2" charset="-122"/>
                <a:cs typeface="Times New Roman" panose="02020603050405020304" pitchFamily="18" charset="0"/>
              </a:rPr>
              <a:t>correlation coefficient</a:t>
            </a:r>
            <a:r>
              <a:rPr lang="en-GB" dirty="0">
                <a:latin typeface="Arial" panose="020B0604020202020204" pitchFamily="34" charset="0"/>
                <a:ea typeface="SimSun" panose="02010600030101010101" pitchFamily="2" charset="-122"/>
                <a:cs typeface="Times New Roman" panose="02020603050405020304" pitchFamily="18" charset="0"/>
              </a:rPr>
              <a:t>.</a:t>
            </a:r>
            <a:endParaRPr lang="en-GB" sz="1600" dirty="0">
              <a:effectLst/>
              <a:latin typeface="Calibri" panose="020F0502020204030204" pitchFamily="34" charset="0"/>
              <a:ea typeface="SimSun"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12C6DEEA-6834-4A65-B603-A00056C3A9BD}"/>
                  </a:ext>
                </a:extLst>
              </p:cNvPr>
              <p:cNvSpPr/>
              <p:nvPr/>
            </p:nvSpPr>
            <p:spPr>
              <a:xfrm>
                <a:off x="615591" y="2800961"/>
                <a:ext cx="6593441" cy="9922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𝑟</m:t>
                      </m:r>
                      <m:d>
                        <m:dPr>
                          <m:ctrlPr>
                            <a:rPr lang="en-GB" i="1">
                              <a:latin typeface="Cambria Math" panose="02040503050406030204" pitchFamily="18" charset="0"/>
                            </a:rPr>
                          </m:ctrlPr>
                        </m:dPr>
                        <m:e>
                          <m:r>
                            <a:rPr lang="en-GB" i="1">
                              <a:latin typeface="Cambria Math" panose="02040503050406030204" pitchFamily="18" charset="0"/>
                            </a:rPr>
                            <m:t>𝑋</m:t>
                          </m:r>
                          <m:r>
                            <a:rPr lang="en-GB" i="0">
                              <a:latin typeface="Cambria Math" panose="02040503050406030204" pitchFamily="18" charset="0"/>
                            </a:rPr>
                            <m:t>, </m:t>
                          </m:r>
                          <m:r>
                            <a:rPr lang="en-GB" i="1">
                              <a:latin typeface="Cambria Math" panose="02040503050406030204" pitchFamily="18" charset="0"/>
                            </a:rPr>
                            <m:t>𝑌</m:t>
                          </m:r>
                        </m:e>
                      </m:d>
                      <m:r>
                        <a:rPr lang="en-GB" i="0">
                          <a:latin typeface="Cambria Math" panose="02040503050406030204" pitchFamily="18" charset="0"/>
                        </a:rPr>
                        <m:t> = </m:t>
                      </m:r>
                      <m:f>
                        <m:fPr>
                          <m:ctrlPr>
                            <a:rPr lang="en-GB" i="1">
                              <a:latin typeface="Cambria Math" panose="02040503050406030204" pitchFamily="18" charset="0"/>
                            </a:rPr>
                          </m:ctrlPr>
                        </m:fPr>
                        <m:num>
                          <m:r>
                            <a:rPr lang="en-GB" i="1">
                              <a:latin typeface="Cambria Math" panose="02040503050406030204" pitchFamily="18" charset="0"/>
                            </a:rPr>
                            <m:t>𝐶𝑜𝑣</m:t>
                          </m:r>
                          <m:d>
                            <m:dPr>
                              <m:ctrlPr>
                                <a:rPr lang="en-GB" i="1">
                                  <a:latin typeface="Cambria Math" panose="02040503050406030204" pitchFamily="18" charset="0"/>
                                </a:rPr>
                              </m:ctrlPr>
                            </m:dPr>
                            <m:e>
                              <m:r>
                                <a:rPr lang="en-GB" i="1">
                                  <a:latin typeface="Cambria Math" panose="02040503050406030204" pitchFamily="18" charset="0"/>
                                </a:rPr>
                                <m:t>𝑋</m:t>
                              </m:r>
                              <m:r>
                                <a:rPr lang="en-GB" i="0">
                                  <a:latin typeface="Cambria Math" panose="02040503050406030204" pitchFamily="18" charset="0"/>
                                </a:rPr>
                                <m:t>, </m:t>
                              </m:r>
                              <m:r>
                                <a:rPr lang="en-GB" i="1">
                                  <a:latin typeface="Cambria Math" panose="02040503050406030204" pitchFamily="18" charset="0"/>
                                </a:rPr>
                                <m:t>𝑌</m:t>
                              </m:r>
                            </m:e>
                          </m:d>
                        </m:num>
                        <m:den>
                          <m:rad>
                            <m:radPr>
                              <m:degHide m:val="on"/>
                              <m:ctrlPr>
                                <a:rPr lang="en-GB" i="1">
                                  <a:latin typeface="Cambria Math" panose="02040503050406030204" pitchFamily="18" charset="0"/>
                                </a:rPr>
                              </m:ctrlPr>
                            </m:radPr>
                            <m:deg/>
                            <m:e>
                              <m:r>
                                <a:rPr lang="en-GB" i="1">
                                  <a:latin typeface="Cambria Math" panose="02040503050406030204" pitchFamily="18" charset="0"/>
                                </a:rPr>
                                <m:t>𝑉𝑎𝑟</m:t>
                              </m:r>
                              <m:d>
                                <m:dPr>
                                  <m:begChr m:val="["/>
                                  <m:endChr m:val="]"/>
                                  <m:ctrlPr>
                                    <a:rPr lang="en-GB" i="1">
                                      <a:latin typeface="Cambria Math" panose="02040503050406030204" pitchFamily="18" charset="0"/>
                                    </a:rPr>
                                  </m:ctrlPr>
                                </m:dPr>
                                <m:e>
                                  <m:r>
                                    <a:rPr lang="en-GB" i="1">
                                      <a:latin typeface="Cambria Math" panose="02040503050406030204" pitchFamily="18" charset="0"/>
                                    </a:rPr>
                                    <m:t>𝑋</m:t>
                                  </m:r>
                                </m:e>
                              </m:d>
                              <m:r>
                                <a:rPr lang="en-GB" i="0">
                                  <a:latin typeface="Cambria Math" panose="02040503050406030204" pitchFamily="18" charset="0"/>
                                </a:rPr>
                                <m:t> </m:t>
                              </m:r>
                              <m:r>
                                <a:rPr lang="en-GB" i="1">
                                  <a:latin typeface="Cambria Math" panose="02040503050406030204" pitchFamily="18" charset="0"/>
                                </a:rPr>
                                <m:t>𝑉𝑎𝑟</m:t>
                              </m:r>
                              <m:d>
                                <m:dPr>
                                  <m:begChr m:val="["/>
                                  <m:endChr m:val="]"/>
                                  <m:ctrlPr>
                                    <a:rPr lang="en-GB" i="1">
                                      <a:latin typeface="Cambria Math" panose="02040503050406030204" pitchFamily="18" charset="0"/>
                                    </a:rPr>
                                  </m:ctrlPr>
                                </m:dPr>
                                <m:e>
                                  <m:r>
                                    <a:rPr lang="en-GB" i="1">
                                      <a:latin typeface="Cambria Math" panose="02040503050406030204" pitchFamily="18" charset="0"/>
                                    </a:rPr>
                                    <m:t>𝑌</m:t>
                                  </m:r>
                                </m:e>
                              </m:d>
                            </m:e>
                          </m:rad>
                        </m:den>
                      </m:f>
                      <m:r>
                        <a:rPr lang="en-GB" i="0">
                          <a:latin typeface="Cambria Math" panose="02040503050406030204" pitchFamily="18" charset="0"/>
                        </a:rPr>
                        <m:t> = </m:t>
                      </m:r>
                      <m:f>
                        <m:fPr>
                          <m:ctrlPr>
                            <a:rPr lang="en-GB" i="1">
                              <a:latin typeface="Cambria Math" panose="02040503050406030204" pitchFamily="18" charset="0"/>
                            </a:rPr>
                          </m:ctrlPr>
                        </m:fPr>
                        <m:num>
                          <m:nary>
                            <m:naryPr>
                              <m:chr m:val="∑"/>
                              <m:limLoc m:val="undOvr"/>
                              <m:ctrlPr>
                                <a:rPr lang="en-GB" i="1">
                                  <a:latin typeface="Cambria Math" panose="02040503050406030204" pitchFamily="18" charset="0"/>
                                </a:rPr>
                              </m:ctrlPr>
                            </m:naryPr>
                            <m:sub>
                              <m:r>
                                <a:rPr lang="en-GB" i="1">
                                  <a:latin typeface="Cambria Math" panose="02040503050406030204" pitchFamily="18" charset="0"/>
                                </a:rPr>
                                <m:t>𝑖</m:t>
                              </m:r>
                              <m:r>
                                <a:rPr lang="en-GB" i="0">
                                  <a:latin typeface="Cambria Math" panose="02040503050406030204" pitchFamily="18" charset="0"/>
                                </a:rPr>
                                <m:t>=1</m:t>
                              </m:r>
                            </m:sub>
                            <m:sup>
                              <m:r>
                                <a:rPr lang="en-GB" i="1">
                                  <a:latin typeface="Cambria Math" panose="02040503050406030204" pitchFamily="18" charset="0"/>
                                </a:rPr>
                                <m:t>𝑛</m:t>
                              </m:r>
                            </m:sup>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𝑋</m:t>
                                      </m:r>
                                    </m:e>
                                    <m:sub>
                                      <m:r>
                                        <a:rPr lang="en-GB" i="1">
                                          <a:latin typeface="Cambria Math" panose="02040503050406030204" pitchFamily="18" charset="0"/>
                                        </a:rPr>
                                        <m:t>𝑖</m:t>
                                      </m:r>
                                    </m:sub>
                                  </m:sSub>
                                  <m:r>
                                    <a:rPr lang="en-GB" i="0">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𝑋</m:t>
                                      </m:r>
                                    </m:e>
                                  </m:acc>
                                </m:e>
                              </m:d>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sub>
                                  </m:sSub>
                                  <m:r>
                                    <a:rPr lang="en-GB" i="0">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𝑌</m:t>
                                      </m:r>
                                    </m:e>
                                  </m:acc>
                                </m:e>
                              </m:d>
                            </m:e>
                          </m:nary>
                        </m:num>
                        <m:den>
                          <m:rad>
                            <m:radPr>
                              <m:degHide m:val="on"/>
                              <m:ctrlPr>
                                <a:rPr lang="en-GB" i="1">
                                  <a:latin typeface="Cambria Math" panose="02040503050406030204" pitchFamily="18" charset="0"/>
                                </a:rPr>
                              </m:ctrlPr>
                            </m:radPr>
                            <m:deg/>
                            <m:e>
                              <m:nary>
                                <m:naryPr>
                                  <m:chr m:val="∑"/>
                                  <m:limLoc m:val="undOvr"/>
                                  <m:ctrlPr>
                                    <a:rPr lang="en-GB" i="1">
                                      <a:latin typeface="Cambria Math" panose="02040503050406030204" pitchFamily="18" charset="0"/>
                                    </a:rPr>
                                  </m:ctrlPr>
                                </m:naryPr>
                                <m:sub>
                                  <m:r>
                                    <a:rPr lang="en-GB" i="1">
                                      <a:latin typeface="Cambria Math" panose="02040503050406030204" pitchFamily="18" charset="0"/>
                                    </a:rPr>
                                    <m:t>𝑖</m:t>
                                  </m:r>
                                  <m:r>
                                    <a:rPr lang="en-GB" i="0">
                                      <a:latin typeface="Cambria Math" panose="02040503050406030204" pitchFamily="18" charset="0"/>
                                    </a:rPr>
                                    <m:t>=1</m:t>
                                  </m:r>
                                </m:sub>
                                <m:sup>
                                  <m:r>
                                    <a:rPr lang="en-GB" i="1">
                                      <a:latin typeface="Cambria Math" panose="02040503050406030204" pitchFamily="18" charset="0"/>
                                    </a:rPr>
                                    <m:t>𝑛</m:t>
                                  </m:r>
                                </m:sup>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𝑋</m:t>
                                          </m:r>
                                        </m:e>
                                        <m:sub>
                                          <m:r>
                                            <a:rPr lang="en-GB" i="1">
                                              <a:latin typeface="Cambria Math" panose="02040503050406030204" pitchFamily="18" charset="0"/>
                                            </a:rPr>
                                            <m:t>𝑖</m:t>
                                          </m:r>
                                        </m:sub>
                                      </m:sSub>
                                      <m:r>
                                        <a:rPr lang="en-GB" i="0">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𝑋</m:t>
                                          </m:r>
                                        </m:e>
                                      </m:acc>
                                    </m:e>
                                  </m:d>
                                </m:e>
                              </m:nary>
                              <m:r>
                                <a:rPr lang="en-GB" i="0">
                                  <a:latin typeface="Cambria Math" panose="02040503050406030204" pitchFamily="18" charset="0"/>
                                </a:rPr>
                                <m:t>∙</m:t>
                              </m:r>
                              <m:nary>
                                <m:naryPr>
                                  <m:chr m:val="∑"/>
                                  <m:limLoc m:val="undOvr"/>
                                  <m:ctrlPr>
                                    <a:rPr lang="en-GB" i="1">
                                      <a:latin typeface="Cambria Math" panose="02040503050406030204" pitchFamily="18" charset="0"/>
                                    </a:rPr>
                                  </m:ctrlPr>
                                </m:naryPr>
                                <m:sub>
                                  <m:r>
                                    <a:rPr lang="en-GB" i="1">
                                      <a:latin typeface="Cambria Math" panose="02040503050406030204" pitchFamily="18" charset="0"/>
                                    </a:rPr>
                                    <m:t>𝑖</m:t>
                                  </m:r>
                                  <m:r>
                                    <a:rPr lang="en-GB" i="0">
                                      <a:latin typeface="Cambria Math" panose="02040503050406030204" pitchFamily="18" charset="0"/>
                                    </a:rPr>
                                    <m:t>=1</m:t>
                                  </m:r>
                                </m:sub>
                                <m:sup>
                                  <m:r>
                                    <a:rPr lang="en-GB" i="1">
                                      <a:latin typeface="Cambria Math" panose="02040503050406030204" pitchFamily="18" charset="0"/>
                                    </a:rPr>
                                    <m:t>𝑛</m:t>
                                  </m:r>
                                </m:sup>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sub>
                                      </m:sSub>
                                      <m:r>
                                        <a:rPr lang="en-GB" i="0">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𝑌</m:t>
                                          </m:r>
                                        </m:e>
                                      </m:acc>
                                    </m:e>
                                  </m:d>
                                </m:e>
                              </m:nary>
                            </m:e>
                          </m:rad>
                        </m:den>
                      </m:f>
                    </m:oMath>
                  </m:oMathPara>
                </a14:m>
                <a:endParaRPr lang="en-GB" dirty="0"/>
              </a:p>
            </p:txBody>
          </p:sp>
        </mc:Choice>
        <mc:Fallback xmlns="">
          <p:sp>
            <p:nvSpPr>
              <p:cNvPr id="14" name="Rectangle 13">
                <a:extLst>
                  <a:ext uri="{FF2B5EF4-FFF2-40B4-BE49-F238E27FC236}">
                    <a16:creationId xmlns:a16="http://schemas.microsoft.com/office/drawing/2014/main" id="{12C6DEEA-6834-4A65-B603-A00056C3A9BD}"/>
                  </a:ext>
                </a:extLst>
              </p:cNvPr>
              <p:cNvSpPr>
                <a:spLocks noRot="1" noChangeAspect="1" noMove="1" noResize="1" noEditPoints="1" noAdjustHandles="1" noChangeArrowheads="1" noChangeShapeType="1" noTextEdit="1"/>
              </p:cNvSpPr>
              <p:nvPr/>
            </p:nvSpPr>
            <p:spPr>
              <a:xfrm>
                <a:off x="615591" y="2800961"/>
                <a:ext cx="6593441" cy="99225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2244F15-2061-47F8-B85B-2D4C222343A2}"/>
                  </a:ext>
                </a:extLst>
              </p:cNvPr>
              <p:cNvSpPr/>
              <p:nvPr/>
            </p:nvSpPr>
            <p:spPr>
              <a:xfrm>
                <a:off x="2030097" y="3871948"/>
                <a:ext cx="3764428" cy="369332"/>
              </a:xfrm>
              <a:prstGeom prst="rect">
                <a:avLst/>
              </a:prstGeom>
            </p:spPr>
            <p:txBody>
              <a:bodyPr wrap="none">
                <a:spAutoFit/>
              </a:bodyPr>
              <a:lstStyle/>
              <a:p>
                <a:pPr algn="ctr"/>
                <a14:m>
                  <m:oMath xmlns:m="http://schemas.openxmlformats.org/officeDocument/2006/math">
                    <m:sSub>
                      <m:sSubPr>
                        <m:ctrlPr>
                          <a:rPr lang="en-GB" i="1" smtClean="0">
                            <a:latin typeface="Cambria Math" panose="02040503050406030204" pitchFamily="18" charset="0"/>
                            <a:ea typeface="Microsoft YaHei" panose="020B0503020204020204" pitchFamily="34" charset="-122"/>
                            <a:cs typeface="Microsoft YaHei" panose="020B0503020204020204" pitchFamily="34" charset="-122"/>
                          </a:rPr>
                        </m:ctrlPr>
                      </m:sSubPr>
                      <m:e>
                        <m:r>
                          <a:rPr lang="en-GB" i="1">
                            <a:latin typeface="Cambria Math" panose="02040503050406030204" pitchFamily="18" charset="0"/>
                            <a:ea typeface="Microsoft YaHei" panose="020B0503020204020204" pitchFamily="34" charset="-122"/>
                            <a:cs typeface="Microsoft YaHei" panose="020B0503020204020204" pitchFamily="34" charset="-122"/>
                          </a:rPr>
                          <m:t>𝑋</m:t>
                        </m:r>
                      </m:e>
                      <m:sub>
                        <m:r>
                          <a:rPr lang="en-GB" i="1">
                            <a:latin typeface="Cambria Math" panose="02040503050406030204" pitchFamily="18" charset="0"/>
                            <a:ea typeface="Microsoft YaHei" panose="020B0503020204020204" pitchFamily="34" charset="-122"/>
                            <a:cs typeface="Microsoft YaHei" panose="020B0503020204020204" pitchFamily="34" charset="-122"/>
                          </a:rPr>
                          <m:t>𝑖</m:t>
                        </m:r>
                      </m:sub>
                    </m:sSub>
                    <m:r>
                      <a:rPr lang="en-GB" i="1">
                        <a:latin typeface="Cambria Math" panose="02040503050406030204" pitchFamily="18" charset="0"/>
                        <a:ea typeface="Microsoft YaHei" panose="020B0503020204020204" pitchFamily="34" charset="-122"/>
                        <a:cs typeface="Microsoft YaHei" panose="020B0503020204020204" pitchFamily="34" charset="-122"/>
                      </a:rPr>
                      <m:t> :</m:t>
                    </m:r>
                  </m:oMath>
                </a14:m>
                <a:r>
                  <a:rPr lang="en-GB" dirty="0">
                    <a:latin typeface="Microsoft YaHei" panose="020B0503020204020204" pitchFamily="34" charset="-122"/>
                    <a:cs typeface="Microsoft YaHei" panose="020B0503020204020204" pitchFamily="34" charset="-122"/>
                  </a:rPr>
                  <a:t> </a:t>
                </a:r>
                <a:r>
                  <a:rPr lang="en-GB" dirty="0">
                    <a:latin typeface="Arial" panose="020B0604020202020204" pitchFamily="34" charset="0"/>
                    <a:ea typeface="Microsoft YaHei" panose="020B0503020204020204" pitchFamily="34" charset="-122"/>
                    <a:cs typeface="Arial" panose="020B0604020202020204" pitchFamily="34" charset="0"/>
                  </a:rPr>
                  <a:t>Prediction</a:t>
                </a:r>
                <a14:m>
                  <m:oMath xmlns:m="http://schemas.openxmlformats.org/officeDocument/2006/math">
                    <m:r>
                      <a:rPr lang="en-GB" i="1">
                        <a:latin typeface="Cambria Math" panose="02040503050406030204" pitchFamily="18" charset="0"/>
                        <a:ea typeface="Microsoft YaHei" panose="020B0503020204020204" pitchFamily="34" charset="-122"/>
                        <a:cs typeface="Arial" panose="020B0604020202020204" pitchFamily="34" charset="0"/>
                      </a:rPr>
                      <m:t>      </m:t>
                    </m:r>
                    <m:r>
                      <a:rPr lang="en-GB" b="0" i="1" smtClean="0">
                        <a:latin typeface="Cambria Math" panose="02040503050406030204" pitchFamily="18" charset="0"/>
                        <a:ea typeface="Microsoft YaHei" panose="020B0503020204020204" pitchFamily="34" charset="-122"/>
                        <a:cs typeface="Arial" panose="020B0604020202020204" pitchFamily="34" charset="0"/>
                      </a:rPr>
                      <m:t>    </m:t>
                    </m:r>
                    <m:sSub>
                      <m:sSubPr>
                        <m:ctrlPr>
                          <a:rPr lang="en-GB" i="1">
                            <a:latin typeface="Cambria Math" panose="02040503050406030204" pitchFamily="18" charset="0"/>
                            <a:ea typeface="Microsoft YaHei" panose="020B0503020204020204" pitchFamily="34" charset="-122"/>
                            <a:cs typeface="Microsoft YaHei" panose="020B0503020204020204" pitchFamily="34" charset="-122"/>
                          </a:rPr>
                        </m:ctrlPr>
                      </m:sSubPr>
                      <m:e>
                        <m:r>
                          <a:rPr lang="en-GB" i="1">
                            <a:latin typeface="Cambria Math" panose="02040503050406030204" pitchFamily="18" charset="0"/>
                            <a:ea typeface="Microsoft YaHei" panose="020B0503020204020204" pitchFamily="34" charset="-122"/>
                            <a:cs typeface="Microsoft YaHei" panose="020B0503020204020204" pitchFamily="34" charset="-122"/>
                          </a:rPr>
                          <m:t>𝑌</m:t>
                        </m:r>
                      </m:e>
                      <m:sub>
                        <m:r>
                          <a:rPr lang="en-GB" i="1">
                            <a:latin typeface="Cambria Math" panose="02040503050406030204" pitchFamily="18" charset="0"/>
                            <a:ea typeface="Microsoft YaHei" panose="020B0503020204020204" pitchFamily="34" charset="-122"/>
                            <a:cs typeface="Microsoft YaHei" panose="020B0503020204020204" pitchFamily="34" charset="-122"/>
                          </a:rPr>
                          <m:t>𝑖</m:t>
                        </m:r>
                      </m:sub>
                    </m:sSub>
                    <m:r>
                      <a:rPr lang="en-GB" i="1">
                        <a:latin typeface="Cambria Math" panose="02040503050406030204" pitchFamily="18" charset="0"/>
                        <a:ea typeface="Microsoft YaHei" panose="020B0503020204020204" pitchFamily="34" charset="-122"/>
                        <a:cs typeface="Microsoft YaHei" panose="020B0503020204020204" pitchFamily="34" charset="-122"/>
                      </a:rPr>
                      <m:t> :</m:t>
                    </m:r>
                  </m:oMath>
                </a14:m>
                <a:r>
                  <a:rPr lang="en-GB" dirty="0">
                    <a:latin typeface="Microsoft YaHei" panose="020B0503020204020204" pitchFamily="34" charset="-122"/>
                    <a:cs typeface="Microsoft YaHei" panose="020B0503020204020204" pitchFamily="34" charset="-122"/>
                  </a:rPr>
                  <a:t> </a:t>
                </a:r>
                <a:r>
                  <a:rPr lang="en-GB" dirty="0">
                    <a:latin typeface="Arial" panose="020B0604020202020204" pitchFamily="34" charset="0"/>
                    <a:ea typeface="Microsoft YaHei" panose="020B0503020204020204" pitchFamily="34" charset="-122"/>
                  </a:rPr>
                  <a:t>Observation</a:t>
                </a:r>
                <a:endParaRPr lang="en-GB" dirty="0">
                  <a:effectLst/>
                </a:endParaRPr>
              </a:p>
            </p:txBody>
          </p:sp>
        </mc:Choice>
        <mc:Fallback xmlns="">
          <p:sp>
            <p:nvSpPr>
              <p:cNvPr id="15" name="Rectangle 14">
                <a:extLst>
                  <a:ext uri="{FF2B5EF4-FFF2-40B4-BE49-F238E27FC236}">
                    <a16:creationId xmlns:a16="http://schemas.microsoft.com/office/drawing/2014/main" id="{72244F15-2061-47F8-B85B-2D4C222343A2}"/>
                  </a:ext>
                </a:extLst>
              </p:cNvPr>
              <p:cNvSpPr>
                <a:spLocks noRot="1" noChangeAspect="1" noMove="1" noResize="1" noEditPoints="1" noAdjustHandles="1" noChangeArrowheads="1" noChangeShapeType="1" noTextEdit="1"/>
              </p:cNvSpPr>
              <p:nvPr/>
            </p:nvSpPr>
            <p:spPr>
              <a:xfrm>
                <a:off x="2030097" y="3871948"/>
                <a:ext cx="3764428" cy="369332"/>
              </a:xfrm>
              <a:prstGeom prst="rect">
                <a:avLst/>
              </a:prstGeom>
              <a:blipFill>
                <a:blip r:embed="rId8"/>
                <a:stretch>
                  <a:fillRect t="-9836" r="-1133" b="-22951"/>
                </a:stretch>
              </a:blipFill>
            </p:spPr>
            <p:txBody>
              <a:bodyPr/>
              <a:lstStyle/>
              <a:p>
                <a:r>
                  <a:rPr lang="en-GB">
                    <a:noFill/>
                  </a:rPr>
                  <a:t> </a:t>
                </a:r>
              </a:p>
            </p:txBody>
          </p:sp>
        </mc:Fallback>
      </mc:AlternateContent>
    </p:spTree>
    <p:extLst>
      <p:ext uri="{BB962C8B-B14F-4D97-AF65-F5344CB8AC3E}">
        <p14:creationId xmlns:p14="http://schemas.microsoft.com/office/powerpoint/2010/main" val="35080496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DB4E9D-1F5C-4441-9227-8548FA49D264}"/>
              </a:ext>
            </a:extLst>
          </p:cNvPr>
          <p:cNvPicPr>
            <a:picLocks noChangeAspect="1"/>
          </p:cNvPicPr>
          <p:nvPr/>
        </p:nvPicPr>
        <p:blipFill>
          <a:blip r:embed="rId2"/>
          <a:stretch>
            <a:fillRect/>
          </a:stretch>
        </p:blipFill>
        <p:spPr>
          <a:xfrm>
            <a:off x="385069" y="13011"/>
            <a:ext cx="2061890" cy="1145495"/>
          </a:xfrm>
          <a:prstGeom prst="rect">
            <a:avLst/>
          </a:prstGeom>
        </p:spPr>
      </p:pic>
      <p:sp>
        <p:nvSpPr>
          <p:cNvPr id="4" name="Footer Placeholder 3">
            <a:extLst>
              <a:ext uri="{FF2B5EF4-FFF2-40B4-BE49-F238E27FC236}">
                <a16:creationId xmlns:a16="http://schemas.microsoft.com/office/drawing/2014/main" id="{E3A506EB-28D4-4064-A51F-40C570C2F8B0}"/>
              </a:ext>
            </a:extLst>
          </p:cNvPr>
          <p:cNvSpPr>
            <a:spLocks noGrp="1"/>
          </p:cNvSpPr>
          <p:nvPr>
            <p:ph type="ftr" sz="quarter" idx="11"/>
          </p:nvPr>
        </p:nvSpPr>
        <p:spPr>
          <a:xfrm>
            <a:off x="3776133" y="6314016"/>
            <a:ext cx="4639733" cy="365125"/>
          </a:xfrm>
        </p:spPr>
        <p:txBody>
          <a:bodyPr/>
          <a:lstStyle/>
          <a:p>
            <a:r>
              <a:rPr lang="en-GB" sz="1400" dirty="0">
                <a:latin typeface="Arial" panose="020B0604020202020204" pitchFamily="34" charset="0"/>
                <a:cs typeface="Arial" panose="020B0604020202020204" pitchFamily="34" charset="0"/>
                <a:hlinkClick r:id="rId3"/>
              </a:rPr>
              <a:t>chen.qian19@imperial.ac.uk</a:t>
            </a:r>
            <a:r>
              <a:rPr lang="en-GB" sz="1400" dirty="0">
                <a:latin typeface="Arial" panose="020B0604020202020204" pitchFamily="34" charset="0"/>
                <a:cs typeface="Arial" panose="020B0604020202020204" pitchFamily="34" charset="0"/>
              </a:rPr>
              <a:t>    GitHub login: acse-cq419</a:t>
            </a:r>
          </a:p>
        </p:txBody>
      </p:sp>
      <p:sp>
        <p:nvSpPr>
          <p:cNvPr id="5" name="Title 1">
            <a:extLst>
              <a:ext uri="{FF2B5EF4-FFF2-40B4-BE49-F238E27FC236}">
                <a16:creationId xmlns:a16="http://schemas.microsoft.com/office/drawing/2014/main" id="{E67F7922-6A82-434B-9435-B0BF57F7719F}"/>
              </a:ext>
            </a:extLst>
          </p:cNvPr>
          <p:cNvSpPr txBox="1">
            <a:spLocks/>
          </p:cNvSpPr>
          <p:nvPr/>
        </p:nvSpPr>
        <p:spPr>
          <a:xfrm>
            <a:off x="838200" y="1158506"/>
            <a:ext cx="10515600" cy="5619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a:latin typeface="Arial" panose="020B0604020202020204" pitchFamily="34" charset="0"/>
                <a:ea typeface="Microsoft JhengHei" panose="020B0604030504040204" pitchFamily="34" charset="-120"/>
                <a:cs typeface="Arial" panose="020B0604020202020204" pitchFamily="34" charset="0"/>
              </a:rPr>
              <a:t>Discussion &amp; Conclusion</a:t>
            </a:r>
          </a:p>
        </p:txBody>
      </p:sp>
      <p:sp>
        <p:nvSpPr>
          <p:cNvPr id="7" name="Rectangle 6">
            <a:extLst>
              <a:ext uri="{FF2B5EF4-FFF2-40B4-BE49-F238E27FC236}">
                <a16:creationId xmlns:a16="http://schemas.microsoft.com/office/drawing/2014/main" id="{71378631-DD25-4550-9D39-80180EDBDBF2}"/>
              </a:ext>
            </a:extLst>
          </p:cNvPr>
          <p:cNvSpPr/>
          <p:nvPr/>
        </p:nvSpPr>
        <p:spPr>
          <a:xfrm>
            <a:off x="838201" y="1951737"/>
            <a:ext cx="10237342" cy="3444854"/>
          </a:xfrm>
          <a:prstGeom prst="rect">
            <a:avLst/>
          </a:prstGeom>
        </p:spPr>
        <p:txBody>
          <a:bodyPr wrap="square">
            <a:spAutoFit/>
          </a:bodyPr>
          <a:lstStyle/>
          <a:p>
            <a:pPr algn="just">
              <a:lnSpc>
                <a:spcPct val="107000"/>
              </a:lnSpc>
              <a:spcAft>
                <a:spcPts val="800"/>
              </a:spcAft>
            </a:pPr>
            <a:r>
              <a:rPr lang="en-GB" dirty="0">
                <a:latin typeface="Arial" panose="020B0604020202020204" pitchFamily="34" charset="0"/>
                <a:ea typeface="SimSun" panose="02010600030101010101" pitchFamily="2" charset="-122"/>
                <a:cs typeface="Arial" panose="020B0604020202020204" pitchFamily="34" charset="0"/>
              </a:rPr>
              <a:t>In general, </a:t>
            </a:r>
            <a:r>
              <a:rPr lang="en-GB" i="1" dirty="0">
                <a:solidFill>
                  <a:srgbClr val="00B0F0"/>
                </a:solidFill>
                <a:latin typeface="Arial" panose="020B0604020202020204" pitchFamily="34" charset="0"/>
                <a:ea typeface="Microsoft YaHei" panose="020B0503020204020204" pitchFamily="34" charset="-122"/>
                <a:cs typeface="Arial" panose="020B0604020202020204" pitchFamily="34" charset="0"/>
              </a:rPr>
              <a:t>ARMA-BP</a:t>
            </a:r>
            <a:r>
              <a:rPr lang="en-GB" dirty="0">
                <a:solidFill>
                  <a:srgbClr val="00B0F0"/>
                </a:solidFill>
                <a:latin typeface="Arial" panose="020B0604020202020204" pitchFamily="34" charset="0"/>
                <a:ea typeface="Microsoft YaHei" panose="020B0503020204020204" pitchFamily="34" charset="-122"/>
                <a:cs typeface="Arial" panose="020B0604020202020204" pitchFamily="34" charset="0"/>
              </a:rPr>
              <a:t> </a:t>
            </a:r>
            <a:r>
              <a:rPr lang="en-GB" dirty="0">
                <a:latin typeface="Arial" panose="020B0604020202020204" pitchFamily="34" charset="0"/>
                <a:ea typeface="SimSun" panose="02010600030101010101" pitchFamily="2" charset="-122"/>
                <a:cs typeface="Arial" panose="020B0604020202020204" pitchFamily="34" charset="0"/>
              </a:rPr>
              <a:t>(</a:t>
            </a:r>
            <a:r>
              <a:rPr lang="en-GB" dirty="0">
                <a:latin typeface="Arial" panose="020B0604020202020204" pitchFamily="34" charset="0"/>
                <a:ea typeface="Microsoft YaHei" panose="020B0503020204020204" pitchFamily="34" charset="-122"/>
                <a:cs typeface="Arial" panose="020B0604020202020204" pitchFamily="34" charset="0"/>
              </a:rPr>
              <a:t>one-step iterative prediction</a:t>
            </a:r>
            <a:r>
              <a:rPr lang="en-GB" dirty="0">
                <a:latin typeface="Arial" panose="020B0604020202020204" pitchFamily="34" charset="0"/>
                <a:ea typeface="SimSun" panose="02010600030101010101" pitchFamily="2" charset="-122"/>
                <a:cs typeface="Arial" panose="020B0604020202020204" pitchFamily="34" charset="0"/>
              </a:rPr>
              <a:t>) method dominates over the </a:t>
            </a:r>
            <a:r>
              <a:rPr lang="en-GB" i="1" dirty="0">
                <a:solidFill>
                  <a:srgbClr val="00B0F0"/>
                </a:solidFill>
                <a:latin typeface="Arial" panose="020B0604020202020204" pitchFamily="34" charset="0"/>
                <a:ea typeface="Microsoft YaHei" panose="020B0503020204020204" pitchFamily="34" charset="-122"/>
                <a:cs typeface="Arial" panose="020B0604020202020204" pitchFamily="34" charset="0"/>
              </a:rPr>
              <a:t>Non-ARMA-BP </a:t>
            </a:r>
            <a:r>
              <a:rPr lang="en-GB" dirty="0">
                <a:latin typeface="Arial" panose="020B0604020202020204" pitchFamily="34" charset="0"/>
                <a:ea typeface="SimSun" panose="02010600030101010101" pitchFamily="2" charset="-122"/>
                <a:cs typeface="Arial" panose="020B0604020202020204" pitchFamily="34" charset="0"/>
              </a:rPr>
              <a:t>(</a:t>
            </a:r>
            <a:r>
              <a:rPr lang="en-GB" dirty="0">
                <a:latin typeface="Arial" panose="020B0604020202020204" pitchFamily="34" charset="0"/>
                <a:ea typeface="Microsoft YaHei" panose="020B0503020204020204" pitchFamily="34" charset="-122"/>
                <a:cs typeface="Arial" panose="020B0604020202020204" pitchFamily="34" charset="0"/>
              </a:rPr>
              <a:t>multi-step iterative prediction</a:t>
            </a:r>
            <a:r>
              <a:rPr lang="en-GB" dirty="0">
                <a:latin typeface="Arial" panose="020B0604020202020204" pitchFamily="34" charset="0"/>
                <a:ea typeface="SimSun" panose="02010600030101010101" pitchFamily="2" charset="-122"/>
                <a:cs typeface="Arial" panose="020B0604020202020204" pitchFamily="34" charset="0"/>
              </a:rPr>
              <a:t>) method, either on different tidal observation sites or timescales.</a:t>
            </a:r>
          </a:p>
          <a:p>
            <a:pPr algn="just">
              <a:lnSpc>
                <a:spcPct val="107000"/>
              </a:lnSpc>
              <a:spcAft>
                <a:spcPts val="800"/>
              </a:spcAft>
            </a:pPr>
            <a:endParaRPr lang="en-GB" dirty="0">
              <a:latin typeface="Arial" panose="020B0604020202020204" pitchFamily="34" charset="0"/>
              <a:ea typeface="SimSun" panose="02010600030101010101" pitchFamily="2" charset="-122"/>
              <a:cs typeface="Arial" panose="020B0604020202020204" pitchFamily="34" charset="0"/>
            </a:endParaRPr>
          </a:p>
          <a:p>
            <a:pPr algn="just">
              <a:lnSpc>
                <a:spcPct val="107000"/>
              </a:lnSpc>
              <a:spcAft>
                <a:spcPts val="800"/>
              </a:spcAft>
            </a:pPr>
            <a:r>
              <a:rPr lang="en-GB" dirty="0">
                <a:latin typeface="Arial" panose="020B0604020202020204" pitchFamily="34" charset="0"/>
                <a:ea typeface="SimSun" panose="02010600030101010101" pitchFamily="2" charset="-122"/>
                <a:cs typeface="Arial" panose="020B0604020202020204" pitchFamily="34" charset="0"/>
              </a:rPr>
              <a:t>For </a:t>
            </a:r>
            <a:r>
              <a:rPr lang="en-GB" dirty="0">
                <a:latin typeface="Arial" panose="020B0604020202020204" pitchFamily="34" charset="0"/>
                <a:ea typeface="Microsoft YaHei" panose="020B0503020204020204" pitchFamily="34" charset="-122"/>
                <a:cs typeface="Arial" panose="020B0604020202020204" pitchFamily="34" charset="0"/>
              </a:rPr>
              <a:t>observation points</a:t>
            </a:r>
            <a:r>
              <a:rPr lang="en-GB" dirty="0">
                <a:latin typeface="Arial" panose="020B0604020202020204" pitchFamily="34" charset="0"/>
                <a:ea typeface="SimSun" panose="02010600030101010101" pitchFamily="2" charset="-122"/>
                <a:cs typeface="Arial" panose="020B0604020202020204" pitchFamily="34" charset="0"/>
              </a:rPr>
              <a:t> with regular fluctuations</a:t>
            </a:r>
            <a:r>
              <a:rPr lang="en-GB" dirty="0">
                <a:latin typeface="Arial" panose="020B0604020202020204" pitchFamily="34" charset="0"/>
                <a:ea typeface="Microsoft YaHei" panose="020B0503020204020204" pitchFamily="34" charset="-122"/>
                <a:cs typeface="Arial" panose="020B0604020202020204" pitchFamily="34" charset="0"/>
              </a:rPr>
              <a:t>, </a:t>
            </a:r>
            <a:r>
              <a:rPr lang="en-GB" dirty="0">
                <a:latin typeface="Arial" panose="020B0604020202020204" pitchFamily="34" charset="0"/>
                <a:ea typeface="SimSun" panose="02010600030101010101" pitchFamily="2" charset="-122"/>
                <a:cs typeface="Arial" panose="020B0604020202020204" pitchFamily="34" charset="0"/>
              </a:rPr>
              <a:t>the trained BP neural network can make a relatively accurate prediction. On the contrary, for </a:t>
            </a:r>
            <a:r>
              <a:rPr lang="en-GB" dirty="0">
                <a:latin typeface="Arial" panose="020B0604020202020204" pitchFamily="34" charset="0"/>
                <a:ea typeface="Microsoft YaHei" panose="020B0503020204020204" pitchFamily="34" charset="-122"/>
                <a:cs typeface="Arial" panose="020B0604020202020204" pitchFamily="34" charset="0"/>
              </a:rPr>
              <a:t>observation points</a:t>
            </a:r>
            <a:r>
              <a:rPr lang="en-GB" dirty="0">
                <a:latin typeface="Arial" panose="020B0604020202020204" pitchFamily="34" charset="0"/>
                <a:ea typeface="SimSun" panose="02010600030101010101" pitchFamily="2" charset="-122"/>
                <a:cs typeface="Arial" panose="020B0604020202020204" pitchFamily="34" charset="0"/>
              </a:rPr>
              <a:t> with relatively disordered fluctuations, the prediction accuracy is usually very poor.</a:t>
            </a:r>
          </a:p>
          <a:p>
            <a:pPr algn="just">
              <a:lnSpc>
                <a:spcPct val="107000"/>
              </a:lnSpc>
              <a:spcAft>
                <a:spcPts val="800"/>
              </a:spcAft>
            </a:pPr>
            <a:r>
              <a:rPr lang="en-GB" dirty="0">
                <a:latin typeface="Arial" panose="020B0604020202020204" pitchFamily="34" charset="0"/>
                <a:ea typeface="SimSun" panose="02010600030101010101" pitchFamily="2" charset="-122"/>
                <a:cs typeface="Arial" panose="020B0604020202020204" pitchFamily="34" charset="0"/>
              </a:rPr>
              <a:t> </a:t>
            </a:r>
          </a:p>
          <a:p>
            <a:pPr algn="just">
              <a:lnSpc>
                <a:spcPct val="107000"/>
              </a:lnSpc>
              <a:spcAft>
                <a:spcPts val="800"/>
              </a:spcAft>
            </a:pPr>
            <a:r>
              <a:rPr lang="en-GB" dirty="0">
                <a:latin typeface="Arial" panose="020B0604020202020204" pitchFamily="34" charset="0"/>
                <a:ea typeface="SimSun" panose="02010600030101010101" pitchFamily="2" charset="-122"/>
                <a:cs typeface="Arial" panose="020B0604020202020204" pitchFamily="34" charset="0"/>
              </a:rPr>
              <a:t>Furthermore, the amplitude of tidal elevation is also a significant point. Larger amplitude means that the </a:t>
            </a:r>
            <a:r>
              <a:rPr lang="en-GB" dirty="0">
                <a:latin typeface="Arial" panose="020B0604020202020204" pitchFamily="34" charset="0"/>
                <a:ea typeface="Microsoft YaHei" panose="020B0503020204020204" pitchFamily="34" charset="-122"/>
                <a:cs typeface="Arial" panose="020B0604020202020204" pitchFamily="34" charset="0"/>
              </a:rPr>
              <a:t>observation points</a:t>
            </a:r>
            <a:r>
              <a:rPr lang="en-GB" dirty="0">
                <a:latin typeface="Arial" panose="020B0604020202020204" pitchFamily="34" charset="0"/>
                <a:ea typeface="SimSun" panose="02010600030101010101" pitchFamily="2" charset="-122"/>
                <a:cs typeface="Arial" panose="020B0604020202020204" pitchFamily="34" charset="0"/>
              </a:rPr>
              <a:t> are more likely to be uniformly distributed, </a:t>
            </a:r>
            <a:r>
              <a:rPr lang="en-GB" dirty="0">
                <a:latin typeface="Arial" panose="020B0604020202020204" pitchFamily="34" charset="0"/>
                <a:ea typeface="Microsoft YaHei" panose="020B0503020204020204" pitchFamily="34" charset="-122"/>
                <a:cs typeface="Arial" panose="020B0604020202020204" pitchFamily="34" charset="0"/>
              </a:rPr>
              <a:t>neither too dense nor too sparse</a:t>
            </a:r>
            <a:r>
              <a:rPr lang="en-GB" dirty="0">
                <a:latin typeface="Arial" panose="020B0604020202020204" pitchFamily="34" charset="0"/>
                <a:ea typeface="SimSun" panose="02010600030101010101" pitchFamily="2" charset="-122"/>
                <a:cs typeface="Arial" panose="020B0604020202020204" pitchFamily="34" charset="0"/>
              </a:rPr>
              <a:t>. Uniform data distribution plays a crucial role on improving prediction accuracy.</a:t>
            </a:r>
            <a:endParaRPr lang="en-GB" dirty="0">
              <a:effectLst/>
              <a:latin typeface="Arial" panose="020B060402020202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389483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805</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Microsoft YaHei</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 Chen</dc:creator>
  <cp:lastModifiedBy>Qian, Chen</cp:lastModifiedBy>
  <cp:revision>58</cp:revision>
  <dcterms:created xsi:type="dcterms:W3CDTF">2020-08-27T02:54:53Z</dcterms:created>
  <dcterms:modified xsi:type="dcterms:W3CDTF">2020-08-28T03:27:00Z</dcterms:modified>
</cp:coreProperties>
</file>