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5" r:id="rId3"/>
    <p:sldId id="397" r:id="rId4"/>
    <p:sldId id="396" r:id="rId5"/>
    <p:sldId id="398" r:id="rId6"/>
    <p:sldId id="401" r:id="rId7"/>
    <p:sldId id="399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1" r:id="rId18"/>
    <p:sldId id="412" r:id="rId19"/>
    <p:sldId id="413" r:id="rId20"/>
    <p:sldId id="414" r:id="rId21"/>
    <p:sldId id="410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u" initials="h" lastIdx="0" clrIdx="0">
    <p:extLst>
      <p:ext uri="{19B8F6BF-5375-455C-9EA6-DF929625EA0E}">
        <p15:presenceInfo xmlns:p15="http://schemas.microsoft.com/office/powerpoint/2012/main" userId="him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702" autoAdjust="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F2B8-7EA7-48C2-A2DE-9D77D3BDE31F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F07B-EECE-457C-9838-EF081A4C63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1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5BD35-CFCD-4043-8222-ADBB77CDBB6A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9C18-79AC-45AB-8776-82F055EBC2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9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D9C18-79AC-45AB-8776-82F055EBC2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81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6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18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9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12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737" y="152400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 Presentation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52400" y="12954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Effects of Workplace Ethics</a:t>
            </a:r>
          </a:p>
          <a:p>
            <a:pPr algn="ctr"/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</a:p>
          <a:p>
            <a:pPr algn="ctr"/>
            <a:r>
              <a:rPr lang="en-US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Employee and Productivity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3429000"/>
            <a:ext cx="8229600" cy="26587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9567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 and Productivity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smtClean="0"/>
              <a:t>Absenteeism</a:t>
            </a:r>
            <a:r>
              <a:rPr lang="en-US" sz="2000" dirty="0"/>
              <a:t>, unwarranted breaks, stealing of organization property, converting office equipment for personal use, gossiping </a:t>
            </a:r>
            <a:r>
              <a:rPr lang="en-US" sz="2000" dirty="0" smtClean="0"/>
              <a:t>are </a:t>
            </a:r>
            <a:r>
              <a:rPr lang="en-US" sz="2000" dirty="0"/>
              <a:t>liable to affect organization </a:t>
            </a:r>
            <a:r>
              <a:rPr lang="en-US" sz="2000" dirty="0" smtClean="0"/>
              <a:t>productivity.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2000" dirty="0"/>
              <a:t>organization level of productivity is directly proportional to employee level of commitment and </a:t>
            </a:r>
            <a:r>
              <a:rPr lang="en-US" sz="2000" dirty="0" smtClean="0"/>
              <a:t>satisfaction.</a:t>
            </a:r>
          </a:p>
          <a:p>
            <a:pPr algn="just"/>
            <a:endParaRPr lang="en-US" sz="1050" dirty="0" smtClean="0"/>
          </a:p>
          <a:p>
            <a:pPr algn="just"/>
            <a:r>
              <a:rPr lang="en-US" sz="2000" dirty="0" smtClean="0"/>
              <a:t>Integrating </a:t>
            </a:r>
            <a:r>
              <a:rPr lang="en-US" sz="2000" dirty="0"/>
              <a:t>values of integrity into the day-to-day </a:t>
            </a:r>
            <a:r>
              <a:rPr lang="en-US" sz="2000" dirty="0" smtClean="0"/>
              <a:t>operation </a:t>
            </a:r>
            <a:r>
              <a:rPr lang="en-US" sz="2000" dirty="0"/>
              <a:t>promote employees ethical </a:t>
            </a:r>
            <a:r>
              <a:rPr lang="en-US" sz="2000" dirty="0" smtClean="0"/>
              <a:t>behavior.</a:t>
            </a:r>
          </a:p>
        </p:txBody>
      </p:sp>
    </p:spTree>
    <p:extLst>
      <p:ext uri="{BB962C8B-B14F-4D97-AF65-F5344CB8AC3E}">
        <p14:creationId xmlns:p14="http://schemas.microsoft.com/office/powerpoint/2010/main" val="371188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Attitude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/>
              <a:t>settled way of </a:t>
            </a:r>
            <a:r>
              <a:rPr lang="en-US" sz="2400" b="1" i="1" dirty="0" smtClean="0"/>
              <a:t>thinking</a:t>
            </a:r>
            <a:r>
              <a:rPr lang="en-US" sz="2400" dirty="0" smtClean="0"/>
              <a:t>, </a:t>
            </a:r>
            <a:r>
              <a:rPr lang="en-US" sz="2400" b="1" i="1" dirty="0" smtClean="0"/>
              <a:t>feeling</a:t>
            </a:r>
            <a:r>
              <a:rPr lang="en-US" sz="2400" dirty="0" smtClean="0"/>
              <a:t> and </a:t>
            </a:r>
            <a:r>
              <a:rPr lang="en-US" sz="2400" b="1" i="1" dirty="0"/>
              <a:t>b</a:t>
            </a:r>
            <a:r>
              <a:rPr lang="en-US" sz="2400" b="1" i="1" dirty="0" smtClean="0"/>
              <a:t>ehaving</a:t>
            </a:r>
            <a:r>
              <a:rPr lang="en-US" sz="2400" dirty="0" smtClean="0"/>
              <a:t> in the workplace.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acceptable and unacceptable evaluation of particular person, people, objects, events happenings or </a:t>
            </a:r>
            <a:r>
              <a:rPr lang="en-US" sz="2400" dirty="0" smtClean="0"/>
              <a:t>ideas.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/>
              <a:t>Each individual worker has a different level of attitude to work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95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Attitude and Productivity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n-US" dirty="0"/>
              <a:t>Attitude paves way for behavioral action which ultimately influences </a:t>
            </a:r>
            <a:r>
              <a:rPr lang="en-US" dirty="0" smtClean="0"/>
              <a:t>productivity.</a:t>
            </a:r>
          </a:p>
          <a:p>
            <a:pPr algn="just"/>
            <a:r>
              <a:rPr lang="en-US" dirty="0"/>
              <a:t>work attitude tends to be favorable when organizations facilitate industrial harmony, affection, recognition, friendliness, freedom that are crucial for enhancing organizational </a:t>
            </a:r>
            <a:r>
              <a:rPr lang="en-US" dirty="0" smtClean="0"/>
              <a:t>productivity.</a:t>
            </a:r>
          </a:p>
          <a:p>
            <a:pPr algn="just"/>
            <a:r>
              <a:rPr lang="en-US" dirty="0" smtClean="0"/>
              <a:t>Unfavorable </a:t>
            </a:r>
            <a:r>
              <a:rPr lang="en-US" dirty="0"/>
              <a:t>work </a:t>
            </a:r>
            <a:r>
              <a:rPr lang="en-US" dirty="0" smtClean="0"/>
              <a:t>attitude </a:t>
            </a:r>
            <a:r>
              <a:rPr lang="en-US" dirty="0"/>
              <a:t>can be the push factor behind an individual's attitudes towards organizational </a:t>
            </a:r>
            <a:r>
              <a:rPr lang="en-US" dirty="0" smtClean="0"/>
              <a:t>productivity which </a:t>
            </a:r>
            <a:r>
              <a:rPr lang="en-US" dirty="0"/>
              <a:t>could come as a result </a:t>
            </a:r>
            <a:r>
              <a:rPr lang="en-US" dirty="0" smtClean="0"/>
              <a:t>of</a:t>
            </a:r>
          </a:p>
          <a:p>
            <a:pPr marL="1028700" algn="just">
              <a:buFont typeface="Arial" panose="020B0604020202020204" pitchFamily="34" charset="0"/>
              <a:buChar char="•"/>
            </a:pPr>
            <a:r>
              <a:rPr lang="en-US" dirty="0" smtClean="0"/>
              <a:t>poor </a:t>
            </a:r>
            <a:r>
              <a:rPr lang="en-US" dirty="0"/>
              <a:t>relationship with a </a:t>
            </a:r>
            <a:r>
              <a:rPr lang="en-US" dirty="0" smtClean="0"/>
              <a:t>leaders/manager</a:t>
            </a:r>
          </a:p>
          <a:p>
            <a:pPr marL="1028700" algn="just">
              <a:buFont typeface="Arial" panose="020B0604020202020204" pitchFamily="34" charset="0"/>
              <a:buChar char="•"/>
            </a:pPr>
            <a:r>
              <a:rPr lang="en-US" dirty="0" smtClean="0"/>
              <a:t>lack </a:t>
            </a:r>
            <a:r>
              <a:rPr lang="en-US" dirty="0"/>
              <a:t>of recognition and </a:t>
            </a:r>
            <a:r>
              <a:rPr lang="en-US" dirty="0" smtClean="0"/>
              <a:t>flextime</a:t>
            </a:r>
          </a:p>
          <a:p>
            <a:pPr marL="1028700" algn="just">
              <a:buFont typeface="Arial" panose="020B0604020202020204" pitchFamily="34" charset="0"/>
              <a:buChar char="•"/>
            </a:pPr>
            <a:r>
              <a:rPr lang="en-US" dirty="0" smtClean="0"/>
              <a:t>Inequality</a:t>
            </a:r>
          </a:p>
          <a:p>
            <a:pPr marL="1028700" algn="just">
              <a:buFont typeface="Arial" panose="020B0604020202020204" pitchFamily="34" charset="0"/>
              <a:buChar char="•"/>
            </a:pPr>
            <a:r>
              <a:rPr lang="en-US" dirty="0" smtClean="0"/>
              <a:t>inconsistent </a:t>
            </a:r>
            <a:r>
              <a:rPr lang="en-US" dirty="0"/>
              <a:t>promotion and payment of </a:t>
            </a:r>
            <a:r>
              <a:rPr lang="en-US" dirty="0" smtClean="0"/>
              <a:t>salary</a:t>
            </a:r>
          </a:p>
          <a:p>
            <a:pPr marL="1028700" algn="just">
              <a:buFont typeface="Arial" panose="020B0604020202020204" pitchFamily="34" charset="0"/>
              <a:buChar char="•"/>
            </a:pPr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5157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Discipline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H</a:t>
            </a:r>
            <a:r>
              <a:rPr lang="en-US" sz="2400" dirty="0" smtClean="0"/>
              <a:t>aving </a:t>
            </a:r>
            <a:r>
              <a:rPr lang="en-US" sz="2400" dirty="0"/>
              <a:t>the ability to control </a:t>
            </a:r>
            <a:r>
              <a:rPr lang="en-US" sz="2400" dirty="0" smtClean="0"/>
              <a:t>own </a:t>
            </a:r>
            <a:r>
              <a:rPr lang="en-US" sz="2400" dirty="0"/>
              <a:t>desires and impulses to stay focused on </a:t>
            </a:r>
            <a:r>
              <a:rPr lang="en-US" sz="2400" dirty="0" smtClean="0"/>
              <a:t>what it </a:t>
            </a:r>
            <a:r>
              <a:rPr lang="en-US" sz="2400" dirty="0"/>
              <a:t>needs to get done to successfully achieve a goal</a:t>
            </a:r>
            <a:r>
              <a:rPr lang="en-US" sz="24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 smtClean="0"/>
              <a:t> An art </a:t>
            </a:r>
            <a:r>
              <a:rPr lang="en-US" sz="2400" dirty="0"/>
              <a:t>of self-control, self-reliance, self-determination and </a:t>
            </a:r>
            <a:r>
              <a:rPr lang="en-US" sz="2400" dirty="0" smtClean="0"/>
              <a:t>self-sufficiency.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 smtClean="0"/>
              <a:t>Stimulates </a:t>
            </a:r>
            <a:r>
              <a:rPr lang="en-US" sz="2400" dirty="0"/>
              <a:t>an individual to sustain his/her decisions and drives the individual towards achieving the set </a:t>
            </a:r>
            <a:r>
              <a:rPr lang="en-US" sz="2400" dirty="0" smtClean="0"/>
              <a:t>goals.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96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Discipline and Productivity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smtClean="0"/>
              <a:t>Organizations </a:t>
            </a:r>
            <a:r>
              <a:rPr lang="en-US" sz="2000" dirty="0"/>
              <a:t>must drive the need to concentrate on stimulating self-discipline at </a:t>
            </a:r>
            <a:r>
              <a:rPr lang="en-US" sz="2000" dirty="0" smtClean="0"/>
              <a:t>work.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/>
              <a:t>The lack of self-discipline among workers may result to </a:t>
            </a:r>
            <a:r>
              <a:rPr lang="en-US" sz="2000" b="1" i="1" dirty="0"/>
              <a:t>distressing thoughts</a:t>
            </a:r>
            <a:r>
              <a:rPr lang="en-US" sz="2000" dirty="0"/>
              <a:t>, </a:t>
            </a:r>
            <a:r>
              <a:rPr lang="en-US" sz="2000" b="1" i="1" dirty="0"/>
              <a:t>negativity</a:t>
            </a:r>
            <a:r>
              <a:rPr lang="en-US" sz="2000" dirty="0"/>
              <a:t> and </a:t>
            </a:r>
            <a:r>
              <a:rPr lang="en-US" sz="2000" b="1" i="1" dirty="0"/>
              <a:t>lack of enthusiasm</a:t>
            </a:r>
            <a:r>
              <a:rPr lang="en-US" sz="2000" dirty="0"/>
              <a:t> at work, which adversely affect productivity of the employee and the organization at </a:t>
            </a:r>
            <a:r>
              <a:rPr lang="en-US" sz="2000" dirty="0" smtClean="0"/>
              <a:t>large.</a:t>
            </a:r>
          </a:p>
          <a:p>
            <a:pPr marL="0" indent="0" algn="just">
              <a:buNone/>
            </a:pPr>
            <a:endParaRPr lang="en-US" sz="1000" dirty="0" smtClean="0"/>
          </a:p>
          <a:p>
            <a:pPr algn="just"/>
            <a:r>
              <a:rPr lang="en-US" sz="2000" dirty="0" smtClean="0"/>
              <a:t>Self-discipline </a:t>
            </a:r>
            <a:r>
              <a:rPr lang="en-US" sz="2000" dirty="0"/>
              <a:t>at work promotes strong relationships to succeed and raises an environment of commitment, </a:t>
            </a:r>
            <a:r>
              <a:rPr lang="en-US" sz="2000" dirty="0" smtClean="0"/>
              <a:t>dedication </a:t>
            </a:r>
            <a:r>
              <a:rPr lang="en-US" sz="2000" dirty="0"/>
              <a:t>and devotion amongst the employees 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30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Commitment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Commitment is the bond employees experience with their </a:t>
            </a:r>
            <a:r>
              <a:rPr lang="en-US" sz="2400" dirty="0" smtClean="0"/>
              <a:t>organization.</a:t>
            </a:r>
          </a:p>
          <a:p>
            <a:pPr algn="just"/>
            <a:endParaRPr lang="en-US" sz="1100" dirty="0" smtClean="0"/>
          </a:p>
          <a:p>
            <a:pPr algn="just"/>
            <a:r>
              <a:rPr lang="en-US" sz="2400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commitment is an extent to which employee </a:t>
            </a:r>
            <a:r>
              <a:rPr lang="en-US" sz="2400" dirty="0" smtClean="0"/>
              <a:t>feels</a:t>
            </a:r>
          </a:p>
          <a:p>
            <a:pPr marL="9144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Attached,</a:t>
            </a:r>
          </a:p>
          <a:p>
            <a:pPr marL="9144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Loyal,</a:t>
            </a:r>
          </a:p>
          <a:p>
            <a:pPr marL="9144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Dedicated,</a:t>
            </a:r>
          </a:p>
          <a:p>
            <a:pPr marL="9144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Connected,</a:t>
            </a:r>
          </a:p>
          <a:p>
            <a:pPr indent="0" algn="just">
              <a:buNone/>
            </a:pPr>
            <a:r>
              <a:rPr lang="en-US" sz="2400" dirty="0" smtClean="0"/>
              <a:t>to </a:t>
            </a:r>
            <a:r>
              <a:rPr lang="en-US" sz="2400" dirty="0"/>
              <a:t>the organization goals and objectives</a:t>
            </a:r>
            <a:r>
              <a:rPr lang="en-US" sz="2400" dirty="0" smtClean="0"/>
              <a:t>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3145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Commitment and Productivity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E</a:t>
            </a:r>
            <a:r>
              <a:rPr lang="en-US" sz="2000" dirty="0" smtClean="0"/>
              <a:t>mployee </a:t>
            </a:r>
            <a:r>
              <a:rPr lang="en-US" sz="2000" dirty="0"/>
              <a:t>commitment can benefit organization in a number of </a:t>
            </a:r>
            <a:r>
              <a:rPr lang="en-US" sz="2000" dirty="0" smtClean="0"/>
              <a:t>ways like </a:t>
            </a:r>
            <a:r>
              <a:rPr lang="en-US" sz="2000" dirty="0"/>
              <a:t>reducing absenteeism, promoting employee active engagement, reducing intention to </a:t>
            </a:r>
            <a:r>
              <a:rPr lang="en-US" sz="2000" dirty="0" smtClean="0"/>
              <a:t>quite and </a:t>
            </a:r>
            <a:r>
              <a:rPr lang="en-US" sz="2000" dirty="0"/>
              <a:t>thereby resulting in sustained productivity</a:t>
            </a:r>
            <a:r>
              <a:rPr lang="en-US" sz="2000" dirty="0" smtClean="0"/>
              <a:t>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ommitment </a:t>
            </a:r>
            <a:r>
              <a:rPr lang="en-US" sz="2000" dirty="0"/>
              <a:t>tends to aid higher productivity if the employee morale is </a:t>
            </a:r>
            <a:r>
              <a:rPr lang="en-US" sz="2000" dirty="0" smtClean="0"/>
              <a:t>enhanced.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/>
              <a:t>A committed employee is perceived to be loyal and stays with the organization even in turbulent times, attends to work regularly, protects organization’s assets and as well shares its </a:t>
            </a:r>
            <a:r>
              <a:rPr lang="en-US" sz="2000" dirty="0" smtClean="0"/>
              <a:t>goals.</a:t>
            </a:r>
          </a:p>
        </p:txBody>
      </p:sp>
    </p:spTree>
    <p:extLst>
      <p:ext uri="{BB962C8B-B14F-4D97-AF65-F5344CB8AC3E}">
        <p14:creationId xmlns:p14="http://schemas.microsoft.com/office/powerpoint/2010/main" val="93097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9287" y="1270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C685-5897-4999-BDDE-B513296F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6705599" cy="5283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i="1" dirty="0"/>
              <a:t>“Act in such a way that you always treat </a:t>
            </a:r>
            <a:r>
              <a:rPr lang="en-US" sz="2000" b="1" i="1" dirty="0"/>
              <a:t>humanity</a:t>
            </a:r>
            <a:r>
              <a:rPr lang="en-US" sz="2000" i="1" dirty="0"/>
              <a:t>, whether in your own person or in the person of any other, never simply as a means, but always at the same time as an end</a:t>
            </a:r>
            <a:r>
              <a:rPr lang="en-US" sz="2000" i="1" dirty="0" smtClean="0"/>
              <a:t>.”</a:t>
            </a:r>
            <a:endParaRPr lang="en-US" sz="2000" dirty="0"/>
          </a:p>
          <a:p>
            <a:pPr marL="0" indent="0" algn="r">
              <a:buNone/>
            </a:pPr>
            <a:r>
              <a:rPr lang="en-US" sz="2000" i="1" dirty="0" smtClean="0"/>
              <a:t>- Immanuel </a:t>
            </a:r>
            <a:r>
              <a:rPr lang="en-US" sz="2000" i="1" dirty="0"/>
              <a:t>Kant</a:t>
            </a:r>
            <a:endParaRPr lang="en-US" sz="2000" dirty="0"/>
          </a:p>
          <a:p>
            <a:endParaRPr lang="en-US" sz="2400" dirty="0" smtClean="0"/>
          </a:p>
          <a:p>
            <a:pPr algn="just"/>
            <a:r>
              <a:rPr lang="en-US" sz="2000" dirty="0" smtClean="0"/>
              <a:t>Respect </a:t>
            </a:r>
            <a:r>
              <a:rPr lang="en-US" sz="2000" dirty="0"/>
              <a:t>can be defined as consideration for self and of others</a:t>
            </a:r>
            <a:r>
              <a:rPr lang="en-US" sz="2000" dirty="0" smtClean="0"/>
              <a:t>.</a:t>
            </a:r>
            <a:endParaRPr lang="en-US" sz="900" dirty="0"/>
          </a:p>
          <a:p>
            <a:pPr algn="just"/>
            <a:r>
              <a:rPr lang="en-US" sz="2000" dirty="0"/>
              <a:t>Respect includes consideration for other people's privacy, their physical space and belongings; and respect for different viewpoints, philosophies, physical ability, beliefs and personality.</a:t>
            </a:r>
          </a:p>
        </p:txBody>
      </p:sp>
    </p:spTree>
    <p:extLst>
      <p:ext uri="{BB962C8B-B14F-4D97-AF65-F5344CB8AC3E}">
        <p14:creationId xmlns:p14="http://schemas.microsoft.com/office/powerpoint/2010/main" val="200812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9287" y="1270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Respect and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C685-5897-4999-BDDE-B513296F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05599" cy="5130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ontributes </a:t>
            </a:r>
            <a:r>
              <a:rPr lang="en-US" sz="2400" dirty="0"/>
              <a:t>to job </a:t>
            </a:r>
            <a:r>
              <a:rPr lang="en-US" sz="2400" dirty="0" smtClean="0"/>
              <a:t>satisfaction.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ncreases </a:t>
            </a:r>
            <a:r>
              <a:rPr lang="en-US" sz="2400" dirty="0"/>
              <a:t>employee </a:t>
            </a:r>
            <a:r>
              <a:rPr lang="en-US" sz="2400" dirty="0" smtClean="0"/>
              <a:t>engagement.</a:t>
            </a:r>
          </a:p>
          <a:p>
            <a:r>
              <a:rPr lang="en-US" sz="2400" dirty="0" smtClean="0"/>
              <a:t>Creates a fair environment.</a:t>
            </a:r>
          </a:p>
          <a:p>
            <a:r>
              <a:rPr lang="en-US" sz="2400" dirty="0" smtClean="0"/>
              <a:t>Respect </a:t>
            </a:r>
            <a:r>
              <a:rPr lang="en-US" sz="2400" dirty="0"/>
              <a:t>is a stress </a:t>
            </a:r>
            <a:r>
              <a:rPr lang="en-US" sz="2400" dirty="0" smtClean="0"/>
              <a:t>reducer.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 smtClean="0"/>
              <a:t>mproves </a:t>
            </a:r>
            <a:r>
              <a:rPr lang="en-US" sz="2400" dirty="0"/>
              <a:t>knowledge </a:t>
            </a:r>
            <a:r>
              <a:rPr lang="en-US" sz="2400" dirty="0" smtClean="0"/>
              <a:t>sharing.</a:t>
            </a:r>
            <a:endParaRPr lang="en-US" sz="2400" dirty="0"/>
          </a:p>
          <a:p>
            <a:r>
              <a:rPr lang="en-US" sz="2400" dirty="0"/>
              <a:t>B</a:t>
            </a:r>
            <a:r>
              <a:rPr lang="en-US" sz="2400" dirty="0" smtClean="0"/>
              <a:t>oosts </a:t>
            </a:r>
            <a:r>
              <a:rPr lang="en-US" sz="2400" dirty="0"/>
              <a:t>the bottom </a:t>
            </a:r>
            <a:r>
              <a:rPr lang="en-US" sz="2400" dirty="0" smtClean="0"/>
              <a:t>line.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sz="2400" dirty="0" smtClean="0"/>
              <a:t>Which ultimately result in good relationship and high productivity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2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9287" y="1270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C685-5897-4999-BDDE-B513296F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05599" cy="5130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Fairness in the workplace is about respecting the rights of all those who work </a:t>
            </a:r>
            <a:r>
              <a:rPr lang="en-US" sz="2400" dirty="0" smtClean="0"/>
              <a:t>together.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about respecting, and advancing, employee’s human rights - everywhere they operate, and in everything they do.</a:t>
            </a:r>
          </a:p>
          <a:p>
            <a:r>
              <a:rPr lang="en-US" sz="2400" dirty="0"/>
              <a:t>By working in collaboration with others and through a process of continuous improvement, they aim to achieve fairness in the workplace for all the people with whom they work.</a:t>
            </a:r>
          </a:p>
        </p:txBody>
      </p:sp>
    </p:spTree>
    <p:extLst>
      <p:ext uri="{BB962C8B-B14F-4D97-AF65-F5344CB8AC3E}">
        <p14:creationId xmlns:p14="http://schemas.microsoft.com/office/powerpoint/2010/main" val="292101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Workplace Ethics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Standard of Conduct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2800" dirty="0" smtClean="0"/>
              <a:t>and </a:t>
            </a:r>
          </a:p>
          <a:p>
            <a:pPr marL="0" indent="0" algn="ctr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set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dirty="0"/>
              <a:t>, 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Inside the workplace which </a:t>
            </a:r>
            <a:r>
              <a:rPr lang="en-US" sz="2800" dirty="0"/>
              <a:t>include the right attitude, correct </a:t>
            </a:r>
            <a:r>
              <a:rPr lang="en-US" sz="2800" dirty="0" smtClean="0"/>
              <a:t>behavior, </a:t>
            </a:r>
            <a:r>
              <a:rPr lang="en-US" sz="2800" dirty="0"/>
              <a:t>respect for others and effective communication in the </a:t>
            </a:r>
            <a:r>
              <a:rPr lang="en-US" sz="2800" dirty="0" smtClean="0"/>
              <a:t>workplace.</a:t>
            </a:r>
          </a:p>
        </p:txBody>
      </p:sp>
    </p:spTree>
    <p:extLst>
      <p:ext uri="{BB962C8B-B14F-4D97-AF65-F5344CB8AC3E}">
        <p14:creationId xmlns:p14="http://schemas.microsoft.com/office/powerpoint/2010/main" val="184618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9287" y="1270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Fairness and Productivity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C685-5897-4999-BDDE-B513296F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05599" cy="5130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 smtClean="0"/>
              <a:t>ome </a:t>
            </a:r>
            <a:r>
              <a:rPr lang="en-US" sz="2400" dirty="0"/>
              <a:t>fundamental elements of fairness.</a:t>
            </a: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cap="all" dirty="0"/>
              <a:t>COMMON RULES</a:t>
            </a: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cap="all" dirty="0"/>
              <a:t>EQUAL FOOTING</a:t>
            </a: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cap="all" dirty="0"/>
              <a:t>VOICE</a:t>
            </a: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cap="all" dirty="0"/>
              <a:t>CREDIT</a:t>
            </a:r>
          </a:p>
          <a:p>
            <a:pPr marL="800100">
              <a:buFont typeface="Wingdings" panose="05000000000000000000" pitchFamily="2" charset="2"/>
              <a:buChar char="§"/>
            </a:pPr>
            <a:r>
              <a:rPr lang="en-US" cap="all" dirty="0"/>
              <a:t>CARE</a:t>
            </a:r>
          </a:p>
          <a:p>
            <a:pPr marL="0" indent="0" algn="just">
              <a:buNone/>
            </a:pPr>
            <a:r>
              <a:rPr lang="en-US" sz="2400" dirty="0"/>
              <a:t>These are related to an employee’s productivity. If a company has a well fairness policy then it’s employees work with satisfaction and their productivity also increases. </a:t>
            </a:r>
          </a:p>
        </p:txBody>
      </p:sp>
    </p:spTree>
    <p:extLst>
      <p:ext uri="{BB962C8B-B14F-4D97-AF65-F5344CB8AC3E}">
        <p14:creationId xmlns:p14="http://schemas.microsoft.com/office/powerpoint/2010/main" val="4261627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For high productivity, it is important that all </a:t>
            </a:r>
            <a:r>
              <a:rPr lang="en-US" sz="2000" dirty="0" smtClean="0"/>
              <a:t>of the employees </a:t>
            </a:r>
            <a:r>
              <a:rPr lang="en-US" sz="2000" dirty="0"/>
              <a:t>observe ethical conducts in their dealings with one </a:t>
            </a:r>
            <a:r>
              <a:rPr lang="en-US" sz="2000" dirty="0" smtClean="0"/>
              <a:t>another.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 smtClean="0"/>
              <a:t>These conducts </a:t>
            </a:r>
            <a:r>
              <a:rPr lang="en-US" sz="2000" dirty="0"/>
              <a:t>must be openly displayed through positive attitudes, committed teamwork, high integrity and self-discipline</a:t>
            </a:r>
            <a:r>
              <a:rPr lang="en-US" sz="2000" dirty="0" smtClean="0"/>
              <a:t>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/>
              <a:t>A stable pattern of rising productivity will naturally improve and sustain wages and favorable conditions of employment relationship.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6321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81000" y="2590800"/>
            <a:ext cx="6881113" cy="18288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53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7086600" cy="1374974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Workplace Ethics and Organizational Performance Relationship 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1440" y="2085975"/>
            <a:ext cx="3383280" cy="228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Workplace Ethics</a:t>
            </a:r>
          </a:p>
          <a:p>
            <a:pPr marL="10858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Attendance</a:t>
            </a:r>
          </a:p>
          <a:p>
            <a:pPr marL="10858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Team Work</a:t>
            </a:r>
          </a:p>
          <a:p>
            <a:pPr marL="10858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Honesty</a:t>
            </a:r>
          </a:p>
          <a:p>
            <a:pPr marL="10858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Respect</a:t>
            </a:r>
          </a:p>
          <a:p>
            <a:pPr marL="10858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Fairness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3400" y="2085975"/>
            <a:ext cx="3566160" cy="228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Organizational Performance</a:t>
            </a:r>
          </a:p>
          <a:p>
            <a:pPr marL="9715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Efficiency</a:t>
            </a:r>
          </a:p>
          <a:p>
            <a:pPr marL="9715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Effectiveness</a:t>
            </a:r>
          </a:p>
          <a:p>
            <a:pPr marL="9715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Productivity</a:t>
            </a:r>
          </a:p>
          <a:p>
            <a:pPr marL="9715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Quality</a:t>
            </a:r>
          </a:p>
          <a:p>
            <a:pPr marL="9715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Goal Achievement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352800" y="2809875"/>
            <a:ext cx="1447800" cy="838200"/>
          </a:xfrm>
          <a:prstGeom prst="rightArrow">
            <a:avLst>
              <a:gd name="adj1" fmla="val 43183"/>
              <a:gd name="adj2" fmla="val 53409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03120" y="4876800"/>
            <a:ext cx="356616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80010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Government policy</a:t>
            </a:r>
          </a:p>
          <a:p>
            <a:pPr marL="80010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+mj-lt"/>
              </a:rPr>
              <a:t>Individual Values</a:t>
            </a:r>
          </a:p>
        </p:txBody>
      </p:sp>
      <p:sp>
        <p:nvSpPr>
          <p:cNvPr id="8" name="Up Arrow 7"/>
          <p:cNvSpPr/>
          <p:nvPr/>
        </p:nvSpPr>
        <p:spPr>
          <a:xfrm>
            <a:off x="3581400" y="3276602"/>
            <a:ext cx="685800" cy="1298772"/>
          </a:xfrm>
          <a:prstGeom prst="upArrow">
            <a:avLst>
              <a:gd name="adj1" fmla="val 35937"/>
              <a:gd name="adj2" fmla="val 49219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280" y="17526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Independent Variables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17526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ependent Variables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457537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Intervening Variables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879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Workplace Ethics 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371600"/>
            <a:ext cx="5585713" cy="5029200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Attendance.</a:t>
            </a:r>
          </a:p>
          <a:p>
            <a:r>
              <a:rPr lang="en-US" sz="2400" dirty="0" smtClean="0"/>
              <a:t>Team Work.</a:t>
            </a:r>
          </a:p>
          <a:p>
            <a:r>
              <a:rPr lang="en-US" sz="2400" dirty="0" smtClean="0"/>
              <a:t>Integrity</a:t>
            </a:r>
          </a:p>
          <a:p>
            <a:r>
              <a:rPr lang="en-US" sz="2400" dirty="0" smtClean="0"/>
              <a:t>Work Attitude</a:t>
            </a:r>
          </a:p>
          <a:p>
            <a:r>
              <a:rPr lang="en-US" sz="2400" dirty="0" smtClean="0"/>
              <a:t>Self-discipline.</a:t>
            </a:r>
          </a:p>
          <a:p>
            <a:r>
              <a:rPr lang="en-US" sz="2400" dirty="0" smtClean="0"/>
              <a:t>Employee Commitment.</a:t>
            </a:r>
          </a:p>
          <a:p>
            <a:r>
              <a:rPr lang="en-US" sz="2400" dirty="0" smtClean="0"/>
              <a:t>Respect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14990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B</a:t>
            </a:r>
            <a:r>
              <a:rPr lang="en-US" sz="2400" dirty="0" smtClean="0"/>
              <a:t>eing present in the workplace regularly.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Being punctual.</a:t>
            </a:r>
          </a:p>
          <a:p>
            <a:pPr algn="just"/>
            <a:r>
              <a:rPr lang="en-US" sz="2400" dirty="0" smtClean="0"/>
              <a:t>Being in the workplace on time every workday. 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Utilizing the full work time.</a:t>
            </a:r>
          </a:p>
        </p:txBody>
      </p:sp>
    </p:spTree>
    <p:extLst>
      <p:ext uri="{BB962C8B-B14F-4D97-AF65-F5344CB8AC3E}">
        <p14:creationId xmlns:p14="http://schemas.microsoft.com/office/powerpoint/2010/main" val="294958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 and Productivity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More time for production.</a:t>
            </a:r>
            <a:endParaRPr lang="en-US" sz="2400" dirty="0"/>
          </a:p>
          <a:p>
            <a:r>
              <a:rPr lang="en-US" sz="2400" dirty="0" smtClean="0"/>
              <a:t>Being able to utilize full working time to increase productivity.</a:t>
            </a:r>
          </a:p>
          <a:p>
            <a:r>
              <a:rPr lang="en-US" sz="2400" dirty="0" smtClean="0"/>
              <a:t>Regular production.</a:t>
            </a:r>
          </a:p>
        </p:txBody>
      </p:sp>
    </p:spTree>
    <p:extLst>
      <p:ext uri="{BB962C8B-B14F-4D97-AF65-F5344CB8AC3E}">
        <p14:creationId xmlns:p14="http://schemas.microsoft.com/office/powerpoint/2010/main" val="23412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Work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Teamwork is the cooperative and coordinated efforts on the part of a group of persons who work together as a </a:t>
            </a:r>
            <a:r>
              <a:rPr lang="en-US" sz="2400" dirty="0" smtClean="0"/>
              <a:t>team.</a:t>
            </a:r>
          </a:p>
          <a:p>
            <a:pPr algn="just"/>
            <a:r>
              <a:rPr lang="en-US" sz="2400" dirty="0"/>
              <a:t>The ability to get along with others </a:t>
            </a:r>
            <a:r>
              <a:rPr lang="en-US" sz="2400" dirty="0" smtClean="0"/>
              <a:t>– </a:t>
            </a:r>
            <a:r>
              <a:rPr lang="en-US" sz="2400" dirty="0"/>
              <a:t>including </a:t>
            </a:r>
            <a:r>
              <a:rPr lang="en-US" sz="2400" dirty="0" smtClean="0"/>
              <a:t>those whom employee </a:t>
            </a:r>
            <a:r>
              <a:rPr lang="en-US" sz="2400" dirty="0"/>
              <a:t>don’t necessarily </a:t>
            </a:r>
            <a:r>
              <a:rPr lang="en-US" sz="2400" dirty="0" smtClean="0"/>
              <a:t>like.</a:t>
            </a:r>
          </a:p>
          <a:p>
            <a:pPr algn="just"/>
            <a:r>
              <a:rPr lang="en-US" sz="2400" dirty="0" smtClean="0"/>
              <a:t>Carrying out </a:t>
            </a:r>
            <a:r>
              <a:rPr lang="en-US" sz="2400" dirty="0"/>
              <a:t>own </a:t>
            </a:r>
            <a:r>
              <a:rPr lang="en-US" sz="2400" dirty="0" smtClean="0"/>
              <a:t>weight </a:t>
            </a:r>
            <a:r>
              <a:rPr lang="en-US" sz="2400" dirty="0"/>
              <a:t>and </a:t>
            </a:r>
            <a:r>
              <a:rPr lang="en-US" sz="2400" dirty="0" smtClean="0"/>
              <a:t>helping </a:t>
            </a:r>
            <a:r>
              <a:rPr lang="en-US" sz="2400" dirty="0"/>
              <a:t>others who are </a:t>
            </a:r>
            <a:r>
              <a:rPr lang="en-US" sz="2400" dirty="0" smtClean="0"/>
              <a:t>struggling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18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Work and Productivity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smtClean="0"/>
              <a:t>Even </a:t>
            </a:r>
            <a:r>
              <a:rPr lang="en-US" sz="2400" dirty="0"/>
              <a:t>the best qualified individual cannot have all of the skills to do </a:t>
            </a:r>
            <a:r>
              <a:rPr lang="en-US" sz="2400" dirty="0" smtClean="0"/>
              <a:t>everything.</a:t>
            </a:r>
          </a:p>
          <a:p>
            <a:pPr algn="just"/>
            <a:r>
              <a:rPr lang="en-US" sz="2400" dirty="0" smtClean="0"/>
              <a:t>Individual </a:t>
            </a:r>
            <a:r>
              <a:rPr lang="en-US" sz="2400" dirty="0"/>
              <a:t>strengths and skills are combined with </a:t>
            </a:r>
            <a:r>
              <a:rPr lang="en-US" sz="2400" dirty="0" smtClean="0"/>
              <a:t>teamwork.</a:t>
            </a:r>
          </a:p>
          <a:p>
            <a:pPr algn="just"/>
            <a:r>
              <a:rPr lang="en-US" sz="2400" dirty="0" smtClean="0"/>
              <a:t>More </a:t>
            </a:r>
            <a:r>
              <a:rPr lang="en-US" sz="2400" dirty="0"/>
              <a:t>can be achieved as a collective than </a:t>
            </a:r>
            <a:r>
              <a:rPr lang="en-US" sz="2400" dirty="0" smtClean="0"/>
              <a:t>individual.</a:t>
            </a:r>
            <a:endParaRPr lang="en-US" sz="2400" dirty="0"/>
          </a:p>
          <a:p>
            <a:pPr algn="just"/>
            <a:r>
              <a:rPr lang="en-US" sz="2400" dirty="0" smtClean="0"/>
              <a:t>More </a:t>
            </a:r>
            <a:r>
              <a:rPr lang="en-US" sz="2400" dirty="0"/>
              <a:t>ideas can be </a:t>
            </a:r>
            <a:r>
              <a:rPr lang="en-US" sz="2400" dirty="0" smtClean="0"/>
              <a:t>generated.</a:t>
            </a:r>
            <a:endParaRPr lang="en-US" sz="2400" dirty="0"/>
          </a:p>
          <a:p>
            <a:pPr algn="just"/>
            <a:r>
              <a:rPr lang="en-US" sz="2400" dirty="0" smtClean="0"/>
              <a:t>More </a:t>
            </a:r>
            <a:r>
              <a:rPr lang="en-US" sz="2400" dirty="0"/>
              <a:t>creative solutions brought on </a:t>
            </a:r>
            <a:r>
              <a:rPr lang="en-US" sz="2400" dirty="0" smtClean="0"/>
              <a:t>board.</a:t>
            </a:r>
          </a:p>
        </p:txBody>
      </p:sp>
    </p:spTree>
    <p:extLst>
      <p:ext uri="{BB962C8B-B14F-4D97-AF65-F5344CB8AC3E}">
        <p14:creationId xmlns:p14="http://schemas.microsoft.com/office/powerpoint/2010/main" val="360599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76200" y="76200"/>
            <a:ext cx="6881113" cy="1168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371600"/>
            <a:ext cx="6576313" cy="502920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The goal of any organization is to have employees behave in a manner consistent with the company's mission and </a:t>
            </a:r>
            <a:r>
              <a:rPr lang="en-US" sz="2400" dirty="0" smtClean="0"/>
              <a:t>goals.</a:t>
            </a:r>
          </a:p>
          <a:p>
            <a:pPr algn="just"/>
            <a:r>
              <a:rPr lang="en-US" sz="2400" dirty="0" smtClean="0"/>
              <a:t>Being Honest</a:t>
            </a:r>
            <a:r>
              <a:rPr lang="en-US" sz="2400" dirty="0"/>
              <a:t> </a:t>
            </a:r>
            <a:r>
              <a:rPr lang="en-US" sz="2400" dirty="0" smtClean="0"/>
              <a:t>and Reliable </a:t>
            </a:r>
          </a:p>
          <a:p>
            <a:pPr algn="just"/>
            <a:r>
              <a:rPr lang="en-US" sz="2400" dirty="0"/>
              <a:t>A</a:t>
            </a:r>
            <a:r>
              <a:rPr lang="en-US" sz="2400" dirty="0" smtClean="0"/>
              <a:t>ligning </a:t>
            </a:r>
            <a:r>
              <a:rPr lang="en-US" sz="2400" dirty="0"/>
              <a:t>absolutely with the core </a:t>
            </a:r>
            <a:r>
              <a:rPr lang="en-US" sz="2400" dirty="0" smtClean="0"/>
              <a:t>values.</a:t>
            </a:r>
          </a:p>
          <a:p>
            <a:pPr algn="just"/>
            <a:r>
              <a:rPr lang="en-US" sz="2400" dirty="0"/>
              <a:t>A</a:t>
            </a:r>
            <a:r>
              <a:rPr lang="en-US" sz="2400" dirty="0" smtClean="0"/>
              <a:t>dhering </a:t>
            </a:r>
            <a:r>
              <a:rPr lang="en-US" sz="2400" dirty="0"/>
              <a:t>to a code of </a:t>
            </a:r>
            <a:r>
              <a:rPr lang="en-US" sz="2400" dirty="0" smtClean="0"/>
              <a:t>ethics.</a:t>
            </a:r>
          </a:p>
          <a:p>
            <a:pPr algn="just"/>
            <a:r>
              <a:rPr lang="en-US" sz="2400" dirty="0"/>
              <a:t>M</a:t>
            </a:r>
            <a:r>
              <a:rPr lang="en-US" sz="2400" dirty="0" smtClean="0"/>
              <a:t>atching </a:t>
            </a:r>
            <a:r>
              <a:rPr lang="en-US" sz="2400" dirty="0"/>
              <a:t>actions with beliefs across a variety of </a:t>
            </a:r>
            <a:r>
              <a:rPr lang="en-US" sz="2400" dirty="0" smtClean="0"/>
              <a:t>situations.</a:t>
            </a:r>
          </a:p>
        </p:txBody>
      </p:sp>
    </p:spTree>
    <p:extLst>
      <p:ext uri="{BB962C8B-B14F-4D97-AF65-F5344CB8AC3E}">
        <p14:creationId xmlns:p14="http://schemas.microsoft.com/office/powerpoint/2010/main" val="3279927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4658</TotalTime>
  <Words>1029</Words>
  <Application>Microsoft Office PowerPoint</Application>
  <PresentationFormat>On-screen Show (4:3)</PresentationFormat>
  <Paragraphs>146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Decagon</dc:title>
  <dc:creator>Md. Mahbub Alam</dc:creator>
  <cp:lastModifiedBy>jazeem azeez</cp:lastModifiedBy>
  <cp:revision>289</cp:revision>
  <dcterms:created xsi:type="dcterms:W3CDTF">2006-08-16T00:00:00Z</dcterms:created>
  <dcterms:modified xsi:type="dcterms:W3CDTF">2020-02-09T21:08:48Z</dcterms:modified>
</cp:coreProperties>
</file>