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9800888" cy="7199313"/>
  <p:notesSz cx="6858000" cy="9144000"/>
  <p:defaultTextStyle>
    <a:defPPr>
      <a:defRPr lang="en-US"/>
    </a:defPPr>
    <a:lvl1pPr marL="0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1pPr>
    <a:lvl2pPr marL="589017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2pPr>
    <a:lvl3pPr marL="1178032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3pPr>
    <a:lvl4pPr marL="1767048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4pPr>
    <a:lvl5pPr marL="2356065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5pPr>
    <a:lvl6pPr marL="2945080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6pPr>
    <a:lvl7pPr marL="3534097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7pPr>
    <a:lvl8pPr marL="4123112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8pPr>
    <a:lvl9pPr marL="4712128" algn="l" defTabSz="1178032" rtl="0" eaLnBrk="1" latinLnBrk="0" hangingPunct="1">
      <a:defRPr sz="23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178222"/>
            <a:ext cx="14850666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3781306"/>
            <a:ext cx="14850666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4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3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383297"/>
            <a:ext cx="4269566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383297"/>
            <a:ext cx="12561188" cy="61010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29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794830"/>
            <a:ext cx="170782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4817875"/>
            <a:ext cx="170782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897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1916484"/>
            <a:ext cx="8415377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1916484"/>
            <a:ext cx="8415377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47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383297"/>
            <a:ext cx="17078266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764832"/>
            <a:ext cx="837670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629749"/>
            <a:ext cx="8376703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764832"/>
            <a:ext cx="841795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629749"/>
            <a:ext cx="8417956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86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60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479954"/>
            <a:ext cx="638630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036569"/>
            <a:ext cx="1002420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159794"/>
            <a:ext cx="638630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732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479954"/>
            <a:ext cx="638630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036569"/>
            <a:ext cx="1002420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159794"/>
            <a:ext cx="638630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501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383297"/>
            <a:ext cx="170782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1916484"/>
            <a:ext cx="170782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6672697"/>
            <a:ext cx="4455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4D28-F1A6-4E26-AF33-82F62F5CFD19}" type="datetimeFigureOut">
              <a:rPr lang="en-NZ" smtClean="0"/>
              <a:t>4/08/2018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6672697"/>
            <a:ext cx="6682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6672697"/>
            <a:ext cx="4455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898C-9CCA-49E3-9ACB-47B1DAE6F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0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-250876" y="1598656"/>
            <a:ext cx="20146087" cy="3556530"/>
            <a:chOff x="-1114425" y="-149"/>
            <a:chExt cx="16887825" cy="313"/>
          </a:xfrm>
        </p:grpSpPr>
        <p:sp>
          <p:nvSpPr>
            <p:cNvPr id="6" name="Rectangle 180" descr="Mon 23/07/18"/>
            <p:cNvSpPr>
              <a:spLocks noChangeArrowheads="1"/>
            </p:cNvSpPr>
            <p:nvPr/>
          </p:nvSpPr>
          <p:spPr bwMode="auto">
            <a:xfrm>
              <a:off x="-1114425" y="-3"/>
              <a:ext cx="990600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Start</a:t>
              </a:r>
              <a:r>
                <a:rPr lang="en-US" altLang="en-US" sz="955" dirty="0">
                  <a:latin typeface="Avenir Light" panose="020B0402020203020204" pitchFamily="34" charset="0"/>
                </a:rPr>
                <a:t/>
              </a:r>
              <a:br>
                <a:rPr lang="en-US" altLang="en-US" sz="955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Mon 23/07/18</a:t>
              </a:r>
              <a:endParaRPr lang="en-US" altLang="en-US" sz="3689" dirty="0">
                <a:latin typeface="Avenir Light" panose="020B0402020203020204" pitchFamily="34" charset="0"/>
              </a:endParaRPr>
            </a:p>
          </p:txBody>
        </p:sp>
        <p:sp>
          <p:nvSpPr>
            <p:cNvPr id="7" name="Rectangle 179" descr="Fri 12/10/18"/>
            <p:cNvSpPr>
              <a:spLocks noChangeArrowheads="1"/>
            </p:cNvSpPr>
            <p:nvPr/>
          </p:nvSpPr>
          <p:spPr bwMode="auto">
            <a:xfrm>
              <a:off x="15001875" y="-3"/>
              <a:ext cx="771525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Finish</a:t>
              </a:r>
              <a:r>
                <a:rPr lang="en-US" altLang="en-US" sz="955" dirty="0">
                  <a:latin typeface="Avenir Light" panose="020B0402020203020204" pitchFamily="34" charset="0"/>
                </a:rPr>
                <a:t/>
              </a:r>
              <a:br>
                <a:rPr lang="en-US" altLang="en-US" sz="955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Fri 12/10/18</a:t>
              </a:r>
              <a:endParaRPr lang="en-US" altLang="en-US" sz="3689" dirty="0">
                <a:latin typeface="Avenir Light" panose="020B0402020203020204" pitchFamily="34" charset="0"/>
              </a:endParaRPr>
            </a:p>
          </p:txBody>
        </p:sp>
        <p:sp>
          <p:nvSpPr>
            <p:cNvPr id="8" name="Rectangle 178" descr="23 Jul '18"/>
            <p:cNvSpPr>
              <a:spLocks noChangeArrowheads="1"/>
            </p:cNvSpPr>
            <p:nvPr/>
          </p:nvSpPr>
          <p:spPr bwMode="auto">
            <a:xfrm>
              <a:off x="-66675" y="-16"/>
              <a:ext cx="46672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23 Jul '18</a:t>
              </a:r>
              <a:endParaRPr lang="en-US" altLang="en-US" sz="3689" dirty="0">
                <a:latin typeface="Avenir Light" panose="020B0402020203020204" pitchFamily="34" charset="0"/>
              </a:endParaRPr>
            </a:p>
          </p:txBody>
        </p:sp>
        <p:sp>
          <p:nvSpPr>
            <p:cNvPr id="9" name="Freeform 177"/>
            <p:cNvSpPr>
              <a:spLocks noChangeArrowheads="1"/>
            </p:cNvSpPr>
            <p:nvPr/>
          </p:nvSpPr>
          <p:spPr bwMode="auto">
            <a:xfrm>
              <a:off x="-6667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0" name="Rectangle 176" descr="30 Jul '18"/>
            <p:cNvSpPr>
              <a:spLocks noChangeArrowheads="1"/>
            </p:cNvSpPr>
            <p:nvPr/>
          </p:nvSpPr>
          <p:spPr bwMode="auto">
            <a:xfrm>
              <a:off x="1219200" y="-16"/>
              <a:ext cx="46672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30 Jul '18</a:t>
              </a:r>
              <a:endParaRPr lang="en-US" altLang="en-US" sz="3689" dirty="0">
                <a:latin typeface="Avenir Light" panose="020B0402020203020204" pitchFamily="34" charset="0"/>
              </a:endParaRPr>
            </a:p>
          </p:txBody>
        </p:sp>
        <p:sp>
          <p:nvSpPr>
            <p:cNvPr id="11" name="Freeform 175"/>
            <p:cNvSpPr>
              <a:spLocks noChangeArrowheads="1"/>
            </p:cNvSpPr>
            <p:nvPr/>
          </p:nvSpPr>
          <p:spPr bwMode="auto">
            <a:xfrm>
              <a:off x="121920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2" name="Rectangle 174" descr="6 Aug '18"/>
            <p:cNvSpPr>
              <a:spLocks noChangeArrowheads="1"/>
            </p:cNvSpPr>
            <p:nvPr/>
          </p:nvSpPr>
          <p:spPr bwMode="auto">
            <a:xfrm>
              <a:off x="2495550" y="-16"/>
              <a:ext cx="4762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6 Aug '18</a:t>
              </a:r>
              <a:endParaRPr lang="en-US" altLang="en-US" sz="3689" dirty="0">
                <a:latin typeface="Avenir Light" panose="020B0402020203020204" pitchFamily="34" charset="0"/>
              </a:endParaRPr>
            </a:p>
          </p:txBody>
        </p:sp>
        <p:sp>
          <p:nvSpPr>
            <p:cNvPr id="13" name="Freeform 173"/>
            <p:cNvSpPr>
              <a:spLocks noChangeArrowheads="1"/>
            </p:cNvSpPr>
            <p:nvPr/>
          </p:nvSpPr>
          <p:spPr bwMode="auto">
            <a:xfrm>
              <a:off x="249555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4" name="Rectangle 172" descr="13 Aug '18"/>
            <p:cNvSpPr>
              <a:spLocks noChangeArrowheads="1"/>
            </p:cNvSpPr>
            <p:nvPr/>
          </p:nvSpPr>
          <p:spPr bwMode="auto">
            <a:xfrm>
              <a:off x="3781425" y="-16"/>
              <a:ext cx="53340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13 Aug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15" name="Freeform 171"/>
            <p:cNvSpPr>
              <a:spLocks noChangeArrowheads="1"/>
            </p:cNvSpPr>
            <p:nvPr/>
          </p:nvSpPr>
          <p:spPr bwMode="auto">
            <a:xfrm>
              <a:off x="378142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6" name="Rectangle 170" descr="20 Aug '18"/>
            <p:cNvSpPr>
              <a:spLocks noChangeArrowheads="1"/>
            </p:cNvSpPr>
            <p:nvPr/>
          </p:nvSpPr>
          <p:spPr bwMode="auto">
            <a:xfrm>
              <a:off x="5057775" y="-16"/>
              <a:ext cx="53340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20 Aug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17" name="Freeform 169"/>
            <p:cNvSpPr>
              <a:spLocks noChangeArrowheads="1"/>
            </p:cNvSpPr>
            <p:nvPr/>
          </p:nvSpPr>
          <p:spPr bwMode="auto">
            <a:xfrm>
              <a:off x="505777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8" name="Rectangle 168" descr="27 Aug '18"/>
            <p:cNvSpPr>
              <a:spLocks noChangeArrowheads="1"/>
            </p:cNvSpPr>
            <p:nvPr/>
          </p:nvSpPr>
          <p:spPr bwMode="auto">
            <a:xfrm>
              <a:off x="6343650" y="-16"/>
              <a:ext cx="53340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27 Aug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19" name="Freeform 167"/>
            <p:cNvSpPr>
              <a:spLocks noChangeArrowheads="1"/>
            </p:cNvSpPr>
            <p:nvPr/>
          </p:nvSpPr>
          <p:spPr bwMode="auto">
            <a:xfrm>
              <a:off x="634365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20" name="Rectangle 166" descr="3 Sep '18"/>
            <p:cNvSpPr>
              <a:spLocks noChangeArrowheads="1"/>
            </p:cNvSpPr>
            <p:nvPr/>
          </p:nvSpPr>
          <p:spPr bwMode="auto">
            <a:xfrm>
              <a:off x="7629525" y="-16"/>
              <a:ext cx="45720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3 Sep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21" name="Freeform 165"/>
            <p:cNvSpPr>
              <a:spLocks noChangeArrowheads="1"/>
            </p:cNvSpPr>
            <p:nvPr/>
          </p:nvSpPr>
          <p:spPr bwMode="auto">
            <a:xfrm>
              <a:off x="762952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22" name="Rectangle 164" descr="10 Sep '18"/>
            <p:cNvSpPr>
              <a:spLocks noChangeArrowheads="1"/>
            </p:cNvSpPr>
            <p:nvPr/>
          </p:nvSpPr>
          <p:spPr bwMode="auto">
            <a:xfrm>
              <a:off x="8905875" y="-16"/>
              <a:ext cx="5143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10 Sep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23" name="Freeform 163"/>
            <p:cNvSpPr>
              <a:spLocks noChangeArrowheads="1"/>
            </p:cNvSpPr>
            <p:nvPr/>
          </p:nvSpPr>
          <p:spPr bwMode="auto">
            <a:xfrm>
              <a:off x="890587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24" name="Rectangle 162" descr="17 Sep '18"/>
            <p:cNvSpPr>
              <a:spLocks noChangeArrowheads="1"/>
            </p:cNvSpPr>
            <p:nvPr/>
          </p:nvSpPr>
          <p:spPr bwMode="auto">
            <a:xfrm>
              <a:off x="10191750" y="-16"/>
              <a:ext cx="5143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17 Sep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25" name="Freeform 161"/>
            <p:cNvSpPr>
              <a:spLocks noChangeArrowheads="1"/>
            </p:cNvSpPr>
            <p:nvPr/>
          </p:nvSpPr>
          <p:spPr bwMode="auto">
            <a:xfrm>
              <a:off x="1019175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26" name="Rectangle 160" descr="24 Sep '18"/>
            <p:cNvSpPr>
              <a:spLocks noChangeArrowheads="1"/>
            </p:cNvSpPr>
            <p:nvPr/>
          </p:nvSpPr>
          <p:spPr bwMode="auto">
            <a:xfrm>
              <a:off x="11468100" y="-16"/>
              <a:ext cx="5143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24 Sep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27" name="Freeform 159"/>
            <p:cNvSpPr>
              <a:spLocks noChangeArrowheads="1"/>
            </p:cNvSpPr>
            <p:nvPr/>
          </p:nvSpPr>
          <p:spPr bwMode="auto">
            <a:xfrm>
              <a:off x="1146810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28" name="Rectangle 158" descr="1 Oct '18"/>
            <p:cNvSpPr>
              <a:spLocks noChangeArrowheads="1"/>
            </p:cNvSpPr>
            <p:nvPr/>
          </p:nvSpPr>
          <p:spPr bwMode="auto">
            <a:xfrm>
              <a:off x="12753975" y="-16"/>
              <a:ext cx="44767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1 Oct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29" name="Freeform 157"/>
            <p:cNvSpPr>
              <a:spLocks noChangeArrowheads="1"/>
            </p:cNvSpPr>
            <p:nvPr/>
          </p:nvSpPr>
          <p:spPr bwMode="auto">
            <a:xfrm>
              <a:off x="1275397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30" name="Rectangle 156" descr="8 Oct '18"/>
            <p:cNvSpPr>
              <a:spLocks noChangeArrowheads="1"/>
            </p:cNvSpPr>
            <p:nvPr/>
          </p:nvSpPr>
          <p:spPr bwMode="auto">
            <a:xfrm>
              <a:off x="14030325" y="-16"/>
              <a:ext cx="44767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88" tIns="0" rIns="0" bIns="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55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8 Oct '18</a:t>
              </a:r>
              <a:endParaRPr lang="en-US" altLang="en-US" sz="3689">
                <a:latin typeface="Avenir Light" panose="020B0402020203020204" pitchFamily="34" charset="0"/>
              </a:endParaRPr>
            </a:p>
          </p:txBody>
        </p:sp>
        <p:sp>
          <p:nvSpPr>
            <p:cNvPr id="31" name="Freeform 155"/>
            <p:cNvSpPr>
              <a:spLocks noChangeArrowheads="1"/>
            </p:cNvSpPr>
            <p:nvPr/>
          </p:nvSpPr>
          <p:spPr bwMode="auto">
            <a:xfrm>
              <a:off x="1403032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32" name="Rectangle 154" descr="Sprint 2&#10;Mon 6/08/18 - Sun 26/08/18"/>
            <p:cNvSpPr>
              <a:spLocks noChangeArrowheads="1"/>
            </p:cNvSpPr>
            <p:nvPr/>
          </p:nvSpPr>
          <p:spPr bwMode="auto">
            <a:xfrm>
              <a:off x="2505075" y="1"/>
              <a:ext cx="3838575" cy="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Black" panose="020B0803020203020204" pitchFamily="34" charset="0"/>
                </a:rPr>
                <a:t>Sprint </a:t>
              </a:r>
              <a:r>
                <a:rPr lang="en-US" altLang="en-US" sz="1193" dirty="0" smtClean="0">
                  <a:solidFill>
                    <a:srgbClr val="444444"/>
                  </a:solidFill>
                  <a:latin typeface="Avenir Black" panose="020B0803020203020204" pitchFamily="34" charset="0"/>
                </a:rPr>
                <a:t>1</a:t>
              </a:r>
              <a:endParaRPr lang="en-US" altLang="en-US" sz="1193" dirty="0">
                <a:solidFill>
                  <a:srgbClr val="444444"/>
                </a:solidFill>
                <a:latin typeface="Avenir Black" panose="020B0803020203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Mon 6/08/18 - Sun 26/08/18</a:t>
              </a:r>
              <a:endParaRPr lang="en-US" altLang="en-US" sz="3689" dirty="0">
                <a:latin typeface="Avenir Medium" panose="02000603020000020003" pitchFamily="2" charset="0"/>
              </a:endParaRPr>
            </a:p>
          </p:txBody>
        </p:sp>
        <p:sp>
          <p:nvSpPr>
            <p:cNvPr id="33" name="Rectangle 153" descr="Sprint 3&#10;Mon 27/08/18 - Sun 16/09/18"/>
            <p:cNvSpPr>
              <a:spLocks noChangeArrowheads="1"/>
            </p:cNvSpPr>
            <p:nvPr/>
          </p:nvSpPr>
          <p:spPr bwMode="auto">
            <a:xfrm>
              <a:off x="6353175" y="1"/>
              <a:ext cx="3838575" cy="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Black" panose="020B0803020203020204" pitchFamily="34" charset="0"/>
                </a:rPr>
                <a:t>Sprint </a:t>
              </a:r>
              <a:r>
                <a:rPr lang="en-US" altLang="en-US" sz="1193" dirty="0" smtClean="0">
                  <a:solidFill>
                    <a:srgbClr val="444444"/>
                  </a:solidFill>
                  <a:latin typeface="Avenir Black" panose="020B0803020203020204" pitchFamily="34" charset="0"/>
                </a:rPr>
                <a:t>2</a:t>
              </a:r>
              <a:endParaRPr lang="en-US" altLang="en-US" sz="1193" dirty="0">
                <a:solidFill>
                  <a:srgbClr val="444444"/>
                </a:solidFill>
                <a:latin typeface="Avenir Black" panose="020B0803020203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Mon 27/08/18 - Sun 16/09/18</a:t>
              </a:r>
              <a:endParaRPr lang="en-US" altLang="en-US" sz="3689" dirty="0">
                <a:latin typeface="Avenir Medium" panose="02000603020000020003" pitchFamily="2" charset="0"/>
              </a:endParaRPr>
            </a:p>
          </p:txBody>
        </p:sp>
        <p:sp>
          <p:nvSpPr>
            <p:cNvPr id="34" name="Rectangle 152" descr="Sprint 1&#10;Mon 23/07/18 - Sun 5/08/18"/>
            <p:cNvSpPr>
              <a:spLocks noChangeArrowheads="1"/>
            </p:cNvSpPr>
            <p:nvPr/>
          </p:nvSpPr>
          <p:spPr bwMode="auto">
            <a:xfrm>
              <a:off x="-57150" y="1"/>
              <a:ext cx="2552700" cy="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 smtClean="0">
                  <a:solidFill>
                    <a:srgbClr val="444444"/>
                  </a:solidFill>
                  <a:latin typeface="Avenir Black" panose="020B0803020203020204" pitchFamily="34" charset="0"/>
                </a:rPr>
                <a:t>Kick-Off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 smtClean="0">
                  <a:solidFill>
                    <a:srgbClr val="444444"/>
                  </a:solidFill>
                  <a:latin typeface="Avenir Medium" panose="02000603020000020003" pitchFamily="2" charset="0"/>
                </a:rPr>
                <a:t>Mon </a:t>
              </a: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23/07/18 - Sun 5/08/18</a:t>
              </a:r>
              <a:endParaRPr lang="en-US" altLang="en-US" sz="3689" dirty="0">
                <a:latin typeface="Avenir Medium" panose="02000603020000020003" pitchFamily="2" charset="0"/>
              </a:endParaRPr>
            </a:p>
          </p:txBody>
        </p:sp>
        <p:sp>
          <p:nvSpPr>
            <p:cNvPr id="35" name="Rectangle 151" descr="Sprint 4&#10;Mon 17/09/18 - Fri 12/10/18"/>
            <p:cNvSpPr>
              <a:spLocks noChangeArrowheads="1"/>
            </p:cNvSpPr>
            <p:nvPr/>
          </p:nvSpPr>
          <p:spPr bwMode="auto">
            <a:xfrm>
              <a:off x="10201275" y="1"/>
              <a:ext cx="4743450" cy="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Black" panose="020B0803020203020204" pitchFamily="34" charset="0"/>
                </a:rPr>
                <a:t>Sprint </a:t>
              </a:r>
              <a:r>
                <a:rPr lang="en-US" altLang="en-US" sz="1193" dirty="0" smtClean="0">
                  <a:solidFill>
                    <a:srgbClr val="444444"/>
                  </a:solidFill>
                  <a:latin typeface="Avenir Black" panose="020B0803020203020204" pitchFamily="34" charset="0"/>
                </a:rPr>
                <a:t>3</a:t>
              </a:r>
              <a:endParaRPr lang="en-US" altLang="en-US" sz="1193" dirty="0">
                <a:solidFill>
                  <a:srgbClr val="444444"/>
                </a:solidFill>
                <a:latin typeface="Avenir Black" panose="020B0803020203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Mon 17/09/18 - Fri 12/10/18</a:t>
              </a:r>
              <a:endParaRPr lang="en-US" altLang="en-US" sz="3689" dirty="0">
                <a:latin typeface="Avenir Medium" panose="02000603020000020003" pitchFamily="2" charset="0"/>
              </a:endParaRPr>
            </a:p>
          </p:txBody>
        </p:sp>
        <p:sp>
          <p:nvSpPr>
            <p:cNvPr id="36" name="Rectangle 150" descr="M1 - Audit #1&#10;Mon 6/08/18 - Fri 10/08/18"/>
            <p:cNvSpPr>
              <a:spLocks noChangeArrowheads="1"/>
            </p:cNvSpPr>
            <p:nvPr/>
          </p:nvSpPr>
          <p:spPr bwMode="auto">
            <a:xfrm>
              <a:off x="2505075" y="38"/>
              <a:ext cx="904875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M1 - Audit #1</a:t>
              </a:r>
              <a:endParaRPr lang="en-US" altLang="en-US" sz="1193" dirty="0">
                <a:latin typeface="Avenir Medium" panose="02000603020000020003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6/08 - 10/08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37" name="Rectangle 149" descr="M5 - Audit #2&#10;Mon 27/08/18 - Fri 31/08/18"/>
            <p:cNvSpPr>
              <a:spLocks noChangeArrowheads="1"/>
            </p:cNvSpPr>
            <p:nvPr/>
          </p:nvSpPr>
          <p:spPr bwMode="auto">
            <a:xfrm>
              <a:off x="6353175" y="38"/>
              <a:ext cx="904875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M4 - Audit #2</a:t>
              </a:r>
              <a:r>
                <a:rPr lang="en-US" altLang="en-US" sz="1193" dirty="0">
                  <a:latin typeface="Avenir Medium" panose="02000603020000020003" pitchFamily="2" charset="0"/>
                </a:rPr>
                <a:t/>
              </a:r>
              <a:br>
                <a:rPr lang="en-US" altLang="en-US" sz="1193" dirty="0">
                  <a:latin typeface="Avenir Medium" panose="02000603020000020003" pitchFamily="2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27/08 - 31/08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38" name="Rectangle 148" descr="M7 - Audit #3&#10;Mon 8/10/18 - Fri 12/10/18"/>
            <p:cNvSpPr>
              <a:spLocks noChangeArrowheads="1"/>
            </p:cNvSpPr>
            <p:nvPr/>
          </p:nvSpPr>
          <p:spPr bwMode="auto">
            <a:xfrm>
              <a:off x="14039850" y="38"/>
              <a:ext cx="904875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M5 - Audit #3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8/10 - 12/10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39" name="Rectangle 147" descr="M4 - User Testing Round 1&#10;Fri 17/08/18 - Wed 22/08/18"/>
            <p:cNvSpPr>
              <a:spLocks noChangeArrowheads="1"/>
            </p:cNvSpPr>
            <p:nvPr/>
          </p:nvSpPr>
          <p:spPr bwMode="auto">
            <a:xfrm>
              <a:off x="4524375" y="38"/>
              <a:ext cx="1085850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User Testing 1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17/08 - 22/08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40" name="Rectangle 146" descr="M6 - User Testing Round 2&#10;Wed 5/09/18 - Mon 10/09/18"/>
            <p:cNvSpPr>
              <a:spLocks noChangeArrowheads="1"/>
            </p:cNvSpPr>
            <p:nvPr/>
          </p:nvSpPr>
          <p:spPr bwMode="auto">
            <a:xfrm>
              <a:off x="8001000" y="38"/>
              <a:ext cx="1085850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User Testing 2</a:t>
              </a:r>
              <a:r>
                <a:rPr lang="en-US" altLang="en-US" sz="1193" dirty="0">
                  <a:latin typeface="Avenir Medium" panose="02000603020000020003" pitchFamily="2" charset="0"/>
                </a:rPr>
                <a:t/>
              </a:r>
              <a:br>
                <a:rPr lang="en-US" altLang="en-US" sz="1193" dirty="0">
                  <a:latin typeface="Avenir Medium" panose="02000603020000020003" pitchFamily="2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5/09 - 10/09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41" name="Rectangle 145" descr="M7 - Public Testing Round 3&#10;Mon 17/09/18 - Sun 23/09/18"/>
            <p:cNvSpPr>
              <a:spLocks noChangeArrowheads="1"/>
            </p:cNvSpPr>
            <p:nvPr/>
          </p:nvSpPr>
          <p:spPr bwMode="auto">
            <a:xfrm>
              <a:off x="10201275" y="38"/>
              <a:ext cx="1266825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Public User Testing</a:t>
              </a:r>
              <a:endParaRPr lang="en-US" altLang="en-US" sz="1193" dirty="0">
                <a:latin typeface="Avenir Medium" panose="02000603020000020003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17/09 - 23/09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42" name="Rectangle 144" descr="M8 - User Testing Round 4&#10;Wed 3/10/18 - Sat 6/10/18"/>
            <p:cNvSpPr>
              <a:spLocks noChangeArrowheads="1"/>
            </p:cNvSpPr>
            <p:nvPr/>
          </p:nvSpPr>
          <p:spPr bwMode="auto">
            <a:xfrm>
              <a:off x="13125450" y="38"/>
              <a:ext cx="723900" cy="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113626" tIns="11364" rIns="11364" bIns="11364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Testing 4</a:t>
              </a:r>
              <a:endParaRPr lang="en-US" altLang="en-US" sz="1193" dirty="0">
                <a:latin typeface="Avenir Medium" panose="02000603020000020003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3/10 - 6/10</a:t>
              </a:r>
              <a:endParaRPr lang="en-US" altLang="en-US" sz="2865" dirty="0">
                <a:latin typeface="Avenir Light" panose="020B0402020203020204" pitchFamily="34" charset="0"/>
              </a:endParaRPr>
            </a:p>
          </p:txBody>
        </p:sp>
        <p:sp>
          <p:nvSpPr>
            <p:cNvPr id="5" name="Rectangle 181"/>
            <p:cNvSpPr>
              <a:spLocks noChangeArrowheads="1"/>
            </p:cNvSpPr>
            <p:nvPr/>
          </p:nvSpPr>
          <p:spPr bwMode="auto">
            <a:xfrm>
              <a:off x="-66675" y="0"/>
              <a:ext cx="15011400" cy="74"/>
            </a:xfrm>
            <a:prstGeom prst="rect">
              <a:avLst/>
            </a:prstGeom>
            <a:noFill/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grpSp>
          <p:nvGrpSpPr>
            <p:cNvPr id="43" name="Group 141"/>
            <p:cNvGrpSpPr>
              <a:grpSpLocks/>
            </p:cNvGrpSpPr>
            <p:nvPr/>
          </p:nvGrpSpPr>
          <p:grpSpPr bwMode="auto">
            <a:xfrm>
              <a:off x="14497050" y="67"/>
              <a:ext cx="171450" cy="18"/>
              <a:chOff x="0" y="0"/>
              <a:chExt cx="100" cy="100"/>
            </a:xfrm>
          </p:grpSpPr>
          <p:sp>
            <p:nvSpPr>
              <p:cNvPr id="183" name="Freeform 1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84" name="Freeform 1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44" name="Freeform 140"/>
            <p:cNvSpPr>
              <a:spLocks noChangeArrowheads="1"/>
            </p:cNvSpPr>
            <p:nvPr/>
          </p:nvSpPr>
          <p:spPr bwMode="auto">
            <a:xfrm>
              <a:off x="14582775" y="80"/>
              <a:ext cx="95250" cy="18"/>
            </a:xfrm>
            <a:custGeom>
              <a:avLst/>
              <a:gdLst>
                <a:gd name="T0" fmla="*/ 0 w 10"/>
                <a:gd name="T1" fmla="*/ 0 h 18"/>
                <a:gd name="T2" fmla="*/ 10 w 1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lnTo>
                    <a:pt x="10" y="18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45" name="Rectangle 139" descr="M8 - TechLauncher Showcase&#10;Thu 11/10/18"/>
            <p:cNvSpPr>
              <a:spLocks noChangeArrowheads="1"/>
            </p:cNvSpPr>
            <p:nvPr/>
          </p:nvSpPr>
          <p:spPr bwMode="auto">
            <a:xfrm>
              <a:off x="14039850" y="98"/>
              <a:ext cx="128587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 err="1">
                  <a:solidFill>
                    <a:srgbClr val="444444"/>
                  </a:solidFill>
                  <a:latin typeface="Avenir Medium" panose="02000603020000020003" pitchFamily="2" charset="0"/>
                </a:rPr>
                <a:t>TechLauncher</a:t>
              </a: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 Showcase</a:t>
              </a:r>
              <a:r>
                <a:rPr lang="en-US" altLang="en-US" sz="1315" dirty="0">
                  <a:latin typeface="Avenir Light" panose="020B0402020203020204" pitchFamily="34" charset="0"/>
                </a:rPr>
                <a:t/>
              </a:r>
              <a:br>
                <a:rPr lang="en-US" altLang="en-US" sz="1315" dirty="0">
                  <a:latin typeface="Avenir Light" panose="020B0402020203020204" pitchFamily="34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Thu 11/10/18</a:t>
              </a:r>
              <a:endParaRPr lang="en-US" altLang="en-US" sz="1315" dirty="0">
                <a:latin typeface="Avenir Light" panose="020B0402020203020204" pitchFamily="34" charset="0"/>
              </a:endParaRPr>
            </a:p>
          </p:txBody>
        </p:sp>
        <p:grpSp>
          <p:nvGrpSpPr>
            <p:cNvPr id="46" name="Group 136"/>
            <p:cNvGrpSpPr>
              <a:grpSpLocks/>
            </p:cNvGrpSpPr>
            <p:nvPr/>
          </p:nvGrpSpPr>
          <p:grpSpPr bwMode="auto">
            <a:xfrm>
              <a:off x="13401675" y="67"/>
              <a:ext cx="171450" cy="18"/>
              <a:chOff x="0" y="0"/>
              <a:chExt cx="100" cy="100"/>
            </a:xfrm>
          </p:grpSpPr>
          <p:sp>
            <p:nvSpPr>
              <p:cNvPr id="181" name="Freeform 1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82" name="Freeform 1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47" name="Freeform 135"/>
            <p:cNvSpPr>
              <a:spLocks noChangeArrowheads="1"/>
            </p:cNvSpPr>
            <p:nvPr/>
          </p:nvSpPr>
          <p:spPr bwMode="auto">
            <a:xfrm>
              <a:off x="13487400" y="80"/>
              <a:ext cx="0" cy="17"/>
            </a:xfrm>
            <a:custGeom>
              <a:avLst/>
              <a:gdLst>
                <a:gd name="T0" fmla="*/ 0 h 17"/>
                <a:gd name="T1" fmla="*/ 17 h 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7">
                  <a:moveTo>
                    <a:pt x="0" y="0"/>
                  </a:move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48" name="Rectangle 134" descr="M6 - Project Poster Complete&#10;Fri 5/10/18"/>
            <p:cNvSpPr>
              <a:spLocks noChangeArrowheads="1"/>
            </p:cNvSpPr>
            <p:nvPr/>
          </p:nvSpPr>
          <p:spPr bwMode="auto">
            <a:xfrm>
              <a:off x="12934950" y="97"/>
              <a:ext cx="110490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Project Poster Complete</a:t>
              </a:r>
              <a:r>
                <a:rPr lang="en-US" altLang="en-US" sz="1315" dirty="0">
                  <a:latin typeface="Avenir Light" panose="020B0402020203020204" pitchFamily="34" charset="0"/>
                </a:rPr>
                <a:t/>
              </a:r>
              <a:br>
                <a:rPr lang="en-US" altLang="en-US" sz="1315" dirty="0">
                  <a:latin typeface="Avenir Light" panose="020B0402020203020204" pitchFamily="34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Fri 5/10/18</a:t>
              </a:r>
              <a:endParaRPr lang="en-US" altLang="en-US" sz="1315" dirty="0">
                <a:latin typeface="Avenir Light" panose="020B0402020203020204" pitchFamily="34" charset="0"/>
              </a:endParaRPr>
            </a:p>
          </p:txBody>
        </p:sp>
        <p:grpSp>
          <p:nvGrpSpPr>
            <p:cNvPr id="49" name="Group 131"/>
            <p:cNvGrpSpPr>
              <a:grpSpLocks/>
            </p:cNvGrpSpPr>
            <p:nvPr/>
          </p:nvGrpSpPr>
          <p:grpSpPr bwMode="auto">
            <a:xfrm>
              <a:off x="1314450" y="-10"/>
              <a:ext cx="171450" cy="18"/>
              <a:chOff x="0" y="0"/>
              <a:chExt cx="100" cy="100"/>
            </a:xfrm>
          </p:grpSpPr>
          <p:sp>
            <p:nvSpPr>
              <p:cNvPr id="179" name="Freeform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80" name="Freeform 1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50" name="Freeform 130"/>
            <p:cNvSpPr>
              <a:spLocks noChangeArrowheads="1"/>
            </p:cNvSpPr>
            <p:nvPr/>
          </p:nvSpPr>
          <p:spPr bwMode="auto">
            <a:xfrm>
              <a:off x="1400175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51" name="Rectangle 129" descr="Client Meeting 1&#10;Tue 31/07/18"/>
            <p:cNvSpPr>
              <a:spLocks noChangeArrowheads="1"/>
            </p:cNvSpPr>
            <p:nvPr/>
          </p:nvSpPr>
          <p:spPr bwMode="auto">
            <a:xfrm>
              <a:off x="838200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1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Tue 31/07/18</a:t>
              </a:r>
              <a:endParaRPr lang="en-US" altLang="en-US" sz="1193" dirty="0">
                <a:latin typeface="Avenir Light" panose="020B0402020203020204" pitchFamily="34" charset="0"/>
              </a:endParaRPr>
            </a:p>
          </p:txBody>
        </p:sp>
        <p:grpSp>
          <p:nvGrpSpPr>
            <p:cNvPr id="52" name="Group 126"/>
            <p:cNvGrpSpPr>
              <a:grpSpLocks/>
            </p:cNvGrpSpPr>
            <p:nvPr/>
          </p:nvGrpSpPr>
          <p:grpSpPr bwMode="auto">
            <a:xfrm>
              <a:off x="5162550" y="-10"/>
              <a:ext cx="171450" cy="18"/>
              <a:chOff x="0" y="0"/>
              <a:chExt cx="100" cy="100"/>
            </a:xfrm>
          </p:grpSpPr>
          <p:sp>
            <p:nvSpPr>
              <p:cNvPr id="177" name="Freeform 1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78" name="Freeform 1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53" name="Freeform 125"/>
            <p:cNvSpPr>
              <a:spLocks noChangeArrowheads="1"/>
            </p:cNvSpPr>
            <p:nvPr/>
          </p:nvSpPr>
          <p:spPr bwMode="auto">
            <a:xfrm>
              <a:off x="5248275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54" name="Rectangle 124" descr="Client Meeting 4&#10;Tue 21/08/18"/>
            <p:cNvSpPr>
              <a:spLocks noChangeArrowheads="1"/>
            </p:cNvSpPr>
            <p:nvPr/>
          </p:nvSpPr>
          <p:spPr bwMode="auto">
            <a:xfrm>
              <a:off x="4686300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4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21/08/18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55" name="Group 121"/>
            <p:cNvGrpSpPr>
              <a:grpSpLocks/>
            </p:cNvGrpSpPr>
            <p:nvPr/>
          </p:nvGrpSpPr>
          <p:grpSpPr bwMode="auto">
            <a:xfrm>
              <a:off x="2600325" y="-10"/>
              <a:ext cx="171450" cy="18"/>
              <a:chOff x="0" y="0"/>
              <a:chExt cx="100" cy="100"/>
            </a:xfrm>
          </p:grpSpPr>
          <p:sp>
            <p:nvSpPr>
              <p:cNvPr id="175" name="Freeform 1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76" name="Freeform 1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56" name="Freeform 120"/>
            <p:cNvSpPr>
              <a:spLocks noChangeArrowheads="1"/>
            </p:cNvSpPr>
            <p:nvPr/>
          </p:nvSpPr>
          <p:spPr bwMode="auto">
            <a:xfrm>
              <a:off x="2686050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57" name="Rectangle 119" descr="Client Meeting 2&#10;Tue 7/08/18"/>
            <p:cNvSpPr>
              <a:spLocks noChangeArrowheads="1"/>
            </p:cNvSpPr>
            <p:nvPr/>
          </p:nvSpPr>
          <p:spPr bwMode="auto">
            <a:xfrm>
              <a:off x="2124075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2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7/08/18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58" name="Group 116"/>
            <p:cNvGrpSpPr>
              <a:grpSpLocks/>
            </p:cNvGrpSpPr>
            <p:nvPr/>
          </p:nvGrpSpPr>
          <p:grpSpPr bwMode="auto">
            <a:xfrm>
              <a:off x="3876675" y="-10"/>
              <a:ext cx="171450" cy="18"/>
              <a:chOff x="0" y="0"/>
              <a:chExt cx="100" cy="100"/>
            </a:xfrm>
          </p:grpSpPr>
          <p:sp>
            <p:nvSpPr>
              <p:cNvPr id="173" name="Freeform 1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74" name="Freeform 1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59" name="Freeform 115"/>
            <p:cNvSpPr>
              <a:spLocks noChangeArrowheads="1"/>
            </p:cNvSpPr>
            <p:nvPr/>
          </p:nvSpPr>
          <p:spPr bwMode="auto">
            <a:xfrm>
              <a:off x="3962400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60" name="Rectangle 114" descr="Client Meeting 3&#10;Tue 14/08/18"/>
            <p:cNvSpPr>
              <a:spLocks noChangeArrowheads="1"/>
            </p:cNvSpPr>
            <p:nvPr/>
          </p:nvSpPr>
          <p:spPr bwMode="auto">
            <a:xfrm>
              <a:off x="3400425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3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14/08/18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61" name="Group 111"/>
            <p:cNvGrpSpPr>
              <a:grpSpLocks/>
            </p:cNvGrpSpPr>
            <p:nvPr/>
          </p:nvGrpSpPr>
          <p:grpSpPr bwMode="auto">
            <a:xfrm>
              <a:off x="6438900" y="-10"/>
              <a:ext cx="171450" cy="18"/>
              <a:chOff x="0" y="0"/>
              <a:chExt cx="100" cy="100"/>
            </a:xfrm>
          </p:grpSpPr>
          <p:sp>
            <p:nvSpPr>
              <p:cNvPr id="171" name="Freeform 1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72" name="Freeform 1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62" name="Freeform 110"/>
            <p:cNvSpPr>
              <a:spLocks noChangeArrowheads="1"/>
            </p:cNvSpPr>
            <p:nvPr/>
          </p:nvSpPr>
          <p:spPr bwMode="auto">
            <a:xfrm>
              <a:off x="6524625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63" name="Rectangle 109" descr="Client Meeting 5&#10;Tue 28/08/18"/>
            <p:cNvSpPr>
              <a:spLocks noChangeArrowheads="1"/>
            </p:cNvSpPr>
            <p:nvPr/>
          </p:nvSpPr>
          <p:spPr bwMode="auto">
            <a:xfrm>
              <a:off x="5962650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5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28/08/18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64" name="Group 106"/>
            <p:cNvGrpSpPr>
              <a:grpSpLocks/>
            </p:cNvGrpSpPr>
            <p:nvPr/>
          </p:nvGrpSpPr>
          <p:grpSpPr bwMode="auto">
            <a:xfrm>
              <a:off x="7724775" y="-10"/>
              <a:ext cx="171450" cy="18"/>
              <a:chOff x="0" y="0"/>
              <a:chExt cx="100" cy="100"/>
            </a:xfrm>
          </p:grpSpPr>
          <p:sp>
            <p:nvSpPr>
              <p:cNvPr id="169" name="Freeform 10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70" name="Freeform 10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65" name="Freeform 105"/>
            <p:cNvSpPr>
              <a:spLocks noChangeArrowheads="1"/>
            </p:cNvSpPr>
            <p:nvPr/>
          </p:nvSpPr>
          <p:spPr bwMode="auto">
            <a:xfrm>
              <a:off x="7810500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66" name="Rectangle 104" descr="Client Meeting 6&#10;Tue 4/09/18"/>
            <p:cNvSpPr>
              <a:spLocks noChangeArrowheads="1"/>
            </p:cNvSpPr>
            <p:nvPr/>
          </p:nvSpPr>
          <p:spPr bwMode="auto">
            <a:xfrm>
              <a:off x="7248525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6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4/09/18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67" name="Group 101"/>
            <p:cNvGrpSpPr>
              <a:grpSpLocks/>
            </p:cNvGrpSpPr>
            <p:nvPr/>
          </p:nvGrpSpPr>
          <p:grpSpPr bwMode="auto">
            <a:xfrm>
              <a:off x="9001125" y="-10"/>
              <a:ext cx="171450" cy="18"/>
              <a:chOff x="0" y="0"/>
              <a:chExt cx="100" cy="100"/>
            </a:xfrm>
          </p:grpSpPr>
          <p:sp>
            <p:nvSpPr>
              <p:cNvPr id="167" name="Freeform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68" name="Freeform 10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68" name="Freeform 100"/>
            <p:cNvSpPr>
              <a:spLocks noChangeArrowheads="1"/>
            </p:cNvSpPr>
            <p:nvPr/>
          </p:nvSpPr>
          <p:spPr bwMode="auto">
            <a:xfrm>
              <a:off x="9086850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69" name="Rectangle 99" descr="Client Meeting 7&#10;Tue 11/09/18"/>
            <p:cNvSpPr>
              <a:spLocks noChangeArrowheads="1"/>
            </p:cNvSpPr>
            <p:nvPr/>
          </p:nvSpPr>
          <p:spPr bwMode="auto">
            <a:xfrm>
              <a:off x="8524875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7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Tue 11/09/18</a:t>
              </a:r>
              <a:endParaRPr lang="en-US" altLang="en-US" sz="1193" dirty="0">
                <a:latin typeface="Avenir Light" panose="020B0402020203020204" pitchFamily="34" charset="0"/>
              </a:endParaRPr>
            </a:p>
          </p:txBody>
        </p:sp>
        <p:grpSp>
          <p:nvGrpSpPr>
            <p:cNvPr id="70" name="Group 96"/>
            <p:cNvGrpSpPr>
              <a:grpSpLocks/>
            </p:cNvGrpSpPr>
            <p:nvPr/>
          </p:nvGrpSpPr>
          <p:grpSpPr bwMode="auto">
            <a:xfrm>
              <a:off x="10287000" y="-10"/>
              <a:ext cx="171450" cy="18"/>
              <a:chOff x="0" y="0"/>
              <a:chExt cx="100" cy="100"/>
            </a:xfrm>
          </p:grpSpPr>
          <p:sp>
            <p:nvSpPr>
              <p:cNvPr id="165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66" name="Freeform 9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71" name="Freeform 95"/>
            <p:cNvSpPr>
              <a:spLocks noChangeArrowheads="1"/>
            </p:cNvSpPr>
            <p:nvPr/>
          </p:nvSpPr>
          <p:spPr bwMode="auto">
            <a:xfrm>
              <a:off x="10372725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72" name="Rectangle 94" descr="Client Meeting 8&#10;Tue 18/09/18"/>
            <p:cNvSpPr>
              <a:spLocks noChangeArrowheads="1"/>
            </p:cNvSpPr>
            <p:nvPr/>
          </p:nvSpPr>
          <p:spPr bwMode="auto">
            <a:xfrm>
              <a:off x="9810750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8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18/09/18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73" name="Group 91"/>
            <p:cNvGrpSpPr>
              <a:grpSpLocks/>
            </p:cNvGrpSpPr>
            <p:nvPr/>
          </p:nvGrpSpPr>
          <p:grpSpPr bwMode="auto">
            <a:xfrm>
              <a:off x="11563350" y="-10"/>
              <a:ext cx="171450" cy="18"/>
              <a:chOff x="0" y="0"/>
              <a:chExt cx="100" cy="100"/>
            </a:xfrm>
          </p:grpSpPr>
          <p:sp>
            <p:nvSpPr>
              <p:cNvPr id="163" name="Freeform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64" name="Freeform 9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74" name="Freeform 90"/>
            <p:cNvSpPr>
              <a:spLocks noChangeArrowheads="1"/>
            </p:cNvSpPr>
            <p:nvPr/>
          </p:nvSpPr>
          <p:spPr bwMode="auto">
            <a:xfrm>
              <a:off x="11649075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75" name="Rectangle 89" descr="Client Meeting 9&#10;Tue 25/09/18"/>
            <p:cNvSpPr>
              <a:spLocks noChangeArrowheads="1"/>
            </p:cNvSpPr>
            <p:nvPr/>
          </p:nvSpPr>
          <p:spPr bwMode="auto">
            <a:xfrm>
              <a:off x="11087100" y="-149"/>
              <a:ext cx="1133475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9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Tue 25/09/18</a:t>
              </a:r>
              <a:endParaRPr lang="en-US" altLang="en-US" sz="1193" dirty="0">
                <a:latin typeface="Avenir Light" panose="020B0402020203020204" pitchFamily="34" charset="0"/>
              </a:endParaRPr>
            </a:p>
          </p:txBody>
        </p:sp>
        <p:grpSp>
          <p:nvGrpSpPr>
            <p:cNvPr id="76" name="Group 86"/>
            <p:cNvGrpSpPr>
              <a:grpSpLocks/>
            </p:cNvGrpSpPr>
            <p:nvPr/>
          </p:nvGrpSpPr>
          <p:grpSpPr bwMode="auto">
            <a:xfrm>
              <a:off x="12849225" y="-10"/>
              <a:ext cx="171450" cy="18"/>
              <a:chOff x="0" y="0"/>
              <a:chExt cx="100" cy="100"/>
            </a:xfrm>
          </p:grpSpPr>
          <p:sp>
            <p:nvSpPr>
              <p:cNvPr id="161" name="Freeform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62" name="Freeform 8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77" name="Freeform 85"/>
            <p:cNvSpPr>
              <a:spLocks noChangeArrowheads="1"/>
            </p:cNvSpPr>
            <p:nvPr/>
          </p:nvSpPr>
          <p:spPr bwMode="auto">
            <a:xfrm>
              <a:off x="12934950" y="-105"/>
              <a:ext cx="0" cy="99"/>
            </a:xfrm>
            <a:custGeom>
              <a:avLst/>
              <a:gdLst>
                <a:gd name="T0" fmla="*/ 99 h 99"/>
                <a:gd name="T1" fmla="*/ 0 h 9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78" name="Rectangle 84" descr="Client Meeting 10&#10;Tue 2/10/18"/>
            <p:cNvSpPr>
              <a:spLocks noChangeArrowheads="1"/>
            </p:cNvSpPr>
            <p:nvPr/>
          </p:nvSpPr>
          <p:spPr bwMode="auto">
            <a:xfrm>
              <a:off x="12325350" y="-149"/>
              <a:ext cx="121920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Client Meeting 10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</a:rPr>
                <a:t>Tue 2/10/18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79" name="Group 81"/>
            <p:cNvGrpSpPr>
              <a:grpSpLocks/>
            </p:cNvGrpSpPr>
            <p:nvPr/>
          </p:nvGrpSpPr>
          <p:grpSpPr bwMode="auto">
            <a:xfrm>
              <a:off x="4429125" y="67"/>
              <a:ext cx="171450" cy="18"/>
              <a:chOff x="0" y="0"/>
              <a:chExt cx="100" cy="100"/>
            </a:xfrm>
          </p:grpSpPr>
          <p:sp>
            <p:nvSpPr>
              <p:cNvPr id="159" name="Freeform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60" name="Freeform 8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80" name="Freeform 80"/>
            <p:cNvSpPr>
              <a:spLocks noChangeArrowheads="1"/>
            </p:cNvSpPr>
            <p:nvPr/>
          </p:nvSpPr>
          <p:spPr bwMode="auto">
            <a:xfrm>
              <a:off x="4505387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81" name="Rectangle 79" descr="M2 - Initial Deployment&#10;Fri 17/08/18"/>
            <p:cNvSpPr>
              <a:spLocks noChangeArrowheads="1"/>
            </p:cNvSpPr>
            <p:nvPr/>
          </p:nvSpPr>
          <p:spPr bwMode="auto">
            <a:xfrm>
              <a:off x="3410196" y="100"/>
              <a:ext cx="214312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M2 - Initial Deployment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M3 - Technical Debt Removed</a:t>
              </a:r>
              <a:r>
                <a:rPr lang="en-US" altLang="en-US" sz="1315" dirty="0">
                  <a:latin typeface="Avenir Light" panose="020B0402020203020204" pitchFamily="34" charset="0"/>
                </a:rPr>
                <a:t/>
              </a:r>
              <a:br>
                <a:rPr lang="en-US" altLang="en-US" sz="1315" dirty="0">
                  <a:latin typeface="Avenir Light" panose="020B0402020203020204" pitchFamily="34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Fri 17/08/18</a:t>
              </a:r>
            </a:p>
          </p:txBody>
        </p:sp>
        <p:grpSp>
          <p:nvGrpSpPr>
            <p:cNvPr id="82" name="Group 76"/>
            <p:cNvGrpSpPr>
              <a:grpSpLocks/>
            </p:cNvGrpSpPr>
            <p:nvPr/>
          </p:nvGrpSpPr>
          <p:grpSpPr bwMode="auto">
            <a:xfrm>
              <a:off x="12115800" y="67"/>
              <a:ext cx="171450" cy="18"/>
              <a:chOff x="0" y="0"/>
              <a:chExt cx="100" cy="100"/>
            </a:xfrm>
          </p:grpSpPr>
          <p:sp>
            <p:nvSpPr>
              <p:cNvPr id="157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58" name="Freeform 7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83" name="Freeform 75"/>
            <p:cNvSpPr>
              <a:spLocks noChangeArrowheads="1"/>
            </p:cNvSpPr>
            <p:nvPr/>
          </p:nvSpPr>
          <p:spPr bwMode="auto">
            <a:xfrm>
              <a:off x="12201525" y="80"/>
              <a:ext cx="0" cy="17"/>
            </a:xfrm>
            <a:custGeom>
              <a:avLst/>
              <a:gdLst>
                <a:gd name="T0" fmla="*/ 0 h 17"/>
                <a:gd name="T1" fmla="*/ 17 h 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7">
                  <a:moveTo>
                    <a:pt x="0" y="0"/>
                  </a:move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84" name="Rectangle 74" descr="S4 - Mid-Sprint Review&#10;Fri 28/09/18"/>
            <p:cNvSpPr>
              <a:spLocks noChangeArrowheads="1"/>
            </p:cNvSpPr>
            <p:nvPr/>
          </p:nvSpPr>
          <p:spPr bwMode="auto">
            <a:xfrm>
              <a:off x="11439525" y="97"/>
              <a:ext cx="152400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Mid-Sprint </a:t>
              </a:r>
              <a:r>
                <a:rPr lang="en-US" altLang="en-US" sz="1315" dirty="0" smtClean="0">
                  <a:solidFill>
                    <a:srgbClr val="444444"/>
                  </a:solidFill>
                  <a:latin typeface="Avenir Medium" panose="02000603020000020003" pitchFamily="2" charset="0"/>
                </a:rPr>
                <a:t>Review 3</a:t>
              </a:r>
              <a:r>
                <a:rPr lang="en-US" altLang="en-US" sz="1315" dirty="0">
                  <a:latin typeface="Avenir Light" panose="020B0402020203020204" pitchFamily="34" charset="0"/>
                </a:rPr>
                <a:t/>
              </a:r>
              <a:br>
                <a:rPr lang="en-US" altLang="en-US" sz="1315" dirty="0">
                  <a:latin typeface="Avenir Light" panose="020B0402020203020204" pitchFamily="34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Fri 28/09/18</a:t>
              </a:r>
              <a:endParaRPr lang="en-US" altLang="en-US" sz="1315" dirty="0">
                <a:latin typeface="Avenir Light" panose="020B0402020203020204" pitchFamily="34" charset="0"/>
              </a:endParaRPr>
            </a:p>
          </p:txBody>
        </p:sp>
        <p:grpSp>
          <p:nvGrpSpPr>
            <p:cNvPr id="85" name="Group 71"/>
            <p:cNvGrpSpPr>
              <a:grpSpLocks/>
            </p:cNvGrpSpPr>
            <p:nvPr/>
          </p:nvGrpSpPr>
          <p:grpSpPr bwMode="auto">
            <a:xfrm>
              <a:off x="8267700" y="67"/>
              <a:ext cx="171450" cy="18"/>
              <a:chOff x="0" y="0"/>
              <a:chExt cx="100" cy="100"/>
            </a:xfrm>
          </p:grpSpPr>
          <p:sp>
            <p:nvSpPr>
              <p:cNvPr id="155" name="Freeform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56" name="Freeform 7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86" name="Freeform 70"/>
            <p:cNvSpPr>
              <a:spLocks noChangeArrowheads="1"/>
            </p:cNvSpPr>
            <p:nvPr/>
          </p:nvSpPr>
          <p:spPr bwMode="auto">
            <a:xfrm>
              <a:off x="8353425" y="80"/>
              <a:ext cx="0" cy="17"/>
            </a:xfrm>
            <a:custGeom>
              <a:avLst/>
              <a:gdLst>
                <a:gd name="T0" fmla="*/ 0 h 17"/>
                <a:gd name="T1" fmla="*/ 17 h 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7">
                  <a:moveTo>
                    <a:pt x="0" y="0"/>
                  </a:move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87" name="Rectangle 69" descr="S3 - Mid-Sprint Review&#10;Fri 7/09/18"/>
            <p:cNvSpPr>
              <a:spLocks noChangeArrowheads="1"/>
            </p:cNvSpPr>
            <p:nvPr/>
          </p:nvSpPr>
          <p:spPr bwMode="auto">
            <a:xfrm>
              <a:off x="7591425" y="97"/>
              <a:ext cx="152400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Mid-Sprint </a:t>
              </a:r>
              <a:r>
                <a:rPr lang="en-US" altLang="en-US" sz="1315" dirty="0" smtClean="0">
                  <a:solidFill>
                    <a:srgbClr val="444444"/>
                  </a:solidFill>
                  <a:latin typeface="Avenir Medium" panose="02000603020000020003" pitchFamily="2" charset="0"/>
                </a:rPr>
                <a:t>Review 2</a:t>
              </a:r>
              <a:r>
                <a:rPr lang="en-US" altLang="en-US" sz="1315" dirty="0">
                  <a:latin typeface="Avenir Medium" panose="02000603020000020003" pitchFamily="2" charset="0"/>
                </a:rPr>
                <a:t/>
              </a:r>
              <a:br>
                <a:rPr lang="en-US" altLang="en-US" sz="1315" dirty="0">
                  <a:latin typeface="Avenir Medium" panose="02000603020000020003" pitchFamily="2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Fri 7/09/18</a:t>
              </a:r>
              <a:endParaRPr lang="en-US" altLang="en-US" sz="1315" dirty="0">
                <a:latin typeface="Avenir Light" panose="020B0402020203020204" pitchFamily="34" charset="0"/>
              </a:endParaRPr>
            </a:p>
          </p:txBody>
        </p:sp>
        <p:grpSp>
          <p:nvGrpSpPr>
            <p:cNvPr id="88" name="Group 66"/>
            <p:cNvGrpSpPr>
              <a:grpSpLocks/>
            </p:cNvGrpSpPr>
            <p:nvPr/>
          </p:nvGrpSpPr>
          <p:grpSpPr bwMode="auto">
            <a:xfrm>
              <a:off x="4791075" y="67"/>
              <a:ext cx="171450" cy="18"/>
              <a:chOff x="0" y="0"/>
              <a:chExt cx="100" cy="100"/>
            </a:xfrm>
          </p:grpSpPr>
          <p:sp>
            <p:nvSpPr>
              <p:cNvPr id="153" name="Freeform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54" name="Freeform 6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89" name="Freeform 65"/>
            <p:cNvSpPr>
              <a:spLocks noChangeArrowheads="1"/>
            </p:cNvSpPr>
            <p:nvPr/>
          </p:nvSpPr>
          <p:spPr bwMode="auto">
            <a:xfrm>
              <a:off x="4876800" y="80"/>
              <a:ext cx="1285875" cy="21"/>
            </a:xfrm>
            <a:custGeom>
              <a:avLst/>
              <a:gdLst>
                <a:gd name="T0" fmla="*/ 0 w 135"/>
                <a:gd name="T1" fmla="*/ 0 h 21"/>
                <a:gd name="T2" fmla="*/ 135 w 135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1">
                  <a:moveTo>
                    <a:pt x="0" y="0"/>
                  </a:moveTo>
                  <a:lnTo>
                    <a:pt x="135" y="21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90" name="Rectangle 64" descr="S2 - Mid-Sprint Review&#10;Sun 19/08/18"/>
            <p:cNvSpPr>
              <a:spLocks noChangeArrowheads="1"/>
            </p:cNvSpPr>
            <p:nvPr/>
          </p:nvSpPr>
          <p:spPr bwMode="auto">
            <a:xfrm>
              <a:off x="5400675" y="101"/>
              <a:ext cx="152400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15" dirty="0">
                  <a:solidFill>
                    <a:srgbClr val="444444"/>
                  </a:solidFill>
                  <a:latin typeface="Avenir Medium" panose="02000603020000020003" pitchFamily="2" charset="0"/>
                </a:rPr>
                <a:t>Mid-Sprint </a:t>
              </a:r>
              <a:r>
                <a:rPr lang="en-US" altLang="en-US" sz="1315" dirty="0" smtClean="0">
                  <a:solidFill>
                    <a:srgbClr val="444444"/>
                  </a:solidFill>
                  <a:latin typeface="Avenir Medium" panose="02000603020000020003" pitchFamily="2" charset="0"/>
                </a:rPr>
                <a:t>Review 1</a:t>
              </a:r>
              <a:r>
                <a:rPr lang="en-US" altLang="en-US" sz="1315" dirty="0">
                  <a:latin typeface="Avenir Medium" panose="02000603020000020003" pitchFamily="2" charset="0"/>
                </a:rPr>
                <a:t/>
              </a:r>
              <a:br>
                <a:rPr lang="en-US" altLang="en-US" sz="1315" dirty="0">
                  <a:latin typeface="Avenir Medium" panose="02000603020000020003" pitchFamily="2" charset="0"/>
                </a:rPr>
              </a:br>
              <a:r>
                <a:rPr lang="en-US" altLang="en-US" sz="1315" dirty="0">
                  <a:solidFill>
                    <a:srgbClr val="444444"/>
                  </a:solidFill>
                  <a:latin typeface="Avenir Light" panose="020B0402020203020204" pitchFamily="34" charset="0"/>
                </a:rPr>
                <a:t>Sun 19/08/18</a:t>
              </a:r>
              <a:endParaRPr lang="en-US" altLang="en-US" sz="1315" dirty="0">
                <a:latin typeface="Avenir Light" panose="020B0402020203020204" pitchFamily="34" charset="0"/>
              </a:endParaRPr>
            </a:p>
          </p:txBody>
        </p:sp>
        <p:grpSp>
          <p:nvGrpSpPr>
            <p:cNvPr id="91" name="Group 61"/>
            <p:cNvGrpSpPr>
              <a:grpSpLocks/>
            </p:cNvGrpSpPr>
            <p:nvPr/>
          </p:nvGrpSpPr>
          <p:grpSpPr bwMode="auto">
            <a:xfrm>
              <a:off x="4429125" y="67"/>
              <a:ext cx="171450" cy="18"/>
              <a:chOff x="0" y="0"/>
              <a:chExt cx="100" cy="100"/>
            </a:xfrm>
          </p:grpSpPr>
          <p:sp>
            <p:nvSpPr>
              <p:cNvPr id="151" name="Freeform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52" name="Freeform 6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grpSp>
          <p:nvGrpSpPr>
            <p:cNvPr id="94" name="Group 56"/>
            <p:cNvGrpSpPr>
              <a:grpSpLocks/>
            </p:cNvGrpSpPr>
            <p:nvPr/>
          </p:nvGrpSpPr>
          <p:grpSpPr bwMode="auto">
            <a:xfrm>
              <a:off x="1133475" y="-10"/>
              <a:ext cx="171450" cy="18"/>
              <a:chOff x="0" y="0"/>
              <a:chExt cx="100" cy="100"/>
            </a:xfrm>
          </p:grpSpPr>
          <p:sp>
            <p:nvSpPr>
              <p:cNvPr id="14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50" name="Freeform 5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95" name="Freeform 55"/>
            <p:cNvSpPr>
              <a:spLocks noChangeArrowheads="1"/>
            </p:cNvSpPr>
            <p:nvPr/>
          </p:nvSpPr>
          <p:spPr bwMode="auto">
            <a:xfrm>
              <a:off x="1219200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96" name="Rectangle 54" descr="Team Meeting 1&#10;Mon 30/07/18"/>
            <p:cNvSpPr>
              <a:spLocks noChangeArrowheads="1"/>
            </p:cNvSpPr>
            <p:nvPr/>
          </p:nvSpPr>
          <p:spPr bwMode="auto">
            <a:xfrm>
              <a:off x="723900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1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30/07/18</a:t>
              </a:r>
              <a:endParaRPr lang="en-US" altLang="en-US" sz="1193" dirty="0">
                <a:latin typeface="Avenir Light" panose="020B0402020203020204" pitchFamily="34" charset="0"/>
              </a:endParaRPr>
            </a:p>
          </p:txBody>
        </p:sp>
        <p:grpSp>
          <p:nvGrpSpPr>
            <p:cNvPr id="97" name="Group 51"/>
            <p:cNvGrpSpPr>
              <a:grpSpLocks/>
            </p:cNvGrpSpPr>
            <p:nvPr/>
          </p:nvGrpSpPr>
          <p:grpSpPr bwMode="auto">
            <a:xfrm>
              <a:off x="2409825" y="-10"/>
              <a:ext cx="171450" cy="18"/>
              <a:chOff x="0" y="0"/>
              <a:chExt cx="100" cy="100"/>
            </a:xfrm>
          </p:grpSpPr>
          <p:sp>
            <p:nvSpPr>
              <p:cNvPr id="147" name="Freeform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48" name="Freeform 5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98" name="Freeform 50"/>
            <p:cNvSpPr>
              <a:spLocks noChangeArrowheads="1"/>
            </p:cNvSpPr>
            <p:nvPr/>
          </p:nvSpPr>
          <p:spPr bwMode="auto">
            <a:xfrm>
              <a:off x="2495550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99" name="Rectangle 49" descr="Team Meeting 2&#10;Mon 6/08/18"/>
            <p:cNvSpPr>
              <a:spLocks noChangeArrowheads="1"/>
            </p:cNvSpPr>
            <p:nvPr/>
          </p:nvSpPr>
          <p:spPr bwMode="auto">
            <a:xfrm>
              <a:off x="2000250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2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6/08/18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00" name="Group 46"/>
            <p:cNvGrpSpPr>
              <a:grpSpLocks/>
            </p:cNvGrpSpPr>
            <p:nvPr/>
          </p:nvGrpSpPr>
          <p:grpSpPr bwMode="auto">
            <a:xfrm>
              <a:off x="3695700" y="-10"/>
              <a:ext cx="171450" cy="18"/>
              <a:chOff x="0" y="0"/>
              <a:chExt cx="100" cy="100"/>
            </a:xfrm>
          </p:grpSpPr>
          <p:sp>
            <p:nvSpPr>
              <p:cNvPr id="145" name="Freeform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46" name="Freeform 4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378142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02" name="Rectangle 44" descr="Team Meeting 3&#10;Mon 13/08/18"/>
            <p:cNvSpPr>
              <a:spLocks noChangeArrowheads="1"/>
            </p:cNvSpPr>
            <p:nvPr/>
          </p:nvSpPr>
          <p:spPr bwMode="auto">
            <a:xfrm>
              <a:off x="3286125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3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13/08/18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03" name="Group 41"/>
            <p:cNvGrpSpPr>
              <a:grpSpLocks/>
            </p:cNvGrpSpPr>
            <p:nvPr/>
          </p:nvGrpSpPr>
          <p:grpSpPr bwMode="auto">
            <a:xfrm>
              <a:off x="4972050" y="-10"/>
              <a:ext cx="171450" cy="18"/>
              <a:chOff x="0" y="0"/>
              <a:chExt cx="100" cy="100"/>
            </a:xfrm>
          </p:grpSpPr>
          <p:sp>
            <p:nvSpPr>
              <p:cNvPr id="143" name="Freeform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44" name="Freeform 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04" name="Freeform 40"/>
            <p:cNvSpPr>
              <a:spLocks noChangeArrowheads="1"/>
            </p:cNvSpPr>
            <p:nvPr/>
          </p:nvSpPr>
          <p:spPr bwMode="auto">
            <a:xfrm>
              <a:off x="505777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05" name="Rectangle 39" descr="Team Meeting 4&#10;Mon 20/08/18"/>
            <p:cNvSpPr>
              <a:spLocks noChangeArrowheads="1"/>
            </p:cNvSpPr>
            <p:nvPr/>
          </p:nvSpPr>
          <p:spPr bwMode="auto">
            <a:xfrm>
              <a:off x="4562475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4</a:t>
              </a:r>
              <a:r>
                <a:rPr lang="en-US" altLang="en-US" sz="1193" dirty="0">
                  <a:latin typeface="Avenir Light" panose="020B0402020203020204" pitchFamily="34" charset="0"/>
                </a:rPr>
                <a:t/>
              </a:r>
              <a:br>
                <a:rPr lang="en-US" altLang="en-US" sz="1193" dirty="0">
                  <a:latin typeface="Avenir Light" panose="020B0402020203020204" pitchFamily="34" charset="0"/>
                </a:rPr>
              </a:br>
              <a:r>
                <a:rPr lang="en-US" altLang="en-US" sz="1193" dirty="0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20/08/18</a:t>
              </a:r>
              <a:endParaRPr lang="en-US" altLang="en-US" sz="1193" dirty="0">
                <a:latin typeface="Avenir Light" panose="020B0402020203020204" pitchFamily="34" charset="0"/>
              </a:endParaRPr>
            </a:p>
          </p:txBody>
        </p:sp>
        <p:grpSp>
          <p:nvGrpSpPr>
            <p:cNvPr id="106" name="Group 36"/>
            <p:cNvGrpSpPr>
              <a:grpSpLocks/>
            </p:cNvGrpSpPr>
            <p:nvPr/>
          </p:nvGrpSpPr>
          <p:grpSpPr bwMode="auto">
            <a:xfrm>
              <a:off x="6257925" y="-10"/>
              <a:ext cx="171450" cy="18"/>
              <a:chOff x="0" y="0"/>
              <a:chExt cx="100" cy="100"/>
            </a:xfrm>
          </p:grpSpPr>
          <p:sp>
            <p:nvSpPr>
              <p:cNvPr id="141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42" name="Freeform 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07" name="Freeform 35"/>
            <p:cNvSpPr>
              <a:spLocks noChangeArrowheads="1"/>
            </p:cNvSpPr>
            <p:nvPr/>
          </p:nvSpPr>
          <p:spPr bwMode="auto">
            <a:xfrm>
              <a:off x="6343650" y="-28"/>
              <a:ext cx="0" cy="22"/>
            </a:xfrm>
            <a:custGeom>
              <a:avLst/>
              <a:gdLst>
                <a:gd name="T0" fmla="*/ 22 h 22"/>
                <a:gd name="T1" fmla="*/ 0 h 2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2">
                  <a:moveTo>
                    <a:pt x="0" y="2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08" name="Rectangle 34" descr="Team Meeting and Retrospective 5&#10;Mon 27/08/18"/>
            <p:cNvSpPr>
              <a:spLocks noChangeArrowheads="1"/>
            </p:cNvSpPr>
            <p:nvPr/>
          </p:nvSpPr>
          <p:spPr bwMode="auto">
            <a:xfrm>
              <a:off x="5781675" y="-82"/>
              <a:ext cx="1133475" cy="54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and Retrospective 5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27/08/18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543800" y="-10"/>
              <a:ext cx="171450" cy="18"/>
              <a:chOff x="0" y="0"/>
              <a:chExt cx="100" cy="100"/>
            </a:xfrm>
          </p:grpSpPr>
          <p:sp>
            <p:nvSpPr>
              <p:cNvPr id="139" name="Freeform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40" name="Freeform 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10" name="Freeform 30"/>
            <p:cNvSpPr>
              <a:spLocks noChangeArrowheads="1"/>
            </p:cNvSpPr>
            <p:nvPr/>
          </p:nvSpPr>
          <p:spPr bwMode="auto">
            <a:xfrm>
              <a:off x="762952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11" name="Rectangle 29" descr="Team Meeting 6&#10;Mon 3/09/18"/>
            <p:cNvSpPr>
              <a:spLocks noChangeArrowheads="1"/>
            </p:cNvSpPr>
            <p:nvPr/>
          </p:nvSpPr>
          <p:spPr bwMode="auto">
            <a:xfrm>
              <a:off x="7134225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6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3/09/18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12" name="Group 26"/>
            <p:cNvGrpSpPr>
              <a:grpSpLocks/>
            </p:cNvGrpSpPr>
            <p:nvPr/>
          </p:nvGrpSpPr>
          <p:grpSpPr bwMode="auto">
            <a:xfrm>
              <a:off x="8820150" y="-10"/>
              <a:ext cx="171450" cy="18"/>
              <a:chOff x="0" y="0"/>
              <a:chExt cx="100" cy="100"/>
            </a:xfrm>
          </p:grpSpPr>
          <p:sp>
            <p:nvSpPr>
              <p:cNvPr id="137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38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13" name="Freeform 25"/>
            <p:cNvSpPr>
              <a:spLocks noChangeArrowheads="1"/>
            </p:cNvSpPr>
            <p:nvPr/>
          </p:nvSpPr>
          <p:spPr bwMode="auto">
            <a:xfrm>
              <a:off x="890587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14" name="Rectangle 24" descr="Team Meeting 7&#10;Mon 10/09/18"/>
            <p:cNvSpPr>
              <a:spLocks noChangeArrowheads="1"/>
            </p:cNvSpPr>
            <p:nvPr/>
          </p:nvSpPr>
          <p:spPr bwMode="auto">
            <a:xfrm>
              <a:off x="8410575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7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10/09/18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15" name="Group 21"/>
            <p:cNvGrpSpPr>
              <a:grpSpLocks/>
            </p:cNvGrpSpPr>
            <p:nvPr/>
          </p:nvGrpSpPr>
          <p:grpSpPr bwMode="auto">
            <a:xfrm>
              <a:off x="10106025" y="-10"/>
              <a:ext cx="171450" cy="18"/>
              <a:chOff x="0" y="0"/>
              <a:chExt cx="100" cy="100"/>
            </a:xfrm>
          </p:grpSpPr>
          <p:sp>
            <p:nvSpPr>
              <p:cNvPr id="135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36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16" name="Freeform 20"/>
            <p:cNvSpPr>
              <a:spLocks noChangeArrowheads="1"/>
            </p:cNvSpPr>
            <p:nvPr/>
          </p:nvSpPr>
          <p:spPr bwMode="auto">
            <a:xfrm>
              <a:off x="10191750" y="-28"/>
              <a:ext cx="0" cy="22"/>
            </a:xfrm>
            <a:custGeom>
              <a:avLst/>
              <a:gdLst>
                <a:gd name="T0" fmla="*/ 22 h 22"/>
                <a:gd name="T1" fmla="*/ 0 h 2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2">
                  <a:moveTo>
                    <a:pt x="0" y="2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17" name="Rectangle 19" descr="Team Meeting and Retrospective 8&#10;Mon 17/09/18"/>
            <p:cNvSpPr>
              <a:spLocks noChangeArrowheads="1"/>
            </p:cNvSpPr>
            <p:nvPr/>
          </p:nvSpPr>
          <p:spPr bwMode="auto">
            <a:xfrm>
              <a:off x="9629775" y="-82"/>
              <a:ext cx="1133475" cy="54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and Retrospective 8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17/09/18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18" name="Group 16"/>
            <p:cNvGrpSpPr>
              <a:grpSpLocks/>
            </p:cNvGrpSpPr>
            <p:nvPr/>
          </p:nvGrpSpPr>
          <p:grpSpPr bwMode="auto">
            <a:xfrm>
              <a:off x="11382375" y="-10"/>
              <a:ext cx="171450" cy="18"/>
              <a:chOff x="0" y="0"/>
              <a:chExt cx="100" cy="100"/>
            </a:xfrm>
          </p:grpSpPr>
          <p:sp>
            <p:nvSpPr>
              <p:cNvPr id="133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34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19" name="Freeform 15"/>
            <p:cNvSpPr>
              <a:spLocks noChangeArrowheads="1"/>
            </p:cNvSpPr>
            <p:nvPr/>
          </p:nvSpPr>
          <p:spPr bwMode="auto">
            <a:xfrm>
              <a:off x="11468100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20" name="Rectangle 14" descr="Team Meeting 9&#10;Mon 24/09/18"/>
            <p:cNvSpPr>
              <a:spLocks noChangeArrowheads="1"/>
            </p:cNvSpPr>
            <p:nvPr/>
          </p:nvSpPr>
          <p:spPr bwMode="auto">
            <a:xfrm>
              <a:off x="10972800" y="-82"/>
              <a:ext cx="990600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9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24/09/18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2668250" y="-10"/>
              <a:ext cx="171450" cy="18"/>
              <a:chOff x="0" y="0"/>
              <a:chExt cx="100" cy="100"/>
            </a:xfrm>
          </p:grpSpPr>
          <p:sp>
            <p:nvSpPr>
              <p:cNvPr id="131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32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1275397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23" name="Rectangle 9" descr="Team Meeting 10&#10;Mon 1/10/18"/>
            <p:cNvSpPr>
              <a:spLocks noChangeArrowheads="1"/>
            </p:cNvSpPr>
            <p:nvPr/>
          </p:nvSpPr>
          <p:spPr bwMode="auto">
            <a:xfrm>
              <a:off x="12230100" y="-82"/>
              <a:ext cx="1057275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10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1/10/18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  <p:grpSp>
          <p:nvGrpSpPr>
            <p:cNvPr id="124" name="Group 6"/>
            <p:cNvGrpSpPr>
              <a:grpSpLocks/>
            </p:cNvGrpSpPr>
            <p:nvPr/>
          </p:nvGrpSpPr>
          <p:grpSpPr bwMode="auto">
            <a:xfrm>
              <a:off x="13944600" y="-10"/>
              <a:ext cx="171450" cy="18"/>
              <a:chOff x="0" y="0"/>
              <a:chExt cx="100" cy="100"/>
            </a:xfrm>
          </p:grpSpPr>
          <p:sp>
            <p:nvSpPr>
              <p:cNvPr id="129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  <p:sp>
            <p:nvSpPr>
              <p:cNvPr id="130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109082" tIns="54540" rIns="109082" bIns="545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 sz="3689">
                  <a:latin typeface="Avenir Light" panose="020B0402020203020204" pitchFamily="34" charset="0"/>
                </a:endParaRPr>
              </a:p>
            </p:txBody>
          </p:sp>
        </p:grpSp>
        <p:sp>
          <p:nvSpPr>
            <p:cNvPr id="125" name="Freeform 5"/>
            <p:cNvSpPr>
              <a:spLocks noChangeArrowheads="1"/>
            </p:cNvSpPr>
            <p:nvPr/>
          </p:nvSpPr>
          <p:spPr bwMode="auto">
            <a:xfrm>
              <a:off x="14030325" y="-46"/>
              <a:ext cx="0" cy="40"/>
            </a:xfrm>
            <a:custGeom>
              <a:avLst/>
              <a:gdLst>
                <a:gd name="T0" fmla="*/ 40 h 40"/>
                <a:gd name="T1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109082" tIns="54540" rIns="109082" bIns="54540" numCol="1" anchor="t" anchorCtr="0" compatLnSpc="1">
              <a:prstTxWarp prst="textNoShape">
                <a:avLst/>
              </a:prstTxWarp>
            </a:bodyPr>
            <a:lstStyle/>
            <a:p>
              <a:endParaRPr lang="en-NZ" sz="3689">
                <a:latin typeface="Avenir Light" panose="020B0402020203020204" pitchFamily="34" charset="0"/>
              </a:endParaRPr>
            </a:p>
          </p:txBody>
        </p:sp>
        <p:sp>
          <p:nvSpPr>
            <p:cNvPr id="126" name="Rectangle 4" descr="Team Meeting 11&#10;Mon 8/10/18"/>
            <p:cNvSpPr>
              <a:spLocks noChangeArrowheads="1"/>
            </p:cNvSpPr>
            <p:nvPr/>
          </p:nvSpPr>
          <p:spPr bwMode="auto">
            <a:xfrm>
              <a:off x="13506450" y="-82"/>
              <a:ext cx="1057275" cy="36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Team Meeting 11</a:t>
              </a:r>
              <a:r>
                <a:rPr lang="en-US" altLang="en-US" sz="1193">
                  <a:latin typeface="Avenir Light" panose="020B0402020203020204" pitchFamily="34" charset="0"/>
                </a:rPr>
                <a:t/>
              </a:r>
              <a:br>
                <a:rPr lang="en-US" altLang="en-US" sz="1193">
                  <a:latin typeface="Avenir Light" panose="020B0402020203020204" pitchFamily="34" charset="0"/>
                </a:rPr>
              </a:br>
              <a:r>
                <a:rPr lang="en-US" altLang="en-US" sz="1193">
                  <a:solidFill>
                    <a:srgbClr val="444444"/>
                  </a:solidFill>
                  <a:latin typeface="Avenir Light" panose="020B0402020203020204" pitchFamily="34" charset="0"/>
                  <a:cs typeface="Segoe UI" panose="020B0502040204020203" pitchFamily="34" charset="0"/>
                </a:rPr>
                <a:t>Mon 8/10/18</a:t>
              </a:r>
              <a:endParaRPr lang="en-US" altLang="en-US" sz="1193">
                <a:latin typeface="Avenir Light" panose="020B0402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5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193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Black</vt:lpstr>
      <vt:lpstr>Avenir Light</vt:lpstr>
      <vt:lpstr>Avenir Medium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Meltzer</dc:creator>
  <cp:lastModifiedBy>Joseph Meltzer</cp:lastModifiedBy>
  <cp:revision>21</cp:revision>
  <dcterms:created xsi:type="dcterms:W3CDTF">2018-08-04T08:24:04Z</dcterms:created>
  <dcterms:modified xsi:type="dcterms:W3CDTF">2018-08-04T09:00:41Z</dcterms:modified>
</cp:coreProperties>
</file>