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1" r:id="rId14"/>
    <p:sldId id="267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759"/>
    <a:srgbClr val="40564A"/>
    <a:srgbClr val="C06F16"/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5481" autoAdjust="0"/>
  </p:normalViewPr>
  <p:slideViewPr>
    <p:cSldViewPr snapToGrid="0">
      <p:cViewPr>
        <p:scale>
          <a:sx n="100" d="100"/>
          <a:sy n="100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A-4DB4-95D7-27D8BE985A6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FAA-4DB4-95D7-27D8BE985A6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A-4DB4-95D7-27D8BE985A61}"/>
              </c:ext>
            </c:extLst>
          </c:dPt>
          <c:dLbls>
            <c:dLbl>
              <c:idx val="0"/>
              <c:layout>
                <c:manualLayout>
                  <c:x val="-1.2399322625981268E-2"/>
                  <c:y val="5.650810257814049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4A4AB86-9F90-4EF5-A6DD-36A70918A1AB}" type="CELLRANGE">
                      <a:rPr lang="en-US" baseline="0" dirty="0"/>
                      <a:pPr>
                        <a:defRPr b="1"/>
                      </a:pPr>
                      <a:t>[CELLRANGE]</a:t>
                    </a:fld>
                    <a:r>
                      <a:rPr lang="en-US" baseline="0" dirty="0"/>
                      <a:t>: </a:t>
                    </a:r>
                    <a:fld id="{9785E81A-5041-41B6-B8E3-932FF5BF109E}" type="VALUE">
                      <a:rPr lang="en-US" baseline="0" dirty="0"/>
                      <a:pPr>
                        <a:defRPr b="1"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651098682498746"/>
                      <c:h val="4.511339897672400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FAA-4DB4-95D7-27D8BE985A6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91063DB-76F4-4410-B86C-A9BB24ECDF2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C689F570-83F8-4816-80D8-FAA86E0C6C8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AA-4DB4-95D7-27D8BE985A6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BE947C2-1B2C-4F3D-9906-0C2FA17B6DB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38F2783C-78D2-45FF-9496-46F9EA303F4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FAA-4DB4-95D7-27D8BE985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80</c:v>
                </c:pt>
                <c:pt idx="2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FAA-4DB4-95D7-27D8BE985A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A0-4CB8-A346-5EB9756A7E8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A0-4CB8-A346-5EB9756A7E8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A0-4CB8-A346-5EB9756A7E8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46AE92E-B702-423E-97EE-03D7F1D0AF3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8611887C-84D2-4F79-9F3E-B2CC22EBB6F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A0-4CB8-A346-5EB9756A7E8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0428C72-3A3B-40CD-8525-E5D6E8CB0CD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600B7C6C-0EC9-4B33-B256-03A20261B1B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A0-4CB8-A346-5EB9756A7E8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AD27C30-40D7-46F1-8240-A0D7F53B3D2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A2397F42-A0D2-4102-8AF6-7C1875AFE43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A0-4CB8-A346-5EB9756A7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63</c:v>
                </c:pt>
                <c:pt idx="2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B3A0-4CB8-A346-5EB9756A7E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A4ED-0D4E-42B1-A475-12869A2FA002}" type="datetimeFigureOut">
              <a:rPr lang="en-NZ" smtClean="0"/>
              <a:t>25/03/2018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07D0-4B33-40AA-9220-E27A3DF800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65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07D0-4B33-40AA-9220-E27A3DF80037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14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AI Course Selection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Planned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dirty="0"/>
              <a:t>Intelligent </a:t>
            </a:r>
            <a:r>
              <a:rPr lang="en-AU" sz="2000" dirty="0" smtClean="0"/>
              <a:t>Course Recommendation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/>
            <a:r>
              <a:rPr lang="en-AU" sz="1800" dirty="0" smtClean="0"/>
              <a:t>Personal interests</a:t>
            </a:r>
          </a:p>
          <a:p>
            <a:pPr lvl="1"/>
            <a:r>
              <a:rPr lang="en-AU" sz="1800" dirty="0" smtClean="0"/>
              <a:t>Relevance to degree</a:t>
            </a:r>
            <a:endParaRPr lang="en-AU" sz="1800" dirty="0"/>
          </a:p>
          <a:p>
            <a:r>
              <a:rPr lang="en-AU" sz="2000" dirty="0" smtClean="0"/>
              <a:t>AI Enhanced Search</a:t>
            </a:r>
            <a:br>
              <a:rPr lang="en-AU" sz="2000" dirty="0" smtClean="0"/>
            </a:br>
            <a:r>
              <a:rPr lang="en-AU" dirty="0" smtClean="0"/>
              <a:t>for</a:t>
            </a:r>
          </a:p>
          <a:p>
            <a:pPr lvl="1"/>
            <a:r>
              <a:rPr lang="en-AU" sz="1800" dirty="0" smtClean="0"/>
              <a:t>Courses by area, title, description, level</a:t>
            </a:r>
          </a:p>
          <a:p>
            <a:pPr lvl="1"/>
            <a:r>
              <a:rPr lang="en-AU" sz="1800" dirty="0" smtClean="0"/>
              <a:t>Simple program and course questions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4D6759"/>
                </a:solidFill>
              </a:rPr>
              <a:t>Stretch goals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Interactive Degree Planner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Course Recommendation by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SELT Reviews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Opportunity for majors/minors/specialisations</a:t>
            </a:r>
          </a:p>
          <a:p>
            <a:pPr lvl="1"/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08518" y="4614141"/>
            <a:ext cx="849350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AI Architecture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585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Intelligent Course Recommendations</a:t>
            </a:r>
            <a:br>
              <a:rPr lang="en-AU" dirty="0" smtClean="0"/>
            </a:br>
            <a:r>
              <a:rPr lang="en-AU" sz="1600" dirty="0" smtClean="0"/>
              <a:t>based on</a:t>
            </a:r>
          </a:p>
          <a:p>
            <a:pPr lvl="1"/>
            <a:r>
              <a:rPr lang="en-AU" dirty="0" smtClean="0"/>
              <a:t>Personal interests</a:t>
            </a:r>
          </a:p>
          <a:p>
            <a:r>
              <a:rPr lang="en-AU" dirty="0" smtClean="0"/>
              <a:t>AI Enhanced Search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53F-5D54-421A-AF75-AF8B4B42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38C2-79B5-48F6-B9C2-6D6F8DEF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Link to Tom’s recommendation system or c</a:t>
            </a:r>
            <a:r>
              <a:rPr lang="en-AU" dirty="0" smtClean="0"/>
              <a:t>ue </a:t>
            </a:r>
            <a:r>
              <a:rPr lang="en-AU" dirty="0"/>
              <a:t>to exit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Brainstorm designs and concepts based on gathered data (Sprint 3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Create a feature list for the product (Sprint 3)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Conceptualise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AI framework (Sprint 4)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Prototype options for recommendations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of AI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model (Sprint 4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Try out ideas for AI recommendations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and searches (Sprint 4)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Gill Sans MT" panose="020B0502020104020203" pitchFamily="34" charset="0"/>
              </a:rPr>
              <a:t>Define</a:t>
            </a:r>
          </a:p>
          <a:p>
            <a:pPr>
              <a:lnSpc>
                <a:spcPct val="120000"/>
              </a:lnSpc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Prepare </a:t>
            </a:r>
            <a:r>
              <a:rPr lang="en-US" sz="1400" dirty="0">
                <a:latin typeface="Gill Sans MT" panose="020B0502020104020203" pitchFamily="34" charset="0"/>
              </a:rPr>
              <a:t>and send out survey to ANU </a:t>
            </a:r>
            <a:r>
              <a:rPr lang="en-US" sz="1400" dirty="0" smtClean="0">
                <a:latin typeface="Gill Sans MT" panose="020B0502020104020203" pitchFamily="34" charset="0"/>
              </a:rPr>
              <a:t>students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Gill Sans MT" panose="020B0502020104020203" pitchFamily="34" charset="0"/>
              </a:rPr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Collate </a:t>
            </a:r>
            <a:r>
              <a:rPr lang="en-US" sz="1400" dirty="0">
                <a:latin typeface="Gill Sans MT" panose="020B0502020104020203" pitchFamily="34" charset="0"/>
              </a:rPr>
              <a:t>and </a:t>
            </a:r>
            <a:r>
              <a:rPr lang="en-US" sz="1400" dirty="0" err="1">
                <a:latin typeface="Gill Sans MT" panose="020B0502020104020203" pitchFamily="34" charset="0"/>
              </a:rPr>
              <a:t>analyse</a:t>
            </a:r>
            <a:r>
              <a:rPr lang="en-US" sz="1400" dirty="0">
                <a:latin typeface="Gill Sans MT" panose="020B0502020104020203" pitchFamily="34" charset="0"/>
              </a:rPr>
              <a:t> the chatbot, interview, and survey data. </a:t>
            </a: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Refine the scope of the problem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13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TechLauncher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 meetings with clients at Accenture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Prototype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reviews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92534" y="4219212"/>
            <a:ext cx="3531868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Deploy imitation chatbot on Facebook for data collection (Sprint 1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1888" y="-3080245"/>
            <a:ext cx="21432731" cy="3042241"/>
          </a:xfrm>
          <a:prstGeom prst="rect">
            <a:avLst/>
          </a:prstGeom>
        </p:spPr>
      </p:pic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10820400" y="1285875"/>
            <a:ext cx="22258019" cy="2800350"/>
            <a:chOff x="-110" y="-89"/>
            <a:chExt cx="1817" cy="294"/>
          </a:xfrm>
        </p:grpSpPr>
        <p:sp>
          <p:nvSpPr>
            <p:cNvPr id="16" name="Rectangle 144"/>
            <p:cNvSpPr>
              <a:spLocks noChangeArrowheads="1"/>
            </p:cNvSpPr>
            <p:nvPr/>
          </p:nvSpPr>
          <p:spPr bwMode="auto">
            <a:xfrm>
              <a:off x="-7" y="0"/>
              <a:ext cx="1597" cy="74"/>
            </a:xfrm>
            <a:prstGeom prst="rect">
              <a:avLst/>
            </a:prstGeom>
            <a:solidFill>
              <a:srgbClr val="FFFFFF"/>
            </a:solidFill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Rectangle 143" descr="Wed 21/02/18"/>
            <p:cNvSpPr>
              <a:spLocks noChangeArrowheads="1"/>
            </p:cNvSpPr>
            <p:nvPr/>
          </p:nvSpPr>
          <p:spPr bwMode="auto">
            <a:xfrm>
              <a:off x="-110" y="-3"/>
              <a:ext cx="9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Start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21/02/18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42" descr="Tue 8/05/18"/>
            <p:cNvSpPr>
              <a:spLocks noChangeArrowheads="1"/>
            </p:cNvSpPr>
            <p:nvPr/>
          </p:nvSpPr>
          <p:spPr bwMode="auto">
            <a:xfrm>
              <a:off x="1596" y="-3"/>
              <a:ext cx="73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Finish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41" descr="25 Feb '18"/>
            <p:cNvSpPr>
              <a:spLocks noChangeArrowheads="1"/>
            </p:cNvSpPr>
            <p:nvPr/>
          </p:nvSpPr>
          <p:spPr bwMode="auto">
            <a:xfrm>
              <a:off x="76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25 Feb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22" name="Freeform 140"/>
            <p:cNvSpPr>
              <a:spLocks noChangeArrowheads="1"/>
            </p:cNvSpPr>
            <p:nvPr/>
          </p:nvSpPr>
          <p:spPr bwMode="auto">
            <a:xfrm>
              <a:off x="7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Rectangle 139" descr="4 Mar '18"/>
            <p:cNvSpPr>
              <a:spLocks noChangeArrowheads="1"/>
            </p:cNvSpPr>
            <p:nvPr/>
          </p:nvSpPr>
          <p:spPr bwMode="auto">
            <a:xfrm>
              <a:off x="221" y="-16"/>
              <a:ext cx="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4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24" name="Freeform 138"/>
            <p:cNvSpPr>
              <a:spLocks noChangeArrowheads="1"/>
            </p:cNvSpPr>
            <p:nvPr/>
          </p:nvSpPr>
          <p:spPr bwMode="auto">
            <a:xfrm>
              <a:off x="22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Rectangle 137" descr="11 Mar '18"/>
            <p:cNvSpPr>
              <a:spLocks noChangeArrowheads="1"/>
            </p:cNvSpPr>
            <p:nvPr/>
          </p:nvSpPr>
          <p:spPr bwMode="auto">
            <a:xfrm>
              <a:off x="366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11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26" name="Freeform 136"/>
            <p:cNvSpPr>
              <a:spLocks noChangeArrowheads="1"/>
            </p:cNvSpPr>
            <p:nvPr/>
          </p:nvSpPr>
          <p:spPr bwMode="auto">
            <a:xfrm>
              <a:off x="36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Rectangle 135" descr="18 Mar '18"/>
            <p:cNvSpPr>
              <a:spLocks noChangeArrowheads="1"/>
            </p:cNvSpPr>
            <p:nvPr/>
          </p:nvSpPr>
          <p:spPr bwMode="auto">
            <a:xfrm>
              <a:off x="512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18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28" name="Freeform 134"/>
            <p:cNvSpPr>
              <a:spLocks noChangeArrowheads="1"/>
            </p:cNvSpPr>
            <p:nvPr/>
          </p:nvSpPr>
          <p:spPr bwMode="auto">
            <a:xfrm>
              <a:off x="51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Rectangle 133" descr="25 Mar '18"/>
            <p:cNvSpPr>
              <a:spLocks noChangeArrowheads="1"/>
            </p:cNvSpPr>
            <p:nvPr/>
          </p:nvSpPr>
          <p:spPr bwMode="auto">
            <a:xfrm>
              <a:off x="657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25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30" name="Freeform 132"/>
            <p:cNvSpPr>
              <a:spLocks noChangeArrowheads="1"/>
            </p:cNvSpPr>
            <p:nvPr/>
          </p:nvSpPr>
          <p:spPr bwMode="auto">
            <a:xfrm>
              <a:off x="65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Rectangle 131" descr="1 Apr '18"/>
            <p:cNvSpPr>
              <a:spLocks noChangeArrowheads="1"/>
            </p:cNvSpPr>
            <p:nvPr/>
          </p:nvSpPr>
          <p:spPr bwMode="auto">
            <a:xfrm>
              <a:off x="802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1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32" name="Freeform 130"/>
            <p:cNvSpPr>
              <a:spLocks noChangeArrowheads="1"/>
            </p:cNvSpPr>
            <p:nvPr/>
          </p:nvSpPr>
          <p:spPr bwMode="auto">
            <a:xfrm>
              <a:off x="80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Rectangle 129" descr="8 Apr '18"/>
            <p:cNvSpPr>
              <a:spLocks noChangeArrowheads="1"/>
            </p:cNvSpPr>
            <p:nvPr/>
          </p:nvSpPr>
          <p:spPr bwMode="auto">
            <a:xfrm>
              <a:off x="947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8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34" name="Freeform 128"/>
            <p:cNvSpPr>
              <a:spLocks noChangeArrowheads="1"/>
            </p:cNvSpPr>
            <p:nvPr/>
          </p:nvSpPr>
          <p:spPr bwMode="auto">
            <a:xfrm>
              <a:off x="94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Rectangle 127" descr="15 Apr '18"/>
            <p:cNvSpPr>
              <a:spLocks noChangeArrowheads="1"/>
            </p:cNvSpPr>
            <p:nvPr/>
          </p:nvSpPr>
          <p:spPr bwMode="auto">
            <a:xfrm>
              <a:off x="1092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15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36" name="Freeform 126"/>
            <p:cNvSpPr>
              <a:spLocks noChangeArrowheads="1"/>
            </p:cNvSpPr>
            <p:nvPr/>
          </p:nvSpPr>
          <p:spPr bwMode="auto">
            <a:xfrm>
              <a:off x="109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" name="Rectangle 125" descr="22 Apr '18"/>
            <p:cNvSpPr>
              <a:spLocks noChangeArrowheads="1"/>
            </p:cNvSpPr>
            <p:nvPr/>
          </p:nvSpPr>
          <p:spPr bwMode="auto">
            <a:xfrm>
              <a:off x="1238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22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38" name="Freeform 124"/>
            <p:cNvSpPr>
              <a:spLocks noChangeArrowheads="1"/>
            </p:cNvSpPr>
            <p:nvPr/>
          </p:nvSpPr>
          <p:spPr bwMode="auto">
            <a:xfrm>
              <a:off x="123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Rectangle 123" descr="29 Apr '18"/>
            <p:cNvSpPr>
              <a:spLocks noChangeArrowheads="1"/>
            </p:cNvSpPr>
            <p:nvPr/>
          </p:nvSpPr>
          <p:spPr bwMode="auto">
            <a:xfrm>
              <a:off x="1383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29 Apr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40" name="Freeform 122"/>
            <p:cNvSpPr>
              <a:spLocks noChangeArrowheads="1"/>
            </p:cNvSpPr>
            <p:nvPr/>
          </p:nvSpPr>
          <p:spPr bwMode="auto">
            <a:xfrm>
              <a:off x="1383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Rectangle 121" descr="6 May '18"/>
            <p:cNvSpPr>
              <a:spLocks noChangeArrowheads="1"/>
            </p:cNvSpPr>
            <p:nvPr/>
          </p:nvSpPr>
          <p:spPr bwMode="auto">
            <a:xfrm>
              <a:off x="1528" y="-16"/>
              <a:ext cx="51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  <a:cs typeface="Segoe UI" panose="020B0502040204020203" pitchFamily="34" charset="0"/>
                </a:rPr>
                <a:t>6 May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42" name="Freeform 120"/>
            <p:cNvSpPr>
              <a:spLocks noChangeArrowheads="1"/>
            </p:cNvSpPr>
            <p:nvPr/>
          </p:nvSpPr>
          <p:spPr bwMode="auto">
            <a:xfrm>
              <a:off x="152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Rectangle 119" descr="Kick Off&#10;Wed 21/02/18 - Tue 27/02/18"/>
            <p:cNvSpPr>
              <a:spLocks noChangeArrowheads="1"/>
            </p:cNvSpPr>
            <p:nvPr/>
          </p:nvSpPr>
          <p:spPr bwMode="auto">
            <a:xfrm>
              <a:off x="-6" y="1"/>
              <a:ext cx="144" cy="36"/>
            </a:xfrm>
            <a:prstGeom prst="rect">
              <a:avLst/>
            </a:prstGeom>
            <a:solidFill>
              <a:srgbClr val="E2E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Kick Off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21/02/18 - Tue 27/02/18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18" descr="Ideate&#10;Wed 14/03/18 - Tue 27/03/18"/>
            <p:cNvSpPr>
              <a:spLocks noChangeArrowheads="1"/>
            </p:cNvSpPr>
            <p:nvPr/>
          </p:nvSpPr>
          <p:spPr bwMode="auto">
            <a:xfrm>
              <a:off x="430" y="1"/>
              <a:ext cx="289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Ideate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14/03/18 - Tue 27/03/18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17" descr="Prototype&#10;Wed 28/03/18 - Tue 10/04/18"/>
            <p:cNvSpPr>
              <a:spLocks noChangeArrowheads="1"/>
            </p:cNvSpPr>
            <p:nvPr/>
          </p:nvSpPr>
          <p:spPr bwMode="auto">
            <a:xfrm>
              <a:off x="720" y="1"/>
              <a:ext cx="289" cy="36"/>
            </a:xfrm>
            <a:prstGeom prst="rect">
              <a:avLst/>
            </a:prstGeom>
            <a:solidFill>
              <a:srgbClr val="74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Prototype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28/03/18 - Tue 10/04/18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116" descr="Define&#10;Wed 28/02/18 - Tue 13/03/18"/>
            <p:cNvSpPr>
              <a:spLocks noChangeArrowheads="1"/>
            </p:cNvSpPr>
            <p:nvPr/>
          </p:nvSpPr>
          <p:spPr bwMode="auto">
            <a:xfrm>
              <a:off x="139" y="1"/>
              <a:ext cx="290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Define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28/02/18 - Tue 13/03/18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15" descr="Sprint 1&#10;Wed 28/02/18 - Tue 6/03/18"/>
            <p:cNvSpPr>
              <a:spLocks noChangeArrowheads="1"/>
            </p:cNvSpPr>
            <p:nvPr/>
          </p:nvSpPr>
          <p:spPr bwMode="auto">
            <a:xfrm>
              <a:off x="139" y="38"/>
              <a:ext cx="145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1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28/02/18 - Tue 6/03/18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14" descr="Sprint 2&#10;Wed 7/03/18 - Tue 13/03/18"/>
            <p:cNvSpPr>
              <a:spLocks noChangeArrowheads="1"/>
            </p:cNvSpPr>
            <p:nvPr/>
          </p:nvSpPr>
          <p:spPr bwMode="auto">
            <a:xfrm>
              <a:off x="285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2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7/03/18 - Tue 13/03/18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13" descr="Test&#10;Wed 11/04/18 - Tue 24/04/18"/>
            <p:cNvSpPr>
              <a:spLocks noChangeArrowheads="1"/>
            </p:cNvSpPr>
            <p:nvPr/>
          </p:nvSpPr>
          <p:spPr bwMode="auto">
            <a:xfrm>
              <a:off x="1010" y="1"/>
              <a:ext cx="290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Test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11/04/18 - Tue 24/04/18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12" descr="Implement&#10;Wed 25/04/18 - Tue 8/05/18"/>
            <p:cNvSpPr>
              <a:spLocks noChangeArrowheads="1"/>
            </p:cNvSpPr>
            <p:nvPr/>
          </p:nvSpPr>
          <p:spPr bwMode="auto">
            <a:xfrm>
              <a:off x="1301" y="1"/>
              <a:ext cx="289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Implement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25/04/18 - Tue 8/05/18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11" descr="Sprint 3&#10;Wed 14/03/18 - Tue 20/03/18"/>
            <p:cNvSpPr>
              <a:spLocks noChangeArrowheads="1"/>
            </p:cNvSpPr>
            <p:nvPr/>
          </p:nvSpPr>
          <p:spPr bwMode="auto">
            <a:xfrm>
              <a:off x="430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3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14/03/18 - Tue 20/03/18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10" descr="Sprint 4&#10;Wed 21/03/18 - Tue 27/03/18"/>
            <p:cNvSpPr>
              <a:spLocks noChangeArrowheads="1"/>
            </p:cNvSpPr>
            <p:nvPr/>
          </p:nvSpPr>
          <p:spPr bwMode="auto">
            <a:xfrm>
              <a:off x="575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4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21/03/18 - Tue 27/03/18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09" descr="Sprint 5&#10;Wed 28/03/18 - Tue 3/04/18"/>
            <p:cNvSpPr>
              <a:spLocks noChangeArrowheads="1"/>
            </p:cNvSpPr>
            <p:nvPr/>
          </p:nvSpPr>
          <p:spPr bwMode="auto">
            <a:xfrm>
              <a:off x="720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5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28/03/18 - Tue 3/04/18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08" descr="Sprint 6&#10;Wed 4/04/18 - Tue 10/04/18"/>
            <p:cNvSpPr>
              <a:spLocks noChangeArrowheads="1"/>
            </p:cNvSpPr>
            <p:nvPr/>
          </p:nvSpPr>
          <p:spPr bwMode="auto">
            <a:xfrm>
              <a:off x="865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6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4/04/18 - Tue 10/04/18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107" descr="Sprint 7&#10;Wed 11/04/18 - Tue 17/04/18"/>
            <p:cNvSpPr>
              <a:spLocks noChangeArrowheads="1"/>
            </p:cNvSpPr>
            <p:nvPr/>
          </p:nvSpPr>
          <p:spPr bwMode="auto">
            <a:xfrm>
              <a:off x="1010" y="38"/>
              <a:ext cx="145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7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11/04/18 - Tue 17/04/18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06" descr="Sprint 8&#10;Wed 18/04/18 - Tue 24/04/18"/>
            <p:cNvSpPr>
              <a:spLocks noChangeArrowheads="1"/>
            </p:cNvSpPr>
            <p:nvPr/>
          </p:nvSpPr>
          <p:spPr bwMode="auto">
            <a:xfrm>
              <a:off x="1156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8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18/04/18 - Tue 24/04/18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105" descr="Sprint 9 (Poster)&#10;Wed 25/04/18 - Tue 1/05/18"/>
            <p:cNvSpPr>
              <a:spLocks noChangeArrowheads="1"/>
            </p:cNvSpPr>
            <p:nvPr/>
          </p:nvSpPr>
          <p:spPr bwMode="auto">
            <a:xfrm>
              <a:off x="1301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9 (Poster)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25/04/18 - Tue 1/05/18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104" descr="Sprint 10 (Showcase)&#10;Wed 2/05/18 - Tue 8/05/18"/>
            <p:cNvSpPr>
              <a:spLocks noChangeArrowheads="1"/>
            </p:cNvSpPr>
            <p:nvPr/>
          </p:nvSpPr>
          <p:spPr bwMode="auto">
            <a:xfrm>
              <a:off x="1446" y="38"/>
              <a:ext cx="144" cy="36"/>
            </a:xfrm>
            <a:prstGeom prst="rect">
              <a:avLst/>
            </a:prstGeom>
            <a:solidFill>
              <a:srgbClr val="C5E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Sprint 10 (Showcase)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2/05/18 - Tue 8/05/18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9" name="Group 101"/>
            <p:cNvGrpSpPr>
              <a:grpSpLocks/>
            </p:cNvGrpSpPr>
            <p:nvPr/>
          </p:nvGrpSpPr>
          <p:grpSpPr bwMode="auto">
            <a:xfrm>
              <a:off x="710" y="67"/>
              <a:ext cx="18" cy="18"/>
              <a:chOff x="0" y="0"/>
              <a:chExt cx="100" cy="100"/>
            </a:xfrm>
          </p:grpSpPr>
          <p:sp>
            <p:nvSpPr>
              <p:cNvPr id="159" name="Freeform 1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0" name="Freeform 10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60" name="Freeform 100"/>
            <p:cNvSpPr>
              <a:spLocks noChangeArrowheads="1"/>
            </p:cNvSpPr>
            <p:nvPr/>
          </p:nvSpPr>
          <p:spPr bwMode="auto">
            <a:xfrm>
              <a:off x="71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" name="Rectangle 99" descr="M5 - Ideate Complete&#10;Tue 27/03/18"/>
            <p:cNvSpPr>
              <a:spLocks noChangeArrowheads="1"/>
            </p:cNvSpPr>
            <p:nvPr/>
          </p:nvSpPr>
          <p:spPr bwMode="auto">
            <a:xfrm>
              <a:off x="649" y="100"/>
              <a:ext cx="141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M5 - Ideate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Tue 27/03/18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2" name="Group 96"/>
            <p:cNvGrpSpPr>
              <a:grpSpLocks/>
            </p:cNvGrpSpPr>
            <p:nvPr/>
          </p:nvGrpSpPr>
          <p:grpSpPr bwMode="auto">
            <a:xfrm>
              <a:off x="420" y="67"/>
              <a:ext cx="18" cy="18"/>
              <a:chOff x="0" y="0"/>
              <a:chExt cx="100" cy="100"/>
            </a:xfrm>
          </p:grpSpPr>
          <p:sp>
            <p:nvSpPr>
              <p:cNvPr id="157" name="Freeform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8" name="Freeform 9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63" name="Freeform 95"/>
            <p:cNvSpPr>
              <a:spLocks noChangeArrowheads="1"/>
            </p:cNvSpPr>
            <p:nvPr/>
          </p:nvSpPr>
          <p:spPr bwMode="auto">
            <a:xfrm>
              <a:off x="42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" name="Rectangle 94" descr="M3 - Define Complete&#10;Tue 13/03/18"/>
            <p:cNvSpPr>
              <a:spLocks noChangeArrowheads="1"/>
            </p:cNvSpPr>
            <p:nvPr/>
          </p:nvSpPr>
          <p:spPr bwMode="auto">
            <a:xfrm>
              <a:off x="357" y="100"/>
              <a:ext cx="14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M3 - Define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Tue 13/03/18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5" name="Group 91"/>
            <p:cNvGrpSpPr>
              <a:grpSpLocks/>
            </p:cNvGrpSpPr>
            <p:nvPr/>
          </p:nvGrpSpPr>
          <p:grpSpPr bwMode="auto">
            <a:xfrm>
              <a:off x="1000" y="67"/>
              <a:ext cx="18" cy="18"/>
              <a:chOff x="0" y="0"/>
              <a:chExt cx="100" cy="100"/>
            </a:xfrm>
          </p:grpSpPr>
          <p:sp>
            <p:nvSpPr>
              <p:cNvPr id="155" name="Freeform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6" name="Freeform 9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66" name="Freeform 90"/>
            <p:cNvSpPr>
              <a:spLocks noChangeArrowheads="1"/>
            </p:cNvSpPr>
            <p:nvPr/>
          </p:nvSpPr>
          <p:spPr bwMode="auto">
            <a:xfrm>
              <a:off x="100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" name="Rectangle 89" descr="M6 - Prototype Complete&#10;Tue 10/04/18"/>
            <p:cNvSpPr>
              <a:spLocks noChangeArrowheads="1"/>
            </p:cNvSpPr>
            <p:nvPr/>
          </p:nvSpPr>
          <p:spPr bwMode="auto">
            <a:xfrm>
              <a:off x="959" y="100"/>
              <a:ext cx="10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M6 - Prototype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Tue 10/04/18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8" name="Group 86"/>
            <p:cNvGrpSpPr>
              <a:grpSpLocks/>
            </p:cNvGrpSpPr>
            <p:nvPr/>
          </p:nvGrpSpPr>
          <p:grpSpPr bwMode="auto">
            <a:xfrm>
              <a:off x="1291" y="67"/>
              <a:ext cx="18" cy="18"/>
              <a:chOff x="0" y="0"/>
              <a:chExt cx="100" cy="100"/>
            </a:xfrm>
          </p:grpSpPr>
          <p:sp>
            <p:nvSpPr>
              <p:cNvPr id="153" name="Freeform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4" name="Freeform 8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69" name="Freeform 85"/>
            <p:cNvSpPr>
              <a:spLocks noChangeArrowheads="1"/>
            </p:cNvSpPr>
            <p:nvPr/>
          </p:nvSpPr>
          <p:spPr bwMode="auto">
            <a:xfrm>
              <a:off x="1300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" name="Rectangle 84" descr="M7 - Test Complete&#10;Tue 24/04/18"/>
            <p:cNvSpPr>
              <a:spLocks noChangeArrowheads="1"/>
            </p:cNvSpPr>
            <p:nvPr/>
          </p:nvSpPr>
          <p:spPr bwMode="auto">
            <a:xfrm>
              <a:off x="1235" y="100"/>
              <a:ext cx="13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M7 - Test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Tue 24/04/18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1" name="Group 81"/>
            <p:cNvGrpSpPr>
              <a:grpSpLocks/>
            </p:cNvGrpSpPr>
            <p:nvPr/>
          </p:nvGrpSpPr>
          <p:grpSpPr bwMode="auto">
            <a:xfrm>
              <a:off x="1560" y="67"/>
              <a:ext cx="18" cy="18"/>
              <a:chOff x="0" y="0"/>
              <a:chExt cx="100" cy="100"/>
            </a:xfrm>
          </p:grpSpPr>
          <p:sp>
            <p:nvSpPr>
              <p:cNvPr id="151" name="Freeform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2" name="Freeform 8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72" name="Freeform 80"/>
            <p:cNvSpPr>
              <a:spLocks noChangeArrowheads="1"/>
            </p:cNvSpPr>
            <p:nvPr/>
          </p:nvSpPr>
          <p:spPr bwMode="auto">
            <a:xfrm>
              <a:off x="1569" y="80"/>
              <a:ext cx="72" cy="22"/>
            </a:xfrm>
            <a:custGeom>
              <a:avLst/>
              <a:gdLst>
                <a:gd name="T0" fmla="*/ 0 w 72"/>
                <a:gd name="T1" fmla="*/ 0 h 22"/>
                <a:gd name="T2" fmla="*/ 72 w 72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2">
                  <a:moveTo>
                    <a:pt x="0" y="0"/>
                  </a:moveTo>
                  <a:lnTo>
                    <a:pt x="72" y="22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3" name="Rectangle 79" descr="M10 - Techlauncher Showcase&#10;Tue 8/05/18"/>
            <p:cNvSpPr>
              <a:spLocks noChangeArrowheads="1"/>
            </p:cNvSpPr>
            <p:nvPr/>
          </p:nvSpPr>
          <p:spPr bwMode="auto">
            <a:xfrm>
              <a:off x="1577" y="102"/>
              <a:ext cx="1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M10 - Techlauncher Showcase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4" name="Group 76"/>
            <p:cNvGrpSpPr>
              <a:grpSpLocks/>
            </p:cNvGrpSpPr>
            <p:nvPr/>
          </p:nvGrpSpPr>
          <p:grpSpPr bwMode="auto">
            <a:xfrm>
              <a:off x="233" y="67"/>
              <a:ext cx="18" cy="18"/>
              <a:chOff x="0" y="0"/>
              <a:chExt cx="100" cy="100"/>
            </a:xfrm>
          </p:grpSpPr>
          <p:sp>
            <p:nvSpPr>
              <p:cNvPr id="149" name="Freeform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0" name="Freeform 7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75" name="Freeform 75"/>
            <p:cNvSpPr>
              <a:spLocks noChangeArrowheads="1"/>
            </p:cNvSpPr>
            <p:nvPr/>
          </p:nvSpPr>
          <p:spPr bwMode="auto">
            <a:xfrm>
              <a:off x="242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" name="Rectangle 74" descr="M2 - Audit Week #1&#10;Mon 5/03/18"/>
            <p:cNvSpPr>
              <a:spLocks noChangeArrowheads="1"/>
            </p:cNvSpPr>
            <p:nvPr/>
          </p:nvSpPr>
          <p:spPr bwMode="auto">
            <a:xfrm>
              <a:off x="175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M2 - Audit Week #1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Mon 5/03/18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7" name="Group 71"/>
            <p:cNvGrpSpPr>
              <a:grpSpLocks/>
            </p:cNvGrpSpPr>
            <p:nvPr/>
          </p:nvGrpSpPr>
          <p:grpSpPr bwMode="auto">
            <a:xfrm>
              <a:off x="669" y="67"/>
              <a:ext cx="18" cy="18"/>
              <a:chOff x="0" y="0"/>
              <a:chExt cx="100" cy="100"/>
            </a:xfrm>
          </p:grpSpPr>
          <p:sp>
            <p:nvSpPr>
              <p:cNvPr id="147" name="Freeform 7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8" name="Freeform 7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78" name="Freeform 70"/>
            <p:cNvSpPr>
              <a:spLocks noChangeArrowheads="1"/>
            </p:cNvSpPr>
            <p:nvPr/>
          </p:nvSpPr>
          <p:spPr bwMode="auto">
            <a:xfrm>
              <a:off x="678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" name="Rectangle 69" descr="M4 - Audit Week #2&#10;Mon 26/03/18"/>
            <p:cNvSpPr>
              <a:spLocks noChangeArrowheads="1"/>
            </p:cNvSpPr>
            <p:nvPr/>
          </p:nvSpPr>
          <p:spPr bwMode="auto">
            <a:xfrm>
              <a:off x="611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M4 - Audit Week #2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Mon 26/03/18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0" name="Group 79"/>
            <p:cNvGrpSpPr>
              <a:grpSpLocks/>
            </p:cNvGrpSpPr>
            <p:nvPr/>
          </p:nvGrpSpPr>
          <p:grpSpPr bwMode="auto">
            <a:xfrm>
              <a:off x="1540" y="67"/>
              <a:ext cx="18" cy="18"/>
              <a:chOff x="0" y="0"/>
              <a:chExt cx="100" cy="100"/>
            </a:xfrm>
          </p:grpSpPr>
          <p:sp>
            <p:nvSpPr>
              <p:cNvPr id="145" name="Freeform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6" name="Freeform 6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81" name="Freeform 65"/>
            <p:cNvSpPr>
              <a:spLocks noChangeArrowheads="1"/>
            </p:cNvSpPr>
            <p:nvPr/>
          </p:nvSpPr>
          <p:spPr bwMode="auto">
            <a:xfrm>
              <a:off x="1549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2" name="Rectangle 64" descr="M9 - Audit Week #3&#10;Mon 7/05/18"/>
            <p:cNvSpPr>
              <a:spLocks noChangeArrowheads="1"/>
            </p:cNvSpPr>
            <p:nvPr/>
          </p:nvSpPr>
          <p:spPr bwMode="auto">
            <a:xfrm>
              <a:off x="1482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M9 - Audit Week #3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Mon 7/05/18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3" name="Group 61"/>
            <p:cNvGrpSpPr>
              <a:grpSpLocks/>
            </p:cNvGrpSpPr>
            <p:nvPr/>
          </p:nvGrpSpPr>
          <p:grpSpPr bwMode="auto">
            <a:xfrm>
              <a:off x="1477" y="67"/>
              <a:ext cx="18" cy="18"/>
              <a:chOff x="0" y="0"/>
              <a:chExt cx="100" cy="100"/>
            </a:xfrm>
          </p:grpSpPr>
          <p:sp>
            <p:nvSpPr>
              <p:cNvPr id="143" name="Freeform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4" name="Freeform 6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84" name="Freeform 60"/>
            <p:cNvSpPr>
              <a:spLocks noChangeArrowheads="1"/>
            </p:cNvSpPr>
            <p:nvPr/>
          </p:nvSpPr>
          <p:spPr bwMode="auto">
            <a:xfrm>
              <a:off x="1486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" name="Rectangle 59" descr="M8 - Project Poster Complete&#10;Fri 4/05/18"/>
            <p:cNvSpPr>
              <a:spLocks noChangeArrowheads="1"/>
            </p:cNvSpPr>
            <p:nvPr/>
          </p:nvSpPr>
          <p:spPr bwMode="auto">
            <a:xfrm>
              <a:off x="1423" y="100"/>
              <a:ext cx="1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M8 - Project Poster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Fri 4/05/18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6" name="Group 56"/>
            <p:cNvGrpSpPr>
              <a:grpSpLocks/>
            </p:cNvGrpSpPr>
            <p:nvPr/>
          </p:nvGrpSpPr>
          <p:grpSpPr bwMode="auto">
            <a:xfrm>
              <a:off x="129" y="67"/>
              <a:ext cx="18" cy="18"/>
              <a:chOff x="0" y="0"/>
              <a:chExt cx="100" cy="100"/>
            </a:xfrm>
          </p:grpSpPr>
          <p:sp>
            <p:nvSpPr>
              <p:cNvPr id="14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2" name="Freeform 5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87" name="Freeform 55"/>
            <p:cNvSpPr>
              <a:spLocks noChangeArrowheads="1"/>
            </p:cNvSpPr>
            <p:nvPr/>
          </p:nvSpPr>
          <p:spPr bwMode="auto">
            <a:xfrm>
              <a:off x="138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" name="Rectangle 54" descr="M1 - Kick Off Complete&#10;Tue 27/02/18"/>
            <p:cNvSpPr>
              <a:spLocks noChangeArrowheads="1"/>
            </p:cNvSpPr>
            <p:nvPr/>
          </p:nvSpPr>
          <p:spPr bwMode="auto">
            <a:xfrm>
              <a:off x="61" y="100"/>
              <a:ext cx="15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M1 - Kick Off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Tue 27/02/18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9" name="Group 51"/>
            <p:cNvGrpSpPr>
              <a:grpSpLocks/>
            </p:cNvGrpSpPr>
            <p:nvPr/>
          </p:nvGrpSpPr>
          <p:grpSpPr bwMode="auto">
            <a:xfrm>
              <a:off x="129" y="-10"/>
              <a:ext cx="18" cy="18"/>
              <a:chOff x="0" y="0"/>
              <a:chExt cx="100" cy="100"/>
            </a:xfrm>
          </p:grpSpPr>
          <p:sp>
            <p:nvSpPr>
              <p:cNvPr id="139" name="Freeform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0" name="Freeform 5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90" name="Freeform 50"/>
            <p:cNvSpPr>
              <a:spLocks noChangeArrowheads="1"/>
            </p:cNvSpPr>
            <p:nvPr/>
          </p:nvSpPr>
          <p:spPr bwMode="auto">
            <a:xfrm>
              <a:off x="138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Rectangle 49" descr="Client Meeting 1&#10;Wed 28/02/18"/>
            <p:cNvSpPr>
              <a:spLocks noChangeArrowheads="1"/>
            </p:cNvSpPr>
            <p:nvPr/>
          </p:nvSpPr>
          <p:spPr bwMode="auto">
            <a:xfrm>
              <a:off x="85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28/02/18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2" name="Group 46"/>
            <p:cNvGrpSpPr>
              <a:grpSpLocks/>
            </p:cNvGrpSpPr>
            <p:nvPr/>
          </p:nvGrpSpPr>
          <p:grpSpPr bwMode="auto">
            <a:xfrm>
              <a:off x="565" y="-10"/>
              <a:ext cx="18" cy="18"/>
              <a:chOff x="0" y="0"/>
              <a:chExt cx="100" cy="100"/>
            </a:xfrm>
          </p:grpSpPr>
          <p:sp>
            <p:nvSpPr>
              <p:cNvPr id="137" name="Freeform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8" name="Freeform 4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93" name="Freeform 45"/>
            <p:cNvSpPr>
              <a:spLocks noChangeArrowheads="1"/>
            </p:cNvSpPr>
            <p:nvPr/>
          </p:nvSpPr>
          <p:spPr bwMode="auto">
            <a:xfrm>
              <a:off x="57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Rectangle 44" descr="Client Meeting 4&#10;Wed 21/03/18"/>
            <p:cNvSpPr>
              <a:spLocks noChangeArrowheads="1"/>
            </p:cNvSpPr>
            <p:nvPr/>
          </p:nvSpPr>
          <p:spPr bwMode="auto">
            <a:xfrm>
              <a:off x="52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4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21/03/18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5" name="Group 41"/>
            <p:cNvGrpSpPr>
              <a:grpSpLocks/>
            </p:cNvGrpSpPr>
            <p:nvPr/>
          </p:nvGrpSpPr>
          <p:grpSpPr bwMode="auto">
            <a:xfrm>
              <a:off x="275" y="-10"/>
              <a:ext cx="18" cy="18"/>
              <a:chOff x="0" y="0"/>
              <a:chExt cx="100" cy="100"/>
            </a:xfrm>
          </p:grpSpPr>
          <p:sp>
            <p:nvSpPr>
              <p:cNvPr id="135" name="Freeform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6" name="Freeform 4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28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Rectangle 39" descr="Client Meeting 2&#10;Wed 7/03/18"/>
            <p:cNvSpPr>
              <a:spLocks noChangeArrowheads="1"/>
            </p:cNvSpPr>
            <p:nvPr/>
          </p:nvSpPr>
          <p:spPr bwMode="auto">
            <a:xfrm>
              <a:off x="23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8" name="Group 36"/>
            <p:cNvGrpSpPr>
              <a:grpSpLocks/>
            </p:cNvGrpSpPr>
            <p:nvPr/>
          </p:nvGrpSpPr>
          <p:grpSpPr bwMode="auto">
            <a:xfrm>
              <a:off x="420" y="-10"/>
              <a:ext cx="18" cy="18"/>
              <a:chOff x="0" y="0"/>
              <a:chExt cx="100" cy="100"/>
            </a:xfrm>
          </p:grpSpPr>
          <p:sp>
            <p:nvSpPr>
              <p:cNvPr id="133" name="Freeform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4" name="Freeform 3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99" name="Freeform 35"/>
            <p:cNvSpPr>
              <a:spLocks noChangeArrowheads="1"/>
            </p:cNvSpPr>
            <p:nvPr/>
          </p:nvSpPr>
          <p:spPr bwMode="auto">
            <a:xfrm>
              <a:off x="42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" name="Rectangle 34" descr="Client Meeting 3&#10;Wed 14/03/18"/>
            <p:cNvSpPr>
              <a:spLocks noChangeArrowheads="1"/>
            </p:cNvSpPr>
            <p:nvPr/>
          </p:nvSpPr>
          <p:spPr bwMode="auto">
            <a:xfrm>
              <a:off x="37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14/03/18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1" name="Group 31"/>
            <p:cNvGrpSpPr>
              <a:grpSpLocks/>
            </p:cNvGrpSpPr>
            <p:nvPr/>
          </p:nvGrpSpPr>
          <p:grpSpPr bwMode="auto">
            <a:xfrm>
              <a:off x="710" y="-10"/>
              <a:ext cx="18" cy="18"/>
              <a:chOff x="0" y="0"/>
              <a:chExt cx="100" cy="100"/>
            </a:xfrm>
          </p:grpSpPr>
          <p:sp>
            <p:nvSpPr>
              <p:cNvPr id="131" name="Freeform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2" name="Freeform 3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102" name="Freeform 30"/>
            <p:cNvSpPr>
              <a:spLocks noChangeArrowheads="1"/>
            </p:cNvSpPr>
            <p:nvPr/>
          </p:nvSpPr>
          <p:spPr bwMode="auto">
            <a:xfrm>
              <a:off x="71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3" name="Rectangle 29" descr="Client Meeting 5&#10;Wed 28/03/18"/>
            <p:cNvSpPr>
              <a:spLocks noChangeArrowheads="1"/>
            </p:cNvSpPr>
            <p:nvPr/>
          </p:nvSpPr>
          <p:spPr bwMode="auto">
            <a:xfrm>
              <a:off x="66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5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28/03/18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4" name="Group 26"/>
            <p:cNvGrpSpPr>
              <a:grpSpLocks/>
            </p:cNvGrpSpPr>
            <p:nvPr/>
          </p:nvGrpSpPr>
          <p:grpSpPr bwMode="auto">
            <a:xfrm>
              <a:off x="855" y="-10"/>
              <a:ext cx="18" cy="18"/>
              <a:chOff x="0" y="0"/>
              <a:chExt cx="100" cy="100"/>
            </a:xfrm>
          </p:grpSpPr>
          <p:sp>
            <p:nvSpPr>
              <p:cNvPr id="129" name="Freeform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0" name="Freeform 2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105" name="Freeform 25"/>
            <p:cNvSpPr>
              <a:spLocks noChangeArrowheads="1"/>
            </p:cNvSpPr>
            <p:nvPr/>
          </p:nvSpPr>
          <p:spPr bwMode="auto">
            <a:xfrm>
              <a:off x="86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6" name="Rectangle 24" descr="Client Meeting 6&#10;Wed 4/04/18"/>
            <p:cNvSpPr>
              <a:spLocks noChangeArrowheads="1"/>
            </p:cNvSpPr>
            <p:nvPr/>
          </p:nvSpPr>
          <p:spPr bwMode="auto">
            <a:xfrm>
              <a:off x="81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6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7" name="Group 21"/>
            <p:cNvGrpSpPr>
              <a:grpSpLocks/>
            </p:cNvGrpSpPr>
            <p:nvPr/>
          </p:nvGrpSpPr>
          <p:grpSpPr bwMode="auto">
            <a:xfrm>
              <a:off x="1000" y="-10"/>
              <a:ext cx="18" cy="18"/>
              <a:chOff x="0" y="0"/>
              <a:chExt cx="100" cy="100"/>
            </a:xfrm>
          </p:grpSpPr>
          <p:sp>
            <p:nvSpPr>
              <p:cNvPr id="127" name="Freeform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8" name="Freeform 2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108" name="Freeform 20"/>
            <p:cNvSpPr>
              <a:spLocks noChangeArrowheads="1"/>
            </p:cNvSpPr>
            <p:nvPr/>
          </p:nvSpPr>
          <p:spPr bwMode="auto">
            <a:xfrm>
              <a:off x="100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9" name="Rectangle 19" descr="Client Meeting 7&#10;Wed 11/04/18"/>
            <p:cNvSpPr>
              <a:spLocks noChangeArrowheads="1"/>
            </p:cNvSpPr>
            <p:nvPr/>
          </p:nvSpPr>
          <p:spPr bwMode="auto">
            <a:xfrm>
              <a:off x="95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7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11/04/18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0" name="Group 16"/>
            <p:cNvGrpSpPr>
              <a:grpSpLocks/>
            </p:cNvGrpSpPr>
            <p:nvPr/>
          </p:nvGrpSpPr>
          <p:grpSpPr bwMode="auto">
            <a:xfrm>
              <a:off x="1146" y="-10"/>
              <a:ext cx="18" cy="18"/>
              <a:chOff x="0" y="0"/>
              <a:chExt cx="100" cy="100"/>
            </a:xfrm>
          </p:grpSpPr>
          <p:sp>
            <p:nvSpPr>
              <p:cNvPr id="125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6" name="Freeform 1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111" name="Freeform 15"/>
            <p:cNvSpPr>
              <a:spLocks noChangeArrowheads="1"/>
            </p:cNvSpPr>
            <p:nvPr/>
          </p:nvSpPr>
          <p:spPr bwMode="auto">
            <a:xfrm>
              <a:off x="115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2" name="Rectangle 14" descr="Client Meeting 8&#10;Wed 18/04/18"/>
            <p:cNvSpPr>
              <a:spLocks noChangeArrowheads="1"/>
            </p:cNvSpPr>
            <p:nvPr/>
          </p:nvSpPr>
          <p:spPr bwMode="auto">
            <a:xfrm>
              <a:off x="1102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8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18/04/18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3" name="Group 11"/>
            <p:cNvGrpSpPr>
              <a:grpSpLocks/>
            </p:cNvGrpSpPr>
            <p:nvPr/>
          </p:nvGrpSpPr>
          <p:grpSpPr bwMode="auto">
            <a:xfrm>
              <a:off x="1291" y="-10"/>
              <a:ext cx="18" cy="18"/>
              <a:chOff x="0" y="0"/>
              <a:chExt cx="100" cy="100"/>
            </a:xfrm>
          </p:grpSpPr>
          <p:sp>
            <p:nvSpPr>
              <p:cNvPr id="123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4" name="Freeform 1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114" name="Freeform 10"/>
            <p:cNvSpPr>
              <a:spLocks noChangeArrowheads="1"/>
            </p:cNvSpPr>
            <p:nvPr/>
          </p:nvSpPr>
          <p:spPr bwMode="auto">
            <a:xfrm>
              <a:off x="1300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5" name="Rectangle 9" descr="Client Meeting 9&#10;Wed 25/04/18"/>
            <p:cNvSpPr>
              <a:spLocks noChangeArrowheads="1"/>
            </p:cNvSpPr>
            <p:nvPr/>
          </p:nvSpPr>
          <p:spPr bwMode="auto">
            <a:xfrm>
              <a:off x="1247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9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25/04/18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" name="Group 6"/>
            <p:cNvGrpSpPr>
              <a:grpSpLocks/>
            </p:cNvGrpSpPr>
            <p:nvPr/>
          </p:nvGrpSpPr>
          <p:grpSpPr bwMode="auto">
            <a:xfrm>
              <a:off x="1436" y="-10"/>
              <a:ext cx="18" cy="18"/>
              <a:chOff x="0" y="0"/>
              <a:chExt cx="100" cy="100"/>
            </a:xfrm>
          </p:grpSpPr>
          <p:sp>
            <p:nvSpPr>
              <p:cNvPr id="121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2" name="Freeform 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</p:grp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144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8" name="Rectangle 4" descr="Client Meeting 10&#10;Wed 2/05/18"/>
            <p:cNvSpPr>
              <a:spLocks noChangeArrowheads="1"/>
            </p:cNvSpPr>
            <p:nvPr/>
          </p:nvSpPr>
          <p:spPr bwMode="auto">
            <a:xfrm>
              <a:off x="1388" y="-88"/>
              <a:ext cx="115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Client Meeting 10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Gill Sans MT" panose="020B0502020104020203" pitchFamily="34" charset="0"/>
                </a:rPr>
                <a:t>Wed 2/05/18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AutoShape 3" descr="Today"/>
            <p:cNvSpPr>
              <a:spLocks noChangeArrowheads="1"/>
            </p:cNvSpPr>
            <p:nvPr/>
          </p:nvSpPr>
          <p:spPr bwMode="auto">
            <a:xfrm>
              <a:off x="632" y="-39"/>
              <a:ext cx="50" cy="16"/>
            </a:xfrm>
            <a:prstGeom prst="roundRect">
              <a:avLst>
                <a:gd name="adj" fmla="val 10000"/>
              </a:avLst>
            </a:prstGeom>
            <a:solidFill>
              <a:srgbClr val="317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Freeform 2"/>
            <p:cNvSpPr>
              <a:spLocks noChangeArrowheads="1"/>
            </p:cNvSpPr>
            <p:nvPr/>
          </p:nvSpPr>
          <p:spPr bwMode="auto">
            <a:xfrm>
              <a:off x="657" y="-23"/>
              <a:ext cx="0" cy="98"/>
            </a:xfrm>
            <a:custGeom>
              <a:avLst/>
              <a:gdLst>
                <a:gd name="T0" fmla="*/ 0 h 98"/>
                <a:gd name="T1" fmla="*/ 98 h 9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8">
                  <a:moveTo>
                    <a:pt x="0" y="0"/>
                  </a:moveTo>
                  <a:lnTo>
                    <a:pt x="0" y="98"/>
                  </a:lnTo>
                </a:path>
              </a:pathLst>
            </a:custGeom>
            <a:solidFill>
              <a:srgbClr val="FFFFFF"/>
            </a:solidFill>
            <a:ln w="3">
              <a:solidFill>
                <a:srgbClr val="3175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8945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8945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89453 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mph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9" grpId="0"/>
      <p:bldP spid="9" grpId="1"/>
      <p:bldP spid="9" grpId="2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66091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Definitive answer to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“Website or Chatbot?”</a:t>
            </a:r>
            <a:endParaRPr lang="en-US" sz="1400" kern="12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266091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Poll</a:t>
            </a:r>
            <a:endParaRPr lang="en-US" sz="1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026667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 responses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Useful and clear data</a:t>
            </a:r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Narrowed project scope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26667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Survey</a:t>
            </a:r>
            <a:endParaRPr lang="en-US" sz="1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4787243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APO at </a:t>
            </a:r>
            <a:r>
              <a:rPr lang="en-US" sz="1400" kern="1200" dirty="0" err="1" smtClean="0"/>
              <a:t>Fenner</a:t>
            </a:r>
            <a:r>
              <a:rPr lang="en-US" sz="1400" kern="1200" dirty="0" smtClean="0"/>
              <a:t> Hall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Refined survey questions</a:t>
            </a:r>
          </a:p>
          <a:p>
            <a:pPr marL="114300" lvl="1" indent="-114300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1400" dirty="0" smtClean="0"/>
              <a:t>Agreement with poll and survey results</a:t>
            </a:r>
          </a:p>
        </p:txBody>
      </p:sp>
      <p:sp>
        <p:nvSpPr>
          <p:cNvPr id="25" name="Freeform 24"/>
          <p:cNvSpPr/>
          <p:nvPr/>
        </p:nvSpPr>
        <p:spPr>
          <a:xfrm>
            <a:off x="4787243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Interview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6547818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Limited results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Questions for Intelligent Search</a:t>
            </a:r>
            <a:endParaRPr lang="en-US" sz="14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6547818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Imitation Chatbot</a:t>
            </a:r>
            <a:endParaRPr lang="en-US" sz="14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8308394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Unbiased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Contacts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ANUSA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Planning and Performance Measurement (PPM)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Recommended action: Ethics approval</a:t>
            </a:r>
            <a:endParaRPr lang="en-US" sz="14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8308394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 Survey</a:t>
            </a:r>
            <a:endParaRPr lang="en-US" sz="1400" kern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Collection Channels</a:t>
            </a:r>
            <a:endParaRPr lang="en-NZ" dirty="0"/>
          </a:p>
        </p:txBody>
      </p:sp>
      <p:sp>
        <p:nvSpPr>
          <p:cNvPr id="21" name="Oval 20"/>
          <p:cNvSpPr/>
          <p:nvPr/>
        </p:nvSpPr>
        <p:spPr>
          <a:xfrm>
            <a:off x="3375588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2" name="Oval 21"/>
          <p:cNvSpPr/>
          <p:nvPr/>
        </p:nvSpPr>
        <p:spPr>
          <a:xfrm>
            <a:off x="5144954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3" name="Oval 22"/>
          <p:cNvSpPr/>
          <p:nvPr/>
        </p:nvSpPr>
        <p:spPr>
          <a:xfrm>
            <a:off x="6914320" y="2521012"/>
            <a:ext cx="828942" cy="828942"/>
          </a:xfrm>
          <a:prstGeom prst="ellipse">
            <a:avLst/>
          </a:prstGeom>
          <a:noFill/>
          <a:ln w="28575">
            <a:solidFill>
              <a:srgbClr val="C0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6F16"/>
                </a:solidFill>
              </a:rPr>
              <a:t>✔</a:t>
            </a:r>
          </a:p>
        </p:txBody>
      </p:sp>
      <p:sp>
        <p:nvSpPr>
          <p:cNvPr id="20" name="Oval 19"/>
          <p:cNvSpPr/>
          <p:nvPr/>
        </p:nvSpPr>
        <p:spPr>
          <a:xfrm>
            <a:off x="1606222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4" name="Oval 23"/>
          <p:cNvSpPr/>
          <p:nvPr/>
        </p:nvSpPr>
        <p:spPr>
          <a:xfrm>
            <a:off x="8683686" y="2521012"/>
            <a:ext cx="828942" cy="8289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8730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18" grpId="0" animBg="1"/>
      <p:bldP spid="26" grpId="0" animBg="1"/>
      <p:bldP spid="25" grpId="0" animBg="1"/>
      <p:bldP spid="28" grpId="0" animBg="1"/>
      <p:bldP spid="27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Chatbot, Website, or App?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790949" cy="52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dirty="0" smtClean="0"/>
              <a:t>Poll</a:t>
            </a:r>
            <a:endParaRPr lang="en-NZ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807784"/>
              </p:ext>
            </p:extLst>
          </p:nvPr>
        </p:nvGraphicFramePr>
        <p:xfrm>
          <a:off x="1108847" y="2251494"/>
          <a:ext cx="4096998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00123" y="1828800"/>
            <a:ext cx="3790949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NZ" sz="2800" dirty="0" smtClean="0"/>
              <a:t>Survey</a:t>
            </a:r>
            <a:endParaRPr lang="en-NZ" sz="28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064266"/>
              </p:ext>
            </p:extLst>
          </p:nvPr>
        </p:nvGraphicFramePr>
        <p:xfrm>
          <a:off x="5306770" y="2251494"/>
          <a:ext cx="517765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354792" y="5582055"/>
            <a:ext cx="4485261" cy="790575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Ins="108000" rtlCol="0" anchor="ctr"/>
          <a:lstStyle/>
          <a:p>
            <a:pPr algn="r"/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9789" y="5672671"/>
            <a:ext cx="1928986" cy="602673"/>
          </a:xfrm>
          <a:prstGeom prst="rightArrow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052821" y="5787715"/>
            <a:ext cx="2787232" cy="369332"/>
          </a:xfrm>
          <a:prstGeom prst="rect">
            <a:avLst/>
          </a:prstGeom>
          <a:noFill/>
        </p:spPr>
        <p:txBody>
          <a:bodyPr wrap="square" rIns="144000" rtlCol="0">
            <a:spAutoFit/>
          </a:bodyPr>
          <a:lstStyle/>
          <a:p>
            <a:pPr algn="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Platform: 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0" grpId="0"/>
      <p:bldGraphic spid="14" grpId="0">
        <p:bldAsOne/>
      </p:bldGraphic>
      <p:bldP spid="15" grpId="0" animBg="1"/>
      <p:bldP spid="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34700"/>
              </p:ext>
            </p:extLst>
          </p:nvPr>
        </p:nvGraphicFramePr>
        <p:xfrm>
          <a:off x="709691" y="40806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975</TotalTime>
  <Words>732</Words>
  <Application>Microsoft Office PowerPoint</Application>
  <PresentationFormat>Widescreen</PresentationFormat>
  <Paragraphs>212</Paragraphs>
  <Slides>16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Schoolbook</vt:lpstr>
      <vt:lpstr>Courier New</vt:lpstr>
      <vt:lpstr>Gill Sans MT</vt:lpstr>
      <vt:lpstr>Segoe UI</vt:lpstr>
      <vt:lpstr>Wingdings</vt:lpstr>
      <vt:lpstr>Wingdings 2</vt:lpstr>
      <vt:lpstr>View</vt:lpstr>
      <vt:lpstr>AI Course Selection</vt:lpstr>
      <vt:lpstr>Progress</vt:lpstr>
      <vt:lpstr>Project Timeline</vt:lpstr>
      <vt:lpstr>Data Collection Channels</vt:lpstr>
      <vt:lpstr>Chatbot, Website, or App?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Planned Features</vt:lpstr>
      <vt:lpstr>AI Architecture</vt:lpstr>
      <vt:lpstr>Demo</vt:lpstr>
      <vt:lpstr>Demonstration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Kim;u6060661@anu.edu.au</dc:creator>
  <cp:lastModifiedBy>Joseph Meltzer</cp:lastModifiedBy>
  <cp:revision>116</cp:revision>
  <dcterms:created xsi:type="dcterms:W3CDTF">2018-03-22T09:00:38Z</dcterms:created>
  <dcterms:modified xsi:type="dcterms:W3CDTF">2018-03-25T03:05:35Z</dcterms:modified>
</cp:coreProperties>
</file>