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7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9438"/>
    <a:srgbClr val="F7C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7" autoAdjust="0"/>
    <p:restoredTop sz="94660"/>
  </p:normalViewPr>
  <p:slideViewPr>
    <p:cSldViewPr snapToGrid="0">
      <p:cViewPr>
        <p:scale>
          <a:sx n="75" d="100"/>
          <a:sy n="75" d="100"/>
        </p:scale>
        <p:origin x="-489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Most</a:t>
            </a:r>
            <a:r>
              <a:rPr lang="en-US" baseline="0" dirty="0"/>
              <a:t> preferred AI Course Scheduling format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App</c:v>
                </c:pt>
                <c:pt idx="1">
                  <c:v>Web</c:v>
                </c:pt>
                <c:pt idx="2">
                  <c:v>Chatbot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24</c:v>
                </c:pt>
                <c:pt idx="1">
                  <c:v>63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7A-48FC-9AA0-80304B477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52421439"/>
        <c:axId val="1054445423"/>
      </c:barChart>
      <c:catAx>
        <c:axId val="9524214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4445423"/>
        <c:crosses val="autoZero"/>
        <c:auto val="1"/>
        <c:lblAlgn val="ctr"/>
        <c:lblOffset val="100"/>
        <c:noMultiLvlLbl val="0"/>
      </c:catAx>
      <c:valAx>
        <c:axId val="1054445423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/>
                  <a:t>Percentage of survey votes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421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9482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590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36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09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670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08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02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01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25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383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114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1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F742-8B04-4E86-815D-1EF9C6039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CourseAI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D53B-B14E-4955-B18B-920675228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Project Audit </a:t>
            </a:r>
            <a:r>
              <a:rPr lang="en-AU" dirty="0" smtClean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1305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304C-F2F7-4A69-BE4A-FEAF8143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Ideate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4E8F2-3709-4BB8-996D-AF77F54BA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Feature list – speculation of what is to be included with the product</a:t>
            </a:r>
          </a:p>
          <a:p>
            <a:pPr lvl="1"/>
            <a:r>
              <a:rPr lang="en-AU" dirty="0"/>
              <a:t>We can add other survey results here</a:t>
            </a:r>
          </a:p>
          <a:p>
            <a:r>
              <a:rPr lang="en-AU" dirty="0"/>
              <a:t>Interactive degree planner</a:t>
            </a:r>
          </a:p>
          <a:p>
            <a:r>
              <a:rPr lang="en-AU" dirty="0"/>
              <a:t>Intelligent course recommendation</a:t>
            </a:r>
          </a:p>
          <a:p>
            <a:pPr lvl="1"/>
            <a:r>
              <a:rPr lang="en-AU" dirty="0"/>
              <a:t>Start of </a:t>
            </a:r>
            <a:r>
              <a:rPr lang="en-AU" dirty="0" err="1"/>
              <a:t>segway</a:t>
            </a:r>
            <a:r>
              <a:rPr lang="en-AU" dirty="0"/>
              <a:t> into demonstration</a:t>
            </a:r>
          </a:p>
          <a:p>
            <a:r>
              <a:rPr lang="en-AU" dirty="0"/>
              <a:t>AI enhanced course search</a:t>
            </a:r>
          </a:p>
        </p:txBody>
      </p:sp>
    </p:spTree>
    <p:extLst>
      <p:ext uri="{BB962C8B-B14F-4D97-AF65-F5344CB8AC3E}">
        <p14:creationId xmlns:p14="http://schemas.microsoft.com/office/powerpoint/2010/main" val="171208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CC60-2595-47E8-BC70-FC7CA28D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CDD82-C5BE-44A8-B387-EE2D85F52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Explanation/Description of Tom’s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184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153F-5D54-421A-AF75-AF8B4B42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38C2-79B5-48F6-B9C2-6D6F8DEF2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Link to Tom’s recommendation system or que to exit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23576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5F3B-333B-49D7-9437-5CC5C41E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Further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7233-31A0-4B5A-A185-8A85D5C7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Wouldn’t keep the plan/schedule too specific; summarise the big goals i.e. when we start creating a prototype and how our ‘new’ schedule will roll out</a:t>
            </a:r>
          </a:p>
          <a:p>
            <a:r>
              <a:rPr lang="en-AU" dirty="0"/>
              <a:t>Might need a slight focus on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279352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8C0A-929C-4F8A-977C-929FB6B5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D0DD7-A4B9-4BA4-BD9C-7643DF6D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has been done</a:t>
            </a:r>
          </a:p>
          <a:p>
            <a:r>
              <a:rPr lang="en-AU" dirty="0"/>
              <a:t>What has been delayed</a:t>
            </a:r>
          </a:p>
          <a:p>
            <a:r>
              <a:rPr lang="en-AU" dirty="0"/>
              <a:t>How this affects our project timeline</a:t>
            </a:r>
          </a:p>
          <a:p>
            <a:r>
              <a:rPr lang="en-AU" dirty="0"/>
              <a:t>How we will adapt to the changes in the timeline</a:t>
            </a:r>
          </a:p>
          <a:p>
            <a:r>
              <a:rPr lang="en-AU" dirty="0"/>
              <a:t>Propose a new project timeline</a:t>
            </a:r>
          </a:p>
          <a:p>
            <a:r>
              <a:rPr lang="en-AU" dirty="0"/>
              <a:t>Background project timeline</a:t>
            </a:r>
          </a:p>
          <a:p>
            <a:pPr lvl="1"/>
            <a:r>
              <a:rPr lang="en-AU" dirty="0"/>
              <a:t>Show ideate and define phases here; less focus on later/earlier phases</a:t>
            </a:r>
          </a:p>
        </p:txBody>
      </p:sp>
    </p:spTree>
    <p:extLst>
      <p:ext uri="{BB962C8B-B14F-4D97-AF65-F5344CB8AC3E}">
        <p14:creationId xmlns:p14="http://schemas.microsoft.com/office/powerpoint/2010/main" val="2387972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3000" y="1234121"/>
            <a:ext cx="21432731" cy="30422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2860"/>
            <a:ext cx="9692640" cy="1325562"/>
          </a:xfrm>
        </p:spPr>
        <p:txBody>
          <a:bodyPr/>
          <a:lstStyle/>
          <a:p>
            <a:r>
              <a:rPr lang="en-NZ" dirty="0" smtClean="0"/>
              <a:t>Project Timeline</a:t>
            </a:r>
            <a:endParaRPr lang="en-NZ" dirty="0"/>
          </a:p>
        </p:txBody>
      </p:sp>
      <p:sp>
        <p:nvSpPr>
          <p:cNvPr id="3" name="Rounded Rectangle 2"/>
          <p:cNvSpPr/>
          <p:nvPr/>
        </p:nvSpPr>
        <p:spPr>
          <a:xfrm>
            <a:off x="4752617" y="1924051"/>
            <a:ext cx="1761072" cy="1181099"/>
          </a:xfrm>
          <a:prstGeom prst="roundRect">
            <a:avLst>
              <a:gd name="adj" fmla="val 7576"/>
            </a:avLst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/>
          <p:cNvSpPr/>
          <p:nvPr/>
        </p:nvSpPr>
        <p:spPr>
          <a:xfrm>
            <a:off x="0" y="3782788"/>
            <a:ext cx="3670300" cy="273231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17629675" y="3963986"/>
            <a:ext cx="3569476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Ideate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Brainstorm designs and concepts based on gathered data (Sprint 3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Create a feature list for the product (Sprint 3)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Conceptualise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 AI framework (Sprint 4)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Prototype options for recommendations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of AI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model (Sprint 4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Try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92534" y="3963987"/>
            <a:ext cx="3531868" cy="265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latin typeface="Gill Sans MT" panose="020B0502020104020203" pitchFamily="34" charset="0"/>
              </a:rPr>
              <a:t>Define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Deploy imitation chatbot on Facebook for data collection (Sprint 1)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atin typeface="Gill Sans MT" panose="020B0502020104020203" pitchFamily="34" charset="0"/>
              </a:rPr>
              <a:t>Prepare and send out survey to ANU </a:t>
            </a:r>
            <a:r>
              <a:rPr lang="en-US" sz="1400" dirty="0" smtClean="0">
                <a:latin typeface="Gill Sans MT" panose="020B0502020104020203" pitchFamily="34" charset="0"/>
              </a:rPr>
              <a:t>students</a:t>
            </a:r>
            <a:endParaRPr lang="en-US" sz="1400" dirty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atin typeface="Gill Sans MT" panose="020B0502020104020203" pitchFamily="34" charset="0"/>
              </a:rPr>
              <a:t>Interview academic officers for relevant information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Gill Sans MT" panose="020B0502020104020203" pitchFamily="34" charset="0"/>
              </a:rPr>
              <a:t>Collate </a:t>
            </a:r>
            <a:r>
              <a:rPr lang="en-US" sz="1400" dirty="0">
                <a:latin typeface="Gill Sans MT" panose="020B0502020104020203" pitchFamily="34" charset="0"/>
              </a:rPr>
              <a:t>and </a:t>
            </a:r>
            <a:r>
              <a:rPr lang="en-US" sz="1400" dirty="0" err="1">
                <a:latin typeface="Gill Sans MT" panose="020B0502020104020203" pitchFamily="34" charset="0"/>
              </a:rPr>
              <a:t>analyse</a:t>
            </a:r>
            <a:r>
              <a:rPr lang="en-US" sz="1400" dirty="0">
                <a:latin typeface="Gill Sans MT" panose="020B0502020104020203" pitchFamily="34" charset="0"/>
              </a:rPr>
              <a:t> the chatbot, interview, and survey data. </a:t>
            </a:r>
            <a:endParaRPr lang="en-US" sz="1400" dirty="0" smtClean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Gill Sans MT" panose="020B0502020104020203" pitchFamily="34" charset="0"/>
              </a:rPr>
              <a:t>Refine the scope of the problem</a:t>
            </a:r>
            <a:endParaRPr lang="en-US" sz="1400" dirty="0">
              <a:latin typeface="Gill Sans MT" panose="020B050202010402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1810999" y="3956578"/>
            <a:ext cx="13190158" cy="2663201"/>
            <a:chOff x="11810999" y="4299478"/>
            <a:chExt cx="13190158" cy="2663201"/>
          </a:xfrm>
        </p:grpSpPr>
        <p:sp>
          <p:nvSpPr>
            <p:cNvPr id="14" name="TextBox 13"/>
            <p:cNvSpPr txBox="1"/>
            <p:nvPr/>
          </p:nvSpPr>
          <p:spPr>
            <a:xfrm>
              <a:off x="11810999" y="4299478"/>
              <a:ext cx="1876261" cy="2138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Kick Off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Team introductions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TechLauncher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 induction workshop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Kick off meetings with clients at Accenture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431681" y="4306887"/>
              <a:ext cx="3569476" cy="2655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Prototype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Create high level design for the finalised product (Sprint 5)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Decide on the tech stack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Complete task chunking for first prototype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Meet to assign responsibilities in prototype creation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Code prototype (Sprint 6)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Code reviews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11291888" y="0"/>
            <a:ext cx="91598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/>
          <p:cNvSpPr/>
          <p:nvPr/>
        </p:nvSpPr>
        <p:spPr>
          <a:xfrm flipH="1">
            <a:off x="9359900" y="1234121"/>
            <a:ext cx="1931988" cy="5280979"/>
          </a:xfrm>
          <a:prstGeom prst="rect">
            <a:avLst/>
          </a:prstGeom>
          <a:gradFill flip="none" rotWithShape="1">
            <a:gsLst>
              <a:gs pos="24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^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0" y="1234121"/>
            <a:ext cx="1981056" cy="5280979"/>
          </a:xfrm>
          <a:prstGeom prst="rect">
            <a:avLst/>
          </a:prstGeom>
          <a:gradFill flip="none" rotWithShape="1">
            <a:gsLst>
              <a:gs pos="24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5439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89453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33333E-6 L -0.89453 0.000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22222E-6 L -0.89453 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-0.89454 0.0002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40000" de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69 " pathEditMode="relative" rAng="0" ptsTypes="AA">
                                      <p:cBhvr>
                                        <p:cTn id="1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4000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7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42" presetClass="path" presetSubtype="0" accel="4000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7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42" presetClass="pat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4 0.00024 L -1.0392 -0.00069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40000" decel="6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69 L -1.18724 0.00394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40000" decel="6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7 L -1.18723 0.00393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40000" decel="6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7 L -1.18724 0.00393 " pathEditMode="relative" rAng="0" ptsTypes="AA">
                                      <p:cBhvr>
                                        <p:cTn id="3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4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2 -0.00069 L -1.18724 0.00394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2" grpId="1"/>
      <p:bldP spid="12" grpId="2"/>
      <p:bldP spid="12" grpId="3"/>
      <p:bldP spid="13" grpId="0"/>
      <p:bldP spid="13" grpId="1"/>
      <p:bldP spid="13" grpId="2"/>
      <p:bldP spid="13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3A9F97-49F3-4F33-9731-B945EA136A10}"/>
              </a:ext>
            </a:extLst>
          </p:cNvPr>
          <p:cNvGrpSpPr/>
          <p:nvPr/>
        </p:nvGrpSpPr>
        <p:grpSpPr>
          <a:xfrm>
            <a:off x="8423519" y="0"/>
            <a:ext cx="2867426" cy="6820015"/>
            <a:chOff x="2037338" y="269885"/>
            <a:chExt cx="2867426" cy="68200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2C18D7-C1B3-4C82-8AB2-8C2B28F07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7339" y="269885"/>
              <a:ext cx="2867425" cy="316750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FDD8FE-A97D-475C-9EE1-0A24435CD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7338" y="3641368"/>
              <a:ext cx="2867425" cy="344853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F1EFEF-D672-4ABF-B977-D77CD738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93AE-0C14-48BE-BFD8-B0C50F68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AU" dirty="0"/>
              <a:t>Survey generation – show final survey</a:t>
            </a:r>
          </a:p>
          <a:p>
            <a:r>
              <a:rPr lang="en-AU" strike="sngStrike" dirty="0"/>
              <a:t>Results </a:t>
            </a:r>
            <a:r>
              <a:rPr lang="en-AU" dirty="0"/>
              <a:t>(Just focus on what we’ve gained from the high level perspective)</a:t>
            </a:r>
            <a:endParaRPr lang="en-AU" strike="sngStrike" dirty="0"/>
          </a:p>
          <a:p>
            <a:r>
              <a:rPr lang="en-AU" dirty="0"/>
              <a:t>What we’ve learnt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58811DC-CCA7-4688-B4DE-E2E62BCC83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6321299"/>
              </p:ext>
            </p:extLst>
          </p:nvPr>
        </p:nvGraphicFramePr>
        <p:xfrm>
          <a:off x="1" y="3419609"/>
          <a:ext cx="6238874" cy="3448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BAF76E4-0DCC-434A-A537-1897763D7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45349"/>
              </p:ext>
            </p:extLst>
          </p:nvPr>
        </p:nvGraphicFramePr>
        <p:xfrm>
          <a:off x="2771046" y="4004468"/>
          <a:ext cx="7532073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691">
                  <a:extLst>
                    <a:ext uri="{9D8B030D-6E8A-4147-A177-3AD203B41FA5}">
                      <a16:colId xmlns:a16="http://schemas.microsoft.com/office/drawing/2014/main" val="817500141"/>
                    </a:ext>
                  </a:extLst>
                </a:gridCol>
                <a:gridCol w="2510691">
                  <a:extLst>
                    <a:ext uri="{9D8B030D-6E8A-4147-A177-3AD203B41FA5}">
                      <a16:colId xmlns:a16="http://schemas.microsoft.com/office/drawing/2014/main" val="3157120958"/>
                    </a:ext>
                  </a:extLst>
                </a:gridCol>
                <a:gridCol w="2510691">
                  <a:extLst>
                    <a:ext uri="{9D8B030D-6E8A-4147-A177-3AD203B41FA5}">
                      <a16:colId xmlns:a16="http://schemas.microsoft.com/office/drawing/2014/main" val="1394952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Positives of current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Negatives of current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Improvements given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9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AU" sz="1200" dirty="0"/>
                        <a:t>Informative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AU" sz="1200" dirty="0"/>
                        <a:t>Easy to access and use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AU" sz="1200" dirty="0"/>
                        <a:t>Convenient layout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AU" sz="1200" dirty="0"/>
                        <a:t>Studying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entury Schoolbook" panose="02040604050505020304" pitchFamily="18" charset="0"/>
                        <a:buChar char="×"/>
                      </a:pPr>
                      <a:r>
                        <a:rPr lang="en-AU" sz="1200" dirty="0"/>
                        <a:t>Hard to navigate</a:t>
                      </a:r>
                    </a:p>
                    <a:p>
                      <a:pPr marL="285750" indent="-285750">
                        <a:buFont typeface="Century Schoolbook" panose="02040604050505020304" pitchFamily="18" charset="0"/>
                        <a:buChar char="×"/>
                      </a:pPr>
                      <a:r>
                        <a:rPr lang="en-AU" sz="1200" dirty="0"/>
                        <a:t>Incomplete information</a:t>
                      </a:r>
                    </a:p>
                    <a:p>
                      <a:pPr marL="285750" indent="-285750">
                        <a:buFont typeface="Century Schoolbook" panose="02040604050505020304" pitchFamily="18" charset="0"/>
                        <a:buChar char="×"/>
                      </a:pPr>
                      <a:r>
                        <a:rPr lang="en-AU" sz="1200" dirty="0"/>
                        <a:t>Outdated courses</a:t>
                      </a:r>
                    </a:p>
                    <a:p>
                      <a:pPr marL="285750" indent="-285750">
                        <a:buFont typeface="Century Schoolbook" panose="02040604050505020304" pitchFamily="18" charset="0"/>
                        <a:buChar char="×"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Interactive study options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Course suggestion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Filtering courses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Quick preview of courses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Consultation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8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6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8B5C77-4BDA-4067-A71D-C3FE90E21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21" y="3380890"/>
            <a:ext cx="4877481" cy="34771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3922D8-E22A-4768-A1F3-5582BC45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2D333-AD4B-46B3-98D7-535E883DD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Poll generation</a:t>
            </a:r>
          </a:p>
          <a:p>
            <a:pPr lvl="1"/>
            <a:r>
              <a:rPr lang="en-AU" dirty="0"/>
              <a:t>Replicated question 1 with different wording</a:t>
            </a:r>
          </a:p>
          <a:p>
            <a:r>
              <a:rPr lang="en-AU" dirty="0"/>
              <a:t>Posting poll to Facebook (with results)</a:t>
            </a:r>
          </a:p>
          <a:p>
            <a:pPr lvl="1"/>
            <a:r>
              <a:rPr lang="en-AU" dirty="0"/>
              <a:t>Posted at optimal time for receiving votes</a:t>
            </a:r>
          </a:p>
          <a:p>
            <a:r>
              <a:rPr lang="en-AU" dirty="0"/>
              <a:t>What we’ve learnt </a:t>
            </a:r>
          </a:p>
          <a:p>
            <a:pPr lvl="1"/>
            <a:r>
              <a:rPr lang="en-AU" dirty="0"/>
              <a:t>(that website is much more desirable; agrees with survey results)</a:t>
            </a:r>
          </a:p>
          <a:p>
            <a:pPr lvl="1"/>
            <a:r>
              <a:rPr lang="en-AU" dirty="0"/>
              <a:t>Strengthens the idea around a website design</a:t>
            </a:r>
          </a:p>
        </p:txBody>
      </p:sp>
    </p:spTree>
    <p:extLst>
      <p:ext uri="{BB962C8B-B14F-4D97-AF65-F5344CB8AC3E}">
        <p14:creationId xmlns:p14="http://schemas.microsoft.com/office/powerpoint/2010/main" val="43774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EDC6-100F-4C2F-B6D6-32480D4B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0A96-5173-4DF7-B248-E39D8F6F1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Face-to-face interview with an Academic Program Officer at </a:t>
            </a:r>
            <a:r>
              <a:rPr lang="en-AU" dirty="0" err="1"/>
              <a:t>Fenner</a:t>
            </a:r>
            <a:r>
              <a:rPr lang="en-AU" dirty="0"/>
              <a:t> Hall</a:t>
            </a:r>
          </a:p>
          <a:p>
            <a:r>
              <a:rPr lang="en-AU" dirty="0"/>
              <a:t>Results</a:t>
            </a:r>
          </a:p>
          <a:p>
            <a:r>
              <a:rPr lang="en-AU" dirty="0"/>
              <a:t>What we’ve learnt</a:t>
            </a:r>
          </a:p>
          <a:p>
            <a:pPr lvl="1"/>
            <a:r>
              <a:rPr lang="en-AU" dirty="0"/>
              <a:t>Good news is that we’re seeing a trend with multiple sets of data/results</a:t>
            </a:r>
          </a:p>
          <a:p>
            <a:pPr lvl="1"/>
            <a:r>
              <a:rPr lang="en-AU" dirty="0"/>
              <a:t>Forms a good foundation for the define phase</a:t>
            </a:r>
          </a:p>
          <a:p>
            <a:endParaRPr lang="en-AU" dirty="0"/>
          </a:p>
          <a:p>
            <a:r>
              <a:rPr lang="en-AU" dirty="0"/>
              <a:t>Main points?: Expert seems most in agreement with survey results, also includes time scheduling could be the main issue for students</a:t>
            </a:r>
          </a:p>
        </p:txBody>
      </p:sp>
    </p:spTree>
    <p:extLst>
      <p:ext uri="{BB962C8B-B14F-4D97-AF65-F5344CB8AC3E}">
        <p14:creationId xmlns:p14="http://schemas.microsoft.com/office/powerpoint/2010/main" val="303305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BC76-8006-46CD-85B2-59DEAA4F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2DE7-6713-4CBE-80E1-1EF0B448F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Proposition to ANUSA</a:t>
            </a:r>
          </a:p>
          <a:p>
            <a:pPr lvl="1"/>
            <a:r>
              <a:rPr lang="en-AU" dirty="0"/>
              <a:t>Same survey proposed to ANUSA</a:t>
            </a:r>
          </a:p>
          <a:p>
            <a:r>
              <a:rPr lang="en-AU" dirty="0"/>
              <a:t>Results</a:t>
            </a:r>
          </a:p>
          <a:p>
            <a:pPr lvl="1"/>
            <a:r>
              <a:rPr lang="en-AU" dirty="0"/>
              <a:t>Rejected due to importance compared to official surveys</a:t>
            </a:r>
          </a:p>
        </p:txBody>
      </p:sp>
    </p:spTree>
    <p:extLst>
      <p:ext uri="{BB962C8B-B14F-4D97-AF65-F5344CB8AC3E}">
        <p14:creationId xmlns:p14="http://schemas.microsoft.com/office/powerpoint/2010/main" val="313049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5592-B055-48BA-8876-D275C8C6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Infographic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7320E-FFC3-4E25-9ECE-B869B7DB4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Summarise results with visual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69794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876C-9827-4658-9EEC-9DF7BB06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Define phase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1EF9-D4A4-4BD9-A48F-98EA5020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Challenges faced</a:t>
            </a:r>
          </a:p>
          <a:p>
            <a:r>
              <a:rPr lang="en-AU" dirty="0"/>
              <a:t>Ontology</a:t>
            </a:r>
          </a:p>
          <a:p>
            <a:r>
              <a:rPr lang="en-AU" dirty="0"/>
              <a:t>Indexing</a:t>
            </a:r>
          </a:p>
          <a:p>
            <a:r>
              <a:rPr lang="en-AU" dirty="0"/>
              <a:t>What has been learnt from what has been done (chatbot)</a:t>
            </a:r>
          </a:p>
          <a:p>
            <a:r>
              <a:rPr lang="en-AU" dirty="0"/>
              <a:t>Could mention feedback from audit 1 here (documentation, organisation etc.)</a:t>
            </a:r>
          </a:p>
        </p:txBody>
      </p:sp>
    </p:spTree>
    <p:extLst>
      <p:ext uri="{BB962C8B-B14F-4D97-AF65-F5344CB8AC3E}">
        <p14:creationId xmlns:p14="http://schemas.microsoft.com/office/powerpoint/2010/main" val="27860981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369</TotalTime>
  <Words>528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Century Schoolbook</vt:lpstr>
      <vt:lpstr>Courier New</vt:lpstr>
      <vt:lpstr>Gill Sans MT</vt:lpstr>
      <vt:lpstr>Wingdings</vt:lpstr>
      <vt:lpstr>Wingdings 2</vt:lpstr>
      <vt:lpstr>View</vt:lpstr>
      <vt:lpstr>CourseAI</vt:lpstr>
      <vt:lpstr>Progress</vt:lpstr>
      <vt:lpstr>Project Timeline</vt:lpstr>
      <vt:lpstr>Data collection</vt:lpstr>
      <vt:lpstr>Data collection</vt:lpstr>
      <vt:lpstr>Data collection</vt:lpstr>
      <vt:lpstr>Data collection</vt:lpstr>
      <vt:lpstr>Infographic</vt:lpstr>
      <vt:lpstr>Define phase (Summary)</vt:lpstr>
      <vt:lpstr>Ideate phase</vt:lpstr>
      <vt:lpstr>Demonstration</vt:lpstr>
      <vt:lpstr>Demonstration</vt:lpstr>
      <vt:lpstr>Further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AICourse</dc:title>
  <dc:creator>Christopher Kim</dc:creator>
  <cp:lastModifiedBy>Joseph Meltzer</cp:lastModifiedBy>
  <cp:revision>43</cp:revision>
  <dcterms:created xsi:type="dcterms:W3CDTF">2018-03-22T09:00:38Z</dcterms:created>
  <dcterms:modified xsi:type="dcterms:W3CDTF">2018-03-24T02:10:29Z</dcterms:modified>
</cp:coreProperties>
</file>