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759"/>
    <a:srgbClr val="40564A"/>
    <a:srgbClr val="C06F16"/>
    <a:srgbClr val="E89438"/>
    <a:srgbClr val="F7C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6408" autoAdjust="0"/>
  </p:normalViewPr>
  <p:slideViewPr>
    <p:cSldViewPr snapToGrid="0">
      <p:cViewPr>
        <p:scale>
          <a:sx n="100" d="100"/>
          <a:sy n="100" d="100"/>
        </p:scale>
        <p:origin x="7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A-4DB4-95D7-27D8BE985A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A-4DB4-95D7-27D8BE985A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A-4DB4-95D7-27D8BE985A6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A62A469-0C16-4B1C-8258-78CB46C1BEE7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8D02A557-9C89-4937-B94D-F9EEE26E97C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FAA-4DB4-95D7-27D8BE985A6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7A96590F-4A9B-4BA6-A108-C82AFEF4758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A31F23BF-3999-40B8-9DB9-F5D4349219D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FAA-4DB4-95D7-27D8BE985A6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EB0A9F6-679B-4CA8-9EB7-712A86119D36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8557A208-3209-45A0-84B4-9FEC7BCAC26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FAA-4DB4-95D7-27D8BE985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80</c:v>
                </c:pt>
                <c:pt idx="2">
                  <c:v>18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FAA-4DB4-95D7-27D8BE985A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A0-4CB8-A346-5EB9756A7E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A0-4CB8-A346-5EB9756A7E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A0-4CB8-A346-5EB9756A7E8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F87C238-8386-4E44-BA8A-1097FD03299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36DED2E9-2727-4E04-8B28-54318892540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3A0-4CB8-A346-5EB9756A7E8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DD68212-417F-4573-91F4-80C3B8DDA9E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59A4127E-0D46-45EE-9469-E66B645F98C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3A0-4CB8-A346-5EB9756A7E8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4DDD797-3A6A-4DFE-8F27-00ED4000A48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: </a:t>
                    </a:r>
                    <a:fld id="{482C88FD-7A4F-46BB-BA16-2C734F581E6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: </c:separator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3A0-4CB8-A346-5EB9756A7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: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Chatbot</c:v>
                </c:pt>
                <c:pt idx="1">
                  <c:v>Website</c:v>
                </c:pt>
                <c:pt idx="2">
                  <c:v>App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63</c:v>
                </c:pt>
                <c:pt idx="2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Chatbot</c:v>
                  </c:pt>
                  <c:pt idx="1">
                    <c:v>Website</c:v>
                  </c:pt>
                  <c:pt idx="2">
                    <c:v>App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B3A0-4CB8-A346-5EB9756A7E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48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6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0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7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02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1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5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1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571A71-22B1-40B0-82E9-B94787CC5DE0}" type="datetimeFigureOut">
              <a:rPr lang="en-AU" smtClean="0"/>
              <a:t>24/03/2018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13F9C5-484A-4BAC-9EE2-512EC567E6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F742-8B04-4E86-815D-1EF9C6039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AI Course Selection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D53B-B14E-4955-B18B-9206752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Project Audit </a:t>
            </a:r>
            <a:r>
              <a:rPr lang="en-AU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13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5592-B055-48BA-8876-D275C8C6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320E-FFC3-4E25-9ECE-B869B7DB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Summarise results with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7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876C-9827-4658-9EEC-9DF7BB06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Define phase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EF9-D4A4-4BD9-A48F-98EA5020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 faced</a:t>
            </a:r>
          </a:p>
          <a:p>
            <a:r>
              <a:rPr lang="en-AU" dirty="0"/>
              <a:t>Ontology</a:t>
            </a:r>
          </a:p>
          <a:p>
            <a:r>
              <a:rPr lang="en-AU" dirty="0"/>
              <a:t>Indexing</a:t>
            </a:r>
          </a:p>
          <a:p>
            <a:r>
              <a:rPr lang="en-AU" dirty="0"/>
              <a:t>What has been learnt from what has been done (chatbot)</a:t>
            </a:r>
          </a:p>
          <a:p>
            <a:r>
              <a:rPr lang="en-AU" dirty="0"/>
              <a:t>Could mention feedback from audit 1 here (documentation, organisation etc.)</a:t>
            </a:r>
          </a:p>
        </p:txBody>
      </p:sp>
    </p:spTree>
    <p:extLst>
      <p:ext uri="{BB962C8B-B14F-4D97-AF65-F5344CB8AC3E}">
        <p14:creationId xmlns:p14="http://schemas.microsoft.com/office/powerpoint/2010/main" val="27860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04C-F2F7-4A69-BE4A-FEAF814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Planned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E8F2-3709-4BB8-996D-AF77F54B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000" dirty="0"/>
              <a:t>Intelligent </a:t>
            </a:r>
            <a:r>
              <a:rPr lang="en-AU" sz="2000" dirty="0" smtClean="0"/>
              <a:t>Course Recommendation</a:t>
            </a:r>
            <a:br>
              <a:rPr lang="en-AU" sz="2000" dirty="0" smtClean="0"/>
            </a:br>
            <a:r>
              <a:rPr lang="en-AU" dirty="0" smtClean="0"/>
              <a:t>based on</a:t>
            </a:r>
          </a:p>
          <a:p>
            <a:pPr lvl="1"/>
            <a:r>
              <a:rPr lang="en-AU" sz="1800" dirty="0" smtClean="0"/>
              <a:t>Personal interests</a:t>
            </a:r>
          </a:p>
          <a:p>
            <a:pPr lvl="1"/>
            <a:r>
              <a:rPr lang="en-AU" sz="1800" dirty="0" smtClean="0"/>
              <a:t>Relevance to degree</a:t>
            </a:r>
            <a:endParaRPr lang="en-AU" sz="1800" dirty="0"/>
          </a:p>
          <a:p>
            <a:r>
              <a:rPr lang="en-AU" sz="2000" dirty="0" smtClean="0"/>
              <a:t>AI Enhanced Search</a:t>
            </a:r>
            <a:br>
              <a:rPr lang="en-AU" sz="2000" dirty="0" smtClean="0"/>
            </a:br>
            <a:r>
              <a:rPr lang="en-AU" dirty="0" smtClean="0"/>
              <a:t>for</a:t>
            </a:r>
          </a:p>
          <a:p>
            <a:pPr lvl="1"/>
            <a:r>
              <a:rPr lang="en-AU" sz="1800" dirty="0" smtClean="0"/>
              <a:t>Courses by area, title, description, level</a:t>
            </a:r>
          </a:p>
          <a:p>
            <a:pPr lvl="1"/>
            <a:r>
              <a:rPr lang="en-AU" sz="1800" dirty="0" smtClean="0"/>
              <a:t>Simple program and course questions</a:t>
            </a:r>
            <a:endParaRPr lang="en-AU" sz="2000" dirty="0"/>
          </a:p>
          <a:p>
            <a:pPr marL="0" indent="0">
              <a:buNone/>
            </a:pPr>
            <a:r>
              <a:rPr lang="en-AU" sz="2000" dirty="0" smtClean="0">
                <a:solidFill>
                  <a:srgbClr val="4D6759"/>
                </a:solidFill>
              </a:rPr>
              <a:t>Stretch goals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Interactive Degree Planner</a:t>
            </a:r>
          </a:p>
          <a:p>
            <a:r>
              <a:rPr lang="en-AU" sz="2000" dirty="0" smtClean="0">
                <a:solidFill>
                  <a:srgbClr val="4D6759"/>
                </a:solidFill>
              </a:rPr>
              <a:t>Course Recommendation by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SELT Reviews</a:t>
            </a:r>
          </a:p>
          <a:p>
            <a:pPr lvl="1"/>
            <a:r>
              <a:rPr lang="en-AU" sz="1800" dirty="0" smtClean="0">
                <a:solidFill>
                  <a:srgbClr val="4D6759"/>
                </a:solidFill>
              </a:rPr>
              <a:t>Opportunity for majors/minors/specialisations</a:t>
            </a:r>
          </a:p>
          <a:p>
            <a:pPr lvl="1"/>
            <a:endParaRPr lang="en-AU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08518" y="4614141"/>
            <a:ext cx="849350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CC60-2595-47E8-BC70-FC7CA28D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DD82-C5BE-44A8-B387-EE2D85F5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Explanation/Description of Tom’s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18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53F-5D54-421A-AF75-AF8B4B42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38C2-79B5-48F6-B9C2-6D6F8DEF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 to Tom’s recommendation system or c</a:t>
            </a:r>
            <a:r>
              <a:rPr lang="en-AU" dirty="0" smtClean="0"/>
              <a:t>ue </a:t>
            </a:r>
            <a:r>
              <a:rPr lang="en-AU" dirty="0"/>
              <a:t>to exit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35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F3B-333B-49D7-9437-5CC5C41E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7233-31A0-4B5A-A185-8A85D5C7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Wouldn’t keep the plan/schedule too specific; summarise the big goals i.e. when we start creating a prototype and how our ‘new’ schedule will roll out</a:t>
            </a:r>
          </a:p>
          <a:p>
            <a:r>
              <a:rPr lang="en-AU" dirty="0"/>
              <a:t>Might need a slight focus on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7935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8C0A-929C-4F8A-977C-929FB6B5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0DD7-A4B9-4BA4-BD9C-7643DF6D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has been done</a:t>
            </a:r>
          </a:p>
          <a:p>
            <a:r>
              <a:rPr lang="en-AU" dirty="0"/>
              <a:t>What has been delayed</a:t>
            </a:r>
          </a:p>
          <a:p>
            <a:r>
              <a:rPr lang="en-AU" dirty="0"/>
              <a:t>How this affects our project timeline</a:t>
            </a:r>
          </a:p>
          <a:p>
            <a:r>
              <a:rPr lang="en-AU" dirty="0"/>
              <a:t>How we will adapt to the changes in the timeline</a:t>
            </a:r>
          </a:p>
          <a:p>
            <a:r>
              <a:rPr lang="en-AU" dirty="0"/>
              <a:t>Propose a new project timeline</a:t>
            </a:r>
          </a:p>
          <a:p>
            <a:r>
              <a:rPr lang="en-AU" dirty="0"/>
              <a:t>Background project timeline</a:t>
            </a:r>
          </a:p>
          <a:p>
            <a:pPr lvl="1"/>
            <a:r>
              <a:rPr lang="en-AU" dirty="0"/>
              <a:t>Show ideate and define phases here; less focus on later/earlier phases</a:t>
            </a:r>
          </a:p>
        </p:txBody>
      </p:sp>
    </p:spTree>
    <p:extLst>
      <p:ext uri="{BB962C8B-B14F-4D97-AF65-F5344CB8AC3E}">
        <p14:creationId xmlns:p14="http://schemas.microsoft.com/office/powerpoint/2010/main" val="23879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0" y="1234121"/>
            <a:ext cx="21432731" cy="3042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2860"/>
            <a:ext cx="9692640" cy="1325562"/>
          </a:xfrm>
        </p:spPr>
        <p:txBody>
          <a:bodyPr/>
          <a:lstStyle/>
          <a:p>
            <a:r>
              <a:rPr lang="en-NZ" dirty="0" smtClean="0"/>
              <a:t>Project Timeline</a:t>
            </a:r>
            <a:endParaRPr lang="en-NZ" dirty="0"/>
          </a:p>
        </p:txBody>
      </p:sp>
      <p:sp>
        <p:nvSpPr>
          <p:cNvPr id="3" name="Rounded Rectangle 2"/>
          <p:cNvSpPr/>
          <p:nvPr/>
        </p:nvSpPr>
        <p:spPr>
          <a:xfrm>
            <a:off x="4752617" y="1924051"/>
            <a:ext cx="1761072" cy="1181099"/>
          </a:xfrm>
          <a:prstGeom prst="roundRect">
            <a:avLst>
              <a:gd name="adj" fmla="val 7576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17629675" y="3963986"/>
            <a:ext cx="356947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Ideate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Brainstorm designs and concepts based on gathered data (Sprint 3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Create a feature list for the product (Sprint 3)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Conceptualise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 AI framework (Sprint 4)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Prototype options for recommendations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of AI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model (Sprint 4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Try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2534" y="3963987"/>
            <a:ext cx="3531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latin typeface="Gill Sans MT" panose="020B0502020104020203" pitchFamily="34" charset="0"/>
              </a:rPr>
              <a:t>Define</a:t>
            </a: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Prepare </a:t>
            </a:r>
            <a:r>
              <a:rPr lang="en-US" sz="1400" dirty="0">
                <a:latin typeface="Gill Sans MT" panose="020B0502020104020203" pitchFamily="34" charset="0"/>
              </a:rPr>
              <a:t>and send out survey to ANU </a:t>
            </a:r>
            <a:r>
              <a:rPr lang="en-US" sz="1400" dirty="0" smtClean="0">
                <a:latin typeface="Gill Sans MT" panose="020B0502020104020203" pitchFamily="34" charset="0"/>
              </a:rPr>
              <a:t>students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Gill Sans MT" panose="020B0502020104020203" pitchFamily="34" charset="0"/>
              </a:rPr>
              <a:t>Interview academic officers for relevant information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Collate </a:t>
            </a:r>
            <a:r>
              <a:rPr lang="en-US" sz="1400" dirty="0">
                <a:latin typeface="Gill Sans MT" panose="020B0502020104020203" pitchFamily="34" charset="0"/>
              </a:rPr>
              <a:t>and </a:t>
            </a:r>
            <a:r>
              <a:rPr lang="en-US" sz="1400" dirty="0" err="1">
                <a:latin typeface="Gill Sans MT" panose="020B0502020104020203" pitchFamily="34" charset="0"/>
              </a:rPr>
              <a:t>analyse</a:t>
            </a:r>
            <a:r>
              <a:rPr lang="en-US" sz="1400" dirty="0">
                <a:latin typeface="Gill Sans MT" panose="020B0502020104020203" pitchFamily="34" charset="0"/>
              </a:rPr>
              <a:t> the chatbot, interview, and survey data. </a:t>
            </a:r>
            <a:endParaRPr lang="en-US" sz="14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Gill Sans MT" panose="020B0502020104020203" pitchFamily="34" charset="0"/>
              </a:rPr>
              <a:t>Refine the scope of the problem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1810999" y="3956578"/>
            <a:ext cx="13190158" cy="2663201"/>
            <a:chOff x="11810999" y="4299478"/>
            <a:chExt cx="13190158" cy="2663201"/>
          </a:xfrm>
        </p:grpSpPr>
        <p:sp>
          <p:nvSpPr>
            <p:cNvPr id="14" name="TextBox 13"/>
            <p:cNvSpPr txBox="1"/>
            <p:nvPr/>
          </p:nvSpPr>
          <p:spPr>
            <a:xfrm>
              <a:off x="11810999" y="4299478"/>
              <a:ext cx="1876261" cy="2138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Team introductions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TechLauncher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 induction workshop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Kick off meetings with clients at Accenture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31681" y="4306887"/>
              <a:ext cx="3569476" cy="265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Prototype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Create high level design for the finalised product (Sprint 5)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Decide on the tech stack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Complete task chunking for first prototype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Meet to assign responsibilities in prototype creation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prototype (Sprint 6)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NZ" sz="1400" dirty="0">
                  <a:solidFill>
                    <a:schemeClr val="bg1">
                      <a:lumMod val="65000"/>
                    </a:schemeClr>
                  </a:solidFill>
                  <a:latin typeface="Gill Sans MT" panose="020B0502020104020203" pitchFamily="34" charset="0"/>
                </a:rPr>
                <a:t>Code reviews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92534" y="4219212"/>
            <a:ext cx="3531868" cy="5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Deploy imitation chatbot on Facebook for data collection (Sprint 1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)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1291888" y="0"/>
            <a:ext cx="91598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/>
          <p:cNvSpPr/>
          <p:nvPr/>
        </p:nvSpPr>
        <p:spPr>
          <a:xfrm>
            <a:off x="0" y="1234121"/>
            <a:ext cx="1981056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 flipH="1">
            <a:off x="9359900" y="1234121"/>
            <a:ext cx="1931988" cy="562387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^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54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89453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-0.89453 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89453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-0.89454 0.000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69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42" presetClass="path" presetSubtype="0" accel="40000" decel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3 0.00023 L -1.03919 -0.0007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42" presetClass="pat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454 0.00024 L -1.0392 -0.0006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40000" decel="6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69 L -1.18724 0.00394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3 0.00393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40000" decel="6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19 -0.0007 L -1.18724 0.00393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4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92 -0.00069 L -1.18724 0.00394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2" grpId="1"/>
      <p:bldP spid="12" grpId="2"/>
      <p:bldP spid="12" grpId="3"/>
      <p:bldP spid="13" grpId="0"/>
      <p:bldP spid="13" grpId="1"/>
      <p:bldP spid="13" grpId="2"/>
      <p:bldP spid="13" grpId="3"/>
      <p:bldP spid="9" grpId="0"/>
      <p:bldP spid="9" grpId="1"/>
      <p:bldP spid="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266091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Large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Definitive </a:t>
            </a:r>
            <a:r>
              <a:rPr lang="en-US" sz="1400" kern="1200" dirty="0" smtClean="0"/>
              <a:t>answer to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“Website or Chatbot?”</a:t>
            </a:r>
            <a:endParaRPr lang="en-US" sz="1400" kern="12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1266091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Poll</a:t>
            </a:r>
            <a:endParaRPr lang="en-US" sz="1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026667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31 responses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Useful and clear </a:t>
            </a:r>
            <a:r>
              <a:rPr lang="en-US" sz="1400" kern="1200" dirty="0" smtClean="0"/>
              <a:t>data</a:t>
            </a:r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Narrowed project scope</a:t>
            </a:r>
          </a:p>
        </p:txBody>
      </p:sp>
      <p:sp>
        <p:nvSpPr>
          <p:cNvPr id="18" name="Freeform 17"/>
          <p:cNvSpPr/>
          <p:nvPr/>
        </p:nvSpPr>
        <p:spPr>
          <a:xfrm>
            <a:off x="3026667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Survey</a:t>
            </a:r>
            <a:endParaRPr lang="en-US" sz="1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4787243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APO at </a:t>
            </a:r>
            <a:r>
              <a:rPr lang="en-US" sz="1400" kern="1200" dirty="0" err="1" smtClean="0"/>
              <a:t>Fenner</a:t>
            </a:r>
            <a:r>
              <a:rPr lang="en-US" sz="1400" kern="1200" dirty="0" smtClean="0"/>
              <a:t> Hall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Refined survey </a:t>
            </a:r>
            <a:r>
              <a:rPr lang="en-US" sz="1400" kern="1200" dirty="0" smtClean="0"/>
              <a:t>questions</a:t>
            </a:r>
          </a:p>
          <a:p>
            <a:pPr marL="114300" lvl="1" indent="-114300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1400" dirty="0" smtClean="0"/>
              <a:t>Agreement with poll and survey results</a:t>
            </a:r>
          </a:p>
        </p:txBody>
      </p:sp>
      <p:sp>
        <p:nvSpPr>
          <p:cNvPr id="25" name="Freeform 24"/>
          <p:cNvSpPr/>
          <p:nvPr/>
        </p:nvSpPr>
        <p:spPr>
          <a:xfrm>
            <a:off x="4787243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Interview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6547818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 Facebook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Limited results</a:t>
            </a:r>
            <a:endParaRPr lang="en-US" sz="1400" kern="1200" dirty="0"/>
          </a:p>
          <a:p>
            <a:pPr marL="114300" lvl="1" indent="-114300" algn="l" defTabSz="6223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Questions for Intelligent Search</a:t>
            </a:r>
            <a:endParaRPr lang="en-US" sz="14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6547818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Imitation Chatbot</a:t>
            </a:r>
            <a:endParaRPr lang="en-US" sz="14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8308394" y="2336785"/>
            <a:ext cx="1544364" cy="3839134"/>
          </a:xfrm>
          <a:custGeom>
            <a:avLst/>
            <a:gdLst>
              <a:gd name="connsiteX0" fmla="*/ 0 w 1544364"/>
              <a:gd name="connsiteY0" fmla="*/ 0 h 3839134"/>
              <a:gd name="connsiteX1" fmla="*/ 1544364 w 1544364"/>
              <a:gd name="connsiteY1" fmla="*/ 0 h 3839134"/>
              <a:gd name="connsiteX2" fmla="*/ 1544364 w 1544364"/>
              <a:gd name="connsiteY2" fmla="*/ 3839134 h 3839134"/>
              <a:gd name="connsiteX3" fmla="*/ 0 w 1544364"/>
              <a:gd name="connsiteY3" fmla="*/ 3839134 h 3839134"/>
              <a:gd name="connsiteX4" fmla="*/ 0 w 1544364"/>
              <a:gd name="connsiteY4" fmla="*/ 0 h 383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3839134">
                <a:moveTo>
                  <a:pt x="0" y="0"/>
                </a:moveTo>
                <a:lnTo>
                  <a:pt x="1544364" y="0"/>
                </a:lnTo>
                <a:lnTo>
                  <a:pt x="1544364" y="3839134"/>
                </a:lnTo>
                <a:lnTo>
                  <a:pt x="0" y="38391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13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Unbiased sample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Contacts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ANUSA</a:t>
            </a:r>
            <a:endParaRPr lang="en-US" sz="1400" kern="1200" dirty="0"/>
          </a:p>
          <a:p>
            <a:pPr marL="228600" lvl="2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Planning and Performance Measurement (PPM)</a:t>
            </a:r>
            <a:endParaRPr lang="en-US" sz="1400" kern="1200" dirty="0"/>
          </a:p>
          <a:p>
            <a:pPr marL="114300" lvl="1" indent="-114300" algn="l" defTabSz="62230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Recommended action: Ethics approval</a:t>
            </a:r>
            <a:endParaRPr lang="en-US" sz="14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8308394" y="1833017"/>
            <a:ext cx="1544364" cy="503768"/>
          </a:xfrm>
          <a:custGeom>
            <a:avLst/>
            <a:gdLst>
              <a:gd name="connsiteX0" fmla="*/ 0 w 1544364"/>
              <a:gd name="connsiteY0" fmla="*/ 0 h 503768"/>
              <a:gd name="connsiteX1" fmla="*/ 1544364 w 1544364"/>
              <a:gd name="connsiteY1" fmla="*/ 0 h 503768"/>
              <a:gd name="connsiteX2" fmla="*/ 1544364 w 1544364"/>
              <a:gd name="connsiteY2" fmla="*/ 503768 h 503768"/>
              <a:gd name="connsiteX3" fmla="*/ 0 w 1544364"/>
              <a:gd name="connsiteY3" fmla="*/ 503768 h 503768"/>
              <a:gd name="connsiteX4" fmla="*/ 0 w 1544364"/>
              <a:gd name="connsiteY4" fmla="*/ 0 h 50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64" h="503768">
                <a:moveTo>
                  <a:pt x="0" y="0"/>
                </a:moveTo>
                <a:lnTo>
                  <a:pt x="1544364" y="0"/>
                </a:lnTo>
                <a:lnTo>
                  <a:pt x="1544364" y="503768"/>
                </a:lnTo>
                <a:lnTo>
                  <a:pt x="0" y="5037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8" tIns="56896" rIns="99568" bIns="56896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Distributed Survey</a:t>
            </a:r>
            <a:endParaRPr lang="en-US" sz="1400" kern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Collection Channels</a:t>
            </a:r>
            <a:endParaRPr lang="en-NZ" dirty="0"/>
          </a:p>
        </p:txBody>
      </p:sp>
      <p:sp>
        <p:nvSpPr>
          <p:cNvPr id="21" name="Oval 20"/>
          <p:cNvSpPr/>
          <p:nvPr/>
        </p:nvSpPr>
        <p:spPr>
          <a:xfrm>
            <a:off x="3375588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2" name="Oval 21"/>
          <p:cNvSpPr/>
          <p:nvPr/>
        </p:nvSpPr>
        <p:spPr>
          <a:xfrm>
            <a:off x="5144954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3" name="Oval 22"/>
          <p:cNvSpPr/>
          <p:nvPr/>
        </p:nvSpPr>
        <p:spPr>
          <a:xfrm>
            <a:off x="6914320" y="2521012"/>
            <a:ext cx="828942" cy="828942"/>
          </a:xfrm>
          <a:prstGeom prst="ellipse">
            <a:avLst/>
          </a:prstGeom>
          <a:noFill/>
          <a:ln w="28575">
            <a:solidFill>
              <a:srgbClr val="C06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6F16"/>
                </a:solidFill>
              </a:rPr>
              <a:t>✔</a:t>
            </a:r>
          </a:p>
        </p:txBody>
      </p:sp>
      <p:sp>
        <p:nvSpPr>
          <p:cNvPr id="20" name="Oval 19"/>
          <p:cNvSpPr/>
          <p:nvPr/>
        </p:nvSpPr>
        <p:spPr>
          <a:xfrm>
            <a:off x="1606222" y="2521012"/>
            <a:ext cx="828942" cy="8289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chemeClr val="accent1">
                    <a:lumMod val="75000"/>
                  </a:schemeClr>
                </a:solidFill>
              </a:rPr>
              <a:t>✔</a:t>
            </a:r>
          </a:p>
        </p:txBody>
      </p:sp>
      <p:sp>
        <p:nvSpPr>
          <p:cNvPr id="24" name="Oval 23"/>
          <p:cNvSpPr/>
          <p:nvPr/>
        </p:nvSpPr>
        <p:spPr>
          <a:xfrm>
            <a:off x="8683686" y="2521012"/>
            <a:ext cx="828942" cy="82894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>
                <a:solidFill>
                  <a:srgbClr val="C0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8730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9" grpId="0" animBg="1"/>
      <p:bldP spid="18" grpId="0" animBg="1"/>
      <p:bldP spid="26" grpId="0" animBg="1"/>
      <p:bldP spid="25" grpId="0" animBg="1"/>
      <p:bldP spid="28" grpId="0" animBg="1"/>
      <p:bldP spid="27" grpId="0" animBg="1"/>
      <p:bldP spid="30" grpId="0" animBg="1"/>
      <p:bldP spid="29" grpId="0" animBg="1"/>
      <p:bldP spid="21" grpId="0" animBg="1"/>
      <p:bldP spid="22" grpId="0" animBg="1"/>
      <p:bldP spid="23" grpId="0" animBg="1"/>
      <p:bldP spid="20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Chatbot, Website, or App?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3790949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800" dirty="0" smtClean="0"/>
              <a:t>Poll</a:t>
            </a:r>
            <a:endParaRPr lang="en-NZ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16871"/>
              </p:ext>
            </p:extLst>
          </p:nvPr>
        </p:nvGraphicFramePr>
        <p:xfrm>
          <a:off x="1108847" y="2251494"/>
          <a:ext cx="4096998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00123" y="1828800"/>
            <a:ext cx="3790949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NZ" sz="2800" dirty="0" smtClean="0"/>
              <a:t>Survey</a:t>
            </a:r>
            <a:endParaRPr lang="en-NZ" sz="28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58811DC-CCA7-4688-B4DE-E2E62BCC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643438"/>
              </p:ext>
            </p:extLst>
          </p:nvPr>
        </p:nvGraphicFramePr>
        <p:xfrm>
          <a:off x="5306770" y="2251494"/>
          <a:ext cx="5177654" cy="344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3354792" y="5582055"/>
            <a:ext cx="4485261" cy="79057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Ins="108000" rtlCol="0" anchor="ctr"/>
          <a:lstStyle/>
          <a:p>
            <a:pPr algn="r"/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9789" y="5672671"/>
            <a:ext cx="1928986" cy="602673"/>
          </a:xfrm>
          <a:prstGeom prst="rightArrow">
            <a:avLst/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052821" y="5787715"/>
            <a:ext cx="2787232" cy="369332"/>
          </a:xfrm>
          <a:prstGeom prst="rect">
            <a:avLst/>
          </a:prstGeom>
          <a:noFill/>
        </p:spPr>
        <p:txBody>
          <a:bodyPr wrap="square" rIns="144000" rtlCol="0">
            <a:spAutoFit/>
          </a:bodyPr>
          <a:lstStyle/>
          <a:p>
            <a:pPr algn="r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Platform: </a:t>
            </a:r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</a:rPr>
              <a:t>Website</a:t>
            </a:r>
            <a:endParaRPr lang="en-NZ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10" grpId="0"/>
      <p:bldGraphic spid="14" grpId="0">
        <p:bldAsOne/>
      </p:bldGraphic>
      <p:bldP spid="15" grpId="0" animBg="1"/>
      <p:bldP spid="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A9F97-49F3-4F33-9731-B945EA136A10}"/>
              </a:ext>
            </a:extLst>
          </p:cNvPr>
          <p:cNvGrpSpPr/>
          <p:nvPr/>
        </p:nvGrpSpPr>
        <p:grpSpPr>
          <a:xfrm>
            <a:off x="8423519" y="0"/>
            <a:ext cx="2867426" cy="6820015"/>
            <a:chOff x="2037338" y="269885"/>
            <a:chExt cx="2867426" cy="68200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C18D7-C1B3-4C82-8AB2-8C2B28F07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9" y="269885"/>
              <a:ext cx="2867425" cy="3167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FDD8FE-A97D-475C-9EE1-0A24435CD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338" y="3641368"/>
              <a:ext cx="2867425" cy="344853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F1EFEF-D672-4ABF-B977-D77CD738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93AE-0C14-48BE-BFD8-B0C50F68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AU" dirty="0"/>
              <a:t>Survey generation – show final survey</a:t>
            </a:r>
          </a:p>
          <a:p>
            <a:r>
              <a:rPr lang="en-AU" strike="sngStrike" dirty="0"/>
              <a:t>Results </a:t>
            </a:r>
            <a:r>
              <a:rPr lang="en-AU" dirty="0"/>
              <a:t>(Just focus on what we’ve gained from the high level perspective)</a:t>
            </a:r>
            <a:endParaRPr lang="en-AU" strike="sngStrike" dirty="0"/>
          </a:p>
          <a:p>
            <a:r>
              <a:rPr lang="en-AU" dirty="0"/>
              <a:t>What we’ve learnt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F76E4-0DCC-434A-A537-1897763D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4700"/>
              </p:ext>
            </p:extLst>
          </p:nvPr>
        </p:nvGraphicFramePr>
        <p:xfrm>
          <a:off x="709691" y="4080668"/>
          <a:ext cx="753207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691">
                  <a:extLst>
                    <a:ext uri="{9D8B030D-6E8A-4147-A177-3AD203B41FA5}">
                      <a16:colId xmlns:a16="http://schemas.microsoft.com/office/drawing/2014/main" val="817500141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3157120958"/>
                    </a:ext>
                  </a:extLst>
                </a:gridCol>
                <a:gridCol w="2510691">
                  <a:extLst>
                    <a:ext uri="{9D8B030D-6E8A-4147-A177-3AD203B41FA5}">
                      <a16:colId xmlns:a16="http://schemas.microsoft.com/office/drawing/2014/main" val="1394952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Positives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Negatives of current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Improvements 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Informative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Easy to access and 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Convenient layout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AU" sz="1200" dirty="0"/>
                        <a:t>Studying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Hard to navigate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Incomplete information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r>
                        <a:rPr lang="en-AU" sz="1200" dirty="0"/>
                        <a:t>Outdated courses</a:t>
                      </a:r>
                    </a:p>
                    <a:p>
                      <a:pPr marL="285750" indent="-285750">
                        <a:buFont typeface="Century Schoolbook" panose="02040604050505020304" pitchFamily="18" charset="0"/>
                        <a:buChar char="×"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Interactive study options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Course suggestion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Filtering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Quick preview of courses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AU" sz="1200" dirty="0"/>
                        <a:t>Consultation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8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6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8B5C77-4BDA-4067-A71D-C3FE90E2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21" y="3380890"/>
            <a:ext cx="4877481" cy="3477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922D8-E22A-4768-A1F3-5582BC45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333-AD4B-46B3-98D7-535E88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Poll generation</a:t>
            </a:r>
          </a:p>
          <a:p>
            <a:pPr lvl="1"/>
            <a:r>
              <a:rPr lang="en-AU" dirty="0"/>
              <a:t>Replicated question 1 with different wording</a:t>
            </a:r>
          </a:p>
          <a:p>
            <a:r>
              <a:rPr lang="en-AU" dirty="0"/>
              <a:t>Posting poll to Facebook (with results)</a:t>
            </a:r>
          </a:p>
          <a:p>
            <a:pPr lvl="1"/>
            <a:r>
              <a:rPr lang="en-AU" dirty="0"/>
              <a:t>Posted at optimal time for receiving votes</a:t>
            </a:r>
          </a:p>
          <a:p>
            <a:r>
              <a:rPr lang="en-AU" dirty="0"/>
              <a:t>What we’ve learnt </a:t>
            </a:r>
          </a:p>
          <a:p>
            <a:pPr lvl="1"/>
            <a:r>
              <a:rPr lang="en-AU" dirty="0"/>
              <a:t>(that website is much more desirable; agrees with survey results)</a:t>
            </a:r>
          </a:p>
          <a:p>
            <a:pPr lvl="1"/>
            <a:r>
              <a:rPr lang="en-AU" dirty="0"/>
              <a:t>Strengthens the idea around a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43774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DC6-100F-4C2F-B6D6-32480D4B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0A96-5173-4DF7-B248-E39D8F6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Face-to-face interview with an Academic Program Officer at </a:t>
            </a:r>
            <a:r>
              <a:rPr lang="en-AU" dirty="0" err="1"/>
              <a:t>Fenner</a:t>
            </a:r>
            <a:r>
              <a:rPr lang="en-AU" dirty="0"/>
              <a:t> Hall</a:t>
            </a:r>
          </a:p>
          <a:p>
            <a:r>
              <a:rPr lang="en-AU" dirty="0"/>
              <a:t>Results</a:t>
            </a:r>
          </a:p>
          <a:p>
            <a:r>
              <a:rPr lang="en-AU" dirty="0"/>
              <a:t>What we’ve learnt</a:t>
            </a:r>
          </a:p>
          <a:p>
            <a:pPr lvl="1"/>
            <a:r>
              <a:rPr lang="en-AU" dirty="0"/>
              <a:t>Good news is that we’re seeing a trend with multiple sets of data/results</a:t>
            </a:r>
          </a:p>
          <a:p>
            <a:pPr lvl="1"/>
            <a:r>
              <a:rPr lang="en-AU" dirty="0"/>
              <a:t>Forms a good foundation for the define phase</a:t>
            </a:r>
          </a:p>
          <a:p>
            <a:endParaRPr lang="en-AU" dirty="0"/>
          </a:p>
          <a:p>
            <a:r>
              <a:rPr lang="en-AU" dirty="0"/>
              <a:t>Main points?: Expert seems most in agreement with survey results, also includes time scheduling could be the main issue for students</a:t>
            </a:r>
          </a:p>
        </p:txBody>
      </p:sp>
    </p:spTree>
    <p:extLst>
      <p:ext uri="{BB962C8B-B14F-4D97-AF65-F5344CB8AC3E}">
        <p14:creationId xmlns:p14="http://schemas.microsoft.com/office/powerpoint/2010/main" val="30330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C76-8006-46CD-85B2-59DEAA4F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DE7-6713-4CBE-80E1-1EF0B448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Proposition to ANUSA</a:t>
            </a:r>
          </a:p>
          <a:p>
            <a:pPr lvl="1"/>
            <a:r>
              <a:rPr lang="en-AU" dirty="0"/>
              <a:t>Same survey proposed to ANUSA</a:t>
            </a:r>
          </a:p>
          <a:p>
            <a:r>
              <a:rPr lang="en-AU" dirty="0"/>
              <a:t>Results</a:t>
            </a:r>
          </a:p>
          <a:p>
            <a:pPr lvl="1"/>
            <a:r>
              <a:rPr lang="en-AU" dirty="0"/>
              <a:t>Rejected due to importance compared to official surveys</a:t>
            </a:r>
          </a:p>
        </p:txBody>
      </p:sp>
    </p:spTree>
    <p:extLst>
      <p:ext uri="{BB962C8B-B14F-4D97-AF65-F5344CB8AC3E}">
        <p14:creationId xmlns:p14="http://schemas.microsoft.com/office/powerpoint/2010/main" val="313049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802</TotalTime>
  <Words>569</Words>
  <Application>Microsoft Office PowerPoint</Application>
  <PresentationFormat>Widescreen</PresentationFormat>
  <Paragraphs>157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Schoolbook</vt:lpstr>
      <vt:lpstr>Courier New</vt:lpstr>
      <vt:lpstr>Gill Sans MT</vt:lpstr>
      <vt:lpstr>Wingdings</vt:lpstr>
      <vt:lpstr>Wingdings 2</vt:lpstr>
      <vt:lpstr>View</vt:lpstr>
      <vt:lpstr>AI Course Selection</vt:lpstr>
      <vt:lpstr>Progress</vt:lpstr>
      <vt:lpstr>Project Timeline</vt:lpstr>
      <vt:lpstr>Data Collection Channels</vt:lpstr>
      <vt:lpstr>Chatbot, Website, or App?</vt:lpstr>
      <vt:lpstr>Data collection</vt:lpstr>
      <vt:lpstr>Data collection</vt:lpstr>
      <vt:lpstr>Data collection</vt:lpstr>
      <vt:lpstr>Data collection</vt:lpstr>
      <vt:lpstr>Infographic</vt:lpstr>
      <vt:lpstr>Define phase (Summary)</vt:lpstr>
      <vt:lpstr>Planned Features</vt:lpstr>
      <vt:lpstr>Demonstration</vt:lpstr>
      <vt:lpstr>Demonstration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AICourse</dc:title>
  <dc:creator>Christopher Kim;u6060661@anu.edu.au</dc:creator>
  <cp:lastModifiedBy>Joseph Meltzer</cp:lastModifiedBy>
  <cp:revision>101</cp:revision>
  <dcterms:created xsi:type="dcterms:W3CDTF">2018-03-22T09:00:38Z</dcterms:created>
  <dcterms:modified xsi:type="dcterms:W3CDTF">2018-03-24T10:40:45Z</dcterms:modified>
</cp:coreProperties>
</file>