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71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C9D4"/>
    <a:srgbClr val="4D6759"/>
    <a:srgbClr val="40564A"/>
    <a:srgbClr val="C06F16"/>
    <a:srgbClr val="E89438"/>
    <a:srgbClr val="F7C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438" autoAdjust="0"/>
  </p:normalViewPr>
  <p:slideViewPr>
    <p:cSldViewPr snapToGrid="0">
      <p:cViewPr varScale="1">
        <p:scale>
          <a:sx n="105" d="100"/>
          <a:sy n="105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AA-4DB4-95D7-27D8BE985A61}"/>
              </c:ext>
            </c:extLst>
          </c:dPt>
          <c:dPt>
            <c:idx val="1"/>
            <c:bubble3D val="0"/>
            <c:spPr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23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FAA-4DB4-95D7-27D8BE985A61}"/>
              </c:ext>
            </c:extLst>
          </c:dPt>
          <c:dPt>
            <c:idx val="2"/>
            <c:bubble3D val="0"/>
            <c:spPr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23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AA-4DB4-95D7-27D8BE985A61}"/>
              </c:ext>
            </c:extLst>
          </c:dPt>
          <c:dLbls>
            <c:dLbl>
              <c:idx val="0"/>
              <c:layout>
                <c:manualLayout>
                  <c:x val="-1.2399322625981268E-2"/>
                  <c:y val="5.6508102578140497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FA08148-7C53-4AAF-A998-82A6965EA6D0}" type="CELLRANGE">
                      <a:rPr lang="en-US" baseline="0" dirty="0"/>
                      <a:pPr>
                        <a:defRPr b="1"/>
                      </a:pPr>
                      <a:t>[CELLRANGE]</a:t>
                    </a:fld>
                    <a:r>
                      <a:rPr lang="en-US" baseline="0" dirty="0"/>
                      <a:t>: </a:t>
                    </a:r>
                    <a:fld id="{E63A57D5-B96C-450F-B216-A7D3D43A53A3}" type="VALUE">
                      <a:rPr lang="en-US" baseline="0" dirty="0"/>
                      <a:pPr>
                        <a:defRPr b="1"/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5651098682498746"/>
                      <c:h val="4.5113398976724006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FAA-4DB4-95D7-27D8BE985A6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CF8642-984F-4142-89A6-DDE4E6AFBFF0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A30FE0E0-1951-4F57-B460-B3DA9A07FA6A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FAA-4DB4-95D7-27D8BE985A61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A9D38D7-D207-4DC0-9D53-F3458426A858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0ECD57CD-C251-4588-B3C8-FD673FB63179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FAA-4DB4-95D7-27D8BE985A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eparator>: 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Chatbot</c:v>
                </c:pt>
                <c:pt idx="1">
                  <c:v>Website</c:v>
                </c:pt>
                <c:pt idx="2">
                  <c:v>App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80</c:v>
                </c:pt>
                <c:pt idx="2">
                  <c:v>18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Chatbot</c:v>
                  </c:pt>
                  <c:pt idx="1">
                    <c:v>Website</c:v>
                  </c:pt>
                  <c:pt idx="2">
                    <c:v>App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0FAA-4DB4-95D7-27D8BE985A6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21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3A0-4CB8-A346-5EB9756A7E8B}"/>
              </c:ext>
            </c:extLst>
          </c:dPt>
          <c:dPt>
            <c:idx val="1"/>
            <c:bubble3D val="0"/>
            <c:spPr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23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A0-4CB8-A346-5EB9756A7E8B}"/>
              </c:ext>
            </c:extLst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23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3A0-4CB8-A346-5EB9756A7E8B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320345BD-A75E-4BBF-A5D5-1DE33975DC28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DB05D552-EA6B-43D5-929F-F7E00D687B82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B3A0-4CB8-A346-5EB9756A7E8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9A953186-8C8A-4ED5-A53B-50C7DCAA3CBE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8C39D47E-F926-4328-91AF-7B1E07D294A4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B3A0-4CB8-A346-5EB9756A7E8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A39F721-84D3-43B9-9C51-7ED58DC425DB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AE0C27B7-FA00-4130-9744-8BD033DA2626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B3A0-4CB8-A346-5EB9756A7E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eparator>: 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Chatbot</c:v>
                </c:pt>
                <c:pt idx="1">
                  <c:v>Website</c:v>
                </c:pt>
                <c:pt idx="2">
                  <c:v>App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</c:v>
                </c:pt>
                <c:pt idx="1">
                  <c:v>63</c:v>
                </c:pt>
                <c:pt idx="2">
                  <c:v>24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Chatbot</c:v>
                  </c:pt>
                  <c:pt idx="1">
                    <c:v>Website</c:v>
                  </c:pt>
                  <c:pt idx="2">
                    <c:v>App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B3A0-4CB8-A346-5EB9756A7E8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b="1">
          <a:latin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3A4ED-0D4E-42B1-A475-12869A2FA002}" type="datetimeFigureOut">
              <a:rPr lang="en-NZ" smtClean="0"/>
              <a:t>25/03/2018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507D0-4B33-40AA-9220-E27A3DF800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465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507D0-4B33-40AA-9220-E27A3DF80037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414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9482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90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36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0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670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8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02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01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5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83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14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A571A71-22B1-40B0-82E9-B94787CC5DE0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1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F742-8B04-4E86-815D-1EF9C6039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AI Course Selection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D53B-B14E-4955-B18B-920675228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Project Audit </a:t>
            </a:r>
            <a:r>
              <a:rPr lang="en-AU" dirty="0" smtClean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13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5592-B055-48BA-8876-D275C8C6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320E-FFC3-4E25-9ECE-B869B7DB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Summarise results with visual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6979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876C-9827-4658-9EEC-9DF7BB06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Define phase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1EF9-D4A4-4BD9-A48F-98EA5020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Challenges faced</a:t>
            </a:r>
          </a:p>
          <a:p>
            <a:r>
              <a:rPr lang="en-AU" dirty="0"/>
              <a:t>Ontology</a:t>
            </a:r>
          </a:p>
          <a:p>
            <a:r>
              <a:rPr lang="en-AU" dirty="0"/>
              <a:t>Indexing</a:t>
            </a:r>
          </a:p>
          <a:p>
            <a:r>
              <a:rPr lang="en-AU" dirty="0"/>
              <a:t>What has been learnt from what has been done (chatbot)</a:t>
            </a:r>
          </a:p>
          <a:p>
            <a:r>
              <a:rPr lang="en-AU" dirty="0"/>
              <a:t>Could mention feedback from audit 1 here (documentation, organisation etc.)</a:t>
            </a:r>
          </a:p>
        </p:txBody>
      </p:sp>
    </p:spTree>
    <p:extLst>
      <p:ext uri="{BB962C8B-B14F-4D97-AF65-F5344CB8AC3E}">
        <p14:creationId xmlns:p14="http://schemas.microsoft.com/office/powerpoint/2010/main" val="27860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304C-F2F7-4A69-BE4A-FEAF8143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Planned Features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4E8F2-3709-4BB8-996D-AF77F54BA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000" dirty="0"/>
              <a:t>Intelligent </a:t>
            </a:r>
            <a:r>
              <a:rPr lang="en-AU" sz="2000" dirty="0" smtClean="0"/>
              <a:t>Course Recommendation</a:t>
            </a:r>
            <a:br>
              <a:rPr lang="en-AU" sz="2000" dirty="0" smtClean="0"/>
            </a:br>
            <a:r>
              <a:rPr lang="en-AU" dirty="0" smtClean="0"/>
              <a:t>based on</a:t>
            </a:r>
          </a:p>
          <a:p>
            <a:pPr lvl="1"/>
            <a:r>
              <a:rPr lang="en-AU" sz="1800" dirty="0" smtClean="0"/>
              <a:t>Personal interests</a:t>
            </a:r>
          </a:p>
          <a:p>
            <a:pPr lvl="1"/>
            <a:r>
              <a:rPr lang="en-AU" sz="1800" dirty="0" smtClean="0"/>
              <a:t>Relevance to degree</a:t>
            </a:r>
            <a:endParaRPr lang="en-AU" sz="1800" dirty="0"/>
          </a:p>
          <a:p>
            <a:r>
              <a:rPr lang="en-AU" sz="2000" dirty="0" smtClean="0"/>
              <a:t>AI Enhanced Search</a:t>
            </a:r>
            <a:br>
              <a:rPr lang="en-AU" sz="2000" dirty="0" smtClean="0"/>
            </a:br>
            <a:r>
              <a:rPr lang="en-AU" dirty="0" smtClean="0"/>
              <a:t>for</a:t>
            </a:r>
          </a:p>
          <a:p>
            <a:pPr lvl="1"/>
            <a:r>
              <a:rPr lang="en-AU" sz="1800" dirty="0" smtClean="0"/>
              <a:t>Courses by area, title, description, level</a:t>
            </a:r>
          </a:p>
          <a:p>
            <a:pPr lvl="1"/>
            <a:r>
              <a:rPr lang="en-AU" sz="1800" dirty="0" smtClean="0"/>
              <a:t>Simple program and course questions</a:t>
            </a:r>
            <a:endParaRPr lang="en-AU" sz="2000" dirty="0"/>
          </a:p>
          <a:p>
            <a:pPr marL="0" indent="0">
              <a:buNone/>
            </a:pPr>
            <a:r>
              <a:rPr lang="en-AU" sz="2000" dirty="0" smtClean="0">
                <a:solidFill>
                  <a:srgbClr val="4D6759"/>
                </a:solidFill>
              </a:rPr>
              <a:t>Stretch goals</a:t>
            </a:r>
          </a:p>
          <a:p>
            <a:r>
              <a:rPr lang="en-AU" sz="2000" dirty="0" smtClean="0">
                <a:solidFill>
                  <a:srgbClr val="4D6759"/>
                </a:solidFill>
              </a:rPr>
              <a:t>Interactive Degree Planner</a:t>
            </a:r>
          </a:p>
          <a:p>
            <a:r>
              <a:rPr lang="en-AU" sz="2000" dirty="0" smtClean="0">
                <a:solidFill>
                  <a:srgbClr val="4D6759"/>
                </a:solidFill>
              </a:rPr>
              <a:t>Course Recommendation by</a:t>
            </a:r>
          </a:p>
          <a:p>
            <a:pPr lvl="1"/>
            <a:r>
              <a:rPr lang="en-AU" sz="1800" dirty="0" smtClean="0">
                <a:solidFill>
                  <a:srgbClr val="4D6759"/>
                </a:solidFill>
              </a:rPr>
              <a:t>SELT Reviews</a:t>
            </a:r>
          </a:p>
          <a:p>
            <a:pPr lvl="1"/>
            <a:r>
              <a:rPr lang="en-AU" sz="1800" dirty="0" smtClean="0">
                <a:solidFill>
                  <a:srgbClr val="4D6759"/>
                </a:solidFill>
              </a:rPr>
              <a:t>Opportunity for majors/minors/specialisations</a:t>
            </a:r>
          </a:p>
          <a:p>
            <a:pPr lvl="1"/>
            <a:endParaRPr lang="en-AU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08518" y="4614141"/>
            <a:ext cx="8493508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AI Architecture</a:t>
            </a:r>
            <a:endParaRPr lang="en-NZ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1522133" y="1932014"/>
            <a:ext cx="7976464" cy="4507696"/>
            <a:chOff x="1561043" y="2068201"/>
            <a:chExt cx="7568391" cy="4277084"/>
          </a:xfrm>
        </p:grpSpPr>
        <p:pic>
          <p:nvPicPr>
            <p:cNvPr id="59" name="officeArt object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17007" y="2103126"/>
              <a:ext cx="1224465" cy="12244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" name="officeArt object"/>
            <p:cNvSpPr/>
            <p:nvPr/>
          </p:nvSpPr>
          <p:spPr>
            <a:xfrm>
              <a:off x="3945259" y="3670654"/>
              <a:ext cx="1173846" cy="2645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Wikipedia Data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61" name="officeArt object"/>
            <p:cNvPicPr>
              <a:picLocks noChangeAspect="1"/>
            </p:cNvPicPr>
            <p:nvPr/>
          </p:nvPicPr>
          <p:blipFill rotWithShape="1">
            <a:blip r:embed="rId2">
              <a:extLst/>
            </a:blip>
            <a:srcRect l="-15697" r="-15697"/>
            <a:stretch/>
          </p:blipFill>
          <p:spPr>
            <a:xfrm>
              <a:off x="7626485" y="2068539"/>
              <a:ext cx="979708" cy="7456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officeArt object"/>
            <p:cNvPicPr>
              <a:picLocks noChangeAspect="1"/>
            </p:cNvPicPr>
            <p:nvPr/>
          </p:nvPicPr>
          <p:blipFill rotWithShape="1">
            <a:blip r:embed="rId3">
              <a:extLst/>
            </a:blip>
            <a:srcRect t="-7817"/>
            <a:stretch/>
          </p:blipFill>
          <p:spPr>
            <a:xfrm>
              <a:off x="2034412" y="4299626"/>
              <a:ext cx="589659" cy="6327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" name="officeArt object"/>
            <p:cNvSpPr/>
            <p:nvPr/>
          </p:nvSpPr>
          <p:spPr>
            <a:xfrm>
              <a:off x="1561043" y="3344361"/>
              <a:ext cx="1536396" cy="425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Wikipedia-enhanced Course Ontology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67" name="officeArt object"/>
            <p:cNvPicPr>
              <a:picLocks noChangeAspect="1"/>
            </p:cNvPicPr>
            <p:nvPr/>
          </p:nvPicPr>
          <p:blipFill rotWithShape="1">
            <a:blip r:embed="rId4">
              <a:extLst/>
            </a:blip>
            <a:srcRect l="-14896" r="-1"/>
            <a:stretch/>
          </p:blipFill>
          <p:spPr>
            <a:xfrm>
              <a:off x="4102894" y="3241977"/>
              <a:ext cx="715225" cy="3830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officeArt object"/>
            <p:cNvSpPr/>
            <p:nvPr/>
          </p:nvSpPr>
          <p:spPr>
            <a:xfrm>
              <a:off x="7103244" y="2811324"/>
              <a:ext cx="2026190" cy="246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Programs and Courses Data 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0" name="officeArt object"/>
            <p:cNvSpPr/>
            <p:nvPr/>
          </p:nvSpPr>
          <p:spPr>
            <a:xfrm>
              <a:off x="1671756" y="4965964"/>
              <a:ext cx="1314972" cy="252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Lucene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Connector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73" name="officeArt object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010459" y="3344361"/>
              <a:ext cx="676762" cy="6767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" name="officeArt object"/>
            <p:cNvPicPr>
              <a:picLocks noChangeAspect="1"/>
            </p:cNvPicPr>
            <p:nvPr/>
          </p:nvPicPr>
          <p:blipFill rotWithShape="1">
            <a:blip r:embed="rId3">
              <a:extLst/>
            </a:blip>
            <a:srcRect t="-11724" b="1"/>
            <a:stretch/>
          </p:blipFill>
          <p:spPr>
            <a:xfrm>
              <a:off x="7821962" y="4212077"/>
              <a:ext cx="589659" cy="6557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" name="officeArt object"/>
            <p:cNvSpPr/>
            <p:nvPr/>
          </p:nvSpPr>
          <p:spPr>
            <a:xfrm>
              <a:off x="5741577" y="4045536"/>
              <a:ext cx="1214526" cy="3073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Alexa Integration 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77" name="officeArt object"/>
            <p:cNvPicPr>
              <a:picLocks noChangeAspect="1"/>
            </p:cNvPicPr>
            <p:nvPr/>
          </p:nvPicPr>
          <p:blipFill rotWithShape="1">
            <a:blip r:embed="rId6">
              <a:extLst/>
            </a:blip>
            <a:srcRect l="-16722" t="-12248" r="-15732"/>
            <a:stretch/>
          </p:blipFill>
          <p:spPr>
            <a:xfrm>
              <a:off x="4846320" y="5044440"/>
              <a:ext cx="929639" cy="7878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8" name="officeArt object"/>
            <p:cNvSpPr/>
            <p:nvPr/>
          </p:nvSpPr>
          <p:spPr>
            <a:xfrm>
              <a:off x="4767945" y="5914781"/>
              <a:ext cx="1068044" cy="430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b="1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Intelligent Search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83" name="officeArt object"/>
            <p:cNvPicPr>
              <a:picLocks noChangeAspect="1"/>
            </p:cNvPicPr>
            <p:nvPr/>
          </p:nvPicPr>
          <p:blipFill rotWithShape="1">
            <a:blip r:embed="rId7">
              <a:extLst/>
            </a:blip>
            <a:srcRect l="-15977" r="-9825"/>
            <a:stretch/>
          </p:blipFill>
          <p:spPr>
            <a:xfrm>
              <a:off x="4107180" y="2068201"/>
              <a:ext cx="891540" cy="746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4" name="officeArt object"/>
            <p:cNvSpPr/>
            <p:nvPr/>
          </p:nvSpPr>
          <p:spPr>
            <a:xfrm>
              <a:off x="3908940" y="2653299"/>
              <a:ext cx="1296064" cy="2772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TF–IDF 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Transform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5" name="officeArt object"/>
            <p:cNvSpPr/>
            <p:nvPr/>
          </p:nvSpPr>
          <p:spPr>
            <a:xfrm>
              <a:off x="7512010" y="4900272"/>
              <a:ext cx="1208658" cy="2918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Elastic Search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1" name="Elbow Connector 90"/>
            <p:cNvCxnSpPr>
              <a:stCxn id="65" idx="2"/>
              <a:endCxn id="62" idx="0"/>
            </p:cNvCxnSpPr>
            <p:nvPr/>
          </p:nvCxnSpPr>
          <p:spPr>
            <a:xfrm rot="16200000" flipH="1">
              <a:off x="2064227" y="4034611"/>
              <a:ext cx="530028" cy="1"/>
            </a:xfrm>
            <a:prstGeom prst="bentConnector3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0" idx="2"/>
              <a:endCxn id="77" idx="1"/>
            </p:cNvCxnSpPr>
            <p:nvPr/>
          </p:nvCxnSpPr>
          <p:spPr>
            <a:xfrm rot="16200000" flipH="1">
              <a:off x="3477688" y="4069709"/>
              <a:ext cx="220186" cy="2517078"/>
            </a:xfrm>
            <a:prstGeom prst="bentConnector2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5" idx="2"/>
              <a:endCxn id="77" idx="3"/>
            </p:cNvCxnSpPr>
            <p:nvPr/>
          </p:nvCxnSpPr>
          <p:spPr>
            <a:xfrm rot="5400000">
              <a:off x="6823043" y="4145044"/>
              <a:ext cx="246213" cy="2340380"/>
            </a:xfrm>
            <a:prstGeom prst="bentConnector2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68" idx="2"/>
              <a:endCxn id="74" idx="0"/>
            </p:cNvCxnSpPr>
            <p:nvPr/>
          </p:nvCxnSpPr>
          <p:spPr>
            <a:xfrm rot="16200000" flipH="1">
              <a:off x="7539290" y="3634574"/>
              <a:ext cx="1154551" cy="453"/>
            </a:xfrm>
            <a:prstGeom prst="bentConnector3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75" idx="2"/>
              <a:endCxn id="77" idx="0"/>
            </p:cNvCxnSpPr>
            <p:nvPr/>
          </p:nvCxnSpPr>
          <p:spPr>
            <a:xfrm rot="5400000">
              <a:off x="5484224" y="4179824"/>
              <a:ext cx="691532" cy="1037700"/>
            </a:xfrm>
            <a:prstGeom prst="bentConnector3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61" idx="1"/>
              <a:endCxn id="83" idx="3"/>
            </p:cNvCxnSpPr>
            <p:nvPr/>
          </p:nvCxnSpPr>
          <p:spPr>
            <a:xfrm flipH="1" flipV="1">
              <a:off x="4998720" y="2441241"/>
              <a:ext cx="2627765" cy="110"/>
            </a:xfrm>
            <a:prstGeom prst="straightConnector1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Elbow Connector 112"/>
            <p:cNvCxnSpPr>
              <a:stCxn id="67" idx="1"/>
              <a:endCxn id="59" idx="3"/>
            </p:cNvCxnSpPr>
            <p:nvPr/>
          </p:nvCxnSpPr>
          <p:spPr>
            <a:xfrm rot="10800000">
              <a:off x="2941472" y="2715360"/>
              <a:ext cx="1161422" cy="718155"/>
            </a:xfrm>
            <a:prstGeom prst="bentConnector3">
              <a:avLst>
                <a:gd name="adj1" fmla="val 49795"/>
              </a:avLst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stCxn id="83" idx="1"/>
              <a:endCxn id="59" idx="3"/>
            </p:cNvCxnSpPr>
            <p:nvPr/>
          </p:nvCxnSpPr>
          <p:spPr>
            <a:xfrm rot="10800000" flipV="1">
              <a:off x="2941472" y="2441241"/>
              <a:ext cx="1165708" cy="274118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85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CC60-2595-47E8-BC70-FC7CA28D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DD82-C5BE-44A8-B387-EE2D85F5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000" dirty="0" smtClean="0"/>
              <a:t>Intelligent Course Recommendations</a:t>
            </a:r>
            <a:br>
              <a:rPr lang="en-AU" sz="2000" dirty="0" smtClean="0"/>
            </a:br>
            <a:r>
              <a:rPr lang="en-AU" dirty="0" smtClean="0"/>
              <a:t>based on</a:t>
            </a:r>
          </a:p>
          <a:p>
            <a:pPr lvl="1">
              <a:lnSpc>
                <a:spcPct val="150000"/>
              </a:lnSpc>
            </a:pPr>
            <a:r>
              <a:rPr lang="en-AU" sz="1800" dirty="0" smtClean="0"/>
              <a:t>Personal interests</a:t>
            </a:r>
          </a:p>
          <a:p>
            <a:pPr>
              <a:lnSpc>
                <a:spcPct val="150000"/>
              </a:lnSpc>
            </a:pPr>
            <a:r>
              <a:rPr lang="en-AU" sz="2000" dirty="0" smtClean="0"/>
              <a:t>AI Enhanced Search</a:t>
            </a:r>
          </a:p>
        </p:txBody>
      </p:sp>
    </p:spTree>
    <p:extLst>
      <p:ext uri="{BB962C8B-B14F-4D97-AF65-F5344CB8AC3E}">
        <p14:creationId xmlns:p14="http://schemas.microsoft.com/office/powerpoint/2010/main" val="26184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5F3B-333B-49D7-9437-5CC5C41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7233-31A0-4B5A-A185-8A85D5C7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Wouldn’t keep the plan/schedule too specific; summarise the big goals i.e. when we start creating a prototype and how our ‘new’ schedule will roll out</a:t>
            </a:r>
          </a:p>
          <a:p>
            <a:r>
              <a:rPr lang="en-AU" dirty="0"/>
              <a:t>Might need a slight focus on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79352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8C0A-929C-4F8A-977C-929FB6B5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0DD7-A4B9-4BA4-BD9C-7643DF6D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has been done</a:t>
            </a:r>
          </a:p>
          <a:p>
            <a:r>
              <a:rPr lang="en-AU" dirty="0"/>
              <a:t>What has been delayed</a:t>
            </a:r>
          </a:p>
          <a:p>
            <a:r>
              <a:rPr lang="en-AU" dirty="0"/>
              <a:t>How this affects our project timeline</a:t>
            </a:r>
          </a:p>
          <a:p>
            <a:r>
              <a:rPr lang="en-AU" dirty="0"/>
              <a:t>How we will adapt to the changes in the timeline</a:t>
            </a:r>
          </a:p>
          <a:p>
            <a:r>
              <a:rPr lang="en-AU" dirty="0"/>
              <a:t>Propose a new project timeline</a:t>
            </a:r>
          </a:p>
          <a:p>
            <a:r>
              <a:rPr lang="en-AU" dirty="0"/>
              <a:t>Background project timeline</a:t>
            </a:r>
          </a:p>
          <a:p>
            <a:pPr lvl="1"/>
            <a:r>
              <a:rPr lang="en-AU" dirty="0"/>
              <a:t>Show ideate and define phases here; less focus on later/earlier phases</a:t>
            </a:r>
          </a:p>
        </p:txBody>
      </p:sp>
    </p:spTree>
    <p:extLst>
      <p:ext uri="{BB962C8B-B14F-4D97-AF65-F5344CB8AC3E}">
        <p14:creationId xmlns:p14="http://schemas.microsoft.com/office/powerpoint/2010/main" val="238797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2860"/>
            <a:ext cx="9692640" cy="1325562"/>
          </a:xfrm>
        </p:spPr>
        <p:txBody>
          <a:bodyPr/>
          <a:lstStyle/>
          <a:p>
            <a:r>
              <a:rPr lang="en-NZ" dirty="0" smtClean="0"/>
              <a:t>Project Timeline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17629675" y="3963986"/>
            <a:ext cx="3569476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50" b="1" dirty="0">
                <a:solidFill>
                  <a:schemeClr val="bg1">
                    <a:lumMod val="65000"/>
                  </a:schemeClr>
                </a:solidFill>
              </a:rPr>
              <a:t>Ideate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>
                <a:solidFill>
                  <a:schemeClr val="bg1">
                    <a:lumMod val="65000"/>
                  </a:schemeClr>
                </a:solidFill>
              </a:rPr>
              <a:t>Brainstorm designs and concepts based on gathered data (Sprint 3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Create a feature list for the product (Sprint 3)</a:t>
            </a:r>
            <a:endParaRPr lang="en-US" sz="135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AU" sz="1350" dirty="0" smtClean="0">
                <a:solidFill>
                  <a:schemeClr val="bg1">
                    <a:lumMod val="65000"/>
                  </a:schemeClr>
                </a:solidFill>
              </a:rPr>
              <a:t>Conceptualise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 AI framework (Sprint 4)</a:t>
            </a:r>
            <a:endParaRPr lang="en-US" sz="135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>
                <a:solidFill>
                  <a:schemeClr val="bg1">
                    <a:lumMod val="65000"/>
                  </a:schemeClr>
                </a:solidFill>
              </a:rPr>
              <a:t>Prototype options for recommendations 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of AI </a:t>
            </a:r>
            <a:r>
              <a:rPr lang="en-US" sz="1350" dirty="0">
                <a:solidFill>
                  <a:schemeClr val="bg1">
                    <a:lumMod val="65000"/>
                  </a:schemeClr>
                </a:solidFill>
              </a:rPr>
              <a:t>model (Sprint 4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Try out ideas for AI recommendations</a:t>
            </a:r>
            <a:r>
              <a:rPr lang="en-US" sz="13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and searches (Sprint 4)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92534" y="3963987"/>
            <a:ext cx="35318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50" b="1" dirty="0"/>
              <a:t>Define</a:t>
            </a:r>
          </a:p>
          <a:p>
            <a:pPr>
              <a:lnSpc>
                <a:spcPct val="120000"/>
              </a:lnSpc>
            </a:pPr>
            <a:endParaRPr lang="en-US" sz="1350" dirty="0" smtClean="0"/>
          </a:p>
          <a:p>
            <a:pPr>
              <a:lnSpc>
                <a:spcPct val="120000"/>
              </a:lnSpc>
            </a:pPr>
            <a:endParaRPr lang="en-US" sz="1350" dirty="0" smtClean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 smtClean="0"/>
              <a:t>Prepare </a:t>
            </a:r>
            <a:r>
              <a:rPr lang="en-US" sz="1350" dirty="0"/>
              <a:t>and send out survey to ANU </a:t>
            </a:r>
            <a:r>
              <a:rPr lang="en-US" sz="1350" dirty="0" smtClean="0"/>
              <a:t>students</a:t>
            </a:r>
            <a:endParaRPr lang="en-US" sz="135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/>
              <a:t>Interview academic officers for relevant information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 smtClean="0"/>
              <a:t>Collate </a:t>
            </a:r>
            <a:r>
              <a:rPr lang="en-US" sz="1350" dirty="0"/>
              <a:t>and </a:t>
            </a:r>
            <a:r>
              <a:rPr lang="en-US" sz="1350" dirty="0" err="1"/>
              <a:t>analyse</a:t>
            </a:r>
            <a:r>
              <a:rPr lang="en-US" sz="1350" dirty="0"/>
              <a:t> the chatbot, interview, and survey data. </a:t>
            </a:r>
            <a:endParaRPr lang="en-US" sz="1350" dirty="0" smtClean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 smtClean="0"/>
              <a:t>Refine the scope of the problem</a:t>
            </a:r>
            <a:endParaRPr lang="en-US" sz="135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810999" y="3956578"/>
            <a:ext cx="13190158" cy="2663201"/>
            <a:chOff x="11810999" y="4299478"/>
            <a:chExt cx="13190158" cy="2663201"/>
          </a:xfrm>
        </p:grpSpPr>
        <p:sp>
          <p:nvSpPr>
            <p:cNvPr id="14" name="TextBox 13"/>
            <p:cNvSpPr txBox="1"/>
            <p:nvPr/>
          </p:nvSpPr>
          <p:spPr>
            <a:xfrm>
              <a:off x="11810999" y="4299478"/>
              <a:ext cx="1876261" cy="233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350" b="1" dirty="0">
                  <a:solidFill>
                    <a:schemeClr val="bg1">
                      <a:lumMod val="65000"/>
                    </a:schemeClr>
                  </a:solidFill>
                </a:rPr>
                <a:t>Kick Off</a:t>
              </a:r>
              <a:endParaRPr lang="en-US" sz="13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Team introductions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350" dirty="0" err="1">
                  <a:solidFill>
                    <a:schemeClr val="bg1">
                      <a:lumMod val="65000"/>
                    </a:schemeClr>
                  </a:solidFill>
                </a:rPr>
                <a:t>TechLauncher</a:t>
              </a: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 induction workshop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Kick off meetings with clients at Accenture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31681" y="4306887"/>
              <a:ext cx="3569476" cy="2655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350" b="1" dirty="0" smtClean="0">
                  <a:solidFill>
                    <a:schemeClr val="bg1">
                      <a:lumMod val="65000"/>
                    </a:schemeClr>
                  </a:solidFill>
                </a:rPr>
                <a:t>Prototype</a:t>
              </a:r>
              <a:endParaRPr lang="en-US" sz="135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350" dirty="0">
                  <a:solidFill>
                    <a:schemeClr val="bg1">
                      <a:lumMod val="65000"/>
                    </a:schemeClr>
                  </a:solidFill>
                </a:rPr>
                <a:t>Create high level design for the finalised product (Sprint 5)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350" dirty="0">
                  <a:solidFill>
                    <a:schemeClr val="bg1">
                      <a:lumMod val="65000"/>
                    </a:schemeClr>
                  </a:solidFill>
                </a:rPr>
                <a:t>Decide on the tech stack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350" dirty="0">
                  <a:solidFill>
                    <a:schemeClr val="bg1">
                      <a:lumMod val="65000"/>
                    </a:schemeClr>
                  </a:solidFill>
                </a:rPr>
                <a:t>Complete task chunking for first prototype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350" dirty="0">
                  <a:solidFill>
                    <a:schemeClr val="bg1">
                      <a:lumMod val="65000"/>
                    </a:schemeClr>
                  </a:solidFill>
                </a:rPr>
                <a:t>Meet to assign responsibilities in prototype creation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350" dirty="0">
                  <a:solidFill>
                    <a:schemeClr val="bg1">
                      <a:lumMod val="65000"/>
                    </a:schemeClr>
                  </a:solidFill>
                </a:rPr>
                <a:t>Code prototype (Sprint 6)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350" dirty="0">
                  <a:solidFill>
                    <a:schemeClr val="bg1">
                      <a:lumMod val="65000"/>
                    </a:schemeClr>
                  </a:solidFill>
                </a:rPr>
                <a:t>Code reviews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92534" y="4219212"/>
            <a:ext cx="353186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>
                <a:solidFill>
                  <a:schemeClr val="bg1">
                    <a:lumMod val="65000"/>
                  </a:schemeClr>
                </a:solidFill>
              </a:rPr>
              <a:t>Deploy imitation chatbot 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1350" dirty="0">
                <a:solidFill>
                  <a:schemeClr val="bg1">
                    <a:lumMod val="65000"/>
                  </a:schemeClr>
                </a:solidFill>
              </a:rPr>
              <a:t>data collection (Sprint 1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NZ" sz="135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91888" y="-3080245"/>
            <a:ext cx="21432731" cy="3042241"/>
          </a:xfrm>
          <a:prstGeom prst="rect">
            <a:avLst/>
          </a:prstGeom>
        </p:spPr>
      </p:pic>
      <p:grpSp>
        <p:nvGrpSpPr>
          <p:cNvPr id="15" name="Group 1"/>
          <p:cNvGrpSpPr>
            <a:grpSpLocks/>
          </p:cNvGrpSpPr>
          <p:nvPr/>
        </p:nvGrpSpPr>
        <p:grpSpPr bwMode="auto">
          <a:xfrm>
            <a:off x="10820400" y="1295400"/>
            <a:ext cx="22233519" cy="2771775"/>
            <a:chOff x="-110" y="-88"/>
            <a:chExt cx="1815" cy="291"/>
          </a:xfrm>
        </p:grpSpPr>
        <p:sp>
          <p:nvSpPr>
            <p:cNvPr id="16" name="Rectangle 144"/>
            <p:cNvSpPr>
              <a:spLocks noChangeArrowheads="1"/>
            </p:cNvSpPr>
            <p:nvPr/>
          </p:nvSpPr>
          <p:spPr bwMode="auto">
            <a:xfrm>
              <a:off x="-7" y="0"/>
              <a:ext cx="1597" cy="74"/>
            </a:xfrm>
            <a:prstGeom prst="rect">
              <a:avLst/>
            </a:prstGeom>
            <a:solidFill>
              <a:srgbClr val="FFFFFF"/>
            </a:solidFill>
            <a:ln w="1">
              <a:solidFill>
                <a:srgbClr val="44444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9" name="Rectangle 143" descr="Wed 21/02/18"/>
            <p:cNvSpPr>
              <a:spLocks noChangeArrowheads="1"/>
            </p:cNvSpPr>
            <p:nvPr/>
          </p:nvSpPr>
          <p:spPr bwMode="auto">
            <a:xfrm>
              <a:off x="-110" y="-3"/>
              <a:ext cx="97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Start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21/02/18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Rectangle 142" descr="Tue 8/05/18"/>
            <p:cNvSpPr>
              <a:spLocks noChangeArrowheads="1"/>
            </p:cNvSpPr>
            <p:nvPr/>
          </p:nvSpPr>
          <p:spPr bwMode="auto">
            <a:xfrm>
              <a:off x="1596" y="-3"/>
              <a:ext cx="73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Finish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Tue 8/05/18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Rectangle 141" descr="25 Feb '18"/>
            <p:cNvSpPr>
              <a:spLocks noChangeArrowheads="1"/>
            </p:cNvSpPr>
            <p:nvPr/>
          </p:nvSpPr>
          <p:spPr bwMode="auto">
            <a:xfrm>
              <a:off x="76" y="-16"/>
              <a:ext cx="54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25 Feb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Freeform 140"/>
            <p:cNvSpPr>
              <a:spLocks noChangeArrowheads="1"/>
            </p:cNvSpPr>
            <p:nvPr/>
          </p:nvSpPr>
          <p:spPr bwMode="auto">
            <a:xfrm>
              <a:off x="76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23" name="Rectangle 139" descr="4 Mar '18"/>
            <p:cNvSpPr>
              <a:spLocks noChangeArrowheads="1"/>
            </p:cNvSpPr>
            <p:nvPr/>
          </p:nvSpPr>
          <p:spPr bwMode="auto">
            <a:xfrm>
              <a:off x="221" y="-16"/>
              <a:ext cx="50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4 Mar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Freeform 138"/>
            <p:cNvSpPr>
              <a:spLocks noChangeArrowheads="1"/>
            </p:cNvSpPr>
            <p:nvPr/>
          </p:nvSpPr>
          <p:spPr bwMode="auto">
            <a:xfrm>
              <a:off x="221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25" name="Rectangle 137" descr="11 Mar '18"/>
            <p:cNvSpPr>
              <a:spLocks noChangeArrowheads="1"/>
            </p:cNvSpPr>
            <p:nvPr/>
          </p:nvSpPr>
          <p:spPr bwMode="auto">
            <a:xfrm>
              <a:off x="366" y="-16"/>
              <a:ext cx="5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11 Mar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Freeform 136"/>
            <p:cNvSpPr>
              <a:spLocks noChangeArrowheads="1"/>
            </p:cNvSpPr>
            <p:nvPr/>
          </p:nvSpPr>
          <p:spPr bwMode="auto">
            <a:xfrm>
              <a:off x="366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27" name="Rectangle 135" descr="18 Mar '18"/>
            <p:cNvSpPr>
              <a:spLocks noChangeArrowheads="1"/>
            </p:cNvSpPr>
            <p:nvPr/>
          </p:nvSpPr>
          <p:spPr bwMode="auto">
            <a:xfrm>
              <a:off x="512" y="-16"/>
              <a:ext cx="5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18 Mar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8" name="Freeform 134"/>
            <p:cNvSpPr>
              <a:spLocks noChangeArrowheads="1"/>
            </p:cNvSpPr>
            <p:nvPr/>
          </p:nvSpPr>
          <p:spPr bwMode="auto">
            <a:xfrm>
              <a:off x="512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29" name="Rectangle 133" descr="25 Mar '18"/>
            <p:cNvSpPr>
              <a:spLocks noChangeArrowheads="1"/>
            </p:cNvSpPr>
            <p:nvPr/>
          </p:nvSpPr>
          <p:spPr bwMode="auto">
            <a:xfrm>
              <a:off x="657" y="-16"/>
              <a:ext cx="5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25 Mar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Freeform 132"/>
            <p:cNvSpPr>
              <a:spLocks noChangeArrowheads="1"/>
            </p:cNvSpPr>
            <p:nvPr/>
          </p:nvSpPr>
          <p:spPr bwMode="auto">
            <a:xfrm>
              <a:off x="657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31" name="Rectangle 131" descr="1 Apr '18"/>
            <p:cNvSpPr>
              <a:spLocks noChangeArrowheads="1"/>
            </p:cNvSpPr>
            <p:nvPr/>
          </p:nvSpPr>
          <p:spPr bwMode="auto">
            <a:xfrm>
              <a:off x="802" y="-16"/>
              <a:ext cx="48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1 Apr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2" name="Freeform 130"/>
            <p:cNvSpPr>
              <a:spLocks noChangeArrowheads="1"/>
            </p:cNvSpPr>
            <p:nvPr/>
          </p:nvSpPr>
          <p:spPr bwMode="auto">
            <a:xfrm>
              <a:off x="802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33" name="Rectangle 129" descr="8 Apr '18"/>
            <p:cNvSpPr>
              <a:spLocks noChangeArrowheads="1"/>
            </p:cNvSpPr>
            <p:nvPr/>
          </p:nvSpPr>
          <p:spPr bwMode="auto">
            <a:xfrm>
              <a:off x="947" y="-16"/>
              <a:ext cx="48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8 Apr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Freeform 128"/>
            <p:cNvSpPr>
              <a:spLocks noChangeArrowheads="1"/>
            </p:cNvSpPr>
            <p:nvPr/>
          </p:nvSpPr>
          <p:spPr bwMode="auto">
            <a:xfrm>
              <a:off x="947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35" name="Rectangle 127" descr="15 Apr '18"/>
            <p:cNvSpPr>
              <a:spLocks noChangeArrowheads="1"/>
            </p:cNvSpPr>
            <p:nvPr/>
          </p:nvSpPr>
          <p:spPr bwMode="auto">
            <a:xfrm>
              <a:off x="1092" y="-16"/>
              <a:ext cx="54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15 Apr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6" name="Freeform 126"/>
            <p:cNvSpPr>
              <a:spLocks noChangeArrowheads="1"/>
            </p:cNvSpPr>
            <p:nvPr/>
          </p:nvSpPr>
          <p:spPr bwMode="auto">
            <a:xfrm>
              <a:off x="1092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37" name="Rectangle 125" descr="22 Apr '18"/>
            <p:cNvSpPr>
              <a:spLocks noChangeArrowheads="1"/>
            </p:cNvSpPr>
            <p:nvPr/>
          </p:nvSpPr>
          <p:spPr bwMode="auto">
            <a:xfrm>
              <a:off x="1238" y="-16"/>
              <a:ext cx="54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22 Apr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8" name="Freeform 124"/>
            <p:cNvSpPr>
              <a:spLocks noChangeArrowheads="1"/>
            </p:cNvSpPr>
            <p:nvPr/>
          </p:nvSpPr>
          <p:spPr bwMode="auto">
            <a:xfrm>
              <a:off x="1238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39" name="Rectangle 123" descr="29 Apr '18"/>
            <p:cNvSpPr>
              <a:spLocks noChangeArrowheads="1"/>
            </p:cNvSpPr>
            <p:nvPr/>
          </p:nvSpPr>
          <p:spPr bwMode="auto">
            <a:xfrm>
              <a:off x="1383" y="-16"/>
              <a:ext cx="54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29 Apr '18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Freeform 122"/>
            <p:cNvSpPr>
              <a:spLocks noChangeArrowheads="1"/>
            </p:cNvSpPr>
            <p:nvPr/>
          </p:nvSpPr>
          <p:spPr bwMode="auto">
            <a:xfrm>
              <a:off x="1383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41" name="Rectangle 121" descr="6 May '18"/>
            <p:cNvSpPr>
              <a:spLocks noChangeArrowheads="1"/>
            </p:cNvSpPr>
            <p:nvPr/>
          </p:nvSpPr>
          <p:spPr bwMode="auto">
            <a:xfrm>
              <a:off x="1528" y="-16"/>
              <a:ext cx="51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6 May '18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2" name="Freeform 120"/>
            <p:cNvSpPr>
              <a:spLocks noChangeArrowheads="1"/>
            </p:cNvSpPr>
            <p:nvPr/>
          </p:nvSpPr>
          <p:spPr bwMode="auto">
            <a:xfrm>
              <a:off x="1528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43" name="Rectangle 119" descr="Kick Off&#10;Wed 21/02/18 - Tue 27/02/18"/>
            <p:cNvSpPr>
              <a:spLocks noChangeArrowheads="1"/>
            </p:cNvSpPr>
            <p:nvPr/>
          </p:nvSpPr>
          <p:spPr bwMode="auto">
            <a:xfrm>
              <a:off x="-6" y="1"/>
              <a:ext cx="144" cy="3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0">
                  <a:schemeClr val="accent3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Kick Off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21/02/18 - Tue 27/02/18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4" name="Rectangle 118" descr="Ideate&#10;Wed 14/03/18 - Tue 27/03/18"/>
            <p:cNvSpPr>
              <a:spLocks noChangeArrowheads="1"/>
            </p:cNvSpPr>
            <p:nvPr/>
          </p:nvSpPr>
          <p:spPr bwMode="auto">
            <a:xfrm>
              <a:off x="430" y="1"/>
              <a:ext cx="289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Ideate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14/03/18 - Tue 27/03/18</a:t>
              </a:r>
            </a:p>
          </p:txBody>
        </p:sp>
        <p:sp>
          <p:nvSpPr>
            <p:cNvPr id="45" name="Rectangle 117" descr="Prototype&#10;Wed 28/03/18 - Tue 10/04/18"/>
            <p:cNvSpPr>
              <a:spLocks noChangeArrowheads="1"/>
            </p:cNvSpPr>
            <p:nvPr/>
          </p:nvSpPr>
          <p:spPr bwMode="auto">
            <a:xfrm>
              <a:off x="720" y="1"/>
              <a:ext cx="289" cy="36"/>
            </a:xfrm>
            <a:prstGeom prst="rect">
              <a:avLst/>
            </a:prstGeom>
            <a:gradFill flip="none" rotWithShape="1">
              <a:gsLst>
                <a:gs pos="100000">
                  <a:srgbClr val="7AC9D4"/>
                </a:gs>
                <a:gs pos="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Prototype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28/03/18 - Tue 10/04/18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6" name="Rectangle 116" descr="Define&#10;Wed 28/02/18 - Tue 13/03/18"/>
            <p:cNvSpPr>
              <a:spLocks noChangeArrowheads="1"/>
            </p:cNvSpPr>
            <p:nvPr/>
          </p:nvSpPr>
          <p:spPr bwMode="auto">
            <a:xfrm>
              <a:off x="139" y="1"/>
              <a:ext cx="290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Define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28/02/18 - Tue 13/03/18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7" name="Rectangle 115" descr="Sprint 1&#10;Wed 28/02/18 - Tue 6/03/18"/>
            <p:cNvSpPr>
              <a:spLocks noChangeArrowheads="1"/>
            </p:cNvSpPr>
            <p:nvPr/>
          </p:nvSpPr>
          <p:spPr bwMode="auto">
            <a:xfrm>
              <a:off x="139" y="38"/>
              <a:ext cx="145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1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28/02/18 - Tue 6/03/18</a:t>
              </a:r>
            </a:p>
          </p:txBody>
        </p:sp>
        <p:sp>
          <p:nvSpPr>
            <p:cNvPr id="48" name="Rectangle 114" descr="Sprint 2&#10;Wed 7/03/18 - Tue 13/03/18"/>
            <p:cNvSpPr>
              <a:spLocks noChangeArrowheads="1"/>
            </p:cNvSpPr>
            <p:nvPr/>
          </p:nvSpPr>
          <p:spPr bwMode="auto">
            <a:xfrm>
              <a:off x="285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2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7/03/18 - Tue 13/03/18</a:t>
              </a:r>
            </a:p>
          </p:txBody>
        </p:sp>
        <p:sp>
          <p:nvSpPr>
            <p:cNvPr id="49" name="Rectangle 113" descr="Test&#10;Wed 11/04/18 - Tue 24/04/18"/>
            <p:cNvSpPr>
              <a:spLocks noChangeArrowheads="1"/>
            </p:cNvSpPr>
            <p:nvPr/>
          </p:nvSpPr>
          <p:spPr bwMode="auto">
            <a:xfrm>
              <a:off x="1010" y="1"/>
              <a:ext cx="290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Test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11/04/18 - Tue 24/04/18</a:t>
              </a:r>
            </a:p>
          </p:txBody>
        </p:sp>
        <p:sp>
          <p:nvSpPr>
            <p:cNvPr id="50" name="Rectangle 112" descr="Implement&#10;Wed 25/04/18 - Tue 8/05/18"/>
            <p:cNvSpPr>
              <a:spLocks noChangeArrowheads="1"/>
            </p:cNvSpPr>
            <p:nvPr/>
          </p:nvSpPr>
          <p:spPr bwMode="auto">
            <a:xfrm>
              <a:off x="1301" y="1"/>
              <a:ext cx="289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Implement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25/04/18 - Tue 8/05/18</a:t>
              </a:r>
            </a:p>
          </p:txBody>
        </p:sp>
        <p:sp>
          <p:nvSpPr>
            <p:cNvPr id="51" name="Rectangle 111" descr="Sprint 3&#10;Wed 14/03/18 - Tue 20/03/18"/>
            <p:cNvSpPr>
              <a:spLocks noChangeArrowheads="1"/>
            </p:cNvSpPr>
            <p:nvPr/>
          </p:nvSpPr>
          <p:spPr bwMode="auto">
            <a:xfrm>
              <a:off x="430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3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14/03/18 - Tue 20/03/18</a:t>
              </a:r>
            </a:p>
          </p:txBody>
        </p:sp>
        <p:sp>
          <p:nvSpPr>
            <p:cNvPr id="52" name="Rectangle 110" descr="Sprint 4&#10;Wed 21/03/18 - Tue 27/03/18"/>
            <p:cNvSpPr>
              <a:spLocks noChangeArrowheads="1"/>
            </p:cNvSpPr>
            <p:nvPr/>
          </p:nvSpPr>
          <p:spPr bwMode="auto">
            <a:xfrm>
              <a:off x="575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4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21/03/18 - Tue 27/03/18</a:t>
              </a:r>
            </a:p>
          </p:txBody>
        </p:sp>
        <p:sp>
          <p:nvSpPr>
            <p:cNvPr id="53" name="Rectangle 109" descr="Sprint 5&#10;Wed 28/03/18 - Tue 3/04/18"/>
            <p:cNvSpPr>
              <a:spLocks noChangeArrowheads="1"/>
            </p:cNvSpPr>
            <p:nvPr/>
          </p:nvSpPr>
          <p:spPr bwMode="auto">
            <a:xfrm>
              <a:off x="720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5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28/03/18 - Tue 3/04/18</a:t>
              </a:r>
            </a:p>
          </p:txBody>
        </p:sp>
        <p:sp>
          <p:nvSpPr>
            <p:cNvPr id="54" name="Rectangle 108" descr="Sprint 6&#10;Wed 4/04/18 - Tue 10/04/18"/>
            <p:cNvSpPr>
              <a:spLocks noChangeArrowheads="1"/>
            </p:cNvSpPr>
            <p:nvPr/>
          </p:nvSpPr>
          <p:spPr bwMode="auto">
            <a:xfrm>
              <a:off x="865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6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4/04/18 - Tue 10/04/18</a:t>
              </a:r>
            </a:p>
          </p:txBody>
        </p:sp>
        <p:sp>
          <p:nvSpPr>
            <p:cNvPr id="55" name="Rectangle 107" descr="Sprint 7&#10;Wed 11/04/18 - Tue 17/04/18"/>
            <p:cNvSpPr>
              <a:spLocks noChangeArrowheads="1"/>
            </p:cNvSpPr>
            <p:nvPr/>
          </p:nvSpPr>
          <p:spPr bwMode="auto">
            <a:xfrm>
              <a:off x="1010" y="38"/>
              <a:ext cx="145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7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11/04/18 - Tue 17/04/18</a:t>
              </a:r>
            </a:p>
          </p:txBody>
        </p:sp>
        <p:sp>
          <p:nvSpPr>
            <p:cNvPr id="56" name="Rectangle 106" descr="Sprint 8&#10;Wed 18/04/18 - Tue 24/04/18"/>
            <p:cNvSpPr>
              <a:spLocks noChangeArrowheads="1"/>
            </p:cNvSpPr>
            <p:nvPr/>
          </p:nvSpPr>
          <p:spPr bwMode="auto">
            <a:xfrm>
              <a:off x="1156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8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18/04/18 - Tue 24/04/18</a:t>
              </a:r>
            </a:p>
          </p:txBody>
        </p:sp>
        <p:sp>
          <p:nvSpPr>
            <p:cNvPr id="57" name="Rectangle 105" descr="Sprint 9 (Poster)&#10;Wed 25/04/18 - Tue 1/05/18"/>
            <p:cNvSpPr>
              <a:spLocks noChangeArrowheads="1"/>
            </p:cNvSpPr>
            <p:nvPr/>
          </p:nvSpPr>
          <p:spPr bwMode="auto">
            <a:xfrm>
              <a:off x="1301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9 (Poster)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25/04/18 - Tue 1/05/18</a:t>
              </a:r>
            </a:p>
          </p:txBody>
        </p:sp>
        <p:sp>
          <p:nvSpPr>
            <p:cNvPr id="58" name="Rectangle 104" descr="Sprint 10 (Showcase)&#10;Wed 2/05/18 - Tue 8/05/18"/>
            <p:cNvSpPr>
              <a:spLocks noChangeArrowheads="1"/>
            </p:cNvSpPr>
            <p:nvPr/>
          </p:nvSpPr>
          <p:spPr bwMode="auto">
            <a:xfrm>
              <a:off x="1446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10 (Showcase)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2/05/18 - Tue 8/05/18</a:t>
              </a:r>
            </a:p>
          </p:txBody>
        </p:sp>
        <p:grpSp>
          <p:nvGrpSpPr>
            <p:cNvPr id="59" name="Group 101"/>
            <p:cNvGrpSpPr>
              <a:grpSpLocks/>
            </p:cNvGrpSpPr>
            <p:nvPr/>
          </p:nvGrpSpPr>
          <p:grpSpPr bwMode="auto">
            <a:xfrm>
              <a:off x="710" y="67"/>
              <a:ext cx="18" cy="18"/>
              <a:chOff x="0" y="0"/>
              <a:chExt cx="100" cy="100"/>
            </a:xfrm>
          </p:grpSpPr>
          <p:sp>
            <p:nvSpPr>
              <p:cNvPr id="159" name="Freeform 10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60" name="Freeform 10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60" name="Freeform 100"/>
            <p:cNvSpPr>
              <a:spLocks noChangeArrowheads="1"/>
            </p:cNvSpPr>
            <p:nvPr/>
          </p:nvSpPr>
          <p:spPr bwMode="auto">
            <a:xfrm>
              <a:off x="719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61" name="Rectangle 99" descr="M5 - Ideate Complete&#10;Tue 27/03/18"/>
            <p:cNvSpPr>
              <a:spLocks noChangeArrowheads="1"/>
            </p:cNvSpPr>
            <p:nvPr/>
          </p:nvSpPr>
          <p:spPr bwMode="auto">
            <a:xfrm>
              <a:off x="649" y="100"/>
              <a:ext cx="141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M5 - Ideate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Tue 27/03/18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62" name="Group 96"/>
            <p:cNvGrpSpPr>
              <a:grpSpLocks/>
            </p:cNvGrpSpPr>
            <p:nvPr/>
          </p:nvGrpSpPr>
          <p:grpSpPr bwMode="auto">
            <a:xfrm>
              <a:off x="420" y="67"/>
              <a:ext cx="18" cy="18"/>
              <a:chOff x="0" y="0"/>
              <a:chExt cx="100" cy="100"/>
            </a:xfrm>
          </p:grpSpPr>
          <p:sp>
            <p:nvSpPr>
              <p:cNvPr id="157" name="Freeform 9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58" name="Freeform 9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63" name="Freeform 95"/>
            <p:cNvSpPr>
              <a:spLocks noChangeArrowheads="1"/>
            </p:cNvSpPr>
            <p:nvPr/>
          </p:nvSpPr>
          <p:spPr bwMode="auto">
            <a:xfrm>
              <a:off x="429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64" name="Rectangle 94" descr="M3 - Define Complete&#10;Tue 13/03/18"/>
            <p:cNvSpPr>
              <a:spLocks noChangeArrowheads="1"/>
            </p:cNvSpPr>
            <p:nvPr/>
          </p:nvSpPr>
          <p:spPr bwMode="auto">
            <a:xfrm>
              <a:off x="357" y="100"/>
              <a:ext cx="144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M3 - Define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Tue 13/03/18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65" name="Group 91"/>
            <p:cNvGrpSpPr>
              <a:grpSpLocks/>
            </p:cNvGrpSpPr>
            <p:nvPr/>
          </p:nvGrpSpPr>
          <p:grpSpPr bwMode="auto">
            <a:xfrm>
              <a:off x="1000" y="67"/>
              <a:ext cx="18" cy="18"/>
              <a:chOff x="0" y="0"/>
              <a:chExt cx="100" cy="100"/>
            </a:xfrm>
          </p:grpSpPr>
          <p:sp>
            <p:nvSpPr>
              <p:cNvPr id="155" name="Freeform 9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56" name="Freeform 9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66" name="Freeform 90"/>
            <p:cNvSpPr>
              <a:spLocks noChangeArrowheads="1"/>
            </p:cNvSpPr>
            <p:nvPr/>
          </p:nvSpPr>
          <p:spPr bwMode="auto">
            <a:xfrm>
              <a:off x="1009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67" name="Rectangle 89" descr="M6 - Prototype Complete&#10;Tue 10/04/18"/>
            <p:cNvSpPr>
              <a:spLocks noChangeArrowheads="1"/>
            </p:cNvSpPr>
            <p:nvPr/>
          </p:nvSpPr>
          <p:spPr bwMode="auto">
            <a:xfrm>
              <a:off x="959" y="100"/>
              <a:ext cx="10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M6 - Prototype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Tue 10/04/18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68" name="Group 86"/>
            <p:cNvGrpSpPr>
              <a:grpSpLocks/>
            </p:cNvGrpSpPr>
            <p:nvPr/>
          </p:nvGrpSpPr>
          <p:grpSpPr bwMode="auto">
            <a:xfrm>
              <a:off x="1291" y="67"/>
              <a:ext cx="18" cy="18"/>
              <a:chOff x="0" y="0"/>
              <a:chExt cx="100" cy="100"/>
            </a:xfrm>
          </p:grpSpPr>
          <p:sp>
            <p:nvSpPr>
              <p:cNvPr id="153" name="Freeform 8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54" name="Freeform 8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69" name="Freeform 85"/>
            <p:cNvSpPr>
              <a:spLocks noChangeArrowheads="1"/>
            </p:cNvSpPr>
            <p:nvPr/>
          </p:nvSpPr>
          <p:spPr bwMode="auto">
            <a:xfrm>
              <a:off x="1300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70" name="Rectangle 84" descr="M7 - Test Complete&#10;Tue 24/04/18"/>
            <p:cNvSpPr>
              <a:spLocks noChangeArrowheads="1"/>
            </p:cNvSpPr>
            <p:nvPr/>
          </p:nvSpPr>
          <p:spPr bwMode="auto">
            <a:xfrm>
              <a:off x="1235" y="100"/>
              <a:ext cx="130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M7 - Test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Tue 24/04/18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71" name="Group 81"/>
            <p:cNvGrpSpPr>
              <a:grpSpLocks/>
            </p:cNvGrpSpPr>
            <p:nvPr/>
          </p:nvGrpSpPr>
          <p:grpSpPr bwMode="auto">
            <a:xfrm>
              <a:off x="1560" y="67"/>
              <a:ext cx="18" cy="18"/>
              <a:chOff x="0" y="0"/>
              <a:chExt cx="100" cy="100"/>
            </a:xfrm>
          </p:grpSpPr>
          <p:sp>
            <p:nvSpPr>
              <p:cNvPr id="151" name="Freeform 8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52" name="Freeform 8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72" name="Freeform 80"/>
            <p:cNvSpPr>
              <a:spLocks noChangeArrowheads="1"/>
            </p:cNvSpPr>
            <p:nvPr/>
          </p:nvSpPr>
          <p:spPr bwMode="auto">
            <a:xfrm>
              <a:off x="1569" y="80"/>
              <a:ext cx="72" cy="22"/>
            </a:xfrm>
            <a:custGeom>
              <a:avLst/>
              <a:gdLst>
                <a:gd name="T0" fmla="*/ 0 w 72"/>
                <a:gd name="T1" fmla="*/ 0 h 22"/>
                <a:gd name="T2" fmla="*/ 72 w 72"/>
                <a:gd name="T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" h="22">
                  <a:moveTo>
                    <a:pt x="0" y="0"/>
                  </a:moveTo>
                  <a:lnTo>
                    <a:pt x="72" y="22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73" name="Rectangle 79" descr="M10 - Techlauncher Showcase&#10;Tue 8/05/18"/>
            <p:cNvSpPr>
              <a:spLocks noChangeArrowheads="1"/>
            </p:cNvSpPr>
            <p:nvPr/>
          </p:nvSpPr>
          <p:spPr bwMode="auto">
            <a:xfrm>
              <a:off x="1577" y="102"/>
              <a:ext cx="12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M10 - Techlauncher Showcase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Tue 8/05/18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74" name="Group 76"/>
            <p:cNvGrpSpPr>
              <a:grpSpLocks/>
            </p:cNvGrpSpPr>
            <p:nvPr/>
          </p:nvGrpSpPr>
          <p:grpSpPr bwMode="auto">
            <a:xfrm>
              <a:off x="233" y="67"/>
              <a:ext cx="18" cy="18"/>
              <a:chOff x="0" y="0"/>
              <a:chExt cx="100" cy="100"/>
            </a:xfrm>
          </p:grpSpPr>
          <p:sp>
            <p:nvSpPr>
              <p:cNvPr id="149" name="Freeform 7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50" name="Freeform 7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75" name="Freeform 75"/>
            <p:cNvSpPr>
              <a:spLocks noChangeArrowheads="1"/>
            </p:cNvSpPr>
            <p:nvPr/>
          </p:nvSpPr>
          <p:spPr bwMode="auto">
            <a:xfrm>
              <a:off x="242" y="80"/>
              <a:ext cx="0" cy="85"/>
            </a:xfrm>
            <a:custGeom>
              <a:avLst/>
              <a:gdLst>
                <a:gd name="T0" fmla="*/ 0 h 85"/>
                <a:gd name="T1" fmla="*/ 85 h 8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85">
                  <a:moveTo>
                    <a:pt x="0" y="0"/>
                  </a:moveTo>
                  <a:lnTo>
                    <a:pt x="0" y="85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76" name="Rectangle 74" descr="M2 - Audit Week #1&#10;Mon 5/03/18"/>
            <p:cNvSpPr>
              <a:spLocks noChangeArrowheads="1"/>
            </p:cNvSpPr>
            <p:nvPr/>
          </p:nvSpPr>
          <p:spPr bwMode="auto">
            <a:xfrm>
              <a:off x="175" y="165"/>
              <a:ext cx="134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M2 - Audit Week #1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Mon 5/03/18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0" name="Freeform 2"/>
            <p:cNvSpPr>
              <a:spLocks noChangeArrowheads="1"/>
            </p:cNvSpPr>
            <p:nvPr/>
          </p:nvSpPr>
          <p:spPr bwMode="auto">
            <a:xfrm>
              <a:off x="678" y="-37"/>
              <a:ext cx="18" cy="112"/>
            </a:xfrm>
            <a:custGeom>
              <a:avLst/>
              <a:gdLst>
                <a:gd name="T0" fmla="*/ 0 h 98"/>
                <a:gd name="T1" fmla="*/ 98 h 9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98">
                  <a:moveTo>
                    <a:pt x="0" y="0"/>
                  </a:moveTo>
                  <a:lnTo>
                    <a:pt x="0" y="98"/>
                  </a:lnTo>
                </a:path>
              </a:pathLst>
            </a:custGeom>
            <a:solidFill>
              <a:srgbClr val="FFFFFF"/>
            </a:solidFill>
            <a:ln w="3">
              <a:solidFill>
                <a:srgbClr val="31752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78" name="Freeform 70"/>
            <p:cNvSpPr>
              <a:spLocks noChangeArrowheads="1"/>
            </p:cNvSpPr>
            <p:nvPr/>
          </p:nvSpPr>
          <p:spPr bwMode="auto">
            <a:xfrm>
              <a:off x="678" y="80"/>
              <a:ext cx="0" cy="85"/>
            </a:xfrm>
            <a:custGeom>
              <a:avLst/>
              <a:gdLst>
                <a:gd name="T0" fmla="*/ 0 h 85"/>
                <a:gd name="T1" fmla="*/ 85 h 8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85">
                  <a:moveTo>
                    <a:pt x="0" y="0"/>
                  </a:moveTo>
                  <a:lnTo>
                    <a:pt x="0" y="85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grpSp>
          <p:nvGrpSpPr>
            <p:cNvPr id="77" name="Group 71"/>
            <p:cNvGrpSpPr>
              <a:grpSpLocks/>
            </p:cNvGrpSpPr>
            <p:nvPr/>
          </p:nvGrpSpPr>
          <p:grpSpPr bwMode="auto">
            <a:xfrm>
              <a:off x="669" y="67"/>
              <a:ext cx="18" cy="18"/>
              <a:chOff x="0" y="0"/>
              <a:chExt cx="100" cy="100"/>
            </a:xfrm>
          </p:grpSpPr>
          <p:sp>
            <p:nvSpPr>
              <p:cNvPr id="147" name="Freeform 7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48" name="Freeform 7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79" name="Rectangle 69" descr="M4 - Audit Week #2&#10;Mon 26/03/18"/>
            <p:cNvSpPr>
              <a:spLocks noChangeArrowheads="1"/>
            </p:cNvSpPr>
            <p:nvPr/>
          </p:nvSpPr>
          <p:spPr bwMode="auto">
            <a:xfrm>
              <a:off x="611" y="165"/>
              <a:ext cx="134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M4 - Audit Week #2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Mon 26/03/18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80" name="Group 79"/>
            <p:cNvGrpSpPr>
              <a:grpSpLocks/>
            </p:cNvGrpSpPr>
            <p:nvPr/>
          </p:nvGrpSpPr>
          <p:grpSpPr bwMode="auto">
            <a:xfrm>
              <a:off x="1540" y="67"/>
              <a:ext cx="18" cy="18"/>
              <a:chOff x="0" y="0"/>
              <a:chExt cx="100" cy="100"/>
            </a:xfrm>
          </p:grpSpPr>
          <p:sp>
            <p:nvSpPr>
              <p:cNvPr id="145" name="Freeform 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46" name="Freeform 6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81" name="Freeform 65"/>
            <p:cNvSpPr>
              <a:spLocks noChangeArrowheads="1"/>
            </p:cNvSpPr>
            <p:nvPr/>
          </p:nvSpPr>
          <p:spPr bwMode="auto">
            <a:xfrm>
              <a:off x="1549" y="80"/>
              <a:ext cx="0" cy="85"/>
            </a:xfrm>
            <a:custGeom>
              <a:avLst/>
              <a:gdLst>
                <a:gd name="T0" fmla="*/ 0 h 85"/>
                <a:gd name="T1" fmla="*/ 85 h 8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85">
                  <a:moveTo>
                    <a:pt x="0" y="0"/>
                  </a:moveTo>
                  <a:lnTo>
                    <a:pt x="0" y="85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82" name="Rectangle 64" descr="M9 - Audit Week #3&#10;Mon 7/05/18"/>
            <p:cNvSpPr>
              <a:spLocks noChangeArrowheads="1"/>
            </p:cNvSpPr>
            <p:nvPr/>
          </p:nvSpPr>
          <p:spPr bwMode="auto">
            <a:xfrm>
              <a:off x="1482" y="165"/>
              <a:ext cx="134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M9 - Audit Week #3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Mon 7/05/18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83" name="Group 61"/>
            <p:cNvGrpSpPr>
              <a:grpSpLocks/>
            </p:cNvGrpSpPr>
            <p:nvPr/>
          </p:nvGrpSpPr>
          <p:grpSpPr bwMode="auto">
            <a:xfrm>
              <a:off x="1477" y="67"/>
              <a:ext cx="18" cy="18"/>
              <a:chOff x="0" y="0"/>
              <a:chExt cx="100" cy="100"/>
            </a:xfrm>
          </p:grpSpPr>
          <p:sp>
            <p:nvSpPr>
              <p:cNvPr id="143" name="Freeform 6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44" name="Freeform 6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84" name="Freeform 60"/>
            <p:cNvSpPr>
              <a:spLocks noChangeArrowheads="1"/>
            </p:cNvSpPr>
            <p:nvPr/>
          </p:nvSpPr>
          <p:spPr bwMode="auto">
            <a:xfrm>
              <a:off x="1486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85" name="Rectangle 59" descr="M8 - Project Poster Complete&#10;Fri 4/05/18"/>
            <p:cNvSpPr>
              <a:spLocks noChangeArrowheads="1"/>
            </p:cNvSpPr>
            <p:nvPr/>
          </p:nvSpPr>
          <p:spPr bwMode="auto">
            <a:xfrm>
              <a:off x="1423" y="100"/>
              <a:ext cx="1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M8 - Project Poster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Fri 4/05/18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86" name="Group 56"/>
            <p:cNvGrpSpPr>
              <a:grpSpLocks/>
            </p:cNvGrpSpPr>
            <p:nvPr/>
          </p:nvGrpSpPr>
          <p:grpSpPr bwMode="auto">
            <a:xfrm>
              <a:off x="129" y="67"/>
              <a:ext cx="18" cy="18"/>
              <a:chOff x="0" y="0"/>
              <a:chExt cx="100" cy="100"/>
            </a:xfrm>
          </p:grpSpPr>
          <p:sp>
            <p:nvSpPr>
              <p:cNvPr id="141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42" name="Freeform 5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87" name="Freeform 55"/>
            <p:cNvSpPr>
              <a:spLocks noChangeArrowheads="1"/>
            </p:cNvSpPr>
            <p:nvPr/>
          </p:nvSpPr>
          <p:spPr bwMode="auto">
            <a:xfrm>
              <a:off x="138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88" name="Rectangle 54" descr="M1 - Kick Off Complete&#10;Tue 27/02/18"/>
            <p:cNvSpPr>
              <a:spLocks noChangeArrowheads="1"/>
            </p:cNvSpPr>
            <p:nvPr/>
          </p:nvSpPr>
          <p:spPr bwMode="auto">
            <a:xfrm>
              <a:off x="61" y="100"/>
              <a:ext cx="154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M1 - Kick Off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Tue 27/02/18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89" name="Group 51"/>
            <p:cNvGrpSpPr>
              <a:grpSpLocks/>
            </p:cNvGrpSpPr>
            <p:nvPr/>
          </p:nvGrpSpPr>
          <p:grpSpPr bwMode="auto">
            <a:xfrm>
              <a:off x="129" y="-10"/>
              <a:ext cx="18" cy="18"/>
              <a:chOff x="0" y="0"/>
              <a:chExt cx="100" cy="100"/>
            </a:xfrm>
          </p:grpSpPr>
          <p:sp>
            <p:nvSpPr>
              <p:cNvPr id="139" name="Freeform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40" name="Freeform 5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90" name="Freeform 50"/>
            <p:cNvSpPr>
              <a:spLocks noChangeArrowheads="1"/>
            </p:cNvSpPr>
            <p:nvPr/>
          </p:nvSpPr>
          <p:spPr bwMode="auto">
            <a:xfrm>
              <a:off x="138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91" name="Rectangle 49" descr="Client Meeting 1&#10;Wed 28/02/18"/>
            <p:cNvSpPr>
              <a:spLocks noChangeArrowheads="1"/>
            </p:cNvSpPr>
            <p:nvPr/>
          </p:nvSpPr>
          <p:spPr bwMode="auto">
            <a:xfrm>
              <a:off x="85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1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28/02/18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92" name="Group 46"/>
            <p:cNvGrpSpPr>
              <a:grpSpLocks/>
            </p:cNvGrpSpPr>
            <p:nvPr/>
          </p:nvGrpSpPr>
          <p:grpSpPr bwMode="auto">
            <a:xfrm>
              <a:off x="565" y="-10"/>
              <a:ext cx="18" cy="18"/>
              <a:chOff x="0" y="0"/>
              <a:chExt cx="100" cy="100"/>
            </a:xfrm>
          </p:grpSpPr>
          <p:sp>
            <p:nvSpPr>
              <p:cNvPr id="137" name="Freeform 4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38" name="Freeform 4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93" name="Freeform 45"/>
            <p:cNvSpPr>
              <a:spLocks noChangeArrowheads="1"/>
            </p:cNvSpPr>
            <p:nvPr/>
          </p:nvSpPr>
          <p:spPr bwMode="auto">
            <a:xfrm>
              <a:off x="574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94" name="Rectangle 44" descr="Client Meeting 4&#10;Wed 21/03/18"/>
            <p:cNvSpPr>
              <a:spLocks noChangeArrowheads="1"/>
            </p:cNvSpPr>
            <p:nvPr/>
          </p:nvSpPr>
          <p:spPr bwMode="auto">
            <a:xfrm>
              <a:off x="521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4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21/03/18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95" name="Group 41"/>
            <p:cNvGrpSpPr>
              <a:grpSpLocks/>
            </p:cNvGrpSpPr>
            <p:nvPr/>
          </p:nvGrpSpPr>
          <p:grpSpPr bwMode="auto">
            <a:xfrm>
              <a:off x="275" y="-10"/>
              <a:ext cx="18" cy="18"/>
              <a:chOff x="0" y="0"/>
              <a:chExt cx="100" cy="100"/>
            </a:xfrm>
          </p:grpSpPr>
          <p:sp>
            <p:nvSpPr>
              <p:cNvPr id="135" name="Freeform 4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36" name="Freeform 4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96" name="Freeform 40"/>
            <p:cNvSpPr>
              <a:spLocks noChangeArrowheads="1"/>
            </p:cNvSpPr>
            <p:nvPr/>
          </p:nvSpPr>
          <p:spPr bwMode="auto">
            <a:xfrm>
              <a:off x="284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97" name="Rectangle 39" descr="Client Meeting 2&#10;Wed 7/03/18"/>
            <p:cNvSpPr>
              <a:spLocks noChangeArrowheads="1"/>
            </p:cNvSpPr>
            <p:nvPr/>
          </p:nvSpPr>
          <p:spPr bwMode="auto">
            <a:xfrm>
              <a:off x="231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2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7/03/18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98" name="Group 36"/>
            <p:cNvGrpSpPr>
              <a:grpSpLocks/>
            </p:cNvGrpSpPr>
            <p:nvPr/>
          </p:nvGrpSpPr>
          <p:grpSpPr bwMode="auto">
            <a:xfrm>
              <a:off x="420" y="-10"/>
              <a:ext cx="18" cy="18"/>
              <a:chOff x="0" y="0"/>
              <a:chExt cx="100" cy="100"/>
            </a:xfrm>
          </p:grpSpPr>
          <p:sp>
            <p:nvSpPr>
              <p:cNvPr id="133" name="Freeform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34" name="Freeform 3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99" name="Freeform 35"/>
            <p:cNvSpPr>
              <a:spLocks noChangeArrowheads="1"/>
            </p:cNvSpPr>
            <p:nvPr/>
          </p:nvSpPr>
          <p:spPr bwMode="auto">
            <a:xfrm>
              <a:off x="429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00" name="Rectangle 34" descr="Client Meeting 3&#10;Wed 14/03/18"/>
            <p:cNvSpPr>
              <a:spLocks noChangeArrowheads="1"/>
            </p:cNvSpPr>
            <p:nvPr/>
          </p:nvSpPr>
          <p:spPr bwMode="auto">
            <a:xfrm>
              <a:off x="376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3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14/03/18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1" name="Group 31"/>
            <p:cNvGrpSpPr>
              <a:grpSpLocks/>
            </p:cNvGrpSpPr>
            <p:nvPr/>
          </p:nvGrpSpPr>
          <p:grpSpPr bwMode="auto">
            <a:xfrm>
              <a:off x="710" y="-10"/>
              <a:ext cx="18" cy="18"/>
              <a:chOff x="0" y="0"/>
              <a:chExt cx="100" cy="100"/>
            </a:xfrm>
          </p:grpSpPr>
          <p:sp>
            <p:nvSpPr>
              <p:cNvPr id="131" name="Freeform 3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32" name="Freeform 3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102" name="Freeform 30"/>
            <p:cNvSpPr>
              <a:spLocks noChangeArrowheads="1"/>
            </p:cNvSpPr>
            <p:nvPr/>
          </p:nvSpPr>
          <p:spPr bwMode="auto">
            <a:xfrm>
              <a:off x="719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03" name="Rectangle 29" descr="Client Meeting 5&#10;Wed 28/03/18"/>
            <p:cNvSpPr>
              <a:spLocks noChangeArrowheads="1"/>
            </p:cNvSpPr>
            <p:nvPr/>
          </p:nvSpPr>
          <p:spPr bwMode="auto">
            <a:xfrm>
              <a:off x="666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5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28/03/18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4" name="Group 26"/>
            <p:cNvGrpSpPr>
              <a:grpSpLocks/>
            </p:cNvGrpSpPr>
            <p:nvPr/>
          </p:nvGrpSpPr>
          <p:grpSpPr bwMode="auto">
            <a:xfrm>
              <a:off x="855" y="-10"/>
              <a:ext cx="18" cy="18"/>
              <a:chOff x="0" y="0"/>
              <a:chExt cx="100" cy="100"/>
            </a:xfrm>
          </p:grpSpPr>
          <p:sp>
            <p:nvSpPr>
              <p:cNvPr id="129" name="Freeform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30" name="Freeform 2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105" name="Freeform 25"/>
            <p:cNvSpPr>
              <a:spLocks noChangeArrowheads="1"/>
            </p:cNvSpPr>
            <p:nvPr/>
          </p:nvSpPr>
          <p:spPr bwMode="auto">
            <a:xfrm>
              <a:off x="864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06" name="Rectangle 24" descr="Client Meeting 6&#10;Wed 4/04/18"/>
            <p:cNvSpPr>
              <a:spLocks noChangeArrowheads="1"/>
            </p:cNvSpPr>
            <p:nvPr/>
          </p:nvSpPr>
          <p:spPr bwMode="auto">
            <a:xfrm>
              <a:off x="811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6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4/04/18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7" name="Group 21"/>
            <p:cNvGrpSpPr>
              <a:grpSpLocks/>
            </p:cNvGrpSpPr>
            <p:nvPr/>
          </p:nvGrpSpPr>
          <p:grpSpPr bwMode="auto">
            <a:xfrm>
              <a:off x="1000" y="-10"/>
              <a:ext cx="18" cy="18"/>
              <a:chOff x="0" y="0"/>
              <a:chExt cx="100" cy="100"/>
            </a:xfrm>
          </p:grpSpPr>
          <p:sp>
            <p:nvSpPr>
              <p:cNvPr id="127" name="Freeform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28" name="Freeform 2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108" name="Freeform 20"/>
            <p:cNvSpPr>
              <a:spLocks noChangeArrowheads="1"/>
            </p:cNvSpPr>
            <p:nvPr/>
          </p:nvSpPr>
          <p:spPr bwMode="auto">
            <a:xfrm>
              <a:off x="1009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09" name="Rectangle 19" descr="Client Meeting 7&#10;Wed 11/04/18"/>
            <p:cNvSpPr>
              <a:spLocks noChangeArrowheads="1"/>
            </p:cNvSpPr>
            <p:nvPr/>
          </p:nvSpPr>
          <p:spPr bwMode="auto">
            <a:xfrm>
              <a:off x="956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7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11/04/18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10" name="Group 16"/>
            <p:cNvGrpSpPr>
              <a:grpSpLocks/>
            </p:cNvGrpSpPr>
            <p:nvPr/>
          </p:nvGrpSpPr>
          <p:grpSpPr bwMode="auto">
            <a:xfrm>
              <a:off x="1146" y="-10"/>
              <a:ext cx="18" cy="18"/>
              <a:chOff x="0" y="0"/>
              <a:chExt cx="100" cy="100"/>
            </a:xfrm>
          </p:grpSpPr>
          <p:sp>
            <p:nvSpPr>
              <p:cNvPr id="125" name="Freeform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26" name="Freeform 1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111" name="Freeform 15"/>
            <p:cNvSpPr>
              <a:spLocks noChangeArrowheads="1"/>
            </p:cNvSpPr>
            <p:nvPr/>
          </p:nvSpPr>
          <p:spPr bwMode="auto">
            <a:xfrm>
              <a:off x="1155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12" name="Rectangle 14" descr="Client Meeting 8&#10;Wed 18/04/18"/>
            <p:cNvSpPr>
              <a:spLocks noChangeArrowheads="1"/>
            </p:cNvSpPr>
            <p:nvPr/>
          </p:nvSpPr>
          <p:spPr bwMode="auto">
            <a:xfrm>
              <a:off x="1102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8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18/04/18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13" name="Group 11"/>
            <p:cNvGrpSpPr>
              <a:grpSpLocks/>
            </p:cNvGrpSpPr>
            <p:nvPr/>
          </p:nvGrpSpPr>
          <p:grpSpPr bwMode="auto">
            <a:xfrm>
              <a:off x="1291" y="-10"/>
              <a:ext cx="18" cy="18"/>
              <a:chOff x="0" y="0"/>
              <a:chExt cx="100" cy="100"/>
            </a:xfrm>
          </p:grpSpPr>
          <p:sp>
            <p:nvSpPr>
              <p:cNvPr id="123" name="Freeform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24" name="Freeform 1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114" name="Freeform 10"/>
            <p:cNvSpPr>
              <a:spLocks noChangeArrowheads="1"/>
            </p:cNvSpPr>
            <p:nvPr/>
          </p:nvSpPr>
          <p:spPr bwMode="auto">
            <a:xfrm>
              <a:off x="1300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15" name="Rectangle 9" descr="Client Meeting 9&#10;Wed 25/04/18"/>
            <p:cNvSpPr>
              <a:spLocks noChangeArrowheads="1"/>
            </p:cNvSpPr>
            <p:nvPr/>
          </p:nvSpPr>
          <p:spPr bwMode="auto">
            <a:xfrm>
              <a:off x="1247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9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25/04/18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16" name="Group 6"/>
            <p:cNvGrpSpPr>
              <a:grpSpLocks/>
            </p:cNvGrpSpPr>
            <p:nvPr/>
          </p:nvGrpSpPr>
          <p:grpSpPr bwMode="auto">
            <a:xfrm>
              <a:off x="1436" y="-10"/>
              <a:ext cx="18" cy="18"/>
              <a:chOff x="0" y="0"/>
              <a:chExt cx="100" cy="100"/>
            </a:xfrm>
          </p:grpSpPr>
          <p:sp>
            <p:nvSpPr>
              <p:cNvPr id="121" name="Freeform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22" name="Freeform 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117" name="Freeform 5"/>
            <p:cNvSpPr>
              <a:spLocks noChangeArrowheads="1"/>
            </p:cNvSpPr>
            <p:nvPr/>
          </p:nvSpPr>
          <p:spPr bwMode="auto">
            <a:xfrm>
              <a:off x="1445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18" name="Rectangle 4" descr="Client Meeting 10&#10;Wed 2/05/18"/>
            <p:cNvSpPr>
              <a:spLocks noChangeArrowheads="1"/>
            </p:cNvSpPr>
            <p:nvPr/>
          </p:nvSpPr>
          <p:spPr bwMode="auto">
            <a:xfrm>
              <a:off x="1388" y="-88"/>
              <a:ext cx="115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10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2/05/18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9" name="AutoShape 3" descr="Today"/>
            <p:cNvSpPr>
              <a:spLocks noChangeArrowheads="1"/>
            </p:cNvSpPr>
            <p:nvPr/>
          </p:nvSpPr>
          <p:spPr bwMode="auto">
            <a:xfrm>
              <a:off x="653" y="-43"/>
              <a:ext cx="50" cy="17"/>
            </a:xfrm>
            <a:prstGeom prst="roundRect">
              <a:avLst>
                <a:gd name="adj" fmla="val 10000"/>
              </a:avLst>
            </a:prstGeom>
            <a:solidFill>
              <a:srgbClr val="317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anose="02020404030301010803" pitchFamily="18" charset="0"/>
                  <a:cs typeface="Segoe UI" panose="020B0502040204020203" pitchFamily="34" charset="0"/>
                </a:rPr>
                <a:t>Today</a:t>
              </a:r>
              <a:endPara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4752617" y="1924051"/>
            <a:ext cx="1761072" cy="1181099"/>
          </a:xfrm>
          <a:prstGeom prst="roundRect">
            <a:avLst>
              <a:gd name="adj" fmla="val 7576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/>
          <p:cNvSpPr/>
          <p:nvPr/>
        </p:nvSpPr>
        <p:spPr>
          <a:xfrm>
            <a:off x="11291888" y="0"/>
            <a:ext cx="91598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 flipH="1">
            <a:off x="9359900" y="1234121"/>
            <a:ext cx="1931988" cy="5623879"/>
          </a:xfrm>
          <a:prstGeom prst="rect">
            <a:avLst/>
          </a:prstGeom>
          <a:gradFill flip="none" rotWithShape="1">
            <a:gsLst>
              <a:gs pos="24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^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0" y="1234121"/>
            <a:ext cx="1981056" cy="5623879"/>
          </a:xfrm>
          <a:prstGeom prst="rect">
            <a:avLst/>
          </a:prstGeom>
          <a:gradFill flip="none" rotWithShape="1">
            <a:gsLst>
              <a:gs pos="24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54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81481E-6 L -0.89453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-0.89453 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0.89453 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-0.89453 0.000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0.89453 0.0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-0.89454 0.0002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40000" de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7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69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4000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69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4000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7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" presetClass="emph" presetSubtype="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42" presetClass="path" presetSubtype="0" accel="4000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69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4 0.00024 L -1.0392 -0.00069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40000" decel="6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7 L -1.18724 0.00393 " pathEditMode="relative" rAng="0" ptsTypes="AA">
                                      <p:cBhvr>
                                        <p:cTn id="4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4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69 L -1.18724 0.00394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40000" decel="6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69 L -1.18723 0.00394 " pathEditMode="relative" rAng="0" ptsTypes="AA">
                                      <p:cBhvr>
                                        <p:cTn id="4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40000" decel="6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7 L -1.18723 0.00393 " pathEditMode="relative" rAng="0" ptsTypes="AA">
                                      <p:cBhvr>
                                        <p:cTn id="4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40000" decel="6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69 L -1.18724 0.00394 " pathEditMode="relative" rAng="0" ptsTypes="AA">
                                      <p:cBhvr>
                                        <p:cTn id="4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4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2 -0.00069 L -1.18724 0.00394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12" grpId="3"/>
      <p:bldP spid="13" grpId="0"/>
      <p:bldP spid="13" grpId="1"/>
      <p:bldP spid="13" grpId="2"/>
      <p:bldP spid="13" grpId="3"/>
      <p:bldP spid="9" grpId="0"/>
      <p:bldP spid="9" grpId="1"/>
      <p:bldP spid="9" grpId="2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1266091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 Facebook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Large sample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Definitive answer to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“Website or Chatbot?”</a:t>
            </a:r>
            <a:endParaRPr lang="en-US" sz="1400" kern="1200" dirty="0" smtClean="0"/>
          </a:p>
        </p:txBody>
      </p:sp>
      <p:sp>
        <p:nvSpPr>
          <p:cNvPr id="16" name="Freeform 15"/>
          <p:cNvSpPr/>
          <p:nvPr/>
        </p:nvSpPr>
        <p:spPr>
          <a:xfrm>
            <a:off x="1266091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Poll</a:t>
            </a:r>
            <a:endParaRPr lang="en-US" sz="14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3026667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 Facebook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31 responses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Useful and clear data</a:t>
            </a:r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 smtClean="0"/>
              <a:t>Narrowed project scope</a:t>
            </a:r>
          </a:p>
        </p:txBody>
      </p:sp>
      <p:sp>
        <p:nvSpPr>
          <p:cNvPr id="18" name="Freeform 17"/>
          <p:cNvSpPr/>
          <p:nvPr/>
        </p:nvSpPr>
        <p:spPr>
          <a:xfrm>
            <a:off x="3026667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Survey</a:t>
            </a:r>
            <a:endParaRPr lang="en-US" sz="14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4787243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APO at </a:t>
            </a:r>
            <a:r>
              <a:rPr lang="en-US" sz="1400" kern="1200" dirty="0" err="1" smtClean="0"/>
              <a:t>Fenner</a:t>
            </a:r>
            <a:r>
              <a:rPr lang="en-US" sz="1400" kern="1200" dirty="0" smtClean="0"/>
              <a:t> Hall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Refined survey questions</a:t>
            </a:r>
          </a:p>
          <a:p>
            <a:pPr marL="114300" lvl="1" indent="-114300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AU" sz="1400" dirty="0" smtClean="0"/>
              <a:t>Agreement with poll and survey results</a:t>
            </a:r>
          </a:p>
        </p:txBody>
      </p:sp>
      <p:sp>
        <p:nvSpPr>
          <p:cNvPr id="25" name="Freeform 24"/>
          <p:cNvSpPr/>
          <p:nvPr/>
        </p:nvSpPr>
        <p:spPr>
          <a:xfrm>
            <a:off x="4787243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Interview</a:t>
            </a:r>
            <a:endParaRPr lang="en-US" sz="14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6547818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 Facebook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Limited results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Questions for Intelligent Search</a:t>
            </a:r>
            <a:endParaRPr lang="en-US" sz="14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6547818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Imitation Chatbot</a:t>
            </a:r>
            <a:endParaRPr lang="en-US" sz="1400" kern="1200" dirty="0"/>
          </a:p>
        </p:txBody>
      </p:sp>
      <p:sp>
        <p:nvSpPr>
          <p:cNvPr id="30" name="Freeform 29"/>
          <p:cNvSpPr/>
          <p:nvPr/>
        </p:nvSpPr>
        <p:spPr>
          <a:xfrm>
            <a:off x="8308394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400" tIns="74676" rIns="90000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Large unbiased </a:t>
            </a:r>
            <a:r>
              <a:rPr lang="en-US" sz="1400" kern="1200" dirty="0" smtClean="0"/>
              <a:t>sample</a:t>
            </a:r>
            <a:endParaRPr lang="en-US" sz="1400" kern="1200" dirty="0"/>
          </a:p>
          <a:p>
            <a:pPr marL="114300" lvl="1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Contacts</a:t>
            </a:r>
            <a:endParaRPr lang="en-US" sz="1400" kern="1200" dirty="0"/>
          </a:p>
          <a:p>
            <a:pPr marL="228600" lvl="2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ANUSA</a:t>
            </a:r>
            <a:endParaRPr lang="en-US" sz="1400" kern="1200" dirty="0"/>
          </a:p>
          <a:p>
            <a:pPr marL="228600" lvl="2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Planning and Performance Measurement (PPM)</a:t>
            </a:r>
            <a:endParaRPr lang="en-US" sz="1400" kern="1200" dirty="0"/>
          </a:p>
          <a:p>
            <a:pPr marL="114300" lvl="1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Recommended action: Ethics approval</a:t>
            </a:r>
            <a:endParaRPr lang="en-US" sz="1400" kern="1200" dirty="0"/>
          </a:p>
        </p:txBody>
      </p:sp>
      <p:sp>
        <p:nvSpPr>
          <p:cNvPr id="29" name="Freeform 28"/>
          <p:cNvSpPr/>
          <p:nvPr/>
        </p:nvSpPr>
        <p:spPr>
          <a:xfrm>
            <a:off x="8308394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Distributed Survey</a:t>
            </a:r>
            <a:endParaRPr lang="en-US" sz="1400" kern="1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Collection Channels</a:t>
            </a:r>
            <a:endParaRPr lang="en-NZ" dirty="0"/>
          </a:p>
        </p:txBody>
      </p:sp>
      <p:sp>
        <p:nvSpPr>
          <p:cNvPr id="21" name="Oval 20"/>
          <p:cNvSpPr/>
          <p:nvPr/>
        </p:nvSpPr>
        <p:spPr>
          <a:xfrm>
            <a:off x="3375588" y="2521012"/>
            <a:ext cx="828942" cy="8289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chemeClr val="accent1">
                    <a:lumMod val="75000"/>
                  </a:schemeClr>
                </a:solidFill>
              </a:rPr>
              <a:t>✔</a:t>
            </a:r>
          </a:p>
        </p:txBody>
      </p:sp>
      <p:sp>
        <p:nvSpPr>
          <p:cNvPr id="22" name="Oval 21"/>
          <p:cNvSpPr/>
          <p:nvPr/>
        </p:nvSpPr>
        <p:spPr>
          <a:xfrm>
            <a:off x="5144954" y="2521012"/>
            <a:ext cx="828942" cy="8289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chemeClr val="accent1">
                    <a:lumMod val="75000"/>
                  </a:schemeClr>
                </a:solidFill>
              </a:rPr>
              <a:t>✔</a:t>
            </a:r>
          </a:p>
        </p:txBody>
      </p:sp>
      <p:sp>
        <p:nvSpPr>
          <p:cNvPr id="23" name="Oval 22"/>
          <p:cNvSpPr/>
          <p:nvPr/>
        </p:nvSpPr>
        <p:spPr>
          <a:xfrm>
            <a:off x="6914320" y="2521012"/>
            <a:ext cx="828942" cy="828942"/>
          </a:xfrm>
          <a:prstGeom prst="ellipse">
            <a:avLst/>
          </a:prstGeom>
          <a:noFill/>
          <a:ln w="28575">
            <a:solidFill>
              <a:srgbClr val="C06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rgbClr val="C06F16"/>
                </a:solidFill>
              </a:rPr>
              <a:t>✔</a:t>
            </a:r>
          </a:p>
        </p:txBody>
      </p:sp>
      <p:sp>
        <p:nvSpPr>
          <p:cNvPr id="20" name="Oval 19"/>
          <p:cNvSpPr/>
          <p:nvPr/>
        </p:nvSpPr>
        <p:spPr>
          <a:xfrm>
            <a:off x="1606222" y="2521012"/>
            <a:ext cx="828942" cy="8289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chemeClr val="accent1">
                    <a:lumMod val="75000"/>
                  </a:schemeClr>
                </a:solidFill>
              </a:rPr>
              <a:t>✔</a:t>
            </a:r>
          </a:p>
        </p:txBody>
      </p:sp>
      <p:sp>
        <p:nvSpPr>
          <p:cNvPr id="24" name="Oval 23"/>
          <p:cNvSpPr/>
          <p:nvPr/>
        </p:nvSpPr>
        <p:spPr>
          <a:xfrm>
            <a:off x="8683686" y="2521012"/>
            <a:ext cx="828942" cy="82894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rgbClr val="C00000"/>
                </a:solidFill>
              </a:rPr>
              <a:t>✘</a:t>
            </a:r>
          </a:p>
        </p:txBody>
      </p:sp>
    </p:spTree>
    <p:extLst>
      <p:ext uri="{BB962C8B-B14F-4D97-AF65-F5344CB8AC3E}">
        <p14:creationId xmlns:p14="http://schemas.microsoft.com/office/powerpoint/2010/main" val="87303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9" grpId="0" animBg="1"/>
      <p:bldP spid="18" grpId="0" animBg="1"/>
      <p:bldP spid="26" grpId="0" animBg="1"/>
      <p:bldP spid="25" grpId="0" animBg="1"/>
      <p:bldP spid="28" grpId="0" animBg="1"/>
      <p:bldP spid="27" grpId="0" animBg="1"/>
      <p:bldP spid="30" grpId="0" animBg="1"/>
      <p:bldP spid="29" grpId="0" animBg="1"/>
      <p:bldP spid="21" grpId="0" animBg="1"/>
      <p:bldP spid="22" grpId="0" animBg="1"/>
      <p:bldP spid="23" grpId="0" animBg="1"/>
      <p:bldP spid="20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Chatbot, Website, or App?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3790949" cy="52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800" dirty="0" smtClean="0"/>
              <a:t>Poll</a:t>
            </a:r>
            <a:endParaRPr lang="en-NZ" sz="2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8811DC-CCA7-4688-B4DE-E2E62BCC83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858264"/>
              </p:ext>
            </p:extLst>
          </p:nvPr>
        </p:nvGraphicFramePr>
        <p:xfrm>
          <a:off x="1108847" y="2251494"/>
          <a:ext cx="4096998" cy="3448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6000123" y="1828800"/>
            <a:ext cx="3790949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NZ" sz="2800" dirty="0" smtClean="0"/>
              <a:t>Survey</a:t>
            </a:r>
            <a:endParaRPr lang="en-NZ" sz="2800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58811DC-CCA7-4688-B4DE-E2E62BCC83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8980369"/>
              </p:ext>
            </p:extLst>
          </p:nvPr>
        </p:nvGraphicFramePr>
        <p:xfrm>
          <a:off x="5306770" y="2251494"/>
          <a:ext cx="5177654" cy="3448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3354792" y="5582055"/>
            <a:ext cx="4485261" cy="790575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Ins="108000" rtlCol="0" anchor="ctr"/>
          <a:lstStyle/>
          <a:p>
            <a:pPr algn="r"/>
            <a:endParaRPr lang="en-NZ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09789" y="5672671"/>
            <a:ext cx="1928986" cy="602673"/>
          </a:xfrm>
          <a:prstGeom prst="rightArrow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/>
          <p:cNvSpPr txBox="1"/>
          <p:nvPr/>
        </p:nvSpPr>
        <p:spPr>
          <a:xfrm>
            <a:off x="5052821" y="5787715"/>
            <a:ext cx="2787232" cy="369332"/>
          </a:xfrm>
          <a:prstGeom prst="rect">
            <a:avLst/>
          </a:prstGeom>
          <a:noFill/>
        </p:spPr>
        <p:txBody>
          <a:bodyPr wrap="square" rIns="144000" rtlCol="0">
            <a:spAutoFit/>
          </a:bodyPr>
          <a:lstStyle/>
          <a:p>
            <a:pPr algn="r"/>
            <a:r>
              <a:rPr lang="en-NZ" b="1" dirty="0">
                <a:solidFill>
                  <a:schemeClr val="accent6">
                    <a:lumMod val="75000"/>
                  </a:schemeClr>
                </a:solidFill>
              </a:rPr>
              <a:t>Platform: </a:t>
            </a:r>
            <a:r>
              <a:rPr lang="en-NZ" b="1" dirty="0" smtClean="0">
                <a:solidFill>
                  <a:schemeClr val="accent6">
                    <a:lumMod val="75000"/>
                  </a:schemeClr>
                </a:solidFill>
              </a:rPr>
              <a:t>Website</a:t>
            </a:r>
            <a:endParaRPr lang="en-NZ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P spid="10" grpId="0"/>
      <p:bldGraphic spid="14" grpId="0">
        <p:bldAsOne/>
      </p:bldGraphic>
      <p:bldP spid="15" grpId="0" animBg="1"/>
      <p:bldP spid="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3A9F97-49F3-4F33-9731-B945EA136A10}"/>
              </a:ext>
            </a:extLst>
          </p:cNvPr>
          <p:cNvGrpSpPr/>
          <p:nvPr/>
        </p:nvGrpSpPr>
        <p:grpSpPr>
          <a:xfrm>
            <a:off x="8423519" y="0"/>
            <a:ext cx="2867426" cy="6820015"/>
            <a:chOff x="2037338" y="269885"/>
            <a:chExt cx="2867426" cy="68200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2C18D7-C1B3-4C82-8AB2-8C2B28F07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339" y="269885"/>
              <a:ext cx="2867425" cy="316750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FDD8FE-A97D-475C-9EE1-0A24435CD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338" y="3641368"/>
              <a:ext cx="2867425" cy="344853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F1EFEF-D672-4ABF-B977-D77CD738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93AE-0C14-48BE-BFD8-B0C50F68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AU" dirty="0"/>
              <a:t>Survey generation – show final survey</a:t>
            </a:r>
          </a:p>
          <a:p>
            <a:r>
              <a:rPr lang="en-AU" strike="sngStrike" dirty="0"/>
              <a:t>Results </a:t>
            </a:r>
            <a:r>
              <a:rPr lang="en-AU" dirty="0"/>
              <a:t>(Just focus on what we’ve gained from the high level perspective)</a:t>
            </a:r>
            <a:endParaRPr lang="en-AU" strike="sngStrike" dirty="0"/>
          </a:p>
          <a:p>
            <a:r>
              <a:rPr lang="en-AU" dirty="0"/>
              <a:t>What we’ve learnt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BAF76E4-0DCC-434A-A537-1897763D7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34700"/>
              </p:ext>
            </p:extLst>
          </p:nvPr>
        </p:nvGraphicFramePr>
        <p:xfrm>
          <a:off x="709691" y="4080668"/>
          <a:ext cx="7532073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691">
                  <a:extLst>
                    <a:ext uri="{9D8B030D-6E8A-4147-A177-3AD203B41FA5}">
                      <a16:colId xmlns:a16="http://schemas.microsoft.com/office/drawing/2014/main" val="817500141"/>
                    </a:ext>
                  </a:extLst>
                </a:gridCol>
                <a:gridCol w="2510691">
                  <a:extLst>
                    <a:ext uri="{9D8B030D-6E8A-4147-A177-3AD203B41FA5}">
                      <a16:colId xmlns:a16="http://schemas.microsoft.com/office/drawing/2014/main" val="3157120958"/>
                    </a:ext>
                  </a:extLst>
                </a:gridCol>
                <a:gridCol w="2510691">
                  <a:extLst>
                    <a:ext uri="{9D8B030D-6E8A-4147-A177-3AD203B41FA5}">
                      <a16:colId xmlns:a16="http://schemas.microsoft.com/office/drawing/2014/main" val="1394952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Positives of current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Negatives of current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Improvements 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9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Informative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Easy to access and use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Convenient layout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Studying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Hard to navigate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Incomplete information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Outdated courses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Interactive study options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Course suggestion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Filtering courses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Quick preview of courses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Consultation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8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6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8B5C77-4BDA-4067-A71D-C3FE90E21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21" y="3380890"/>
            <a:ext cx="4877481" cy="3477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922D8-E22A-4768-A1F3-5582BC45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2D333-AD4B-46B3-98D7-535E883DD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Poll generation</a:t>
            </a:r>
          </a:p>
          <a:p>
            <a:pPr lvl="1"/>
            <a:r>
              <a:rPr lang="en-AU" dirty="0"/>
              <a:t>Replicated question 1 with different wording</a:t>
            </a:r>
          </a:p>
          <a:p>
            <a:r>
              <a:rPr lang="en-AU" dirty="0"/>
              <a:t>Posting poll to Facebook (with results)</a:t>
            </a:r>
          </a:p>
          <a:p>
            <a:pPr lvl="1"/>
            <a:r>
              <a:rPr lang="en-AU" dirty="0"/>
              <a:t>Posted at optimal time for receiving votes</a:t>
            </a:r>
          </a:p>
          <a:p>
            <a:r>
              <a:rPr lang="en-AU" dirty="0"/>
              <a:t>What we’ve learnt </a:t>
            </a:r>
          </a:p>
          <a:p>
            <a:pPr lvl="1"/>
            <a:r>
              <a:rPr lang="en-AU" dirty="0"/>
              <a:t>(that website is much more desirable; agrees with survey results)</a:t>
            </a:r>
          </a:p>
          <a:p>
            <a:pPr lvl="1"/>
            <a:r>
              <a:rPr lang="en-AU" dirty="0"/>
              <a:t>Strengthens the idea around a website design</a:t>
            </a:r>
          </a:p>
        </p:txBody>
      </p:sp>
    </p:spTree>
    <p:extLst>
      <p:ext uri="{BB962C8B-B14F-4D97-AF65-F5344CB8AC3E}">
        <p14:creationId xmlns:p14="http://schemas.microsoft.com/office/powerpoint/2010/main" val="4377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EDC6-100F-4C2F-B6D6-32480D4B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0A96-5173-4DF7-B248-E39D8F6F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Face-to-face interview with an Academic Program Officer at </a:t>
            </a:r>
            <a:r>
              <a:rPr lang="en-AU" dirty="0" err="1"/>
              <a:t>Fenner</a:t>
            </a:r>
            <a:r>
              <a:rPr lang="en-AU" dirty="0"/>
              <a:t> Hall</a:t>
            </a:r>
          </a:p>
          <a:p>
            <a:r>
              <a:rPr lang="en-AU" dirty="0"/>
              <a:t>Results</a:t>
            </a:r>
          </a:p>
          <a:p>
            <a:r>
              <a:rPr lang="en-AU" dirty="0"/>
              <a:t>What we’ve learnt</a:t>
            </a:r>
          </a:p>
          <a:p>
            <a:pPr lvl="1"/>
            <a:r>
              <a:rPr lang="en-AU" dirty="0"/>
              <a:t>Good news is that we’re seeing a trend with multiple sets of data/results</a:t>
            </a:r>
          </a:p>
          <a:p>
            <a:pPr lvl="1"/>
            <a:r>
              <a:rPr lang="en-AU" dirty="0"/>
              <a:t>Forms a good foundation for the define phase</a:t>
            </a:r>
          </a:p>
          <a:p>
            <a:endParaRPr lang="en-AU" dirty="0"/>
          </a:p>
          <a:p>
            <a:r>
              <a:rPr lang="en-AU" dirty="0"/>
              <a:t>Main points?: Expert seems most in agreement with survey results, also includes time scheduling could be the main issue for students</a:t>
            </a:r>
          </a:p>
        </p:txBody>
      </p:sp>
    </p:spTree>
    <p:extLst>
      <p:ext uri="{BB962C8B-B14F-4D97-AF65-F5344CB8AC3E}">
        <p14:creationId xmlns:p14="http://schemas.microsoft.com/office/powerpoint/2010/main" val="30330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BC76-8006-46CD-85B2-59DEAA4F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2DE7-6713-4CBE-80E1-1EF0B448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Proposition to ANUSA</a:t>
            </a:r>
          </a:p>
          <a:p>
            <a:pPr lvl="1"/>
            <a:r>
              <a:rPr lang="en-AU" dirty="0"/>
              <a:t>Same survey proposed to ANUSA</a:t>
            </a:r>
          </a:p>
          <a:p>
            <a:r>
              <a:rPr lang="en-AU" dirty="0"/>
              <a:t>Results</a:t>
            </a:r>
          </a:p>
          <a:p>
            <a:pPr lvl="1"/>
            <a:r>
              <a:rPr lang="en-AU" dirty="0"/>
              <a:t>Rejected due to importance compared to official surveys</a:t>
            </a:r>
          </a:p>
        </p:txBody>
      </p:sp>
    </p:spTree>
    <p:extLst>
      <p:ext uri="{BB962C8B-B14F-4D97-AF65-F5344CB8AC3E}">
        <p14:creationId xmlns:p14="http://schemas.microsoft.com/office/powerpoint/2010/main" val="31304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1033</TotalTime>
  <Words>739</Words>
  <Application>Microsoft Office PowerPoint</Application>
  <PresentationFormat>Widescreen</PresentationFormat>
  <Paragraphs>218</Paragraphs>
  <Slides>15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 Unicode MS</vt:lpstr>
      <vt:lpstr>Arial</vt:lpstr>
      <vt:lpstr>Calibri</vt:lpstr>
      <vt:lpstr>Century Schoolbook</vt:lpstr>
      <vt:lpstr>Courier New</vt:lpstr>
      <vt:lpstr>Garamond</vt:lpstr>
      <vt:lpstr>Helvetica</vt:lpstr>
      <vt:lpstr>Segoe UI</vt:lpstr>
      <vt:lpstr>Wingdings</vt:lpstr>
      <vt:lpstr>Wingdings 2</vt:lpstr>
      <vt:lpstr>View</vt:lpstr>
      <vt:lpstr>AI Course Selection</vt:lpstr>
      <vt:lpstr>Progress</vt:lpstr>
      <vt:lpstr>Project Timeline</vt:lpstr>
      <vt:lpstr>Data Collection Channels</vt:lpstr>
      <vt:lpstr>Chatbot, Website, or App?</vt:lpstr>
      <vt:lpstr>Data collection</vt:lpstr>
      <vt:lpstr>Data collection</vt:lpstr>
      <vt:lpstr>Data collection</vt:lpstr>
      <vt:lpstr>Data collection</vt:lpstr>
      <vt:lpstr>Infographic</vt:lpstr>
      <vt:lpstr>Define phase (Summary)</vt:lpstr>
      <vt:lpstr>Planned Features</vt:lpstr>
      <vt:lpstr>AI Architecture</vt:lpstr>
      <vt:lpstr>Demo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AICourse</dc:title>
  <dc:creator>Christopher Kim;u6060661@anu.edu.au</dc:creator>
  <cp:lastModifiedBy>Joseph Meltzer</cp:lastModifiedBy>
  <cp:revision>137</cp:revision>
  <dcterms:created xsi:type="dcterms:W3CDTF">2018-03-22T09:00:38Z</dcterms:created>
  <dcterms:modified xsi:type="dcterms:W3CDTF">2018-03-25T04:06:27Z</dcterms:modified>
</cp:coreProperties>
</file>