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92985-D184-20E5-609B-29958AD0B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B07138-C7F5-35E1-2A7B-93BA30042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9413A-FC12-A924-0E3C-04052E4D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3E9-392B-44CC-A0F5-3038697E827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F89EB-C7F4-57BC-85B1-2BFE0328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1265A-5DB6-7B6F-1754-F507AF0A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F815-FA7F-49FF-82EB-BFDA31141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2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3F162-8811-33BC-84AA-3B91ABCC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5A11EE-CAE4-3789-E163-0FA9E2546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17159-01FA-D2ED-5649-9F8D8F0B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3E9-392B-44CC-A0F5-3038697E827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0E106-409F-1B2C-EFAC-1C345BAF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77C11-C430-C67E-54A1-9771D93F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F815-FA7F-49FF-82EB-BFDA31141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0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86E3A-8A2D-F870-2E3D-CBB81A661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1CDA7A-DC0B-11F6-315A-F02A64D71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8B144-B5C5-C7CB-6847-A7B156F5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3E9-392B-44CC-A0F5-3038697E827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7B76F-1445-BF50-A37A-599E2DD8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43F40-F9ED-65C5-7A4D-2233802B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F815-FA7F-49FF-82EB-BFDA31141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3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787ED-9A0E-74EE-3F0E-17B0076D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932E5-C564-49A9-2A38-0825A565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C2F9E-3D87-4D46-A1D5-9094E0BA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3E9-392B-44CC-A0F5-3038697E827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830EE-3A04-2F92-35CC-5B1C3A59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DD5DD-69CA-E1E3-6451-9981F5DE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F815-FA7F-49FF-82EB-BFDA31141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7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069DC-4C21-5D82-ED20-E93F7FE8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6CD0ED-7FA7-6B64-0576-D98A23184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FB52D-017A-0315-47AB-90E18DCA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3E9-392B-44CC-A0F5-3038697E827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1B3BE-D6F7-4859-7BDF-BACCD432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58E54-CDEB-B12A-1B1E-7A58CF41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F815-FA7F-49FF-82EB-BFDA31141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75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884C7-68EE-2BBA-9F4B-AFEE4A39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4D8AB-C4A8-A006-0A29-6E7A8BB49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A057D7-FAA1-66B3-E2BC-C17A7F10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D0F8AC-AED5-1FB1-2DFC-9990B5BB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3E9-392B-44CC-A0F5-3038697E827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C6C3D-70DE-223D-9D40-F94D8256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5CFE9C-E357-739C-B3E4-45E1E37E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F815-FA7F-49FF-82EB-BFDA31141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4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BFA85-A951-116A-DD19-E743E040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5DB755-3396-BC77-CCAD-02A3BBDDE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A6544C-9491-7792-C76C-91E845D40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F76FCC-CE59-CB9D-FF04-8F3722F67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ABCC98-85C9-134F-DF57-5DF55CAFC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AC159C-5E7E-7767-6592-23C21645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3E9-392B-44CC-A0F5-3038697E827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FFF13-1E4B-986D-4D37-6C7898B8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C63FB1-38FD-46DD-B535-A4362EB1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F815-FA7F-49FF-82EB-BFDA31141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91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D1068-D731-D273-A48B-A60F27FF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9EC0F-C285-F526-FE40-CA78300B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3E9-392B-44CC-A0F5-3038697E827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706525-B248-EAB4-F919-3A0DBD81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3C153-B23B-7B12-4F03-9F26107F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F815-FA7F-49FF-82EB-BFDA31141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870CF0-3362-3E49-8E02-732B9E8B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3E9-392B-44CC-A0F5-3038697E827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A647D7-4D8B-9F42-9F19-7C3607D9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E03427-48A7-A17A-8E10-207B4531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F815-FA7F-49FF-82EB-BFDA31141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5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FFD3F-6F07-EAFE-3CB6-0AEDB4C1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2CEAE-AB59-1BFB-F950-29C0BB19A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BDAEB4-5F95-7897-3A52-FFD2B423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D99AAE-3A77-84E8-6C0C-7EA07ABB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3E9-392B-44CC-A0F5-3038697E827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2AC78-AC16-615A-5609-A6A28E02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9ABAA-5EF9-6EB6-9E38-1FDEE09C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F815-FA7F-49FF-82EB-BFDA31141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8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03027-90D0-4ACD-D216-F1E294CE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E6490E-F6F7-E6B3-C2AB-2D8434DD9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63E15C-CAD0-864F-278C-FD22867E8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98A08-3F8E-D3E6-55AD-48591FE3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3E9-392B-44CC-A0F5-3038697E827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340BD0-995C-0B4E-3F3C-44EAF10D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21F860-18F8-CAE4-EEAB-BA1ADDD4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F815-FA7F-49FF-82EB-BFDA31141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ADE9CD-4DF3-E8F0-264D-EF7739AF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F2062A-C0ED-BB90-873D-3A8B3C9D6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ADB8F-0D60-B0ED-5E9F-8EFD6C5E9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C93E9-392B-44CC-A0F5-3038697E8278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AC3FF-925E-6C86-E067-732A17583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23C80-C1E6-F283-6F8D-BF85885BD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F815-FA7F-49FF-82EB-BFDA31141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36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SEgQYx6N5H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19783B-F0DA-2A77-5FAC-E839C4E63ED0}"/>
              </a:ext>
            </a:extLst>
          </p:cNvPr>
          <p:cNvSpPr txBox="1"/>
          <p:nvPr/>
        </p:nvSpPr>
        <p:spPr>
          <a:xfrm>
            <a:off x="465826" y="293298"/>
            <a:ext cx="340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보스 모델링 레퍼런스</a:t>
            </a:r>
          </a:p>
        </p:txBody>
      </p:sp>
      <p:pic>
        <p:nvPicPr>
          <p:cNvPr id="6" name="그림 5" descr="PC 게임, 스크린샷, 전략 비디오 게임, 어드벤처 게임이(가) 표시된 사진&#10;&#10;자동 생성된 설명">
            <a:extLst>
              <a:ext uri="{FF2B5EF4-FFF2-40B4-BE49-F238E27FC236}">
                <a16:creationId xmlns:a16="http://schemas.microsoft.com/office/drawing/2014/main" id="{B1D933EC-B925-619E-9971-AED3AFB6E6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20516"/>
          <a:stretch/>
        </p:blipFill>
        <p:spPr>
          <a:xfrm>
            <a:off x="353682" y="1030556"/>
            <a:ext cx="5570868" cy="3834326"/>
          </a:xfrm>
          <a:prstGeom prst="rect">
            <a:avLst/>
          </a:prstGeom>
        </p:spPr>
      </p:pic>
      <p:pic>
        <p:nvPicPr>
          <p:cNvPr id="8" name="그림 7" descr="PC 게임, 액션 어드벤처 게임, 스크린샷, 어드벤처 게임이(가) 표시된 사진&#10;&#10;자동 생성된 설명">
            <a:extLst>
              <a:ext uri="{FF2B5EF4-FFF2-40B4-BE49-F238E27FC236}">
                <a16:creationId xmlns:a16="http://schemas.microsoft.com/office/drawing/2014/main" id="{68D2C8B8-63CB-6AEF-AE93-958CB47D1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30556"/>
            <a:ext cx="5715000" cy="381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CC2DD2-35C0-FEAB-DAEF-F5493E2D582C}"/>
              </a:ext>
            </a:extLst>
          </p:cNvPr>
          <p:cNvSpPr txBox="1"/>
          <p:nvPr/>
        </p:nvSpPr>
        <p:spPr>
          <a:xfrm>
            <a:off x="353682" y="5059241"/>
            <a:ext cx="10378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추천 참고영상</a:t>
            </a:r>
            <a:r>
              <a:rPr lang="en-US" altLang="ko-KR"/>
              <a:t>: </a:t>
            </a:r>
            <a:r>
              <a:rPr lang="en-US" altLang="ko-KR">
                <a:hlinkClick r:id="rId4"/>
              </a:rPr>
              <a:t>https://youtu.be/SEgQYx6N5Hg</a:t>
            </a:r>
            <a:endParaRPr lang="en-US" altLang="ko-KR"/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손에서 여러 갈래로 뻗은 뿔 같은 느낌 필요 </a:t>
            </a:r>
            <a:r>
              <a:rPr lang="en-US" altLang="ko-KR"/>
              <a:t>(</a:t>
            </a:r>
            <a:r>
              <a:rPr lang="ko-KR" altLang="en-US"/>
              <a:t>두꺼워 보이는 손</a:t>
            </a:r>
            <a:r>
              <a:rPr lang="en-US" altLang="ko-KR"/>
              <a:t>)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불꽃 효과는 이펙트로</a:t>
            </a:r>
          </a:p>
        </p:txBody>
      </p:sp>
    </p:spTree>
    <p:extLst>
      <p:ext uri="{BB962C8B-B14F-4D97-AF65-F5344CB8AC3E}">
        <p14:creationId xmlns:p14="http://schemas.microsoft.com/office/powerpoint/2010/main" val="390864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7400F5-F93A-0EB0-AAA8-307E4893F5F7}"/>
              </a:ext>
            </a:extLst>
          </p:cNvPr>
          <p:cNvSpPr txBox="1"/>
          <p:nvPr/>
        </p:nvSpPr>
        <p:spPr>
          <a:xfrm>
            <a:off x="465825" y="293298"/>
            <a:ext cx="653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AI </a:t>
            </a:r>
            <a:r>
              <a:rPr lang="ko-KR" altLang="en-US" sz="2400" b="1"/>
              <a:t>요소</a:t>
            </a:r>
            <a:endParaRPr lang="en-US" altLang="ko-KR" sz="2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9F7E-07D6-AB18-3351-BA73EC1F19C6}"/>
              </a:ext>
            </a:extLst>
          </p:cNvPr>
          <p:cNvSpPr txBox="1"/>
          <p:nvPr/>
        </p:nvSpPr>
        <p:spPr>
          <a:xfrm>
            <a:off x="465825" y="1312819"/>
            <a:ext cx="10860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공격패턴 </a:t>
            </a:r>
            <a:r>
              <a:rPr lang="en-US" altLang="ko-KR"/>
              <a:t>2, 4</a:t>
            </a:r>
            <a:r>
              <a:rPr lang="ko-KR" altLang="en-US"/>
              <a:t>에 적용된</a:t>
            </a:r>
            <a:r>
              <a:rPr lang="en-US" altLang="ko-KR"/>
              <a:t>, </a:t>
            </a:r>
            <a:r>
              <a:rPr lang="ko-KR" altLang="en-US"/>
              <a:t>누적 점수에 따라 다음 패턴을 변형하는 시스템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보스가 플레이어의 공격 회피 여부를 확인하여 플레이어가 쉽게 회피하는 패턴일 경우 패턴을 바꿔 사용하고</a:t>
            </a:r>
            <a:r>
              <a:rPr lang="en-US" altLang="ko-KR"/>
              <a:t>, </a:t>
            </a:r>
            <a:r>
              <a:rPr lang="ko-KR" altLang="en-US"/>
              <a:t>플레이어가 피하기 힘들어하는 패턴일 경우 계속 사용하는 구조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716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7400F5-F93A-0EB0-AAA8-307E4893F5F7}"/>
              </a:ext>
            </a:extLst>
          </p:cNvPr>
          <p:cNvSpPr txBox="1"/>
          <p:nvPr/>
        </p:nvSpPr>
        <p:spPr>
          <a:xfrm>
            <a:off x="465826" y="293298"/>
            <a:ext cx="340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스테이지</a:t>
            </a:r>
            <a:endParaRPr lang="en-US" altLang="ko-KR" sz="2400" b="1"/>
          </a:p>
        </p:txBody>
      </p:sp>
      <p:pic>
        <p:nvPicPr>
          <p:cNvPr id="5" name="그림 4" descr="스크린샷, 만화 영화, 예술이(가) 표시된 사진&#10;&#10;자동 생성된 설명">
            <a:extLst>
              <a:ext uri="{FF2B5EF4-FFF2-40B4-BE49-F238E27FC236}">
                <a16:creationId xmlns:a16="http://schemas.microsoft.com/office/drawing/2014/main" id="{9B5A9979-7392-63DF-03D8-9CBF585D4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62" y="1549461"/>
            <a:ext cx="6309504" cy="4000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759DE9-ECAB-1972-B8B6-4B9241B7DB23}"/>
              </a:ext>
            </a:extLst>
          </p:cNvPr>
          <p:cNvSpPr txBox="1"/>
          <p:nvPr/>
        </p:nvSpPr>
        <p:spPr>
          <a:xfrm>
            <a:off x="7328860" y="1549461"/>
            <a:ext cx="36180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이미지와 같이 원형 맵 </a:t>
            </a:r>
            <a:r>
              <a:rPr lang="en-US" altLang="ko-KR"/>
              <a:t>+ </a:t>
            </a:r>
            <a:r>
              <a:rPr lang="ko-KR" altLang="en-US"/>
              <a:t>용암 낭떠러지 </a:t>
            </a:r>
            <a:r>
              <a:rPr lang="en-US" altLang="ko-KR"/>
              <a:t>(</a:t>
            </a:r>
            <a:r>
              <a:rPr lang="ko-KR" altLang="en-US"/>
              <a:t>낙사 </a:t>
            </a:r>
            <a:r>
              <a:rPr lang="en-US" altLang="ko-KR"/>
              <a:t>o)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지형 텍스처는 왼쪽 이미지의 금 간 부분을 흐르는 용암으로 표현 예정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카오스 디스트럭션을 사용하여 맵 일부가 부서지는 연출 구현</a:t>
            </a:r>
            <a:r>
              <a:rPr lang="en-US" altLang="ko-KR"/>
              <a:t> (</a:t>
            </a:r>
            <a:r>
              <a:rPr lang="ko-KR" altLang="en-US"/>
              <a:t>가능 시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613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7400F5-F93A-0EB0-AAA8-307E4893F5F7}"/>
              </a:ext>
            </a:extLst>
          </p:cNvPr>
          <p:cNvSpPr txBox="1"/>
          <p:nvPr/>
        </p:nvSpPr>
        <p:spPr>
          <a:xfrm>
            <a:off x="465826" y="293298"/>
            <a:ext cx="3821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보스 기본 설정</a:t>
            </a:r>
            <a:endParaRPr lang="en-US" altLang="ko-KR" sz="2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9F7E-07D6-AB18-3351-BA73EC1F19C6}"/>
              </a:ext>
            </a:extLst>
          </p:cNvPr>
          <p:cNvSpPr txBox="1"/>
          <p:nvPr/>
        </p:nvSpPr>
        <p:spPr>
          <a:xfrm>
            <a:off x="465826" y="1468095"/>
            <a:ext cx="10722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체력</a:t>
            </a:r>
            <a:r>
              <a:rPr lang="en-US" altLang="ko-KR"/>
              <a:t>, </a:t>
            </a:r>
            <a:r>
              <a:rPr lang="ko-KR" altLang="en-US"/>
              <a:t>공격력 등은 기본적으로 </a:t>
            </a:r>
            <a:r>
              <a:rPr lang="en-US" altLang="ko-KR"/>
              <a:t>1</a:t>
            </a:r>
            <a:r>
              <a:rPr lang="ko-KR" altLang="en-US"/>
              <a:t>스테이지 보스와 비슷한 수준으로 설정해본 후 플레이하며 밸런싱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크기는 인게임에 적용된 블레이드 캐릭터의 </a:t>
            </a:r>
            <a:r>
              <a:rPr lang="en-US" altLang="ko-KR"/>
              <a:t>2.5</a:t>
            </a:r>
            <a:r>
              <a:rPr lang="ko-KR" altLang="en-US"/>
              <a:t>배 수준으로 설정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기본적으로 플레이어를 향해 이동하며</a:t>
            </a:r>
            <a:r>
              <a:rPr lang="en-US" altLang="ko-KR"/>
              <a:t>, </a:t>
            </a:r>
            <a:r>
              <a:rPr lang="en-US" altLang="ko-KR" u="sng">
                <a:solidFill>
                  <a:srgbClr val="FF0000"/>
                </a:solidFill>
              </a:rPr>
              <a:t>8</a:t>
            </a:r>
            <a:r>
              <a:rPr lang="ko-KR" altLang="en-US" u="sng">
                <a:solidFill>
                  <a:srgbClr val="FF0000"/>
                </a:solidFill>
              </a:rPr>
              <a:t>초마다 공격 대상을 강제로 바꿈</a:t>
            </a:r>
            <a:br>
              <a:rPr lang="en-US" altLang="ko-KR" u="sng">
                <a:solidFill>
                  <a:srgbClr val="FF0000"/>
                </a:solidFill>
              </a:rPr>
            </a:br>
            <a:r>
              <a:rPr lang="en-US" altLang="ko-KR"/>
              <a:t>(</a:t>
            </a:r>
            <a:r>
              <a:rPr lang="ko-KR" altLang="en-US"/>
              <a:t>강제로 대상 바꾸는거 없을 시 원거리 혼자 멀리서 쏘다 끝날 예정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08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7400F5-F93A-0EB0-AAA8-307E4893F5F7}"/>
              </a:ext>
            </a:extLst>
          </p:cNvPr>
          <p:cNvSpPr txBox="1"/>
          <p:nvPr/>
        </p:nvSpPr>
        <p:spPr>
          <a:xfrm>
            <a:off x="465825" y="293298"/>
            <a:ext cx="653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보스 공격패턴 </a:t>
            </a:r>
            <a:r>
              <a:rPr lang="en-US" altLang="ko-KR" sz="2400" b="1"/>
              <a:t>1 : </a:t>
            </a:r>
            <a:r>
              <a:rPr lang="ko-KR" altLang="en-US" sz="2400" b="1"/>
              <a:t>양팔 휘두르기</a:t>
            </a:r>
            <a:endParaRPr lang="en-US" altLang="ko-KR" sz="2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9F7E-07D6-AB18-3351-BA73EC1F19C6}"/>
              </a:ext>
            </a:extLst>
          </p:cNvPr>
          <p:cNvSpPr txBox="1"/>
          <p:nvPr/>
        </p:nvSpPr>
        <p:spPr>
          <a:xfrm>
            <a:off x="465825" y="1305341"/>
            <a:ext cx="10860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양쪽 팔을 한 번씩 휘둘러 팔에 맞는 플레이어에게 피해를 줌 </a:t>
            </a:r>
            <a:r>
              <a:rPr lang="en-US" altLang="ko-KR"/>
              <a:t>(</a:t>
            </a:r>
            <a:r>
              <a:rPr lang="ko-KR" altLang="en-US"/>
              <a:t>공격 전 양쪽 팔을 뒤로 뻗는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약간의 전조동작 필요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필요 애니메이션 </a:t>
            </a:r>
            <a:r>
              <a:rPr lang="en-US" altLang="ko-KR"/>
              <a:t>1</a:t>
            </a:r>
            <a:r>
              <a:rPr lang="ko-KR" altLang="en-US"/>
              <a:t>개</a:t>
            </a:r>
            <a:r>
              <a:rPr lang="en-US" altLang="ko-KR"/>
              <a:t>: </a:t>
            </a:r>
            <a:r>
              <a:rPr lang="ko-KR" altLang="en-US"/>
              <a:t>기본공격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985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7400F5-F93A-0EB0-AAA8-307E4893F5F7}"/>
              </a:ext>
            </a:extLst>
          </p:cNvPr>
          <p:cNvSpPr txBox="1"/>
          <p:nvPr/>
        </p:nvSpPr>
        <p:spPr>
          <a:xfrm>
            <a:off x="465825" y="293298"/>
            <a:ext cx="653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보스 공격패턴 </a:t>
            </a:r>
            <a:r>
              <a:rPr lang="en-US" altLang="ko-KR" sz="2400" b="1"/>
              <a:t>2 : </a:t>
            </a:r>
            <a:r>
              <a:rPr lang="ko-KR" altLang="en-US" sz="2400" b="1"/>
              <a:t>한쪽 팔 찍기</a:t>
            </a:r>
            <a:endParaRPr lang="en-US" altLang="ko-KR" sz="2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9F7E-07D6-AB18-3351-BA73EC1F19C6}"/>
              </a:ext>
            </a:extLst>
          </p:cNvPr>
          <p:cNvSpPr txBox="1"/>
          <p:nvPr/>
        </p:nvSpPr>
        <p:spPr>
          <a:xfrm>
            <a:off x="465825" y="1305341"/>
            <a:ext cx="108606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한쪽 팔을 치켜들고</a:t>
            </a:r>
            <a:r>
              <a:rPr lang="en-US" altLang="ko-KR"/>
              <a:t>,</a:t>
            </a:r>
            <a:r>
              <a:rPr lang="ko-KR" altLang="en-US"/>
              <a:t> 잠시 뒤 내려찍어 팔에 닿는 플레이어에게 피해를 줌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accent1"/>
                </a:solidFill>
              </a:rPr>
              <a:t>첫 공격은 반드시 왼팔을 사용하며</a:t>
            </a:r>
            <a:r>
              <a:rPr lang="en-US" altLang="ko-KR">
                <a:solidFill>
                  <a:schemeClr val="accent1"/>
                </a:solidFill>
              </a:rPr>
              <a:t>, 2</a:t>
            </a:r>
            <a:r>
              <a:rPr lang="ko-KR" altLang="en-US">
                <a:solidFill>
                  <a:schemeClr val="accent1"/>
                </a:solidFill>
              </a:rPr>
              <a:t>회차 사용 시부터는 이전의 공격 패턴과 성공률에 따라 각 행동</a:t>
            </a:r>
            <a:r>
              <a:rPr lang="en-US" altLang="ko-KR">
                <a:solidFill>
                  <a:schemeClr val="accent1"/>
                </a:solidFill>
              </a:rPr>
              <a:t>(</a:t>
            </a:r>
            <a:r>
              <a:rPr lang="ko-KR" altLang="en-US">
                <a:solidFill>
                  <a:schemeClr val="accent1"/>
                </a:solidFill>
              </a:rPr>
              <a:t>왼팔 공격</a:t>
            </a:r>
            <a:r>
              <a:rPr lang="en-US" altLang="ko-KR">
                <a:solidFill>
                  <a:schemeClr val="accent1"/>
                </a:solidFill>
              </a:rPr>
              <a:t>, </a:t>
            </a:r>
            <a:r>
              <a:rPr lang="ko-KR" altLang="en-US">
                <a:solidFill>
                  <a:schemeClr val="accent1"/>
                </a:solidFill>
              </a:rPr>
              <a:t>오른팔 공격</a:t>
            </a:r>
            <a:r>
              <a:rPr lang="en-US" altLang="ko-KR">
                <a:solidFill>
                  <a:schemeClr val="accent1"/>
                </a:solidFill>
              </a:rPr>
              <a:t>)</a:t>
            </a:r>
            <a:r>
              <a:rPr lang="ko-KR" altLang="en-US">
                <a:solidFill>
                  <a:schemeClr val="accent1"/>
                </a:solidFill>
              </a:rPr>
              <a:t>의 점수를 매겨 더 높은 점수의 패턴을 사용함</a:t>
            </a:r>
            <a:r>
              <a:rPr lang="en-US" altLang="ko-KR">
                <a:solidFill>
                  <a:schemeClr val="accent1"/>
                </a:solidFill>
              </a:rPr>
              <a:t>(</a:t>
            </a:r>
            <a:r>
              <a:rPr lang="ko-KR" altLang="en-US">
                <a:solidFill>
                  <a:schemeClr val="accent1"/>
                </a:solidFill>
              </a:rPr>
              <a:t>각각의 점수는 </a:t>
            </a:r>
            <a:r>
              <a:rPr lang="en-US" altLang="ko-KR">
                <a:solidFill>
                  <a:schemeClr val="accent1"/>
                </a:solidFill>
              </a:rPr>
              <a:t>LA, RA</a:t>
            </a:r>
            <a:r>
              <a:rPr lang="ko-KR" altLang="en-US">
                <a:solidFill>
                  <a:schemeClr val="accent1"/>
                </a:solidFill>
              </a:rPr>
              <a:t>로 표기</a:t>
            </a:r>
            <a:r>
              <a:rPr lang="en-US" altLang="ko-KR">
                <a:solidFill>
                  <a:schemeClr val="accent1"/>
                </a:solidFill>
              </a:rPr>
              <a:t>):</a:t>
            </a:r>
            <a:br>
              <a:rPr lang="en-US" altLang="ko-KR">
                <a:solidFill>
                  <a:schemeClr val="accent1"/>
                </a:solidFill>
              </a:rPr>
            </a:br>
            <a:r>
              <a:rPr lang="en-US" altLang="ko-KR">
                <a:solidFill>
                  <a:schemeClr val="accent1"/>
                </a:solidFill>
              </a:rPr>
              <a:t>&gt; LA, RA </a:t>
            </a:r>
            <a:r>
              <a:rPr lang="ko-KR" altLang="en-US">
                <a:solidFill>
                  <a:schemeClr val="accent1"/>
                </a:solidFill>
              </a:rPr>
              <a:t>기본값 </a:t>
            </a:r>
            <a:r>
              <a:rPr lang="en-US" altLang="ko-KR">
                <a:solidFill>
                  <a:schemeClr val="accent1"/>
                </a:solidFill>
              </a:rPr>
              <a:t>10</a:t>
            </a:r>
            <a:r>
              <a:rPr lang="ko-KR" altLang="en-US">
                <a:solidFill>
                  <a:schemeClr val="accent1"/>
                </a:solidFill>
              </a:rPr>
              <a:t>점으로 설정</a:t>
            </a:r>
            <a:br>
              <a:rPr lang="en-US" altLang="ko-KR">
                <a:solidFill>
                  <a:schemeClr val="accent1"/>
                </a:solidFill>
              </a:rPr>
            </a:br>
            <a:r>
              <a:rPr lang="en-US" altLang="ko-KR">
                <a:solidFill>
                  <a:schemeClr val="accent1"/>
                </a:solidFill>
              </a:rPr>
              <a:t>&gt; </a:t>
            </a:r>
            <a:r>
              <a:rPr lang="ko-KR" altLang="en-US">
                <a:solidFill>
                  <a:schemeClr val="accent1"/>
                </a:solidFill>
              </a:rPr>
              <a:t>왼팔 공격이 플레이어에게 적중 시 </a:t>
            </a:r>
            <a:r>
              <a:rPr lang="en-US" altLang="ko-KR">
                <a:solidFill>
                  <a:schemeClr val="accent1"/>
                </a:solidFill>
              </a:rPr>
              <a:t>LA +3, </a:t>
            </a:r>
            <a:r>
              <a:rPr lang="ko-KR" altLang="en-US">
                <a:solidFill>
                  <a:schemeClr val="accent1"/>
                </a:solidFill>
              </a:rPr>
              <a:t>적중 실패 시 </a:t>
            </a:r>
            <a:r>
              <a:rPr lang="en-US" altLang="ko-KR">
                <a:solidFill>
                  <a:schemeClr val="accent1"/>
                </a:solidFill>
              </a:rPr>
              <a:t>LA -5</a:t>
            </a:r>
            <a:br>
              <a:rPr lang="en-US" altLang="ko-KR">
                <a:solidFill>
                  <a:schemeClr val="accent1"/>
                </a:solidFill>
              </a:rPr>
            </a:br>
            <a:r>
              <a:rPr lang="en-US" altLang="ko-KR">
                <a:solidFill>
                  <a:schemeClr val="accent1"/>
                </a:solidFill>
              </a:rPr>
              <a:t>&gt; </a:t>
            </a:r>
            <a:r>
              <a:rPr lang="ko-KR" altLang="en-US">
                <a:solidFill>
                  <a:schemeClr val="accent1"/>
                </a:solidFill>
              </a:rPr>
              <a:t>오른팔 공격이 플레이어에게 적중 시 </a:t>
            </a:r>
            <a:r>
              <a:rPr lang="en-US" altLang="ko-KR">
                <a:solidFill>
                  <a:schemeClr val="accent1"/>
                </a:solidFill>
              </a:rPr>
              <a:t>RA +3, </a:t>
            </a:r>
            <a:r>
              <a:rPr lang="ko-KR" altLang="en-US">
                <a:solidFill>
                  <a:schemeClr val="accent1"/>
                </a:solidFill>
              </a:rPr>
              <a:t>적중 실패 시 </a:t>
            </a:r>
            <a:r>
              <a:rPr lang="en-US" altLang="ko-KR">
                <a:solidFill>
                  <a:schemeClr val="accent1"/>
                </a:solidFill>
              </a:rPr>
              <a:t>RA -5</a:t>
            </a:r>
            <a:br>
              <a:rPr lang="en-US" altLang="ko-KR">
                <a:solidFill>
                  <a:schemeClr val="accent1"/>
                </a:solidFill>
              </a:rPr>
            </a:br>
            <a:r>
              <a:rPr lang="en-US" altLang="ko-KR">
                <a:solidFill>
                  <a:schemeClr val="accent1"/>
                </a:solidFill>
              </a:rPr>
              <a:t>&gt; </a:t>
            </a:r>
            <a:r>
              <a:rPr lang="ko-KR" altLang="en-US">
                <a:solidFill>
                  <a:schemeClr val="accent1"/>
                </a:solidFill>
              </a:rPr>
              <a:t>점수 동률 시 바로 이전에 사용한 팔의 반대팔을 사용</a:t>
            </a:r>
            <a:br>
              <a:rPr lang="en-US" altLang="ko-KR">
                <a:solidFill>
                  <a:schemeClr val="accent1"/>
                </a:solidFill>
              </a:rPr>
            </a:br>
            <a:r>
              <a:rPr lang="en-US" altLang="ko-KR">
                <a:solidFill>
                  <a:schemeClr val="accent1"/>
                </a:solidFill>
              </a:rPr>
              <a:t>&gt; </a:t>
            </a:r>
            <a:r>
              <a:rPr lang="ko-KR" altLang="en-US">
                <a:solidFill>
                  <a:schemeClr val="accent1"/>
                </a:solidFill>
              </a:rPr>
              <a:t>두 공격의 점수가 모두 </a:t>
            </a:r>
            <a:r>
              <a:rPr lang="en-US" altLang="ko-KR">
                <a:solidFill>
                  <a:schemeClr val="accent1"/>
                </a:solidFill>
              </a:rPr>
              <a:t>0</a:t>
            </a:r>
            <a:r>
              <a:rPr lang="ko-KR" altLang="en-US">
                <a:solidFill>
                  <a:schemeClr val="accent1"/>
                </a:solidFill>
              </a:rPr>
              <a:t>점 이하일 경우 한 팔 내려찍기 패턴을 더 이상 사용하지 않음</a:t>
            </a:r>
            <a:br>
              <a:rPr lang="en-US" altLang="ko-KR">
                <a:solidFill>
                  <a:schemeClr val="accent1"/>
                </a:solidFill>
              </a:rPr>
            </a:br>
            <a:r>
              <a:rPr lang="en-US" altLang="ko-KR">
                <a:solidFill>
                  <a:schemeClr val="accent1"/>
                </a:solidFill>
              </a:rPr>
              <a:t>   (</a:t>
            </a:r>
            <a:r>
              <a:rPr lang="ko-KR" altLang="en-US">
                <a:solidFill>
                  <a:schemeClr val="accent1"/>
                </a:solidFill>
              </a:rPr>
              <a:t>회피가 쉬운 패턴이라고 판단</a:t>
            </a:r>
            <a:r>
              <a:rPr lang="en-US" altLang="ko-KR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내려찍을 범위에 붉은 장판으로 위험구역 표시 </a:t>
            </a:r>
            <a:r>
              <a:rPr lang="en-US" altLang="ko-KR"/>
              <a:t>(</a:t>
            </a:r>
            <a:r>
              <a:rPr lang="ko-KR" altLang="en-US"/>
              <a:t>이후 모든 위험장판 표시는 애니메이션 노티파이로 구현</a:t>
            </a:r>
            <a:r>
              <a:rPr lang="en-US" altLang="ko-KR"/>
              <a:t>)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필요 애니메이션 </a:t>
            </a:r>
            <a:r>
              <a:rPr lang="en-US" altLang="ko-KR"/>
              <a:t>2</a:t>
            </a:r>
            <a:r>
              <a:rPr lang="ko-KR" altLang="en-US"/>
              <a:t>개</a:t>
            </a:r>
            <a:r>
              <a:rPr lang="en-US" altLang="ko-KR"/>
              <a:t>: </a:t>
            </a:r>
            <a:r>
              <a:rPr lang="ko-KR" altLang="en-US"/>
              <a:t>왼쪽 팔 공격</a:t>
            </a:r>
            <a:r>
              <a:rPr lang="en-US" altLang="ko-KR"/>
              <a:t>, </a:t>
            </a:r>
            <a:r>
              <a:rPr lang="ko-KR" altLang="en-US"/>
              <a:t>오른쪽 팔 공격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55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7400F5-F93A-0EB0-AAA8-307E4893F5F7}"/>
              </a:ext>
            </a:extLst>
          </p:cNvPr>
          <p:cNvSpPr txBox="1"/>
          <p:nvPr/>
        </p:nvSpPr>
        <p:spPr>
          <a:xfrm>
            <a:off x="465825" y="293298"/>
            <a:ext cx="653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보스 공격패턴 </a:t>
            </a:r>
            <a:r>
              <a:rPr lang="en-US" altLang="ko-KR" sz="2400" b="1"/>
              <a:t>3 : </a:t>
            </a:r>
            <a:r>
              <a:rPr lang="ko-KR" altLang="en-US" sz="2400" b="1"/>
              <a:t>브레스</a:t>
            </a:r>
            <a:endParaRPr lang="en-US" altLang="ko-KR" sz="2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9F7E-07D6-AB18-3351-BA73EC1F19C6}"/>
              </a:ext>
            </a:extLst>
          </p:cNvPr>
          <p:cNvSpPr txBox="1"/>
          <p:nvPr/>
        </p:nvSpPr>
        <p:spPr>
          <a:xfrm>
            <a:off x="465825" y="1305341"/>
            <a:ext cx="10860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고개를 뒤로 젖히고</a:t>
            </a:r>
            <a:r>
              <a:rPr lang="en-US" altLang="ko-KR"/>
              <a:t>, </a:t>
            </a:r>
            <a:r>
              <a:rPr lang="ko-KR" altLang="en-US"/>
              <a:t>잠시 후 고개를 앞으로 내밀며 전방에 화염을 발사해 앞에 있는 모든 플레이어들에게 피해를 줌</a:t>
            </a:r>
            <a:endParaRPr lang="en-US" altLang="ko-KR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화염 발사 전 잠시 동안 공격 판정 범위에 붉은 장판으로 위험구역 표시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필요 애니메이션 </a:t>
            </a:r>
            <a:r>
              <a:rPr lang="en-US" altLang="ko-KR"/>
              <a:t>1</a:t>
            </a:r>
            <a:r>
              <a:rPr lang="ko-KR" altLang="en-US"/>
              <a:t>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428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7400F5-F93A-0EB0-AAA8-307E4893F5F7}"/>
              </a:ext>
            </a:extLst>
          </p:cNvPr>
          <p:cNvSpPr txBox="1"/>
          <p:nvPr/>
        </p:nvSpPr>
        <p:spPr>
          <a:xfrm>
            <a:off x="465825" y="293298"/>
            <a:ext cx="653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보스 공격패턴 </a:t>
            </a:r>
            <a:r>
              <a:rPr lang="en-US" altLang="ko-KR" sz="2400" b="1"/>
              <a:t>4 : </a:t>
            </a:r>
            <a:r>
              <a:rPr lang="ko-KR" altLang="en-US" sz="2400" b="1"/>
              <a:t>공중 낙하</a:t>
            </a:r>
            <a:endParaRPr lang="en-US" altLang="ko-KR" sz="2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9F7E-07D6-AB18-3351-BA73EC1F19C6}"/>
              </a:ext>
            </a:extLst>
          </p:cNvPr>
          <p:cNvSpPr txBox="1"/>
          <p:nvPr/>
        </p:nvSpPr>
        <p:spPr>
          <a:xfrm>
            <a:off x="465825" y="1305341"/>
            <a:ext cx="108606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제자리에서 높게 점프한 후</a:t>
            </a:r>
            <a:r>
              <a:rPr lang="en-US" altLang="ko-KR"/>
              <a:t>, </a:t>
            </a:r>
            <a:r>
              <a:rPr lang="ko-KR" altLang="en-US"/>
              <a:t>그대로 낙하하여 지면에 닿아 있던 플레이어에게 피해를 줌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accent1"/>
                </a:solidFill>
              </a:rPr>
              <a:t>첫 공격은 점프 후 </a:t>
            </a:r>
            <a:r>
              <a:rPr lang="en-US" altLang="ko-KR">
                <a:solidFill>
                  <a:schemeClr val="accent1"/>
                </a:solidFill>
              </a:rPr>
              <a:t>3</a:t>
            </a:r>
            <a:r>
              <a:rPr lang="ko-KR" altLang="en-US">
                <a:solidFill>
                  <a:schemeClr val="accent1"/>
                </a:solidFill>
              </a:rPr>
              <a:t>초 뒤에 낙하하며</a:t>
            </a:r>
            <a:r>
              <a:rPr lang="en-US" altLang="ko-KR">
                <a:solidFill>
                  <a:schemeClr val="accent1"/>
                </a:solidFill>
              </a:rPr>
              <a:t>, 2</a:t>
            </a:r>
            <a:r>
              <a:rPr lang="ko-KR" altLang="en-US">
                <a:solidFill>
                  <a:schemeClr val="accent1"/>
                </a:solidFill>
              </a:rPr>
              <a:t>회차 사용 시부터는 이전의 낙하 대기시간과 성공률에 따라 낙하 시간 별 점수를 매겨 가장 높은 점수의 패턴을 사용함 </a:t>
            </a:r>
            <a:r>
              <a:rPr lang="en-US" altLang="ko-KR">
                <a:solidFill>
                  <a:schemeClr val="accent1"/>
                </a:solidFill>
              </a:rPr>
              <a:t>(1/2/3/4/5</a:t>
            </a:r>
            <a:r>
              <a:rPr lang="ko-KR" altLang="en-US">
                <a:solidFill>
                  <a:schemeClr val="accent1"/>
                </a:solidFill>
              </a:rPr>
              <a:t>초 뒤 낙하를 각각</a:t>
            </a:r>
            <a:r>
              <a:rPr lang="en-US" altLang="ko-KR">
                <a:solidFill>
                  <a:schemeClr val="accent1"/>
                </a:solidFill>
              </a:rPr>
              <a:t> 1S/2S/3S/4S/5S</a:t>
            </a:r>
            <a:r>
              <a:rPr lang="ko-KR" altLang="en-US">
                <a:solidFill>
                  <a:schemeClr val="accent1"/>
                </a:solidFill>
              </a:rPr>
              <a:t>로 표기</a:t>
            </a:r>
            <a:br>
              <a:rPr lang="en-US" altLang="ko-KR">
                <a:solidFill>
                  <a:schemeClr val="accent1"/>
                </a:solidFill>
              </a:rPr>
            </a:br>
            <a:r>
              <a:rPr lang="en-US" altLang="ko-KR">
                <a:solidFill>
                  <a:schemeClr val="accent1"/>
                </a:solidFill>
              </a:rPr>
              <a:t>&gt; 1S, 2S, 3S, 4S, 5S </a:t>
            </a:r>
            <a:r>
              <a:rPr lang="ko-KR" altLang="en-US">
                <a:solidFill>
                  <a:schemeClr val="accent1"/>
                </a:solidFill>
              </a:rPr>
              <a:t>각각 기본값 </a:t>
            </a:r>
            <a:r>
              <a:rPr lang="en-US" altLang="ko-KR">
                <a:solidFill>
                  <a:schemeClr val="accent1"/>
                </a:solidFill>
              </a:rPr>
              <a:t>3</a:t>
            </a:r>
            <a:r>
              <a:rPr lang="ko-KR" altLang="en-US">
                <a:solidFill>
                  <a:schemeClr val="accent1"/>
                </a:solidFill>
              </a:rPr>
              <a:t>점으로 설정</a:t>
            </a:r>
            <a:br>
              <a:rPr lang="en-US" altLang="ko-KR">
                <a:solidFill>
                  <a:schemeClr val="accent1"/>
                </a:solidFill>
              </a:rPr>
            </a:br>
            <a:r>
              <a:rPr lang="en-US" altLang="ko-KR">
                <a:solidFill>
                  <a:schemeClr val="accent1"/>
                </a:solidFill>
              </a:rPr>
              <a:t>&gt; n</a:t>
            </a:r>
            <a:r>
              <a:rPr lang="ko-KR" altLang="en-US">
                <a:solidFill>
                  <a:schemeClr val="accent1"/>
                </a:solidFill>
              </a:rPr>
              <a:t>초 대기 후 공격이 플레이어에게 성공 시 해당 패턴의 점수 </a:t>
            </a:r>
            <a:r>
              <a:rPr lang="en-US" altLang="ko-KR">
                <a:solidFill>
                  <a:schemeClr val="accent1"/>
                </a:solidFill>
              </a:rPr>
              <a:t>+1 (</a:t>
            </a:r>
            <a:r>
              <a:rPr lang="ko-KR" altLang="en-US">
                <a:solidFill>
                  <a:schemeClr val="accent1"/>
                </a:solidFill>
              </a:rPr>
              <a:t>두 플레이어 모두 적중 시 </a:t>
            </a:r>
            <a:r>
              <a:rPr lang="en-US" altLang="ko-KR">
                <a:solidFill>
                  <a:schemeClr val="accent1"/>
                </a:solidFill>
              </a:rPr>
              <a:t>+2)</a:t>
            </a:r>
            <a:br>
              <a:rPr lang="en-US" altLang="ko-KR">
                <a:solidFill>
                  <a:schemeClr val="accent1"/>
                </a:solidFill>
              </a:rPr>
            </a:br>
            <a:r>
              <a:rPr lang="en-US" altLang="ko-KR">
                <a:solidFill>
                  <a:schemeClr val="accent1"/>
                </a:solidFill>
              </a:rPr>
              <a:t>&gt; n</a:t>
            </a:r>
            <a:r>
              <a:rPr lang="ko-KR" altLang="en-US">
                <a:solidFill>
                  <a:schemeClr val="accent1"/>
                </a:solidFill>
              </a:rPr>
              <a:t>초 대기 후 공격이 맞지 않았을 경우 해당 패턴의 점수 </a:t>
            </a:r>
            <a:r>
              <a:rPr lang="en-US" altLang="ko-KR">
                <a:solidFill>
                  <a:schemeClr val="accent1"/>
                </a:solidFill>
              </a:rPr>
              <a:t>-2</a:t>
            </a:r>
            <a:br>
              <a:rPr lang="en-US" altLang="ko-KR">
                <a:solidFill>
                  <a:schemeClr val="accent1"/>
                </a:solidFill>
              </a:rPr>
            </a:br>
            <a:r>
              <a:rPr lang="en-US" altLang="ko-KR">
                <a:solidFill>
                  <a:schemeClr val="accent1"/>
                </a:solidFill>
              </a:rPr>
              <a:t>&gt; </a:t>
            </a:r>
            <a:r>
              <a:rPr lang="ko-KR" altLang="en-US">
                <a:solidFill>
                  <a:schemeClr val="accent1"/>
                </a:solidFill>
              </a:rPr>
              <a:t>가장 높은 점수가 동률일 경우 그 중 가장 짧은 대기시간의 패턴을 사용</a:t>
            </a:r>
            <a:br>
              <a:rPr lang="en-US" altLang="ko-KR">
                <a:solidFill>
                  <a:schemeClr val="accent1"/>
                </a:solidFill>
              </a:rPr>
            </a:br>
            <a:r>
              <a:rPr lang="en-US" altLang="ko-KR">
                <a:solidFill>
                  <a:schemeClr val="accent1"/>
                </a:solidFill>
              </a:rPr>
              <a:t>&gt; </a:t>
            </a:r>
            <a:r>
              <a:rPr lang="ko-KR" altLang="en-US">
                <a:solidFill>
                  <a:schemeClr val="accent1"/>
                </a:solidFill>
              </a:rPr>
              <a:t>점수가 </a:t>
            </a:r>
            <a:r>
              <a:rPr lang="en-US" altLang="ko-KR">
                <a:solidFill>
                  <a:schemeClr val="accent1"/>
                </a:solidFill>
              </a:rPr>
              <a:t>0</a:t>
            </a:r>
            <a:r>
              <a:rPr lang="ko-KR" altLang="en-US">
                <a:solidFill>
                  <a:schemeClr val="accent1"/>
                </a:solidFill>
              </a:rPr>
              <a:t>점이 된 패턴은 사용하지 않으며</a:t>
            </a:r>
            <a:r>
              <a:rPr lang="en-US" altLang="ko-KR">
                <a:solidFill>
                  <a:schemeClr val="accent1"/>
                </a:solidFill>
              </a:rPr>
              <a:t>, 5</a:t>
            </a:r>
            <a:r>
              <a:rPr lang="ko-KR" altLang="en-US">
                <a:solidFill>
                  <a:schemeClr val="accent1"/>
                </a:solidFill>
              </a:rPr>
              <a:t>개의 패턴이 모두 </a:t>
            </a:r>
            <a:r>
              <a:rPr lang="en-US" altLang="ko-KR">
                <a:solidFill>
                  <a:schemeClr val="accent1"/>
                </a:solidFill>
              </a:rPr>
              <a:t>0</a:t>
            </a:r>
            <a:r>
              <a:rPr lang="ko-KR" altLang="en-US">
                <a:solidFill>
                  <a:schemeClr val="accent1"/>
                </a:solidFill>
              </a:rPr>
              <a:t>점이 된 경우 공중 낙하 패턴을 더 이상 사용하지 않음</a:t>
            </a:r>
            <a:endParaRPr lang="en-US" altLang="ko-KR">
              <a:solidFill>
                <a:schemeClr val="accent1"/>
              </a:solidFill>
            </a:endParaRPr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낙하 시 아주 잠깐 동안 맵 전체에 붉은 장판으로 위험구역 표시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필요 애니메이션</a:t>
            </a:r>
            <a:r>
              <a:rPr lang="en-US" altLang="ko-KR"/>
              <a:t> 2</a:t>
            </a:r>
            <a:r>
              <a:rPr lang="ko-KR" altLang="en-US"/>
              <a:t>개</a:t>
            </a:r>
            <a:r>
              <a:rPr lang="en-US" altLang="ko-KR"/>
              <a:t>: </a:t>
            </a:r>
            <a:r>
              <a:rPr lang="ko-KR" altLang="en-US"/>
              <a:t>점프</a:t>
            </a:r>
            <a:r>
              <a:rPr lang="en-US" altLang="ko-KR"/>
              <a:t>, </a:t>
            </a:r>
            <a:r>
              <a:rPr lang="ko-KR" altLang="en-US"/>
              <a:t>낙하 </a:t>
            </a:r>
            <a:r>
              <a:rPr lang="en-US" altLang="ko-KR"/>
              <a:t>(</a:t>
            </a:r>
            <a:r>
              <a:rPr lang="ko-KR" altLang="en-US"/>
              <a:t>점프</a:t>
            </a:r>
            <a:r>
              <a:rPr lang="en-US" altLang="ko-KR"/>
              <a:t>-&gt;</a:t>
            </a:r>
            <a:r>
              <a:rPr lang="ko-KR" altLang="en-US"/>
              <a:t>일정 시간 정지</a:t>
            </a:r>
            <a:r>
              <a:rPr lang="en-US" altLang="ko-KR"/>
              <a:t>-&gt;</a:t>
            </a:r>
            <a:r>
              <a:rPr lang="ko-KR" altLang="en-US"/>
              <a:t>낙하 순으로 재생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507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7400F5-F93A-0EB0-AAA8-307E4893F5F7}"/>
              </a:ext>
            </a:extLst>
          </p:cNvPr>
          <p:cNvSpPr txBox="1"/>
          <p:nvPr/>
        </p:nvSpPr>
        <p:spPr>
          <a:xfrm>
            <a:off x="465825" y="293298"/>
            <a:ext cx="653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보스 체력별 패턴 </a:t>
            </a:r>
            <a:r>
              <a:rPr lang="en-US" altLang="ko-KR" sz="2400" b="1"/>
              <a:t>: </a:t>
            </a:r>
            <a:r>
              <a:rPr lang="ko-KR" altLang="en-US" sz="2400" b="1"/>
              <a:t>포효</a:t>
            </a:r>
            <a:endParaRPr lang="en-US" altLang="ko-KR" sz="2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9F7E-07D6-AB18-3351-BA73EC1F19C6}"/>
              </a:ext>
            </a:extLst>
          </p:cNvPr>
          <p:cNvSpPr txBox="1"/>
          <p:nvPr/>
        </p:nvSpPr>
        <p:spPr>
          <a:xfrm>
            <a:off x="465825" y="1312819"/>
            <a:ext cx="108606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보스의 체력이 전체 체력의 </a:t>
            </a:r>
            <a:r>
              <a:rPr lang="en-US" altLang="ko-KR"/>
              <a:t>1/3 </a:t>
            </a:r>
            <a:r>
              <a:rPr lang="ko-KR" altLang="en-US"/>
              <a:t>이하가 되면 제자리에서 약 </a:t>
            </a:r>
            <a:r>
              <a:rPr lang="en-US" altLang="ko-KR"/>
              <a:t>4</a:t>
            </a:r>
            <a:r>
              <a:rPr lang="ko-KR" altLang="en-US"/>
              <a:t>초간 가슴을 치는 모션과 함께 맵 전체에 퍼져나가는 파동을 발사 </a:t>
            </a:r>
            <a:r>
              <a:rPr lang="en-US" altLang="ko-KR"/>
              <a:t>(</a:t>
            </a:r>
            <a:r>
              <a:rPr lang="ko-KR" altLang="en-US"/>
              <a:t>이펙트</a:t>
            </a:r>
            <a:r>
              <a:rPr lang="en-US" altLang="ko-KR"/>
              <a:t>)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포효 시 지형 일부를 파괴 </a:t>
            </a:r>
            <a:r>
              <a:rPr lang="en-US" altLang="ko-KR"/>
              <a:t>(</a:t>
            </a:r>
            <a:r>
              <a:rPr lang="ko-KR" altLang="en-US"/>
              <a:t>낙사 확률 증가</a:t>
            </a:r>
            <a:r>
              <a:rPr lang="en-US" altLang="ko-KR"/>
              <a:t>. </a:t>
            </a:r>
            <a:r>
              <a:rPr lang="ko-KR" altLang="en-US"/>
              <a:t>외곽이 아닌 중앙지역</a:t>
            </a:r>
            <a:r>
              <a:rPr lang="en-US" altLang="ko-KR"/>
              <a:t>+</a:t>
            </a:r>
            <a:r>
              <a:rPr lang="ko-KR" altLang="en-US"/>
              <a:t>군데군데 파괴해서 플레이어가 이동 중에 낙사할 수 있도록 함</a:t>
            </a:r>
            <a:r>
              <a:rPr lang="en-US" altLang="ko-KR"/>
              <a:t>)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포효 후에는 보스의 모든 공격의 피해량 증가</a:t>
            </a:r>
            <a:r>
              <a:rPr lang="en-US" altLang="ko-KR"/>
              <a:t>(</a:t>
            </a:r>
            <a:r>
              <a:rPr lang="ko-KR" altLang="en-US"/>
              <a:t>일단 </a:t>
            </a:r>
            <a:r>
              <a:rPr lang="en-US" altLang="ko-KR"/>
              <a:t>2</a:t>
            </a:r>
            <a:r>
              <a:rPr lang="ko-KR" altLang="en-US"/>
              <a:t>배로 해놓고 밸런스 테스트</a:t>
            </a:r>
            <a:r>
              <a:rPr lang="en-US" altLang="ko-KR"/>
              <a:t>)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공격패턴 </a:t>
            </a:r>
            <a:r>
              <a:rPr lang="en-US" altLang="ko-KR"/>
              <a:t>2</a:t>
            </a:r>
            <a:r>
              <a:rPr lang="ko-KR" altLang="en-US"/>
              <a:t>에서 제작했던 포효 애니메이션을 재사용하고</a:t>
            </a:r>
            <a:r>
              <a:rPr lang="en-US" altLang="ko-KR"/>
              <a:t> </a:t>
            </a:r>
            <a:r>
              <a:rPr lang="ko-KR" altLang="en-US"/>
              <a:t>이름 바꿔서 복사해서 나중에 이펙트만 추가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필요 애니메이션 </a:t>
            </a:r>
            <a:r>
              <a:rPr lang="en-US" altLang="ko-KR"/>
              <a:t>1</a:t>
            </a:r>
            <a:r>
              <a:rPr lang="ko-KR" altLang="en-US"/>
              <a:t>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72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7400F5-F93A-0EB0-AAA8-307E4893F5F7}"/>
              </a:ext>
            </a:extLst>
          </p:cNvPr>
          <p:cNvSpPr txBox="1"/>
          <p:nvPr/>
        </p:nvSpPr>
        <p:spPr>
          <a:xfrm>
            <a:off x="465825" y="293298"/>
            <a:ext cx="653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그 외 패턴 및 제작할 애니메이션</a:t>
            </a:r>
            <a:r>
              <a:rPr lang="en-US" altLang="ko-KR" sz="2400" b="1"/>
              <a:t>/</a:t>
            </a:r>
            <a:r>
              <a:rPr lang="ko-KR" altLang="en-US" sz="2400" b="1"/>
              <a:t>이펙트</a:t>
            </a:r>
            <a:endParaRPr lang="en-US" altLang="ko-KR" sz="2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9F7E-07D6-AB18-3351-BA73EC1F19C6}"/>
              </a:ext>
            </a:extLst>
          </p:cNvPr>
          <p:cNvSpPr txBox="1"/>
          <p:nvPr/>
        </p:nvSpPr>
        <p:spPr>
          <a:xfrm>
            <a:off x="465825" y="1312819"/>
            <a:ext cx="10860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Idle </a:t>
            </a:r>
            <a:r>
              <a:rPr lang="ko-KR" altLang="en-US"/>
              <a:t>애니메이션 </a:t>
            </a:r>
            <a:r>
              <a:rPr lang="en-US" altLang="ko-KR"/>
              <a:t>1</a:t>
            </a:r>
            <a:r>
              <a:rPr lang="ko-KR" altLang="en-US"/>
              <a:t>종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Death </a:t>
            </a:r>
            <a:r>
              <a:rPr lang="ko-KR" altLang="en-US"/>
              <a:t>애니메이션 </a:t>
            </a:r>
            <a:r>
              <a:rPr lang="en-US" altLang="ko-KR"/>
              <a:t>1</a:t>
            </a:r>
            <a:r>
              <a:rPr lang="ko-KR" altLang="en-US"/>
              <a:t>종 </a:t>
            </a:r>
            <a:r>
              <a:rPr lang="en-US" altLang="ko-KR"/>
              <a:t>(</a:t>
            </a:r>
            <a:r>
              <a:rPr lang="ko-KR" altLang="en-US"/>
              <a:t>몸이 약간 뒤로 기우는 정도면 충분</a:t>
            </a:r>
            <a:r>
              <a:rPr lang="en-US" altLang="ko-KR"/>
              <a:t>. </a:t>
            </a:r>
            <a:r>
              <a:rPr lang="ko-KR" altLang="en-US"/>
              <a:t>몸이 빛나면서 폭발하는 이펙트 넣을건데 아무튼 별도의 애니메이션이 필요함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865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701</Words>
  <Application>Microsoft Office PowerPoint</Application>
  <PresentationFormat>와이드스크린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이준혁(2017182033)</dc:creator>
  <cp:lastModifiedBy>이준혁(2017182033)</cp:lastModifiedBy>
  <cp:revision>3</cp:revision>
  <dcterms:created xsi:type="dcterms:W3CDTF">2023-05-16T04:49:47Z</dcterms:created>
  <dcterms:modified xsi:type="dcterms:W3CDTF">2023-05-16T16:19:00Z</dcterms:modified>
</cp:coreProperties>
</file>