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302" r:id="rId3"/>
    <p:sldId id="296" r:id="rId4"/>
    <p:sldId id="256" r:id="rId5"/>
    <p:sldId id="303" r:id="rId6"/>
    <p:sldId id="298" r:id="rId7"/>
    <p:sldId id="292" r:id="rId8"/>
    <p:sldId id="299" r:id="rId9"/>
    <p:sldId id="300" r:id="rId10"/>
    <p:sldId id="304" r:id="rId11"/>
    <p:sldId id="25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/>
    <p:restoredTop sz="91284"/>
  </p:normalViewPr>
  <p:slideViewPr>
    <p:cSldViewPr snapToGrid="0" snapToObjects="1">
      <p:cViewPr varScale="1">
        <p:scale>
          <a:sx n="99" d="100"/>
          <a:sy n="99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EB0FAC4E-B3DC-FF8D-6CEF-E4B81BFCD835}"/>
    <pc:docChg chg="modSld">
      <pc:chgData name="Andrew Mcintyre" userId="S::andrew.mcintyre@acadiau.ca::80d54d95-e96b-41ab-b1ea-34c905f7026e" providerId="AD" clId="Web-{EB0FAC4E-B3DC-FF8D-6CEF-E4B81BFCD835}" dt="2019-06-12T19:44:06.173" v="14" actId="20577"/>
      <pc:docMkLst>
        <pc:docMk/>
      </pc:docMkLst>
      <pc:sldChg chg="modSp">
        <pc:chgData name="Andrew Mcintyre" userId="S::andrew.mcintyre@acadiau.ca::80d54d95-e96b-41ab-b1ea-34c905f7026e" providerId="AD" clId="Web-{EB0FAC4E-B3DC-FF8D-6CEF-E4B81BFCD835}" dt="2019-06-12T19:44:06.173" v="14" actId="20577"/>
        <pc:sldMkLst>
          <pc:docMk/>
          <pc:sldMk cId="807236977" sldId="296"/>
        </pc:sldMkLst>
        <pc:spChg chg="mod">
          <ac:chgData name="Andrew Mcintyre" userId="S::andrew.mcintyre@acadiau.ca::80d54d95-e96b-41ab-b1ea-34c905f7026e" providerId="AD" clId="Web-{EB0FAC4E-B3DC-FF8D-6CEF-E4B81BFCD835}" dt="2019-06-12T19:44:06.173" v="14" actId="20577"/>
          <ac:spMkLst>
            <pc:docMk/>
            <pc:sldMk cId="807236977" sldId="296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AEC41F1-BD5F-9479-D6BD-E2AC961C2923}"/>
    <pc:docChg chg="modSld">
      <pc:chgData name="Andrew Mcintyre" userId="S::andrew.mcintyre@acadiau.ca::80d54d95-e96b-41ab-b1ea-34c905f7026e" providerId="AD" clId="Web-{5AEC41F1-BD5F-9479-D6BD-E2AC961C2923}" dt="2019-06-12T19:54:09.520" v="3" actId="20577"/>
      <pc:docMkLst>
        <pc:docMk/>
      </pc:docMkLst>
      <pc:sldChg chg="modSp">
        <pc:chgData name="Andrew Mcintyre" userId="S::andrew.mcintyre@acadiau.ca::80d54d95-e96b-41ab-b1ea-34c905f7026e" providerId="AD" clId="Web-{5AEC41F1-BD5F-9479-D6BD-E2AC961C2923}" dt="2019-06-12T19:54:09.520" v="3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5AEC41F1-BD5F-9479-D6BD-E2AC961C2923}" dt="2019-06-12T19:54:09.520" v="3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2020-10-14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2020-10-14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2020-10-14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ab.research.google.com/notebooks/basic_features_overview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eplearningbook.org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hyperlink" Target="https://deeplearning4j.org/index.html" TargetMode="External"/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courses?languages=en&amp;query=machine+learning+andrew+ng" TargetMode="External"/><Relationship Id="rId5" Type="http://schemas.openxmlformats.org/officeDocument/2006/relationships/hyperlink" Target="http://people.idsia.ch/~juergen/" TargetMode="External"/><Relationship Id="rId4" Type="http://schemas.openxmlformats.org/officeDocument/2006/relationships/hyperlink" Target="http://www.andrew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October 22, 2020</a:t>
            </a:r>
            <a:endParaRPr lang="en-US" sz="28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Google’s </a:t>
            </a:r>
            <a:r>
              <a:rPr lang="en-US" b="1" dirty="0" err="1"/>
              <a:t>Colaboratory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D69-D8D3-4642-AD3A-7613C9A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Colaboratory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DE8A-E6F8-7E43-BB7F-842FD98C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668967"/>
            <a:ext cx="4966855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free </a:t>
            </a:r>
            <a:r>
              <a:rPr lang="en-CA" dirty="0" err="1"/>
              <a:t>Jupyter</a:t>
            </a:r>
            <a:r>
              <a:rPr lang="en-CA" dirty="0"/>
              <a:t> notebook environment </a:t>
            </a:r>
          </a:p>
          <a:p>
            <a:r>
              <a:rPr lang="en-CA" dirty="0"/>
              <a:t>Requires no setup and runs entirely in the cloud</a:t>
            </a:r>
          </a:p>
          <a:p>
            <a:r>
              <a:rPr lang="en-CA" dirty="0"/>
              <a:t>You can write and execute code</a:t>
            </a:r>
          </a:p>
          <a:p>
            <a:r>
              <a:rPr lang="en-CA" dirty="0"/>
              <a:t>Save and share your analyses</a:t>
            </a:r>
          </a:p>
          <a:p>
            <a:r>
              <a:rPr lang="en-CA" dirty="0"/>
              <a:t>Access powerful computing resources</a:t>
            </a:r>
          </a:p>
          <a:p>
            <a:r>
              <a:rPr lang="en-CA" dirty="0"/>
              <a:t>All for free from your browser</a:t>
            </a:r>
          </a:p>
          <a:p>
            <a:r>
              <a:rPr lang="en-CA" dirty="0">
                <a:hlinkClick r:id="rId2"/>
              </a:rPr>
              <a:t>Overview of Colaboratory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9949-AC5F-5743-B569-6B05EC0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FF84-F631-8249-89A6-1C12DBF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4C1E-8FBC-4C47-816F-9C64AB37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BF308-FDD1-BA4A-B609-9790A311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10" y="1534138"/>
            <a:ext cx="6590822" cy="37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Major Research Groups (two of which are Canadian):</a:t>
            </a:r>
          </a:p>
          <a:p>
            <a:r>
              <a:rPr lang="en-US" dirty="0">
                <a:hlinkClick r:id="rId2"/>
              </a:rPr>
              <a:t>http://deeplearning.net/</a:t>
            </a:r>
            <a:r>
              <a:rPr lang="en-US" dirty="0"/>
              <a:t>  </a:t>
            </a:r>
          </a:p>
          <a:p>
            <a:r>
              <a:rPr lang="en-US" dirty="0">
                <a:hlinkClick r:id="rId3"/>
              </a:rPr>
              <a:t>http://www.cs.toronto.edu/~hinton/</a:t>
            </a:r>
            <a:endParaRPr lang="en-US" dirty="0"/>
          </a:p>
          <a:p>
            <a:r>
              <a:rPr lang="en-US" dirty="0">
                <a:hlinkClick r:id="rId4"/>
              </a:rPr>
              <a:t>http://www.andrewng.org/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http://people.idsia.ch/~juergen/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Links:</a:t>
            </a:r>
          </a:p>
          <a:p>
            <a:r>
              <a:rPr lang="en-US" dirty="0">
                <a:hlinkClick r:id="rId6"/>
              </a:rPr>
              <a:t>https://www.coursera.org/courses?languages=en&amp;query=machine+learning+andrew+ng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https://deeplearning4j.org/index.html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http://www.deeplearningbook.org/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9276-59CC-1548-BA6C-79C097B0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4B01-0059-544E-A283-C29BB211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Introductions</a:t>
            </a:r>
          </a:p>
          <a:p>
            <a:pPr lvl="1"/>
            <a:r>
              <a:rPr lang="en-US" dirty="0"/>
              <a:t>Instructors: Danny Silver, Andy McIntyre</a:t>
            </a:r>
          </a:p>
          <a:p>
            <a:pPr lvl="1"/>
            <a:r>
              <a:rPr lang="en-US" dirty="0"/>
              <a:t>Admin: </a:t>
            </a:r>
            <a:r>
              <a:rPr lang="en-US" dirty="0" err="1"/>
              <a:t>Keilani</a:t>
            </a:r>
            <a:r>
              <a:rPr lang="en-US" dirty="0"/>
              <a:t> Tupper</a:t>
            </a:r>
          </a:p>
          <a:p>
            <a:pPr lvl="1"/>
            <a:r>
              <a:rPr lang="en-US" dirty="0"/>
              <a:t>Assistant:  </a:t>
            </a:r>
            <a:r>
              <a:rPr lang="en-CA" dirty="0" err="1"/>
              <a:t>Siddardha</a:t>
            </a:r>
            <a:r>
              <a:rPr lang="en-CA" dirty="0"/>
              <a:t> </a:t>
            </a:r>
            <a:r>
              <a:rPr lang="en-CA" dirty="0" err="1"/>
              <a:t>Kaja</a:t>
            </a:r>
            <a:endParaRPr lang="en-US" dirty="0"/>
          </a:p>
          <a:p>
            <a:pPr lvl="0"/>
            <a:r>
              <a:rPr lang="en-US" dirty="0"/>
              <a:t>Washrooms …. ?? You’re on your own</a:t>
            </a:r>
            <a:endParaRPr lang="en-CA" dirty="0"/>
          </a:p>
          <a:p>
            <a:pPr lvl="0"/>
            <a:r>
              <a:rPr lang="en-US" dirty="0"/>
              <a:t>Session Feedback Forms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B2F9-DA0E-334A-9257-BBBDF45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9908-BC6E-744B-820D-00983B35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322C-1E2C-844D-980C-31DD3F5E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6:00 - Welcome, Logistics, Overview</a:t>
            </a:r>
            <a:endParaRPr lang="en-CA" dirty="0"/>
          </a:p>
          <a:p>
            <a:r>
              <a:rPr lang="en-US" dirty="0"/>
              <a:t>6:10 - Review of </a:t>
            </a:r>
            <a:r>
              <a:rPr lang="en-US" dirty="0" err="1"/>
              <a:t>Colaboratory</a:t>
            </a:r>
            <a:endParaRPr lang="en-CA" dirty="0"/>
          </a:p>
          <a:p>
            <a:r>
              <a:rPr lang="en-US" dirty="0"/>
              <a:t>6:20 - Basic BP ANNs &amp; Intro to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endParaRPr lang="en-CA" dirty="0"/>
          </a:p>
          <a:p>
            <a:r>
              <a:rPr lang="en-US" dirty="0"/>
              <a:t>7:00 - Building Deep Networks</a:t>
            </a:r>
            <a:endParaRPr lang="en-CA" dirty="0"/>
          </a:p>
          <a:p>
            <a:r>
              <a:rPr lang="en-US" dirty="0"/>
              <a:t>7:35 - Break</a:t>
            </a:r>
            <a:endParaRPr lang="en-CA" dirty="0"/>
          </a:p>
          <a:p>
            <a:r>
              <a:rPr lang="en-US" dirty="0"/>
              <a:t>7:50 - Convolution neural networks (CNNs) for classifying images</a:t>
            </a:r>
            <a:endParaRPr lang="en-CA" dirty="0"/>
          </a:p>
          <a:p>
            <a:r>
              <a:rPr lang="en-US" dirty="0"/>
              <a:t>8:30 - Recurrent neural networks (LSTMs) for learning sequences</a:t>
            </a:r>
            <a:endParaRPr lang="en-US" dirty="0">
              <a:cs typeface="Calibri"/>
            </a:endParaRPr>
          </a:p>
          <a:p>
            <a:r>
              <a:rPr lang="en-US" dirty="0"/>
              <a:t>9:10 - Summary and Farewell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 (until 2012), statistical modeling and machine learning used manually created features as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Artificial neural network models were shallow (just a couple of layers)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FDFA2-2342-C24F-82F2-9C8F3D08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89" y="2904493"/>
            <a:ext cx="7568768" cy="20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CN" sz="4000" dirty="0"/>
              <a:t>Deep Learning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deep learning network can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 multiple levels of features from unlabeled data</a:t>
            </a:r>
          </a:p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Simulating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 sensory modalities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752600"/>
            <a:ext cx="28081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 descr="deep architecture- b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90800"/>
            <a:ext cx="5257798" cy="370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6305490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Feature Learning and Deep Learning – Andrew Ng, Stanford University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layers work to build an improved feature space</a:t>
            </a:r>
          </a:p>
          <a:p>
            <a:pPr lvl="1"/>
            <a:r>
              <a:rPr lang="en-US" dirty="0"/>
              <a:t>Lowest hidden layer learns 1</a:t>
            </a:r>
            <a:r>
              <a:rPr lang="en-US" baseline="30000" dirty="0"/>
              <a:t>st</a:t>
            </a:r>
            <a:r>
              <a:rPr lang="en-US" dirty="0"/>
              <a:t> order features (e.g. edges…)</a:t>
            </a:r>
          </a:p>
          <a:p>
            <a:pPr lvl="1"/>
            <a:r>
              <a:rPr lang="en-US" dirty="0"/>
              <a:t>Upper hidden layers learn higher order features (comb. of lower features)</a:t>
            </a:r>
          </a:p>
          <a:p>
            <a:pPr lvl="1"/>
            <a:r>
              <a:rPr lang="en-US" dirty="0"/>
              <a:t>Some models learn hidden node representations in an unsupervised manner and discover general features of the input space (DBN)</a:t>
            </a:r>
          </a:p>
          <a:p>
            <a:pPr lvl="1"/>
            <a:r>
              <a:rPr lang="en-US" dirty="0"/>
              <a:t>Some models learn features in a supervised manner based on architected networks (CNN)</a:t>
            </a:r>
          </a:p>
          <a:p>
            <a:pPr lvl="1"/>
            <a:r>
              <a:rPr lang="en-US" dirty="0"/>
              <a:t>Final layer of transformed features flow into final supervised layer(s) and trained as one large network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Plausibility – e.g. Visual Cortex</a:t>
            </a:r>
          </a:p>
          <a:p>
            <a:r>
              <a:rPr lang="en-US" dirty="0" err="1"/>
              <a:t>Hastad</a:t>
            </a:r>
            <a:r>
              <a:rPr lang="en-US" dirty="0"/>
              <a:t> proof - Problems which can be represented with a polynomial number of nodes with </a:t>
            </a:r>
            <a:r>
              <a:rPr lang="en-US" i="1" dirty="0"/>
              <a:t>k</a:t>
            </a:r>
            <a:r>
              <a:rPr lang="en-US" dirty="0"/>
              <a:t> layers, may require an exponential number of nodes with </a:t>
            </a:r>
            <a:r>
              <a:rPr lang="en-US" i="1" dirty="0"/>
              <a:t>k</a:t>
            </a:r>
            <a:r>
              <a:rPr lang="en-US" dirty="0"/>
              <a:t>-1 layers (e.g. parity)</a:t>
            </a:r>
          </a:p>
          <a:p>
            <a:r>
              <a:rPr lang="en-US" dirty="0"/>
              <a:t>Highly varying functions can be efficiently represented with deep architectures - less weights to update than a less efficient shallow representation</a:t>
            </a:r>
          </a:p>
          <a:p>
            <a:r>
              <a:rPr lang="en-US" dirty="0"/>
              <a:t>Sub-features created in deep architecture can potentially be shared between multiple tasks – transfer and lifelong machine learning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Deep Learning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1980 - Fukushima – Neo-</a:t>
            </a:r>
            <a:r>
              <a:rPr lang="en-US" dirty="0" err="1"/>
              <a:t>Cognitron</a:t>
            </a:r>
            <a:endParaRPr lang="en-US" dirty="0"/>
          </a:p>
          <a:p>
            <a:r>
              <a:rPr lang="is-IS" dirty="0"/>
              <a:t>1986 - Rumelhart et al.  backpropagation networks</a:t>
            </a:r>
          </a:p>
          <a:p>
            <a:r>
              <a:rPr lang="is-IS" dirty="0"/>
              <a:t>1989 – LeCun - Convolutional Neural Nets for images (but hard to train)</a:t>
            </a:r>
          </a:p>
          <a:p>
            <a:r>
              <a:rPr lang="is-IS" dirty="0"/>
              <a:t>1990s - Interest subsides as other models are introduced – SVMs, Graphical models, etc. – each their turn...</a:t>
            </a:r>
          </a:p>
          <a:p>
            <a:r>
              <a:rPr lang="is-IS" dirty="0"/>
              <a:t>2006 - Deep Belief Networks (Hinton) and Stacked Autoencoders (Bengio) – Unsupervised pre-training followed by supervised learning </a:t>
            </a:r>
          </a:p>
          <a:p>
            <a:r>
              <a:rPr lang="is-IS" dirty="0"/>
              <a:t>2012 - Initial successes with supervised approaches which overcome vanishing gradient and are more general applicable</a:t>
            </a:r>
          </a:p>
          <a:p>
            <a:r>
              <a:rPr lang="is-IS" dirty="0"/>
              <a:t>2014 – Deep CNNs become better than humans for object recog in images</a:t>
            </a:r>
          </a:p>
          <a:p>
            <a:r>
              <a:rPr lang="is-IS" dirty="0"/>
              <a:t>2013 – Schmidhuber - Deep recurrent neural networks (LSTMs, GRUs)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669</Words>
  <Application>Microsoft Macintosh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Deep Learning Workshop</vt:lpstr>
      <vt:lpstr>Welcome !</vt:lpstr>
      <vt:lpstr>Agenda</vt:lpstr>
      <vt:lpstr>Deep Learning Overview</vt:lpstr>
      <vt:lpstr>Deep Learning Overview</vt:lpstr>
      <vt:lpstr>Deep Learning Overview</vt:lpstr>
      <vt:lpstr>Deep Learning Overview</vt:lpstr>
      <vt:lpstr>Why Deep Learning </vt:lpstr>
      <vt:lpstr>History of Deep Learning Networks</vt:lpstr>
      <vt:lpstr>Google’s Colaboratory</vt:lpstr>
      <vt:lpstr>What is Colaboratory?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49</cp:revision>
  <dcterms:created xsi:type="dcterms:W3CDTF">2017-04-03T09:16:08Z</dcterms:created>
  <dcterms:modified xsi:type="dcterms:W3CDTF">2020-10-15T00:41:29Z</dcterms:modified>
</cp:coreProperties>
</file>