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77" r:id="rId2"/>
    <p:sldId id="278" r:id="rId3"/>
    <p:sldId id="258" r:id="rId4"/>
    <p:sldId id="311" r:id="rId5"/>
    <p:sldId id="296" r:id="rId6"/>
    <p:sldId id="306" r:id="rId7"/>
    <p:sldId id="307" r:id="rId8"/>
    <p:sldId id="264" r:id="rId9"/>
    <p:sldId id="314" r:id="rId10"/>
    <p:sldId id="260" r:id="rId11"/>
    <p:sldId id="261" r:id="rId12"/>
    <p:sldId id="262" r:id="rId13"/>
    <p:sldId id="292" r:id="rId14"/>
    <p:sldId id="293" r:id="rId15"/>
    <p:sldId id="291" r:id="rId16"/>
    <p:sldId id="312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is Research?" id="{76C79B97-C378-46B0-9378-A52FB9F3EE0E}">
          <p14:sldIdLst>
            <p14:sldId id="277"/>
            <p14:sldId id="278"/>
          </p14:sldIdLst>
        </p14:section>
        <p14:section name="Ethics in AAE" id="{A1D67041-13CC-496D-A541-3F58D85464A0}">
          <p14:sldIdLst>
            <p14:sldId id="258"/>
            <p14:sldId id="311"/>
            <p14:sldId id="296"/>
          </p14:sldIdLst>
        </p14:section>
        <p14:section name="Data Analysis" id="{60D6AD66-D358-4D43-8FB5-E980A78CE68B}">
          <p14:sldIdLst>
            <p14:sldId id="306"/>
            <p14:sldId id="307"/>
            <p14:sldId id="264"/>
            <p14:sldId id="314"/>
            <p14:sldId id="260"/>
            <p14:sldId id="261"/>
            <p14:sldId id="262"/>
            <p14:sldId id="292"/>
            <p14:sldId id="293"/>
            <p14:sldId id="29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9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5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9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3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9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4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atacolada.org/9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colada.org/10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What is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2009109"/>
            <a:ext cx="5522259" cy="4848891"/>
          </a:xfrm>
        </p:spPr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Research is a process to discover new knowledge.</a:t>
            </a:r>
          </a:p>
          <a:p>
            <a:pPr marL="0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National Academy of Sciences: the objective of research is to 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“extend human knowledge of the physical, biological, or social world beyond what is already known.”</a:t>
            </a:r>
          </a:p>
        </p:txBody>
      </p:sp>
      <p:pic>
        <p:nvPicPr>
          <p:cNvPr id="1026" name="Picture 2" descr="Steps of the Scientific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61" y="522523"/>
            <a:ext cx="4486581" cy="570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9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69" y="262068"/>
            <a:ext cx="1216911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Brian </a:t>
            </a:r>
            <a:r>
              <a:rPr lang="en-US" sz="4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Wansink</a:t>
            </a:r>
            <a:endParaRPr lang="en-US" sz="4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654481"/>
            <a:ext cx="5352773" cy="4844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“The Grad Student Who Never Said ‘No’”</a:t>
            </a:r>
          </a:p>
          <a:p>
            <a:pPr marL="0" indent="0">
              <a:buNone/>
            </a:pPr>
            <a:endParaRPr 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“I told her to work hard [and] squeeze some blood out of this rock.” </a:t>
            </a:r>
          </a:p>
          <a:p>
            <a:endParaRPr 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“She analyzed the data over and over until she began discovering solutions that held up.”</a:t>
            </a:r>
          </a:p>
        </p:txBody>
      </p:sp>
      <p:pic>
        <p:nvPicPr>
          <p:cNvPr id="1026" name="Picture 2" descr="Brian Wansink and bottomless bow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86" y="924849"/>
            <a:ext cx="6203494" cy="445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918" y="337416"/>
            <a:ext cx="11039764" cy="1325563"/>
          </a:xfrm>
        </p:spPr>
        <p:txBody>
          <a:bodyPr/>
          <a:lstStyle/>
          <a:p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Wansink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Unwittingly Triggers Mass Reexamination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493115"/>
            <a:ext cx="5181600" cy="4351338"/>
          </a:xfrm>
        </p:spPr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Based on his Nov 2016 blog post, a few start stress testing the published articles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Discrepancies and suspicious patterns – like “blood in the water”</a:t>
            </a:r>
          </a:p>
          <a:p>
            <a:endParaRPr lang="en-US" dirty="0"/>
          </a:p>
        </p:txBody>
      </p:sp>
      <p:pic>
        <p:nvPicPr>
          <p:cNvPr id="7" name="Picture 2" descr="Brian Wansink">
            <a:extLst>
              <a:ext uri="{FF2B5EF4-FFF2-40B4-BE49-F238E27FC236}">
                <a16:creationId xmlns:a16="http://schemas.microsoft.com/office/drawing/2014/main" id="{5A67505E-0573-4216-BD28-9FA1BC4595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8717" y="1567935"/>
            <a:ext cx="3650673" cy="24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643254" y="4324062"/>
            <a:ext cx="5181600" cy="2289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John S. Dyson Chair of Consumer Behavior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Director: Cornell Food and Brand Lab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Co-Director of:</a:t>
            </a: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Institute for Behavioral Economics and Consumer Choice</a:t>
            </a: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Cornell Center for Behavioral Economics in Child Nutrition Programs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430E4-4CF3-4951-A24B-03F5157E6797}"/>
              </a:ext>
            </a:extLst>
          </p:cNvPr>
          <p:cNvSpPr/>
          <p:nvPr/>
        </p:nvSpPr>
        <p:spPr>
          <a:xfrm>
            <a:off x="302837" y="3935581"/>
            <a:ext cx="6252325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333333"/>
                </a:solidFill>
                <a:latin typeface="nyt-imperial"/>
              </a:rPr>
              <a:t>“Scrutiny of </a:t>
            </a:r>
            <a:r>
              <a:rPr lang="en-US" sz="2100" dirty="0" err="1">
                <a:solidFill>
                  <a:srgbClr val="333333"/>
                </a:solidFill>
                <a:latin typeface="nyt-imperial"/>
              </a:rPr>
              <a:t>Wansink's</a:t>
            </a:r>
            <a:r>
              <a:rPr lang="en-US" sz="2100" dirty="0">
                <a:solidFill>
                  <a:srgbClr val="333333"/>
                </a:solidFill>
                <a:latin typeface="nyt-imperial"/>
              </a:rPr>
              <a:t> work began after a 2016 blog post in which he recounted giving a data set to a graduate student and telling her there's </a:t>
            </a:r>
            <a:r>
              <a:rPr lang="en-US" sz="2100" b="1" dirty="0">
                <a:solidFill>
                  <a:srgbClr val="333333"/>
                </a:solidFill>
                <a:latin typeface="nyt-imperial"/>
              </a:rPr>
              <a:t>"got to be something here we can salvage." </a:t>
            </a:r>
            <a:r>
              <a:rPr lang="en-US" sz="2100" dirty="0">
                <a:solidFill>
                  <a:srgbClr val="333333"/>
                </a:solidFill>
                <a:latin typeface="nyt-imperial"/>
              </a:rPr>
              <a:t>That caught the attention of Dutch graduate student Tim van der Zee and others, who subsequently began reviewing </a:t>
            </a:r>
            <a:r>
              <a:rPr lang="en-US" sz="2100" dirty="0" err="1">
                <a:solidFill>
                  <a:srgbClr val="333333"/>
                </a:solidFill>
                <a:latin typeface="nyt-imperial"/>
              </a:rPr>
              <a:t>Wansink's</a:t>
            </a:r>
            <a:r>
              <a:rPr lang="en-US" sz="2100" dirty="0">
                <a:solidFill>
                  <a:srgbClr val="333333"/>
                </a:solidFill>
                <a:latin typeface="nyt-imperial"/>
              </a:rPr>
              <a:t> work and finding errors.”</a:t>
            </a:r>
          </a:p>
          <a:p>
            <a:pPr algn="ctr"/>
            <a:r>
              <a:rPr lang="en-US" sz="2100" dirty="0">
                <a:solidFill>
                  <a:srgbClr val="333333"/>
                </a:solidFill>
                <a:latin typeface="nyt-imperial"/>
              </a:rPr>
              <a:t>-NY Times 9-20-2018</a:t>
            </a:r>
            <a:endParaRPr 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5" y="365125"/>
            <a:ext cx="11180545" cy="861733"/>
          </a:xfrm>
        </p:spPr>
        <p:txBody>
          <a:bodyPr/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Popularity and Publication ≠ </a:t>
            </a:r>
            <a:r>
              <a:rPr lang="en-US" b="1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226859"/>
            <a:ext cx="11699298" cy="5937266"/>
          </a:xfrm>
        </p:spPr>
        <p:txBody>
          <a:bodyPr>
            <a:norm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Now that the dust has (mostly) settled…</a:t>
            </a: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18 of his articles retracted with many more “corrected” (one more than once)</a:t>
            </a: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Co-author Collin Payne left New Mexico State University in Jan 2018 with email records showing “p-hacking on steroids” E.g., “</a:t>
            </a:r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 not despair. It looks like stickers on fruit may work (with a bit more wizardry).”</a:t>
            </a: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Cornell issues findings in Sep 2018: “Professor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Wansink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committed academic misconduct in his research and scholarship, including misreporting of research data, problematic statistical techniques, failure to properly document and preserve research results, and inappropriate authorship.”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W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ansink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resigns</a:t>
            </a:r>
          </a:p>
          <a:p>
            <a:pPr lvl="1"/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Great Recession was a watershed moment of reflection in macro and finance</a:t>
            </a:r>
          </a:p>
          <a:p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Wansink’s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actions and the wider ‘replication crisis’ offers a similar opportunity for professional reflection and introspection in applied microeconomics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37" y="365126"/>
            <a:ext cx="11084119" cy="901700"/>
          </a:xfrm>
        </p:spPr>
        <p:txBody>
          <a:bodyPr>
            <a:norm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 Manipulation: </a:t>
            </a:r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-Hacking or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HARKing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631" y="1552576"/>
            <a:ext cx="10944225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Manipulate the data or specification so that the </a:t>
            </a:r>
            <a:r>
              <a:rPr 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result you want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becomes significant.</a:t>
            </a:r>
          </a:p>
          <a:p>
            <a:endParaRPr 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p-Hacking / fishing / data dredging / data mining / researcher degrees of freedom </a:t>
            </a:r>
            <a:r>
              <a:rPr lang="en-US" sz="29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– variable or sub-sample construction, specifications.</a:t>
            </a:r>
          </a:p>
          <a:p>
            <a:pPr lvl="1"/>
            <a:r>
              <a:rPr 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e.g. “</a:t>
            </a:r>
            <a:r>
              <a:rPr lang="en-US" sz="2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 not despair. It looks like stickers on fruit may work (with a bit more wizardry).”</a:t>
            </a:r>
          </a:p>
          <a:p>
            <a:pPr marL="457200" lvl="1" indent="0">
              <a:buNone/>
            </a:pPr>
            <a:endParaRPr lang="en-US" sz="26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Hypothesizing After Results are Known (</a:t>
            </a:r>
            <a:r>
              <a:rPr lang="en-US" sz="29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HARKing</a:t>
            </a:r>
            <a:r>
              <a:rPr lang="en-US" sz="2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  <a:r>
              <a:rPr lang="en-US" sz="29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–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running results to see what is significant, without a hypothesis as your guide.</a:t>
            </a:r>
          </a:p>
          <a:p>
            <a:pPr lvl="1"/>
            <a:r>
              <a:rPr lang="en-US" sz="2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Not guided by theory or conceptual model.</a:t>
            </a:r>
          </a:p>
          <a:p>
            <a:endParaRPr lang="en-US" sz="29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A5E9-BDC6-4CEA-87EB-DF6653AD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Defining and Describing Data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49E7-2441-4B5D-8AD5-68953F65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Leamer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: “Let’s take the ‘con’ out of econometrics” (1983).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Kennedy: “Sinning in the basement” (2002).</a:t>
            </a:r>
          </a:p>
          <a:p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Gelman and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Loken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: “Garden of forking paths” (2013): </a:t>
            </a:r>
          </a:p>
          <a:p>
            <a:pPr marL="0" indent="0" algn="ctr">
              <a:buNone/>
            </a:pPr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“…dataset can be analyzed in so many different ways (with the choices being not just what statistical test to perform but also decisions on what data to [include] or exclude, what measures to study, what interactions to consider, etc.), that very little information is provided by the statement that a study came up with a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 </a:t>
            </a:r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&lt; .05 result.”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7393E-E09D-4DAF-AC58-F8D25E89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FA3A-354B-44C1-83FB-F588290A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Falsification and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03BB-4467-4A6A-A339-77A06BB9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Falsification is manipulating research data with the intention of giving a false impression. 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This includes manipulating images, removing outliers or “inconvenient” results, changing, adding or omitting data points, etc.</a:t>
            </a:r>
          </a:p>
          <a:p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Similar to fabrication, which includes the wholesale making up of data.</a:t>
            </a:r>
          </a:p>
          <a:p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There is a general perception that falsification and fabrication are “worse”.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But falsification, </a:t>
            </a:r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-Hacking,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HARKing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and other methods of data manipulation all serve to undermine the scientific record.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A410F-E0DE-4880-A1B4-9435B3DD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37" y="365126"/>
            <a:ext cx="11084119" cy="901700"/>
          </a:xfrm>
        </p:spPr>
        <p:txBody>
          <a:bodyPr>
            <a:norm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Perspectives on Research Misconduct Motives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2737" y="1699490"/>
                <a:ext cx="10944225" cy="47933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ffectLst/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Gary Becker's consequentialist view: you should p-hack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𝑬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(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𝒃𝒆𝒏𝒆𝒇𝒊𝒕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)&gt;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𝑬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(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𝒄𝒐𝒔𝒕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)=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𝑷𝒓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(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𝒄𝒂𝒖𝒈𝒉𝒕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)∗</m:t>
                      </m:r>
                      <m:r>
                        <a:rPr lang="en-US" b="1" i="1" dirty="0" smtClean="0">
                          <a:effectLst/>
                          <a:latin typeface="Cambria Math" panose="02040503050406030204" pitchFamily="18" charset="0"/>
                          <a:cs typeface="Adobe Devanagari" panose="02040503050201020203" pitchFamily="18" charset="0"/>
                        </a:rPr>
                        <m:t>𝒑𝒆𝒏𝒂𝒍𝒕𝒚</m:t>
                      </m:r>
                    </m:oMath>
                  </m:oMathPara>
                </a14:m>
                <a:endParaRPr lang="en-US" dirty="0">
                  <a:effectLst/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endParaRPr lang="en-US" dirty="0">
                  <a:effectLst/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Diederik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</a:t>
                </a:r>
                <a:r>
                  <a:rPr lang="en-US" dirty="0" err="1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Stapel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:</a:t>
                </a:r>
              </a:p>
              <a:p>
                <a:r>
                  <a:rPr 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“Nobody ever checked my work. They trusted me…I did everything myself and next to me was a big jar of cookies…All I had to do was take it.” </a:t>
                </a:r>
                <a:endParaRPr lang="en-US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endParaRPr lang="en-US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Dan </a:t>
                </a:r>
                <a:r>
                  <a:rPr lang="en-US" dirty="0" err="1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Ariely's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“fudge factor” theory of honesty: </a:t>
                </a:r>
              </a:p>
              <a:p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Many (most?) have a strong preference for cheating in small ways, so they can still consider themselves basically honest.</a:t>
                </a:r>
              </a:p>
              <a:p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THIS IS THE GUY FROM A FEW SLIDES AGO!</a:t>
                </a:r>
              </a:p>
              <a:p>
                <a:endParaRPr lang="en-US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737" y="1699490"/>
                <a:ext cx="10944225" cy="4793383"/>
              </a:xfrm>
              <a:blipFill>
                <a:blip r:embed="rId2"/>
                <a:stretch>
                  <a:fillRect l="-1114" t="-2799" b="-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37" y="365126"/>
            <a:ext cx="11084119" cy="901700"/>
          </a:xfrm>
        </p:spPr>
        <p:txBody>
          <a:bodyPr>
            <a:norm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Perspectives on Research Misconduct Motives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2631" y="1745673"/>
                <a:ext cx="10944225" cy="37837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Andrew Gelman – a moralistic framing of these issues is unhelpful and misses the fact that most researchers live in a “statistical fantasy world” in which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Adobe Devanagari" panose="02040503050201020203" pitchFamily="18" charset="0"/>
                      </a:rPr>
                      <m:t>&lt;0.05</m:t>
                    </m:r>
                  </m:oMath>
                </a14:m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is the norm:</a:t>
                </a:r>
              </a:p>
              <a:p>
                <a:r>
                  <a:rPr 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“It’s fine to encourage good behavior and slam bad behavior—but let’s remember that lots of bad work is being done by good people.”</a:t>
                </a:r>
              </a:p>
              <a:p>
                <a:r>
                  <a:rPr 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“The problem is a fundamental lack of understanding. Yes, cheating occurs, but the cheating arises out of statistical confusion... The big problem is not overt ‘manipulation’ but researchers fooling themselves.”</a:t>
                </a:r>
              </a:p>
              <a:p>
                <a:endParaRPr lang="en-US" dirty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631" y="1745673"/>
                <a:ext cx="10944225" cy="3783770"/>
              </a:xfrm>
              <a:blipFill>
                <a:blip r:embed="rId2"/>
                <a:stretch>
                  <a:fillRect l="-1114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4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612" y="365127"/>
            <a:ext cx="8066776" cy="1325563"/>
          </a:xfrm>
        </p:spPr>
        <p:txBody>
          <a:bodyPr/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Social science v. “Bench science”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“Bench science”: physics, biology, chemistry </a:t>
            </a: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Lab-based</a:t>
            </a:r>
          </a:p>
          <a:p>
            <a:pPr marL="457200" lvl="1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Social science: economics </a:t>
            </a: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Surveys</a:t>
            </a: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Experiments</a:t>
            </a: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Quantitative and qualitative data </a:t>
            </a:r>
          </a:p>
          <a:p>
            <a:pPr marL="457200" lvl="1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57200" lvl="1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57200" lvl="1" indent="0" algn="ctr">
              <a:buNone/>
            </a:pPr>
            <a:r>
              <a:rPr lang="en-US" sz="4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soft science v. hard science</a:t>
            </a:r>
          </a:p>
        </p:txBody>
      </p:sp>
    </p:spTree>
    <p:extLst>
      <p:ext uri="{BB962C8B-B14F-4D97-AF65-F5344CB8AC3E}">
        <p14:creationId xmlns:p14="http://schemas.microsoft.com/office/powerpoint/2010/main" val="61794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6F35-C6DD-4F3E-A624-0D7C881A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3" y="528918"/>
            <a:ext cx="11071411" cy="5818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Ethics is often not discussed in agricultural &amp; resource economics. </a:t>
            </a:r>
          </a:p>
          <a:p>
            <a:pPr marL="0" indent="0">
              <a:buNone/>
            </a:pPr>
            <a:endParaRPr lang="en-US" sz="32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sz="3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But, it is essential to: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…train new researchers in ethics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…discuss the details and subtleties of misconduct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…address how economists make day-to-day ethical decisions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…ensure that our work is replicable and reproduceable </a:t>
            </a:r>
          </a:p>
        </p:txBody>
      </p:sp>
    </p:spTree>
    <p:extLst>
      <p:ext uri="{BB962C8B-B14F-4D97-AF65-F5344CB8AC3E}">
        <p14:creationId xmlns:p14="http://schemas.microsoft.com/office/powerpoint/2010/main" val="40209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5" y="365125"/>
            <a:ext cx="11180545" cy="861733"/>
          </a:xfrm>
        </p:spPr>
        <p:txBody>
          <a:bodyPr/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Replication Crisis</a:t>
            </a:r>
            <a:endParaRPr lang="en-US" b="1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501" y="1381072"/>
            <a:ext cx="11180545" cy="5476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2016 Nature poll of 1,500 scientists reported that 70% of respondents had failed to reproduce at least one other scientist's experiment. 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That included: 87% of chemists, 77% of biologists, 69% of physicists and engineers, 67% of medical researchers, 64% of earth and environmental scientists, and 62% of all others.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50% had failed to reproduce one of their own experiments.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Less than 20% had ever been contacted by another researcher unable to reproduce their work. 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minority had ever attempted to publish a replication, and of those 24% had been able to publish a successful replication, while 13% had published a failed replication.</a:t>
            </a:r>
          </a:p>
          <a:p>
            <a:pPr marL="0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 2009, 2% of scientists admitted to falsifying studies at least once and 14% admitted to personally knowing someone who did.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753CBA-7A5A-4669-B17C-280E88FC6D5E}"/>
              </a:ext>
            </a:extLst>
          </p:cNvPr>
          <p:cNvSpPr txBox="1">
            <a:spLocks/>
          </p:cNvSpPr>
          <p:nvPr/>
        </p:nvSpPr>
        <p:spPr>
          <a:xfrm>
            <a:off x="720501" y="3644749"/>
            <a:ext cx="6602383" cy="28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35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5" y="365125"/>
            <a:ext cx="11180545" cy="861733"/>
          </a:xfrm>
        </p:spPr>
        <p:txBody>
          <a:bodyPr/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Replication Crisis in Economics</a:t>
            </a:r>
            <a:endParaRPr lang="en-US" b="1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501" y="1736326"/>
            <a:ext cx="11180545" cy="547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2016 study in the journal </a:t>
            </a:r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Science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found that one-third of 18 experimental studies from two top-tier economics journals (</a:t>
            </a:r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American Economic Review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and the </a:t>
            </a:r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Quarterly Journal of Economics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 failed to successfully replicate.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With the original researchers’ assistance, that percentage increased to about half, suggesting reporting practices and requirements are seriously deficient.</a:t>
            </a:r>
            <a:endParaRPr lang="en-US" baseline="30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2017 study in the </a:t>
            </a:r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Economic Journal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suggested that "the majority of the average effects in the empirical economics literature are exaggerated by a factor of at least 2 and at least one-third are exaggerated by a factor of 4 or more".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753CBA-7A5A-4669-B17C-280E88FC6D5E}"/>
              </a:ext>
            </a:extLst>
          </p:cNvPr>
          <p:cNvSpPr txBox="1">
            <a:spLocks/>
          </p:cNvSpPr>
          <p:nvPr/>
        </p:nvSpPr>
        <p:spPr>
          <a:xfrm>
            <a:off x="720501" y="3644749"/>
            <a:ext cx="6602383" cy="28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CE0A-F7BB-4581-B4B2-4F4545F5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786716"/>
            <a:ext cx="10296144" cy="962090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times" panose="02020603050405020304" pitchFamily="18" charset="0"/>
                <a:cs typeface="times" panose="02020603050405020304" pitchFamily="18" charset="0"/>
              </a:rPr>
              <a:t>Unethical Data Management and Analysis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BBD5-DDA9-4A35-A79C-16C514E6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39" y="2066520"/>
            <a:ext cx="5307107" cy="444168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Michael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Lacour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Ariely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Francesca Gino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Brian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Wansink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the “solution”: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…to come next week!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100" name="Picture 4" descr="P-hacking: Common mistakes and how to avoid them | by Fernando Duarte  Salhani | GetNinjas">
            <a:extLst>
              <a:ext uri="{FF2B5EF4-FFF2-40B4-BE49-F238E27FC236}">
                <a16:creationId xmlns:a16="http://schemas.microsoft.com/office/drawing/2014/main" id="{03141A16-9653-4C17-B0CB-044D5E6B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44" y="1573274"/>
            <a:ext cx="6814253" cy="466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1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Michael LaCour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64" y="1591056"/>
            <a:ext cx="5080129" cy="47808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Falsified data: "When Contact Changes Minds: An Experiment on Transmission of Support for Gay Equality." </a:t>
            </a:r>
          </a:p>
          <a:p>
            <a:pPr lvl="1"/>
            <a:r>
              <a:rPr lang="en-US" sz="3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Science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Media: NPR, </a:t>
            </a:r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NYTimes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</a:t>
            </a:r>
          </a:p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Falsified grants: $793,000</a:t>
            </a:r>
          </a:p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Falsified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09" y="636419"/>
            <a:ext cx="5852157" cy="58521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500EB-8FAB-4957-AFA9-B7BF29BA2199}"/>
              </a:ext>
            </a:extLst>
          </p:cNvPr>
          <p:cNvSpPr/>
          <p:nvPr/>
        </p:nvSpPr>
        <p:spPr>
          <a:xfrm>
            <a:off x="5961888" y="5486400"/>
            <a:ext cx="3538728" cy="100217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Unraveling of Michael LaCour">
            <a:extLst>
              <a:ext uri="{FF2B5EF4-FFF2-40B4-BE49-F238E27FC236}">
                <a16:creationId xmlns:a16="http://schemas.microsoft.com/office/drawing/2014/main" id="{7A086DB9-698A-4A57-92E3-4AF66AC9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02" y="136523"/>
            <a:ext cx="4718480" cy="247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397512-778D-48AC-BD3B-3037A7935040}"/>
              </a:ext>
            </a:extLst>
          </p:cNvPr>
          <p:cNvSpPr/>
          <p:nvPr/>
        </p:nvSpPr>
        <p:spPr>
          <a:xfrm>
            <a:off x="5755909" y="566928"/>
            <a:ext cx="1284971" cy="1892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7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Dan </a:t>
            </a:r>
            <a:r>
              <a:rPr lang="en-US" sz="4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Ariely</a:t>
            </a:r>
            <a:r>
              <a:rPr lang="en-US" sz="4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(???)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64" y="1435608"/>
            <a:ext cx="8779684" cy="493631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August 2021 (and ongoing).</a:t>
            </a:r>
          </a:p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One publication: three studies. This is about Study 3. </a:t>
            </a:r>
          </a:p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13,500 drivers were randomly sent one of two policy review forms to sign: </a:t>
            </a:r>
          </a:p>
          <a:p>
            <a:pPr lvl="1"/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“I promise that the information I am providing is true” appeared at the </a:t>
            </a:r>
            <a:r>
              <a:rPr lang="en-US" sz="3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bottom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of the document and the other where the statement appear at the </a:t>
            </a:r>
            <a:r>
              <a:rPr lang="en-US" sz="3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top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</a:p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Falsified data.</a:t>
            </a:r>
          </a:p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Falsified analysis?</a:t>
            </a:r>
          </a:p>
          <a:p>
            <a:pPr marL="0" indent="0">
              <a:buNone/>
            </a:pPr>
            <a:endParaRPr lang="en-US" sz="3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  <a:hlinkClick r:id="rId2"/>
              </a:rPr>
              <a:t>https://datacolada.org/98</a:t>
            </a:r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 descr="Dan Ariely | Duke&amp;#39;s Fuqua School of Business">
            <a:extLst>
              <a:ext uri="{FF2B5EF4-FFF2-40B4-BE49-F238E27FC236}">
                <a16:creationId xmlns:a16="http://schemas.microsoft.com/office/drawing/2014/main" id="{A0DC2577-C72F-46C8-8893-0C7C9703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079" y="136523"/>
            <a:ext cx="2442547" cy="313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7BA29-FB89-418C-980D-F6ACFEE89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126" y="4023360"/>
            <a:ext cx="5325110" cy="25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4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Francesca Gino (???)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782" y="1393777"/>
            <a:ext cx="11392603" cy="53277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Recent, recent: June 2023 (and ongoing).</a:t>
            </a:r>
          </a:p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Collaborator on </a:t>
            </a:r>
            <a:r>
              <a:rPr lang="en-US" sz="3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Ariley</a:t>
            </a:r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paper, with Study 1 &amp; 2.</a:t>
            </a:r>
          </a:p>
          <a:p>
            <a:endParaRPr lang="en-US" sz="3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TWO different people independently faked data for two different studies in a paper about dishonesty.</a:t>
            </a:r>
          </a:p>
          <a:p>
            <a:endParaRPr 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Falsified data.</a:t>
            </a:r>
          </a:p>
          <a:p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Falsified analysis?</a:t>
            </a:r>
          </a:p>
          <a:p>
            <a:pPr marL="0" indent="0">
              <a:buNone/>
            </a:pPr>
            <a:endParaRPr lang="en-US" sz="3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  <a:hlinkClick r:id="rId2"/>
              </a:rPr>
              <a:t>https://datacolada.org/109</a:t>
            </a:r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(and 110, 111, 112)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53-DFBC-4749-A5EC-34192BC4B553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D4F80-3469-4F77-9EFF-C4CEE708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34" y="365127"/>
            <a:ext cx="3544484" cy="2000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A4A36-CF1B-4300-BD22-46C6BF7D9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13" y="3077170"/>
            <a:ext cx="4361577" cy="36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7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</TotalTime>
  <Words>1448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Devanagari</vt:lpstr>
      <vt:lpstr>Arial</vt:lpstr>
      <vt:lpstr>Calibri</vt:lpstr>
      <vt:lpstr>Calibri Light</vt:lpstr>
      <vt:lpstr>Cambria Math</vt:lpstr>
      <vt:lpstr>nyt-imperial</vt:lpstr>
      <vt:lpstr>times</vt:lpstr>
      <vt:lpstr>Office Theme</vt:lpstr>
      <vt:lpstr>What is research?</vt:lpstr>
      <vt:lpstr>Social science v. “Bench science”</vt:lpstr>
      <vt:lpstr>PowerPoint Presentation</vt:lpstr>
      <vt:lpstr>Replication Crisis</vt:lpstr>
      <vt:lpstr>Replication Crisis in Economics</vt:lpstr>
      <vt:lpstr>Unethical Data Management and Analysis</vt:lpstr>
      <vt:lpstr>Michael LaCour</vt:lpstr>
      <vt:lpstr>Dan Ariely (???) </vt:lpstr>
      <vt:lpstr>Francesca Gino (???)</vt:lpstr>
      <vt:lpstr>Brian Wansink</vt:lpstr>
      <vt:lpstr>Wansink Unwittingly Triggers Mass Reexamination</vt:lpstr>
      <vt:lpstr>Popularity and Publication ≠ Immunity</vt:lpstr>
      <vt:lpstr>Data Manipulation: p-Hacking or HARKing</vt:lpstr>
      <vt:lpstr>Defining and Describing Data Manipulation</vt:lpstr>
      <vt:lpstr>Falsification and Fabrication</vt:lpstr>
      <vt:lpstr>Perspectives on Research Misconduct Motives</vt:lpstr>
      <vt:lpstr>Perspectives on Research Misconduct Motives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Viewpoint: Beasts of the field?  Ethics in agricultural and applied economics</dc:title>
  <dc:creator>Athnos, April Christine Ross</dc:creator>
  <cp:lastModifiedBy>Anna Leigh Josephson</cp:lastModifiedBy>
  <cp:revision>89</cp:revision>
  <dcterms:created xsi:type="dcterms:W3CDTF">2018-09-09T15:51:54Z</dcterms:created>
  <dcterms:modified xsi:type="dcterms:W3CDTF">2024-01-30T11:52:42Z</dcterms:modified>
</cp:coreProperties>
</file>