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EBE9B"/>
    <a:srgbClr val="3475ED"/>
    <a:srgbClr val="000000"/>
    <a:srgbClr val="FFC300"/>
    <a:srgbClr val="40C3EF"/>
    <a:srgbClr val="4F94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67A2E6-C76E-A0E4-3ECE-7F82ED5304BD}" v="683" dt="2024-06-07T21:21:26.8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68" d="100"/>
          <a:sy n="68" d="100"/>
        </p:scale>
        <p:origin x="42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892A56-67A0-4F94-B4BC-D70C3D79116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8429B0-3E43-474A-AFD8-92A0620B3944}">
      <dgm:prSet/>
      <dgm:spPr/>
      <dgm:t>
        <a:bodyPr/>
        <a:lstStyle/>
        <a:p>
          <a:r>
            <a:rPr lang="en-US" b="1" dirty="0" smtClean="0"/>
            <a:t>Technologies to be Used</a:t>
          </a:r>
          <a:endParaRPr lang="en-US" dirty="0"/>
        </a:p>
      </dgm:t>
    </dgm:pt>
    <dgm:pt modelId="{F7B9005E-C9F7-42F5-87EB-26B093A00666}" type="parTrans" cxnId="{26F69177-3F67-47BF-A410-DAA8E040063D}">
      <dgm:prSet/>
      <dgm:spPr/>
      <dgm:t>
        <a:bodyPr/>
        <a:lstStyle/>
        <a:p>
          <a:endParaRPr lang="en-US"/>
        </a:p>
      </dgm:t>
    </dgm:pt>
    <dgm:pt modelId="{415B741B-5F6A-441C-B6C4-C1A0CDF81F88}" type="sibTrans" cxnId="{26F69177-3F67-47BF-A410-DAA8E040063D}">
      <dgm:prSet/>
      <dgm:spPr/>
      <dgm:t>
        <a:bodyPr/>
        <a:lstStyle/>
        <a:p>
          <a:endParaRPr lang="en-US"/>
        </a:p>
      </dgm:t>
    </dgm:pt>
    <dgm:pt modelId="{6617DF9A-BA90-44E2-BDF0-468913E37B09}">
      <dgm:prSet/>
      <dgm:spPr/>
      <dgm:t>
        <a:bodyPr/>
        <a:lstStyle/>
        <a:p>
          <a:r>
            <a:rPr lang="en-US" b="1" dirty="0" smtClean="0"/>
            <a:t>Project Evaluation or Testing</a:t>
          </a:r>
          <a:endParaRPr lang="en-US" dirty="0"/>
        </a:p>
      </dgm:t>
    </dgm:pt>
    <dgm:pt modelId="{6478467A-AD5B-427C-B0C7-DFC1821927B4}" type="parTrans" cxnId="{52926CF5-F04E-4F7F-B508-03C77D417638}">
      <dgm:prSet/>
      <dgm:spPr/>
      <dgm:t>
        <a:bodyPr/>
        <a:lstStyle/>
        <a:p>
          <a:endParaRPr lang="en-US"/>
        </a:p>
      </dgm:t>
    </dgm:pt>
    <dgm:pt modelId="{ED7B1A84-C3BD-494A-B0F6-A89474ABD0DA}" type="sibTrans" cxnId="{52926CF5-F04E-4F7F-B508-03C77D417638}">
      <dgm:prSet/>
      <dgm:spPr/>
      <dgm:t>
        <a:bodyPr/>
        <a:lstStyle/>
        <a:p>
          <a:endParaRPr lang="en-US"/>
        </a:p>
      </dgm:t>
    </dgm:pt>
    <dgm:pt modelId="{97AD3FE8-EA3A-49C1-92CB-4DB156D65B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 smtClean="0"/>
            <a:t>Account Information Retrieval</a:t>
          </a:r>
          <a:r>
            <a:rPr lang="en-US" dirty="0" smtClean="0"/>
            <a:t>: Evaluate the </a:t>
          </a:r>
          <a:r>
            <a:rPr lang="en-US" dirty="0" err="1" smtClean="0"/>
            <a:t>chatbot's</a:t>
          </a:r>
          <a:r>
            <a:rPr lang="en-US" dirty="0" smtClean="0"/>
            <a:t> ability to retrieve account balances and transaction history accurately.</a:t>
          </a:r>
          <a:endParaRPr lang="en-US" dirty="0"/>
        </a:p>
      </dgm:t>
    </dgm:pt>
    <dgm:pt modelId="{397DDA32-6063-457A-B9BC-F59A389CDECC}" type="parTrans" cxnId="{83515F37-E53D-458E-9677-303AE942F3BD}">
      <dgm:prSet/>
      <dgm:spPr/>
      <dgm:t>
        <a:bodyPr/>
        <a:lstStyle/>
        <a:p>
          <a:endParaRPr lang="en-US"/>
        </a:p>
      </dgm:t>
    </dgm:pt>
    <dgm:pt modelId="{A7FE23C4-F76B-45E9-85D8-BF2218C54C05}" type="sibTrans" cxnId="{83515F37-E53D-458E-9677-303AE942F3BD}">
      <dgm:prSet/>
      <dgm:spPr/>
      <dgm:t>
        <a:bodyPr/>
        <a:lstStyle/>
        <a:p>
          <a:endParaRPr lang="en-US"/>
        </a:p>
      </dgm:t>
    </dgm:pt>
    <dgm:pt modelId="{CC64A9CF-D63F-4FEF-B1F3-9F836F40D6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 smtClean="0"/>
            <a:t>Natural Language Processing (NLP) Framework</a:t>
          </a:r>
          <a:r>
            <a:rPr lang="en-US" dirty="0" smtClean="0"/>
            <a:t>: Employ </a:t>
          </a:r>
          <a:r>
            <a:rPr lang="en-US" dirty="0" err="1" smtClean="0"/>
            <a:t>Keras</a:t>
          </a:r>
          <a:r>
            <a:rPr lang="en-US" dirty="0" smtClean="0"/>
            <a:t> or </a:t>
          </a:r>
          <a:r>
            <a:rPr lang="en-US" dirty="0" err="1" smtClean="0"/>
            <a:t>TensorFlow</a:t>
          </a:r>
          <a:r>
            <a:rPr lang="en-US" dirty="0" smtClean="0"/>
            <a:t> for text processing and sentiment analysis.</a:t>
          </a:r>
          <a:endParaRPr lang="en-US" dirty="0"/>
        </a:p>
      </dgm:t>
    </dgm:pt>
    <dgm:pt modelId="{92331209-0166-4195-9AD4-2DDB009881FA}" type="parTrans" cxnId="{4095C5D5-2163-41A1-AA4F-CE00285A6085}">
      <dgm:prSet/>
      <dgm:spPr/>
      <dgm:t>
        <a:bodyPr/>
        <a:lstStyle/>
        <a:p>
          <a:endParaRPr lang="en-US"/>
        </a:p>
      </dgm:t>
    </dgm:pt>
    <dgm:pt modelId="{62CFD7FD-4C31-482B-8AC0-FF3EAFE0A040}" type="sibTrans" cxnId="{4095C5D5-2163-41A1-AA4F-CE00285A6085}">
      <dgm:prSet/>
      <dgm:spPr/>
      <dgm:t>
        <a:bodyPr/>
        <a:lstStyle/>
        <a:p>
          <a:endParaRPr lang="en-US"/>
        </a:p>
      </dgm:t>
    </dgm:pt>
    <dgm:pt modelId="{2490B2C1-C5B7-4345-A062-DC4FAAA930B3}">
      <dgm:prSet/>
      <dgm:spPr/>
      <dgm:t>
        <a:bodyPr/>
        <a:lstStyle/>
        <a:p>
          <a:r>
            <a:rPr lang="en-US" b="1" dirty="0" smtClean="0"/>
            <a:t>Machine Learning Models</a:t>
          </a:r>
          <a:r>
            <a:rPr lang="en-US" dirty="0" smtClean="0"/>
            <a:t>: Utilize RNN or BERT for user intent classification and dialogue management.</a:t>
          </a:r>
          <a:endParaRPr lang="en-US" dirty="0"/>
        </a:p>
      </dgm:t>
    </dgm:pt>
    <dgm:pt modelId="{6B36A146-C35B-4482-8CC9-42EFD2B45C45}" type="parTrans" cxnId="{40EE2EF7-7DC3-4822-95D7-25C1C557A1B8}">
      <dgm:prSet/>
      <dgm:spPr/>
      <dgm:t>
        <a:bodyPr/>
        <a:lstStyle/>
        <a:p>
          <a:endParaRPr lang="en-US"/>
        </a:p>
      </dgm:t>
    </dgm:pt>
    <dgm:pt modelId="{655F0F99-4530-4F8C-8D7B-1BE549A9FE7B}" type="sibTrans" cxnId="{40EE2EF7-7DC3-4822-95D7-25C1C557A1B8}">
      <dgm:prSet/>
      <dgm:spPr/>
      <dgm:t>
        <a:bodyPr/>
        <a:lstStyle/>
        <a:p>
          <a:endParaRPr lang="en-US"/>
        </a:p>
      </dgm:t>
    </dgm:pt>
    <dgm:pt modelId="{8AD9A120-FE85-4186-944F-C4175023F5E3}">
      <dgm:prSet/>
      <dgm:spPr/>
      <dgm:t>
        <a:bodyPr/>
        <a:lstStyle/>
        <a:p>
          <a:r>
            <a:rPr lang="en-US" b="1" dirty="0" err="1" smtClean="0"/>
            <a:t>Chatbot</a:t>
          </a:r>
          <a:r>
            <a:rPr lang="en-US" b="1" dirty="0" smtClean="0"/>
            <a:t> Framework</a:t>
          </a:r>
          <a:r>
            <a:rPr lang="en-US" dirty="0" smtClean="0"/>
            <a:t>: Implement Rasa or </a:t>
          </a:r>
          <a:r>
            <a:rPr lang="en-US" dirty="0" err="1" smtClean="0"/>
            <a:t>Dialogflow</a:t>
          </a:r>
          <a:r>
            <a:rPr lang="en-US" dirty="0" smtClean="0"/>
            <a:t> for building conversational agents and managing dialogue flows.</a:t>
          </a:r>
          <a:endParaRPr lang="en-US" dirty="0"/>
        </a:p>
      </dgm:t>
    </dgm:pt>
    <dgm:pt modelId="{063CDBE7-23ED-4892-B962-50B9FB36B238}" type="parTrans" cxnId="{E2656095-8197-40DB-AEC1-9989A4B6F640}">
      <dgm:prSet/>
      <dgm:spPr/>
      <dgm:t>
        <a:bodyPr/>
        <a:lstStyle/>
        <a:p>
          <a:endParaRPr lang="en-US"/>
        </a:p>
      </dgm:t>
    </dgm:pt>
    <dgm:pt modelId="{0F6F24FF-883A-4AB0-9063-6E6D2E774CB3}" type="sibTrans" cxnId="{E2656095-8197-40DB-AEC1-9989A4B6F640}">
      <dgm:prSet/>
      <dgm:spPr/>
      <dgm:t>
        <a:bodyPr/>
        <a:lstStyle/>
        <a:p>
          <a:endParaRPr lang="en-US"/>
        </a:p>
      </dgm:t>
    </dgm:pt>
    <dgm:pt modelId="{1BBCB958-08EE-47F1-810D-8ED5135D4724}">
      <dgm:prSet/>
      <dgm:spPr/>
      <dgm:t>
        <a:bodyPr/>
        <a:lstStyle/>
        <a:p>
          <a:r>
            <a:rPr lang="en-US" b="1" dirty="0" smtClean="0"/>
            <a:t>Database Management System</a:t>
          </a:r>
          <a:r>
            <a:rPr lang="en-US" dirty="0" smtClean="0"/>
            <a:t>: Use MySQL or MongoDB for secure storage of user data and transaction history.</a:t>
          </a:r>
          <a:endParaRPr lang="en-US" dirty="0"/>
        </a:p>
      </dgm:t>
    </dgm:pt>
    <dgm:pt modelId="{30E7D6DA-B57F-4197-B12E-E1635A8D8395}" type="parTrans" cxnId="{C617595B-0169-4791-A448-CD929654683F}">
      <dgm:prSet/>
      <dgm:spPr/>
      <dgm:t>
        <a:bodyPr/>
        <a:lstStyle/>
        <a:p>
          <a:endParaRPr lang="en-US"/>
        </a:p>
      </dgm:t>
    </dgm:pt>
    <dgm:pt modelId="{8A5C8745-64AB-47BB-B6D1-32F65D8D3D30}" type="sibTrans" cxnId="{C617595B-0169-4791-A448-CD929654683F}">
      <dgm:prSet/>
      <dgm:spPr/>
      <dgm:t>
        <a:bodyPr/>
        <a:lstStyle/>
        <a:p>
          <a:endParaRPr lang="en-US"/>
        </a:p>
      </dgm:t>
    </dgm:pt>
    <dgm:pt modelId="{A27CD37C-3095-4C6E-BC02-55DCA5658D1D}">
      <dgm:prSet/>
      <dgm:spPr/>
      <dgm:t>
        <a:bodyPr/>
        <a:lstStyle/>
        <a:p>
          <a:r>
            <a:rPr lang="en-US" b="1" dirty="0" smtClean="0"/>
            <a:t>Cloud Services</a:t>
          </a:r>
          <a:r>
            <a:rPr lang="en-US" dirty="0" smtClean="0"/>
            <a:t>: Host the </a:t>
          </a:r>
          <a:r>
            <a:rPr lang="en-US" dirty="0" err="1" smtClean="0"/>
            <a:t>chatbot</a:t>
          </a:r>
          <a:r>
            <a:rPr lang="en-US" dirty="0" smtClean="0"/>
            <a:t> application on AWS or Google Cloud for scalability and reliability.</a:t>
          </a:r>
          <a:endParaRPr lang="en-US" dirty="0"/>
        </a:p>
      </dgm:t>
    </dgm:pt>
    <dgm:pt modelId="{D4796780-F2CB-46CC-A9CD-95589025AB48}" type="parTrans" cxnId="{1C01E97F-A154-4836-9AFA-F4B0A2F20601}">
      <dgm:prSet/>
      <dgm:spPr/>
      <dgm:t>
        <a:bodyPr/>
        <a:lstStyle/>
        <a:p>
          <a:endParaRPr lang="en-US"/>
        </a:p>
      </dgm:t>
    </dgm:pt>
    <dgm:pt modelId="{4C517533-3BD1-4D5B-B431-4A970A0E211E}" type="sibTrans" cxnId="{1C01E97F-A154-4836-9AFA-F4B0A2F20601}">
      <dgm:prSet/>
      <dgm:spPr/>
      <dgm:t>
        <a:bodyPr/>
        <a:lstStyle/>
        <a:p>
          <a:endParaRPr lang="en-US"/>
        </a:p>
      </dgm:t>
    </dgm:pt>
    <dgm:pt modelId="{78F950D6-FA7F-4F34-8E4A-81B8D4BD60EC}">
      <dgm:prSet/>
      <dgm:spPr/>
      <dgm:t>
        <a:bodyPr/>
        <a:lstStyle/>
        <a:p>
          <a:r>
            <a:rPr lang="en-US" b="1" dirty="0" smtClean="0"/>
            <a:t>Fund Transfer</a:t>
          </a:r>
          <a:r>
            <a:rPr lang="en-US" dirty="0" smtClean="0"/>
            <a:t>: Test the </a:t>
          </a:r>
          <a:r>
            <a:rPr lang="en-US" dirty="0" err="1" smtClean="0"/>
            <a:t>chatbot's</a:t>
          </a:r>
          <a:r>
            <a:rPr lang="en-US" dirty="0" smtClean="0"/>
            <a:t> functionality in initiating fund transfers between accounts and to external beneficiaries.</a:t>
          </a:r>
          <a:endParaRPr lang="en-US" dirty="0"/>
        </a:p>
      </dgm:t>
    </dgm:pt>
    <dgm:pt modelId="{B22443AB-3113-4ACD-820E-F4A7D4376651}" type="parTrans" cxnId="{6615B262-8891-40DA-BFEB-5DF633AA7415}">
      <dgm:prSet/>
      <dgm:spPr/>
      <dgm:t>
        <a:bodyPr/>
        <a:lstStyle/>
        <a:p>
          <a:endParaRPr lang="en-US"/>
        </a:p>
      </dgm:t>
    </dgm:pt>
    <dgm:pt modelId="{573EB1F2-8F28-4F8B-B7E1-3A28511E7E74}" type="sibTrans" cxnId="{6615B262-8891-40DA-BFEB-5DF633AA7415}">
      <dgm:prSet/>
      <dgm:spPr/>
      <dgm:t>
        <a:bodyPr/>
        <a:lstStyle/>
        <a:p>
          <a:endParaRPr lang="en-US"/>
        </a:p>
      </dgm:t>
    </dgm:pt>
    <dgm:pt modelId="{84CD7CBF-DEC0-46E9-BCD1-A5F94CE2B079}">
      <dgm:prSet/>
      <dgm:spPr/>
      <dgm:t>
        <a:bodyPr/>
        <a:lstStyle/>
        <a:p>
          <a:r>
            <a:rPr lang="en-US" b="1" dirty="0" smtClean="0"/>
            <a:t>Bill Payments</a:t>
          </a:r>
          <a:r>
            <a:rPr lang="en-US" dirty="0" smtClean="0"/>
            <a:t>: Assess the </a:t>
          </a:r>
          <a:r>
            <a:rPr lang="en-US" dirty="0" err="1" smtClean="0"/>
            <a:t>chatbot's</a:t>
          </a:r>
          <a:r>
            <a:rPr lang="en-US" dirty="0" smtClean="0"/>
            <a:t> capability to handle utility bill payments and credit card bill settlements seamlessly.</a:t>
          </a:r>
          <a:endParaRPr lang="en-US" dirty="0"/>
        </a:p>
      </dgm:t>
    </dgm:pt>
    <dgm:pt modelId="{A49F20A4-3CF9-48A5-80DE-1A69FC9A18E4}" type="parTrans" cxnId="{1211B1F5-784B-4DE0-91C3-BB85D1B61E1A}">
      <dgm:prSet/>
      <dgm:spPr/>
      <dgm:t>
        <a:bodyPr/>
        <a:lstStyle/>
        <a:p>
          <a:endParaRPr lang="en-US"/>
        </a:p>
      </dgm:t>
    </dgm:pt>
    <dgm:pt modelId="{252E98D5-0A5A-45E4-8D8D-3C9A6FCF7EF3}" type="sibTrans" cxnId="{1211B1F5-784B-4DE0-91C3-BB85D1B61E1A}">
      <dgm:prSet/>
      <dgm:spPr/>
      <dgm:t>
        <a:bodyPr/>
        <a:lstStyle/>
        <a:p>
          <a:endParaRPr lang="en-US"/>
        </a:p>
      </dgm:t>
    </dgm:pt>
    <dgm:pt modelId="{1C7059FE-3371-46FE-A906-8FFE97C644D7}">
      <dgm:prSet/>
      <dgm:spPr/>
      <dgm:t>
        <a:bodyPr/>
        <a:lstStyle/>
        <a:p>
          <a:r>
            <a:rPr lang="en-US" b="1" dirty="0" smtClean="0"/>
            <a:t>Loan Calculations</a:t>
          </a:r>
          <a:r>
            <a:rPr lang="en-US" dirty="0" smtClean="0"/>
            <a:t>: Verify the </a:t>
          </a:r>
          <a:r>
            <a:rPr lang="en-US" dirty="0" err="1" smtClean="0"/>
            <a:t>chatbot's</a:t>
          </a:r>
          <a:r>
            <a:rPr lang="en-US" dirty="0" smtClean="0"/>
            <a:t> accuracy in providing loan eligibility checks and EMI calculations.*</a:t>
          </a:r>
          <a:endParaRPr lang="en-US" dirty="0"/>
        </a:p>
      </dgm:t>
    </dgm:pt>
    <dgm:pt modelId="{AD948D5D-1288-4A17-91C3-227AF86B6D83}" type="parTrans" cxnId="{2AD2F5AC-1FCF-442E-B000-628C5FDEE156}">
      <dgm:prSet/>
      <dgm:spPr/>
      <dgm:t>
        <a:bodyPr/>
        <a:lstStyle/>
        <a:p>
          <a:endParaRPr lang="en-US"/>
        </a:p>
      </dgm:t>
    </dgm:pt>
    <dgm:pt modelId="{65974866-9DCE-4C26-BA8B-2A40428928BC}" type="sibTrans" cxnId="{2AD2F5AC-1FCF-442E-B000-628C5FDEE156}">
      <dgm:prSet/>
      <dgm:spPr/>
      <dgm:t>
        <a:bodyPr/>
        <a:lstStyle/>
        <a:p>
          <a:endParaRPr lang="en-US"/>
        </a:p>
      </dgm:t>
    </dgm:pt>
    <dgm:pt modelId="{74FDA8B1-3B9A-4517-9C70-646D07E42B14}">
      <dgm:prSet/>
      <dgm:spPr/>
      <dgm:t>
        <a:bodyPr/>
        <a:lstStyle/>
        <a:p>
          <a:r>
            <a:rPr lang="en-US" b="1" dirty="0" smtClean="0"/>
            <a:t>Branch and ATM Locator</a:t>
          </a:r>
          <a:r>
            <a:rPr lang="en-US" dirty="0" smtClean="0"/>
            <a:t>: Evaluate the </a:t>
          </a:r>
          <a:r>
            <a:rPr lang="en-US" dirty="0" err="1" smtClean="0"/>
            <a:t>chatbot's</a:t>
          </a:r>
          <a:r>
            <a:rPr lang="en-US" dirty="0" smtClean="0"/>
            <a:t> effectiveness in locating nearby bank branches and ATMs based on user input.</a:t>
          </a:r>
          <a:endParaRPr lang="en-US" dirty="0"/>
        </a:p>
      </dgm:t>
    </dgm:pt>
    <dgm:pt modelId="{EC8B1E93-BDFE-4C4D-A9DE-FF0C0013DC06}" type="parTrans" cxnId="{2DF88DFF-9E74-4133-A5AD-92D2633B8334}">
      <dgm:prSet/>
      <dgm:spPr/>
      <dgm:t>
        <a:bodyPr/>
        <a:lstStyle/>
        <a:p>
          <a:endParaRPr lang="en-US"/>
        </a:p>
      </dgm:t>
    </dgm:pt>
    <dgm:pt modelId="{0185F66A-DC91-4177-A715-8E803EBCA2DB}" type="sibTrans" cxnId="{2DF88DFF-9E74-4133-A5AD-92D2633B8334}">
      <dgm:prSet/>
      <dgm:spPr/>
      <dgm:t>
        <a:bodyPr/>
        <a:lstStyle/>
        <a:p>
          <a:endParaRPr lang="en-US"/>
        </a:p>
      </dgm:t>
    </dgm:pt>
    <dgm:pt modelId="{1E90ECA3-B7F5-45B2-B52A-06542DC35127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7154DE34-0890-4C42-BB4C-CC3B8DB1F7AB}" type="parTrans" cxnId="{F8D8A7A5-ED28-4432-AFBD-28916ADFF3D8}">
      <dgm:prSet/>
      <dgm:spPr/>
      <dgm:t>
        <a:bodyPr/>
        <a:lstStyle/>
        <a:p>
          <a:endParaRPr lang="en-US"/>
        </a:p>
      </dgm:t>
    </dgm:pt>
    <dgm:pt modelId="{F7FFCBB4-7D80-41B9-8A5D-674F18900F93}" type="sibTrans" cxnId="{F8D8A7A5-ED28-4432-AFBD-28916ADFF3D8}">
      <dgm:prSet/>
      <dgm:spPr/>
      <dgm:t>
        <a:bodyPr/>
        <a:lstStyle/>
        <a:p>
          <a:endParaRPr lang="en-US"/>
        </a:p>
      </dgm:t>
    </dgm:pt>
    <dgm:pt modelId="{8A5FEEE8-D87F-4938-B061-4FF830A959A2}">
      <dgm:prSet/>
      <dgm:spPr/>
      <dgm:t>
        <a:bodyPr/>
        <a:lstStyle/>
        <a:p>
          <a:endParaRPr lang="en-US" dirty="0"/>
        </a:p>
      </dgm:t>
    </dgm:pt>
    <dgm:pt modelId="{9184F11F-CF89-4658-A8D6-6BAD41C03D64}" type="parTrans" cxnId="{A82E43E3-84CD-4B7D-B5C1-42515A36629A}">
      <dgm:prSet/>
      <dgm:spPr/>
      <dgm:t>
        <a:bodyPr/>
        <a:lstStyle/>
        <a:p>
          <a:endParaRPr lang="en-US"/>
        </a:p>
      </dgm:t>
    </dgm:pt>
    <dgm:pt modelId="{BE661826-977B-4631-A020-C2A1D35D42BD}" type="sibTrans" cxnId="{A82E43E3-84CD-4B7D-B5C1-42515A36629A}">
      <dgm:prSet/>
      <dgm:spPr/>
      <dgm:t>
        <a:bodyPr/>
        <a:lstStyle/>
        <a:p>
          <a:endParaRPr lang="en-US"/>
        </a:p>
      </dgm:t>
    </dgm:pt>
    <dgm:pt modelId="{8E783C98-7146-468E-90E8-96B7EA54FF63}">
      <dgm:prSet/>
      <dgm:spPr/>
      <dgm:t>
        <a:bodyPr/>
        <a:lstStyle/>
        <a:p>
          <a:endParaRPr lang="en-US" dirty="0"/>
        </a:p>
      </dgm:t>
    </dgm:pt>
    <dgm:pt modelId="{18C415AC-4B97-4D2A-BF16-5F9242CDD543}" type="parTrans" cxnId="{2301CB73-BD59-473E-9927-1BCC389FE620}">
      <dgm:prSet/>
      <dgm:spPr/>
      <dgm:t>
        <a:bodyPr/>
        <a:lstStyle/>
        <a:p>
          <a:endParaRPr lang="en-US"/>
        </a:p>
      </dgm:t>
    </dgm:pt>
    <dgm:pt modelId="{39BE50A2-1557-4DF1-9C43-E6E3B383F522}" type="sibTrans" cxnId="{2301CB73-BD59-473E-9927-1BCC389FE620}">
      <dgm:prSet/>
      <dgm:spPr/>
      <dgm:t>
        <a:bodyPr/>
        <a:lstStyle/>
        <a:p>
          <a:endParaRPr lang="en-US"/>
        </a:p>
      </dgm:t>
    </dgm:pt>
    <dgm:pt modelId="{DD2EE551-55FB-47BA-A0B6-1361DF7CC448}">
      <dgm:prSet/>
      <dgm:spPr/>
      <dgm:t>
        <a:bodyPr/>
        <a:lstStyle/>
        <a:p>
          <a:endParaRPr lang="en-US" dirty="0"/>
        </a:p>
      </dgm:t>
    </dgm:pt>
    <dgm:pt modelId="{4804CD8A-8D38-4587-B52A-417FA1D28764}" type="parTrans" cxnId="{ED7B9EF4-4201-4032-B616-E40722E8E08E}">
      <dgm:prSet/>
      <dgm:spPr/>
      <dgm:t>
        <a:bodyPr/>
        <a:lstStyle/>
        <a:p>
          <a:endParaRPr lang="en-US"/>
        </a:p>
      </dgm:t>
    </dgm:pt>
    <dgm:pt modelId="{5355B1C2-9582-41CE-B541-C49574E0AA46}" type="sibTrans" cxnId="{ED7B9EF4-4201-4032-B616-E40722E8E08E}">
      <dgm:prSet/>
      <dgm:spPr/>
      <dgm:t>
        <a:bodyPr/>
        <a:lstStyle/>
        <a:p>
          <a:endParaRPr lang="en-US"/>
        </a:p>
      </dgm:t>
    </dgm:pt>
    <dgm:pt modelId="{547DD65F-5808-4A28-89EB-A8FFB8A91D88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592B010B-4E55-41BB-B789-78646F7BD30F}" type="parTrans" cxnId="{715A9278-B89D-4446-A3C8-D771551AD72A}">
      <dgm:prSet/>
      <dgm:spPr/>
      <dgm:t>
        <a:bodyPr/>
        <a:lstStyle/>
        <a:p>
          <a:endParaRPr lang="en-US"/>
        </a:p>
      </dgm:t>
    </dgm:pt>
    <dgm:pt modelId="{EBC7FB62-2B9E-4B8E-A839-449941061ED4}" type="sibTrans" cxnId="{715A9278-B89D-4446-A3C8-D771551AD72A}">
      <dgm:prSet/>
      <dgm:spPr/>
      <dgm:t>
        <a:bodyPr/>
        <a:lstStyle/>
        <a:p>
          <a:endParaRPr lang="en-US"/>
        </a:p>
      </dgm:t>
    </dgm:pt>
    <dgm:pt modelId="{CD6C1068-1F71-4745-8AC3-18D60511E119}">
      <dgm:prSet/>
      <dgm:spPr/>
      <dgm:t>
        <a:bodyPr/>
        <a:lstStyle/>
        <a:p>
          <a:endParaRPr lang="en-US" dirty="0"/>
        </a:p>
      </dgm:t>
    </dgm:pt>
    <dgm:pt modelId="{7118B334-33F7-47AA-A7DC-46AB74E9F12E}" type="parTrans" cxnId="{909B5C7E-E48F-4D21-8BDD-3782CAD15F27}">
      <dgm:prSet/>
      <dgm:spPr/>
      <dgm:t>
        <a:bodyPr/>
        <a:lstStyle/>
        <a:p>
          <a:endParaRPr lang="en-US"/>
        </a:p>
      </dgm:t>
    </dgm:pt>
    <dgm:pt modelId="{69AAF353-840E-416A-B4A3-C51E0771DA29}" type="sibTrans" cxnId="{909B5C7E-E48F-4D21-8BDD-3782CAD15F27}">
      <dgm:prSet/>
      <dgm:spPr/>
      <dgm:t>
        <a:bodyPr/>
        <a:lstStyle/>
        <a:p>
          <a:endParaRPr lang="en-US"/>
        </a:p>
      </dgm:t>
    </dgm:pt>
    <dgm:pt modelId="{D738EB2D-1D82-4DEF-B731-3C79112EE18B}">
      <dgm:prSet/>
      <dgm:spPr/>
      <dgm:t>
        <a:bodyPr/>
        <a:lstStyle/>
        <a:p>
          <a:endParaRPr lang="en-US" dirty="0"/>
        </a:p>
      </dgm:t>
    </dgm:pt>
    <dgm:pt modelId="{AA6620EA-F26C-410C-8DD5-5FAF42323502}" type="parTrans" cxnId="{8AA8672B-1207-4B76-8DA1-93D6FCC84AF7}">
      <dgm:prSet/>
      <dgm:spPr/>
      <dgm:t>
        <a:bodyPr/>
        <a:lstStyle/>
        <a:p>
          <a:endParaRPr lang="en-US"/>
        </a:p>
      </dgm:t>
    </dgm:pt>
    <dgm:pt modelId="{E71952B7-5CEE-46BC-8EB0-F6A93F1D2EFA}" type="sibTrans" cxnId="{8AA8672B-1207-4B76-8DA1-93D6FCC84AF7}">
      <dgm:prSet/>
      <dgm:spPr/>
      <dgm:t>
        <a:bodyPr/>
        <a:lstStyle/>
        <a:p>
          <a:endParaRPr lang="en-US"/>
        </a:p>
      </dgm:t>
    </dgm:pt>
    <dgm:pt modelId="{D3EA0056-EFED-4FDE-932F-651758C93522}">
      <dgm:prSet/>
      <dgm:spPr/>
      <dgm:t>
        <a:bodyPr/>
        <a:lstStyle/>
        <a:p>
          <a:endParaRPr lang="en-US" dirty="0"/>
        </a:p>
      </dgm:t>
    </dgm:pt>
    <dgm:pt modelId="{75E586F0-C533-494A-8320-2412D1D49DCD}" type="parTrans" cxnId="{CFE0E001-449B-430A-AAD1-851183031865}">
      <dgm:prSet/>
      <dgm:spPr/>
      <dgm:t>
        <a:bodyPr/>
        <a:lstStyle/>
        <a:p>
          <a:endParaRPr lang="en-US"/>
        </a:p>
      </dgm:t>
    </dgm:pt>
    <dgm:pt modelId="{728A8251-E197-4DA1-93B1-E998F5B05706}" type="sibTrans" cxnId="{CFE0E001-449B-430A-AAD1-851183031865}">
      <dgm:prSet/>
      <dgm:spPr/>
      <dgm:t>
        <a:bodyPr/>
        <a:lstStyle/>
        <a:p>
          <a:endParaRPr lang="en-US"/>
        </a:p>
      </dgm:t>
    </dgm:pt>
    <dgm:pt modelId="{F0309FBA-9F42-4097-8A89-452BA133046B}" type="pres">
      <dgm:prSet presAssocID="{9B892A56-67A0-4F94-B4BC-D70C3D79116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10C7535-7993-4893-AA58-D938C10C40E4}" type="pres">
      <dgm:prSet presAssocID="{448429B0-3E43-474A-AFD8-92A0620B3944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CA3265-F208-4CAC-82E1-7A5DE2BAB7BC}" type="pres">
      <dgm:prSet presAssocID="{415B741B-5F6A-441C-B6C4-C1A0CDF81F88}" presName="sibTrans" presStyleCnt="0"/>
      <dgm:spPr/>
    </dgm:pt>
    <dgm:pt modelId="{A3EF8FE5-3D7E-42E0-B19B-177138457C3A}" type="pres">
      <dgm:prSet presAssocID="{6617DF9A-BA90-44E2-BDF0-468913E37B09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220D9C-D394-4CE5-9056-B72BEDE08B99}" type="presOf" srcId="{448429B0-3E43-474A-AFD8-92A0620B3944}" destId="{010C7535-7993-4893-AA58-D938C10C40E4}" srcOrd="0" destOrd="0" presId="urn:microsoft.com/office/officeart/2005/8/layout/default"/>
    <dgm:cxn modelId="{9AB7568A-4272-480E-9591-A5E89271297A}" type="presOf" srcId="{1BBCB958-08EE-47F1-810D-8ED5135D4724}" destId="{010C7535-7993-4893-AA58-D938C10C40E4}" srcOrd="0" destOrd="7" presId="urn:microsoft.com/office/officeart/2005/8/layout/default"/>
    <dgm:cxn modelId="{6615B262-8891-40DA-BFEB-5DF633AA7415}" srcId="{6617DF9A-BA90-44E2-BDF0-468913E37B09}" destId="{78F950D6-FA7F-4F34-8E4A-81B8D4BD60EC}" srcOrd="2" destOrd="0" parTransId="{B22443AB-3113-4ACD-820E-F4A7D4376651}" sibTransId="{573EB1F2-8F28-4F8B-B7E1-3A28511E7E74}"/>
    <dgm:cxn modelId="{AE1D93B4-EE33-423A-8ABD-90BDC34E2FE9}" type="presOf" srcId="{9B892A56-67A0-4F94-B4BC-D70C3D791166}" destId="{F0309FBA-9F42-4097-8A89-452BA133046B}" srcOrd="0" destOrd="0" presId="urn:microsoft.com/office/officeart/2005/8/layout/default"/>
    <dgm:cxn modelId="{2301CB73-BD59-473E-9927-1BCC389FE620}" srcId="{6617DF9A-BA90-44E2-BDF0-468913E37B09}" destId="{8E783C98-7146-468E-90E8-96B7EA54FF63}" srcOrd="5" destOrd="0" parTransId="{18C415AC-4B97-4D2A-BF16-5F9242CDD543}" sibTransId="{39BE50A2-1557-4DF1-9C43-E6E3B383F522}"/>
    <dgm:cxn modelId="{715A9278-B89D-4446-A3C8-D771551AD72A}" srcId="{448429B0-3E43-474A-AFD8-92A0620B3944}" destId="{547DD65F-5808-4A28-89EB-A8FFB8A91D88}" srcOrd="1" destOrd="0" parTransId="{592B010B-4E55-41BB-B789-78646F7BD30F}" sibTransId="{EBC7FB62-2B9E-4B8E-A839-449941061ED4}"/>
    <dgm:cxn modelId="{F513B313-CF9A-4DD8-89D9-8B4169FACAF0}" type="presOf" srcId="{CD6C1068-1F71-4745-8AC3-18D60511E119}" destId="{010C7535-7993-4893-AA58-D938C10C40E4}" srcOrd="0" destOrd="4" presId="urn:microsoft.com/office/officeart/2005/8/layout/default"/>
    <dgm:cxn modelId="{26F69177-3F67-47BF-A410-DAA8E040063D}" srcId="{9B892A56-67A0-4F94-B4BC-D70C3D791166}" destId="{448429B0-3E43-474A-AFD8-92A0620B3944}" srcOrd="0" destOrd="0" parTransId="{F7B9005E-C9F7-42F5-87EB-26B093A00666}" sibTransId="{415B741B-5F6A-441C-B6C4-C1A0CDF81F88}"/>
    <dgm:cxn modelId="{8AA8672B-1207-4B76-8DA1-93D6FCC84AF7}" srcId="{448429B0-3E43-474A-AFD8-92A0620B3944}" destId="{D738EB2D-1D82-4DEF-B731-3C79112EE18B}" srcOrd="5" destOrd="0" parTransId="{AA6620EA-F26C-410C-8DD5-5FAF42323502}" sibTransId="{E71952B7-5CEE-46BC-8EB0-F6A93F1D2EFA}"/>
    <dgm:cxn modelId="{BAA19D45-939F-4B97-88CB-D03FDF00DB83}" type="presOf" srcId="{A27CD37C-3095-4C6E-BC02-55DCA5658D1D}" destId="{010C7535-7993-4893-AA58-D938C10C40E4}" srcOrd="0" destOrd="9" presId="urn:microsoft.com/office/officeart/2005/8/layout/default"/>
    <dgm:cxn modelId="{83515F37-E53D-458E-9677-303AE942F3BD}" srcId="{6617DF9A-BA90-44E2-BDF0-468913E37B09}" destId="{97AD3FE8-EA3A-49C1-92CB-4DB156D65B6E}" srcOrd="0" destOrd="0" parTransId="{397DDA32-6063-457A-B9BC-F59A389CDECC}" sibTransId="{A7FE23C4-F76B-45E9-85D8-BF2218C54C05}"/>
    <dgm:cxn modelId="{337CE130-DC7C-4403-A4F4-6AB46DC31856}" type="presOf" srcId="{6617DF9A-BA90-44E2-BDF0-468913E37B09}" destId="{A3EF8FE5-3D7E-42E0-B19B-177138457C3A}" srcOrd="0" destOrd="0" presId="urn:microsoft.com/office/officeart/2005/8/layout/default"/>
    <dgm:cxn modelId="{909B5C7E-E48F-4D21-8BDD-3782CAD15F27}" srcId="{448429B0-3E43-474A-AFD8-92A0620B3944}" destId="{CD6C1068-1F71-4745-8AC3-18D60511E119}" srcOrd="3" destOrd="0" parTransId="{7118B334-33F7-47AA-A7DC-46AB74E9F12E}" sibTransId="{69AAF353-840E-416A-B4A3-C51E0771DA29}"/>
    <dgm:cxn modelId="{0EC9FC64-DAC9-4D36-AB57-18C98012989F}" type="presOf" srcId="{D3EA0056-EFED-4FDE-932F-651758C93522}" destId="{010C7535-7993-4893-AA58-D938C10C40E4}" srcOrd="0" destOrd="8" presId="urn:microsoft.com/office/officeart/2005/8/layout/default"/>
    <dgm:cxn modelId="{2DF88DFF-9E74-4133-A5AD-92D2633B8334}" srcId="{6617DF9A-BA90-44E2-BDF0-468913E37B09}" destId="{74FDA8B1-3B9A-4517-9C70-646D07E42B14}" srcOrd="8" destOrd="0" parTransId="{EC8B1E93-BDFE-4C4D-A9DE-FF0C0013DC06}" sibTransId="{0185F66A-DC91-4177-A715-8E803EBCA2DB}"/>
    <dgm:cxn modelId="{9146FB38-C263-4572-984A-FC4612A85597}" type="presOf" srcId="{74FDA8B1-3B9A-4517-9C70-646D07E42B14}" destId="{A3EF8FE5-3D7E-42E0-B19B-177138457C3A}" srcOrd="0" destOrd="9" presId="urn:microsoft.com/office/officeart/2005/8/layout/default"/>
    <dgm:cxn modelId="{4095C5D5-2163-41A1-AA4F-CE00285A6085}" srcId="{448429B0-3E43-474A-AFD8-92A0620B3944}" destId="{CC64A9CF-D63F-4FEF-B1F3-9F836F40D650}" srcOrd="0" destOrd="0" parTransId="{92331209-0166-4195-9AD4-2DDB009881FA}" sibTransId="{62CFD7FD-4C31-482B-8AC0-FF3EAFE0A040}"/>
    <dgm:cxn modelId="{2AD2F5AC-1FCF-442E-B000-628C5FDEE156}" srcId="{6617DF9A-BA90-44E2-BDF0-468913E37B09}" destId="{1C7059FE-3371-46FE-A906-8FFE97C644D7}" srcOrd="6" destOrd="0" parTransId="{AD948D5D-1288-4A17-91C3-227AF86B6D83}" sibTransId="{65974866-9DCE-4C26-BA8B-2A40428928BC}"/>
    <dgm:cxn modelId="{E2656095-8197-40DB-AEC1-9989A4B6F640}" srcId="{448429B0-3E43-474A-AFD8-92A0620B3944}" destId="{8AD9A120-FE85-4186-944F-C4175023F5E3}" srcOrd="4" destOrd="0" parTransId="{063CDBE7-23ED-4892-B962-50B9FB36B238}" sibTransId="{0F6F24FF-883A-4AB0-9063-6E6D2E774CB3}"/>
    <dgm:cxn modelId="{1C01E97F-A154-4836-9AFA-F4B0A2F20601}" srcId="{448429B0-3E43-474A-AFD8-92A0620B3944}" destId="{A27CD37C-3095-4C6E-BC02-55DCA5658D1D}" srcOrd="8" destOrd="0" parTransId="{D4796780-F2CB-46CC-A9CD-95589025AB48}" sibTransId="{4C517533-3BD1-4D5B-B431-4A970A0E211E}"/>
    <dgm:cxn modelId="{F8D8A7A5-ED28-4432-AFBD-28916ADFF3D8}" srcId="{6617DF9A-BA90-44E2-BDF0-468913E37B09}" destId="{1E90ECA3-B7F5-45B2-B52A-06542DC35127}" srcOrd="1" destOrd="0" parTransId="{7154DE34-0890-4C42-BB4C-CC3B8DB1F7AB}" sibTransId="{F7FFCBB4-7D80-41B9-8A5D-674F18900F93}"/>
    <dgm:cxn modelId="{D2AD3314-E1A7-4C59-9635-700738E31FD5}" type="presOf" srcId="{1E90ECA3-B7F5-45B2-B52A-06542DC35127}" destId="{A3EF8FE5-3D7E-42E0-B19B-177138457C3A}" srcOrd="0" destOrd="2" presId="urn:microsoft.com/office/officeart/2005/8/layout/default"/>
    <dgm:cxn modelId="{9D3C44FD-FF8D-4867-94F8-B57DF446C0EF}" type="presOf" srcId="{84CD7CBF-DEC0-46E9-BCD1-A5F94CE2B079}" destId="{A3EF8FE5-3D7E-42E0-B19B-177138457C3A}" srcOrd="0" destOrd="5" presId="urn:microsoft.com/office/officeart/2005/8/layout/default"/>
    <dgm:cxn modelId="{13A42771-D95A-4215-9631-8C215EEE8D23}" type="presOf" srcId="{78F950D6-FA7F-4F34-8E4A-81B8D4BD60EC}" destId="{A3EF8FE5-3D7E-42E0-B19B-177138457C3A}" srcOrd="0" destOrd="3" presId="urn:microsoft.com/office/officeart/2005/8/layout/default"/>
    <dgm:cxn modelId="{36F6A53C-6B99-486F-897B-683E8CB90F1D}" type="presOf" srcId="{8AD9A120-FE85-4186-944F-C4175023F5E3}" destId="{010C7535-7993-4893-AA58-D938C10C40E4}" srcOrd="0" destOrd="5" presId="urn:microsoft.com/office/officeart/2005/8/layout/default"/>
    <dgm:cxn modelId="{A82E43E3-84CD-4B7D-B5C1-42515A36629A}" srcId="{6617DF9A-BA90-44E2-BDF0-468913E37B09}" destId="{8A5FEEE8-D87F-4938-B061-4FF830A959A2}" srcOrd="3" destOrd="0" parTransId="{9184F11F-CF89-4658-A8D6-6BAD41C03D64}" sibTransId="{BE661826-977B-4631-A020-C2A1D35D42BD}"/>
    <dgm:cxn modelId="{1211B1F5-784B-4DE0-91C3-BB85D1B61E1A}" srcId="{6617DF9A-BA90-44E2-BDF0-468913E37B09}" destId="{84CD7CBF-DEC0-46E9-BCD1-A5F94CE2B079}" srcOrd="4" destOrd="0" parTransId="{A49F20A4-3CF9-48A5-80DE-1A69FC9A18E4}" sibTransId="{252E98D5-0A5A-45E4-8D8D-3C9A6FCF7EF3}"/>
    <dgm:cxn modelId="{F0673075-0178-4024-871C-08093B24BDE4}" type="presOf" srcId="{97AD3FE8-EA3A-49C1-92CB-4DB156D65B6E}" destId="{A3EF8FE5-3D7E-42E0-B19B-177138457C3A}" srcOrd="0" destOrd="1" presId="urn:microsoft.com/office/officeart/2005/8/layout/default"/>
    <dgm:cxn modelId="{40EE2EF7-7DC3-4822-95D7-25C1C557A1B8}" srcId="{448429B0-3E43-474A-AFD8-92A0620B3944}" destId="{2490B2C1-C5B7-4345-A062-DC4FAAA930B3}" srcOrd="2" destOrd="0" parTransId="{6B36A146-C35B-4482-8CC9-42EFD2B45C45}" sibTransId="{655F0F99-4530-4F8C-8D7B-1BE549A9FE7B}"/>
    <dgm:cxn modelId="{EA89ECB4-9C7B-4053-88E9-1D93060389D9}" type="presOf" srcId="{8E783C98-7146-468E-90E8-96B7EA54FF63}" destId="{A3EF8FE5-3D7E-42E0-B19B-177138457C3A}" srcOrd="0" destOrd="6" presId="urn:microsoft.com/office/officeart/2005/8/layout/default"/>
    <dgm:cxn modelId="{CFE0E001-449B-430A-AAD1-851183031865}" srcId="{448429B0-3E43-474A-AFD8-92A0620B3944}" destId="{D3EA0056-EFED-4FDE-932F-651758C93522}" srcOrd="7" destOrd="0" parTransId="{75E586F0-C533-494A-8320-2412D1D49DCD}" sibTransId="{728A8251-E197-4DA1-93B1-E998F5B05706}"/>
    <dgm:cxn modelId="{C197E167-C5CD-406F-8A8F-0995DACA30CF}" type="presOf" srcId="{547DD65F-5808-4A28-89EB-A8FFB8A91D88}" destId="{010C7535-7993-4893-AA58-D938C10C40E4}" srcOrd="0" destOrd="2" presId="urn:microsoft.com/office/officeart/2005/8/layout/default"/>
    <dgm:cxn modelId="{F325D738-7CF9-4367-8DE0-D9F1C2E2ECE2}" type="presOf" srcId="{D738EB2D-1D82-4DEF-B731-3C79112EE18B}" destId="{010C7535-7993-4893-AA58-D938C10C40E4}" srcOrd="0" destOrd="6" presId="urn:microsoft.com/office/officeart/2005/8/layout/default"/>
    <dgm:cxn modelId="{C0D0E6C5-3CF6-4FE5-866F-1EEC3F7614ED}" type="presOf" srcId="{8A5FEEE8-D87F-4938-B061-4FF830A959A2}" destId="{A3EF8FE5-3D7E-42E0-B19B-177138457C3A}" srcOrd="0" destOrd="4" presId="urn:microsoft.com/office/officeart/2005/8/layout/default"/>
    <dgm:cxn modelId="{ABDEE4DA-941B-43B6-B849-EA78C97D83DD}" type="presOf" srcId="{CC64A9CF-D63F-4FEF-B1F3-9F836F40D650}" destId="{010C7535-7993-4893-AA58-D938C10C40E4}" srcOrd="0" destOrd="1" presId="urn:microsoft.com/office/officeart/2005/8/layout/default"/>
    <dgm:cxn modelId="{BBD3C475-D0AE-4121-BF59-E8DDBDD52780}" type="presOf" srcId="{2490B2C1-C5B7-4345-A062-DC4FAAA930B3}" destId="{010C7535-7993-4893-AA58-D938C10C40E4}" srcOrd="0" destOrd="3" presId="urn:microsoft.com/office/officeart/2005/8/layout/default"/>
    <dgm:cxn modelId="{52926CF5-F04E-4F7F-B508-03C77D417638}" srcId="{9B892A56-67A0-4F94-B4BC-D70C3D791166}" destId="{6617DF9A-BA90-44E2-BDF0-468913E37B09}" srcOrd="1" destOrd="0" parTransId="{6478467A-AD5B-427C-B0C7-DFC1821927B4}" sibTransId="{ED7B1A84-C3BD-494A-B0F6-A89474ABD0DA}"/>
    <dgm:cxn modelId="{D92251D2-CC2C-40FF-B84C-900292F44054}" type="presOf" srcId="{DD2EE551-55FB-47BA-A0B6-1361DF7CC448}" destId="{A3EF8FE5-3D7E-42E0-B19B-177138457C3A}" srcOrd="0" destOrd="8" presId="urn:microsoft.com/office/officeart/2005/8/layout/default"/>
    <dgm:cxn modelId="{C617595B-0169-4791-A448-CD929654683F}" srcId="{448429B0-3E43-474A-AFD8-92A0620B3944}" destId="{1BBCB958-08EE-47F1-810D-8ED5135D4724}" srcOrd="6" destOrd="0" parTransId="{30E7D6DA-B57F-4197-B12E-E1635A8D8395}" sibTransId="{8A5C8745-64AB-47BB-B6D1-32F65D8D3D30}"/>
    <dgm:cxn modelId="{9112C20A-0C73-426C-9E0F-36676736294C}" type="presOf" srcId="{1C7059FE-3371-46FE-A906-8FFE97C644D7}" destId="{A3EF8FE5-3D7E-42E0-B19B-177138457C3A}" srcOrd="0" destOrd="7" presId="urn:microsoft.com/office/officeart/2005/8/layout/default"/>
    <dgm:cxn modelId="{ED7B9EF4-4201-4032-B616-E40722E8E08E}" srcId="{6617DF9A-BA90-44E2-BDF0-468913E37B09}" destId="{DD2EE551-55FB-47BA-A0B6-1361DF7CC448}" srcOrd="7" destOrd="0" parTransId="{4804CD8A-8D38-4587-B52A-417FA1D28764}" sibTransId="{5355B1C2-9582-41CE-B541-C49574E0AA46}"/>
    <dgm:cxn modelId="{4AF619D8-A3DA-4407-8E0A-64F53EAF594A}" type="presParOf" srcId="{F0309FBA-9F42-4097-8A89-452BA133046B}" destId="{010C7535-7993-4893-AA58-D938C10C40E4}" srcOrd="0" destOrd="0" presId="urn:microsoft.com/office/officeart/2005/8/layout/default"/>
    <dgm:cxn modelId="{93648909-0690-443B-B4BE-5241FD9DC435}" type="presParOf" srcId="{F0309FBA-9F42-4097-8A89-452BA133046B}" destId="{E0CA3265-F208-4CAC-82E1-7A5DE2BAB7BC}" srcOrd="1" destOrd="0" presId="urn:microsoft.com/office/officeart/2005/8/layout/default"/>
    <dgm:cxn modelId="{B553B7CB-33FD-4C2D-A6B2-A0EC507BF7E5}" type="presParOf" srcId="{F0309FBA-9F42-4097-8A89-452BA133046B}" destId="{A3EF8FE5-3D7E-42E0-B19B-177138457C3A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0C7535-7993-4893-AA58-D938C10C40E4}">
      <dsp:nvSpPr>
        <dsp:cNvPr id="0" name=""/>
        <dsp:cNvSpPr/>
      </dsp:nvSpPr>
      <dsp:spPr>
        <a:xfrm>
          <a:off x="1452" y="1570740"/>
          <a:ext cx="5666144" cy="33996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Technologies to be Used</a:t>
          </a:r>
          <a:endParaRPr lang="en-US" sz="1800" kern="1200" dirty="0"/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/>
            <a:t>Natural Language Processing (NLP) Framework</a:t>
          </a:r>
          <a:r>
            <a:rPr lang="en-US" sz="1400" kern="1200" dirty="0" smtClean="0"/>
            <a:t>: Employ </a:t>
          </a:r>
          <a:r>
            <a:rPr lang="en-US" sz="1400" kern="1200" dirty="0" err="1" smtClean="0"/>
            <a:t>Keras</a:t>
          </a:r>
          <a:r>
            <a:rPr lang="en-US" sz="1400" kern="1200" dirty="0" smtClean="0"/>
            <a:t> or </a:t>
          </a:r>
          <a:r>
            <a:rPr lang="en-US" sz="1400" kern="1200" dirty="0" err="1" smtClean="0"/>
            <a:t>TensorFlow</a:t>
          </a:r>
          <a:r>
            <a:rPr lang="en-US" sz="1400" kern="1200" dirty="0" smtClean="0"/>
            <a:t> for text processing and sentiment analysis.</a:t>
          </a:r>
          <a:endParaRPr lang="en-US" sz="1400" kern="1200" dirty="0"/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/>
            <a:t>Machine Learning Models</a:t>
          </a:r>
          <a:r>
            <a:rPr lang="en-US" sz="1400" kern="1200" dirty="0" smtClean="0"/>
            <a:t>: Utilize RNN or BERT for user intent classification and dialogue management.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err="1" smtClean="0"/>
            <a:t>Chatbot</a:t>
          </a:r>
          <a:r>
            <a:rPr lang="en-US" sz="1400" b="1" kern="1200" dirty="0" smtClean="0"/>
            <a:t> Framework</a:t>
          </a:r>
          <a:r>
            <a:rPr lang="en-US" sz="1400" kern="1200" dirty="0" smtClean="0"/>
            <a:t>: Implement Rasa or </a:t>
          </a:r>
          <a:r>
            <a:rPr lang="en-US" sz="1400" kern="1200" dirty="0" err="1" smtClean="0"/>
            <a:t>Dialogflow</a:t>
          </a:r>
          <a:r>
            <a:rPr lang="en-US" sz="1400" kern="1200" dirty="0" smtClean="0"/>
            <a:t> for building conversational agents and managing dialogue flows.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/>
            <a:t>Database Management System</a:t>
          </a:r>
          <a:r>
            <a:rPr lang="en-US" sz="1400" kern="1200" dirty="0" smtClean="0"/>
            <a:t>: Use MySQL or MongoDB for secure storage of user data and transaction history.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/>
            <a:t>Cloud Services</a:t>
          </a:r>
          <a:r>
            <a:rPr lang="en-US" sz="1400" kern="1200" dirty="0" smtClean="0"/>
            <a:t>: Host the </a:t>
          </a:r>
          <a:r>
            <a:rPr lang="en-US" sz="1400" kern="1200" dirty="0" err="1" smtClean="0"/>
            <a:t>chatbot</a:t>
          </a:r>
          <a:r>
            <a:rPr lang="en-US" sz="1400" kern="1200" dirty="0" smtClean="0"/>
            <a:t> application on AWS or Google Cloud for scalability and reliability.</a:t>
          </a:r>
          <a:endParaRPr lang="en-US" sz="1400" kern="1200" dirty="0"/>
        </a:p>
      </dsp:txBody>
      <dsp:txXfrm>
        <a:off x="1452" y="1570740"/>
        <a:ext cx="5666144" cy="3399686"/>
      </dsp:txXfrm>
    </dsp:sp>
    <dsp:sp modelId="{A3EF8FE5-3D7E-42E0-B19B-177138457C3A}">
      <dsp:nvSpPr>
        <dsp:cNvPr id="0" name=""/>
        <dsp:cNvSpPr/>
      </dsp:nvSpPr>
      <dsp:spPr>
        <a:xfrm>
          <a:off x="6234211" y="1570740"/>
          <a:ext cx="5666144" cy="33996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Project Evaluation or Testing</a:t>
          </a:r>
          <a:endParaRPr lang="en-US" sz="1800" kern="1200" dirty="0"/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/>
            <a:t>Account Information Retrieval</a:t>
          </a:r>
          <a:r>
            <a:rPr lang="en-US" sz="1400" kern="1200" dirty="0" smtClean="0"/>
            <a:t>: Evaluate the </a:t>
          </a:r>
          <a:r>
            <a:rPr lang="en-US" sz="1400" kern="1200" dirty="0" err="1" smtClean="0"/>
            <a:t>chatbot's</a:t>
          </a:r>
          <a:r>
            <a:rPr lang="en-US" sz="1400" kern="1200" dirty="0" smtClean="0"/>
            <a:t> ability to retrieve account balances and transaction history accurately.</a:t>
          </a:r>
          <a:endParaRPr lang="en-US" sz="1400" kern="1200" dirty="0"/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/>
            <a:t>Fund Transfer</a:t>
          </a:r>
          <a:r>
            <a:rPr lang="en-US" sz="1400" kern="1200" dirty="0" smtClean="0"/>
            <a:t>: Test the </a:t>
          </a:r>
          <a:r>
            <a:rPr lang="en-US" sz="1400" kern="1200" dirty="0" err="1" smtClean="0"/>
            <a:t>chatbot's</a:t>
          </a:r>
          <a:r>
            <a:rPr lang="en-US" sz="1400" kern="1200" dirty="0" smtClean="0"/>
            <a:t> functionality in initiating fund transfers between accounts and to external beneficiaries.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/>
            <a:t>Bill Payments</a:t>
          </a:r>
          <a:r>
            <a:rPr lang="en-US" sz="1400" kern="1200" dirty="0" smtClean="0"/>
            <a:t>: Assess the </a:t>
          </a:r>
          <a:r>
            <a:rPr lang="en-US" sz="1400" kern="1200" dirty="0" err="1" smtClean="0"/>
            <a:t>chatbot's</a:t>
          </a:r>
          <a:r>
            <a:rPr lang="en-US" sz="1400" kern="1200" dirty="0" smtClean="0"/>
            <a:t> capability to handle utility bill payments and credit card bill settlements seamlessly.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/>
            <a:t>Loan Calculations</a:t>
          </a:r>
          <a:r>
            <a:rPr lang="en-US" sz="1400" kern="1200" dirty="0" smtClean="0"/>
            <a:t>: Verify the </a:t>
          </a:r>
          <a:r>
            <a:rPr lang="en-US" sz="1400" kern="1200" dirty="0" err="1" smtClean="0"/>
            <a:t>chatbot's</a:t>
          </a:r>
          <a:r>
            <a:rPr lang="en-US" sz="1400" kern="1200" dirty="0" smtClean="0"/>
            <a:t> accuracy in providing loan eligibility checks and EMI calculations.*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/>
            <a:t>Branch and ATM Locator</a:t>
          </a:r>
          <a:r>
            <a:rPr lang="en-US" sz="1400" kern="1200" dirty="0" smtClean="0"/>
            <a:t>: Evaluate the </a:t>
          </a:r>
          <a:r>
            <a:rPr lang="en-US" sz="1400" kern="1200" dirty="0" err="1" smtClean="0"/>
            <a:t>chatbot's</a:t>
          </a:r>
          <a:r>
            <a:rPr lang="en-US" sz="1400" kern="1200" dirty="0" smtClean="0"/>
            <a:t> effectiveness in locating nearby bank branches and ATMs based on user input.</a:t>
          </a:r>
          <a:endParaRPr lang="en-US" sz="1400" kern="1200" dirty="0"/>
        </a:p>
      </dsp:txBody>
      <dsp:txXfrm>
        <a:off x="6234211" y="1570740"/>
        <a:ext cx="5666144" cy="33996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0120-CDFC-48DE-A6EA-6DEEDD0E436A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320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5BA7-0A17-4D30-9B66-E29324151C73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807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BB1B-D40A-4DB9-B3DE-BAAE675B83CD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745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FAAF-C467-4C93-8ECD-39AF5A14D498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676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E480-B2BA-4553-A144-61E7F75833ED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994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82A-6B53-4B08-AE4D-4C5E659103CC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677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F0F6-BEBB-4894-ABB2-75C5CBE0DDB9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906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9E5F-17D9-4A30-9DA3-64E46A6DF111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85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C5F0-3BC3-4718-BCCA-24B5655EC864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674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D81-465B-40F2-9A54-9DF3B12AF598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430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3CEF-64EF-4C43-9530-8E9CBFD2CAD1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798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B70A3DFD-A535-46B2-84C1-61DC8B16A904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255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hf hd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0">
          <p15:clr>
            <a:srgbClr val="F26B43"/>
          </p15:clr>
        </p15:guide>
        <p15:guide id="2" pos="3840">
          <p15:clr>
            <a:srgbClr val="F26B43"/>
          </p15:clr>
        </p15:guide>
        <p15:guide id="3" pos="7200">
          <p15:clr>
            <a:srgbClr val="F26B43"/>
          </p15:clr>
        </p15:guide>
        <p15:guide id="4" pos="6720">
          <p15:clr>
            <a:srgbClr val="F26B43"/>
          </p15:clr>
        </p15:guide>
        <p15:guide id="16" pos="480">
          <p15:clr>
            <a:srgbClr val="F26B43"/>
          </p15:clr>
        </p15:guide>
        <p15:guide id="23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d.it/economia/business/2017/09/29/italiani-chatbot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ldig.com/2020/01/chatbots-son-los-nuevos-gerentes-de-recursos-humanos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58404" y="506817"/>
            <a:ext cx="7581956" cy="21601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u="sng" kern="1200" dirty="0">
                <a:solidFill>
                  <a:srgbClr val="FFC000"/>
                </a:solidFill>
              </a:rPr>
              <a:t>Capstone 2 </a:t>
            </a:r>
            <a:br>
              <a:rPr lang="en-US" sz="4000" b="1" u="sng" kern="1200" dirty="0">
                <a:solidFill>
                  <a:srgbClr val="FFC000"/>
                </a:solidFill>
              </a:rPr>
            </a:br>
            <a:r>
              <a:rPr lang="en-US" sz="4000" b="1" u="sng" kern="1200" dirty="0">
                <a:solidFill>
                  <a:srgbClr val="FFC000"/>
                </a:solidFill>
              </a:rPr>
              <a:t>AI Banking Chatbot</a:t>
            </a:r>
            <a:endParaRPr lang="en-US" sz="4000" b="1" u="sng" kern="1200" dirty="0">
              <a:solidFill>
                <a:srgbClr val="FFC000"/>
              </a:solidFill>
              <a:cs typeface="Posterama"/>
            </a:endParaRPr>
          </a:p>
          <a:p>
            <a:endParaRPr lang="en-US" sz="4400" b="1" u="sng" kern="1200" dirty="0">
              <a:solidFill>
                <a:srgbClr val="000000"/>
              </a:solidFill>
              <a:latin typeface="+mj-lt"/>
              <a:cs typeface="Posteram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24693" y="1815850"/>
            <a:ext cx="6963419" cy="504261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rgbClr val="FFC000"/>
                </a:solidFill>
              </a:rPr>
              <a:t>Objective:</a:t>
            </a:r>
          </a:p>
          <a:p>
            <a:pPr marL="342900">
              <a:lnSpc>
                <a:spcPct val="100000"/>
              </a:lnSpc>
            </a:pPr>
            <a:r>
              <a:rPr lang="en-US" sz="1600" dirty="0"/>
              <a:t>Develop an AI-powered banking chatbot to assist customers with </a:t>
            </a:r>
            <a:r>
              <a:rPr lang="en-US" sz="1600" dirty="0" smtClean="0"/>
              <a:t>basic and advanced </a:t>
            </a:r>
            <a:r>
              <a:rPr lang="en-US" sz="1600" dirty="0"/>
              <a:t>queries and transactions.</a:t>
            </a:r>
          </a:p>
          <a:p>
            <a:pPr marL="342900">
              <a:lnSpc>
                <a:spcPct val="100000"/>
              </a:lnSpc>
            </a:pPr>
            <a:r>
              <a:rPr lang="en-US" sz="1600" dirty="0"/>
              <a:t>Enhance customer service by providing instant, accurate, and tailored responses.</a:t>
            </a:r>
          </a:p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rgbClr val="FFC000"/>
                </a:solidFill>
              </a:rPr>
              <a:t>Motivation:</a:t>
            </a:r>
          </a:p>
          <a:p>
            <a:pPr marL="342900">
              <a:lnSpc>
                <a:spcPct val="100000"/>
              </a:lnSpc>
            </a:pPr>
            <a:r>
              <a:rPr lang="en-US" sz="1600" dirty="0"/>
              <a:t>Improve customer satisfaction by reducing wait times and providing 24/7 support.</a:t>
            </a:r>
          </a:p>
          <a:p>
            <a:pPr marL="342900">
              <a:lnSpc>
                <a:spcPct val="100000"/>
              </a:lnSpc>
            </a:pPr>
            <a:r>
              <a:rPr lang="en-US" sz="1600" dirty="0"/>
              <a:t>Increase operational efficiency for the bank by automating routine inquiries.</a:t>
            </a:r>
          </a:p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rgbClr val="FFC000"/>
                </a:solidFill>
              </a:rPr>
              <a:t>Target Audience:</a:t>
            </a:r>
          </a:p>
          <a:p>
            <a:pPr marL="342900">
              <a:lnSpc>
                <a:spcPct val="100000"/>
              </a:lnSpc>
            </a:pPr>
            <a:r>
              <a:rPr lang="en-US" sz="1600" dirty="0"/>
              <a:t>Bank customers seeking quick assistance.</a:t>
            </a:r>
          </a:p>
          <a:p>
            <a:pPr marL="342900">
              <a:lnSpc>
                <a:spcPct val="100000"/>
              </a:lnSpc>
            </a:pPr>
            <a:r>
              <a:rPr lang="en-US" sz="1600" dirty="0"/>
              <a:t>Bank staff who will benefit from reduced workload for common inquiries.</a:t>
            </a:r>
          </a:p>
          <a:p>
            <a:pPr marL="342900">
              <a:lnSpc>
                <a:spcPct val="100000"/>
              </a:lnSpc>
            </a:pPr>
            <a:endParaRPr lang="en-US" sz="1600" dirty="0"/>
          </a:p>
        </p:txBody>
      </p:sp>
      <p:pic>
        <p:nvPicPr>
          <p:cNvPr id="7" name="Picture 6" descr="A chatbot with many chat bubbles&#10;&#10;Description automatically generated">
            <a:extLst>
              <a:ext uri="{FF2B5EF4-FFF2-40B4-BE49-F238E27FC236}">
                <a16:creationId xmlns:a16="http://schemas.microsoft.com/office/drawing/2014/main" id="{2FC9E587-3C44-A3CE-DB9B-88A2E5C1B7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 l="27659" r="25502"/>
          <a:stretch/>
        </p:blipFill>
        <p:spPr>
          <a:xfrm>
            <a:off x="20" y="10"/>
            <a:ext cx="5710632" cy="6857990"/>
          </a:xfrm>
          <a:custGeom>
            <a:avLst/>
            <a:gdLst/>
            <a:ahLst/>
            <a:cxnLst/>
            <a:rect l="l" t="t" r="r" b="b"/>
            <a:pathLst>
              <a:path w="5710652" h="6858000">
                <a:moveTo>
                  <a:pt x="4831301" y="0"/>
                </a:moveTo>
                <a:lnTo>
                  <a:pt x="5696109" y="0"/>
                </a:lnTo>
                <a:lnTo>
                  <a:pt x="5706418" y="42969"/>
                </a:lnTo>
                <a:cubicBezTo>
                  <a:pt x="5714414" y="100391"/>
                  <a:pt x="5711283" y="160329"/>
                  <a:pt x="5695333" y="219852"/>
                </a:cubicBezTo>
                <a:cubicBezTo>
                  <a:pt x="5631536" y="457945"/>
                  <a:pt x="5386806" y="599240"/>
                  <a:pt x="5148712" y="535443"/>
                </a:cubicBezTo>
                <a:cubicBezTo>
                  <a:pt x="4940381" y="479621"/>
                  <a:pt x="4806160" y="285271"/>
                  <a:pt x="4818599" y="78052"/>
                </a:cubicBezTo>
                <a:close/>
                <a:moveTo>
                  <a:pt x="0" y="0"/>
                </a:moveTo>
                <a:lnTo>
                  <a:pt x="545808" y="0"/>
                </a:lnTo>
                <a:lnTo>
                  <a:pt x="4212872" y="0"/>
                </a:lnTo>
                <a:lnTo>
                  <a:pt x="4204748" y="184996"/>
                </a:lnTo>
                <a:cubicBezTo>
                  <a:pt x="4203390" y="263520"/>
                  <a:pt x="4204263" y="341910"/>
                  <a:pt x="4207775" y="419995"/>
                </a:cubicBezTo>
                <a:cubicBezTo>
                  <a:pt x="4220964" y="709488"/>
                  <a:pt x="4449625" y="891535"/>
                  <a:pt x="4655737" y="1068099"/>
                </a:cubicBezTo>
                <a:cubicBezTo>
                  <a:pt x="5169527" y="1508061"/>
                  <a:pt x="5344373" y="2032158"/>
                  <a:pt x="5103604" y="2589405"/>
                </a:cubicBezTo>
                <a:cubicBezTo>
                  <a:pt x="5010230" y="2805523"/>
                  <a:pt x="4828675" y="2993264"/>
                  <a:pt x="4657611" y="3164269"/>
                </a:cubicBezTo>
                <a:cubicBezTo>
                  <a:pt x="4198817" y="3622744"/>
                  <a:pt x="4217616" y="4154456"/>
                  <a:pt x="4499219" y="4641255"/>
                </a:cubicBezTo>
                <a:cubicBezTo>
                  <a:pt x="4699839" y="4986832"/>
                  <a:pt x="4940395" y="5311556"/>
                  <a:pt x="5110950" y="5670858"/>
                </a:cubicBezTo>
                <a:cubicBezTo>
                  <a:pt x="5277001" y="6019042"/>
                  <a:pt x="5375520" y="6366409"/>
                  <a:pt x="5396522" y="6707670"/>
                </a:cubicBezTo>
                <a:lnTo>
                  <a:pt x="539889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F80DD88-7332-94E9-778C-58C935E68621}"/>
              </a:ext>
            </a:extLst>
          </p:cNvPr>
          <p:cNvSpPr txBox="1"/>
          <p:nvPr/>
        </p:nvSpPr>
        <p:spPr>
          <a:xfrm>
            <a:off x="3000375" y="5334000"/>
            <a:ext cx="619125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F8ABAE9-88F0-FDBF-C186-C9D8A61F73B4}"/>
              </a:ext>
            </a:extLst>
          </p:cNvPr>
          <p:cNvSpPr txBox="1"/>
          <p:nvPr/>
        </p:nvSpPr>
        <p:spPr>
          <a:xfrm>
            <a:off x="-1549" y="5287020"/>
            <a:ext cx="367912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Team Members:</a:t>
            </a:r>
          </a:p>
          <a:p>
            <a:r>
              <a:rPr lang="en-US" sz="1600" b="1" dirty="0"/>
              <a:t>Vatsal Thakkar (100897534)</a:t>
            </a:r>
          </a:p>
          <a:p>
            <a:r>
              <a:rPr lang="en-US" sz="1600" b="1" dirty="0"/>
              <a:t>Manav Patel (100949272)</a:t>
            </a:r>
          </a:p>
          <a:p>
            <a:r>
              <a:rPr lang="en-US" sz="1600" b="1" dirty="0"/>
              <a:t>Nishka Vaishnav (100950601)</a:t>
            </a:r>
          </a:p>
          <a:p>
            <a:r>
              <a:rPr lang="en-US" sz="1600" b="1" dirty="0"/>
              <a:t>Srushti Gupta (100947615)</a:t>
            </a:r>
          </a:p>
          <a:p>
            <a:r>
              <a:rPr lang="en-US" sz="1600" b="1" dirty="0"/>
              <a:t>Dhruvi Kapadia (100947354)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E6B32-1F82-3631-71AB-9F700976D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7694" y="4513"/>
            <a:ext cx="7502239" cy="61754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u="sng" dirty="0">
                <a:solidFill>
                  <a:srgbClr val="3475ED"/>
                </a:solidFill>
                <a:ea typeface="+mj-lt"/>
                <a:cs typeface="+mj-lt"/>
              </a:rPr>
              <a:t>Project Scope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92807-BCE1-88BA-39B8-45F024C7A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06" y="845771"/>
            <a:ext cx="11268666" cy="64458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200" b="1" i="1" u="sng" dirty="0">
                <a:ea typeface="+mn-lt"/>
                <a:cs typeface="+mn-lt"/>
              </a:rPr>
              <a:t>Basic AI Features</a:t>
            </a:r>
            <a:r>
              <a:rPr lang="en-US" sz="1200" b="1" i="1" u="sng" dirty="0" smtClean="0">
                <a:ea typeface="+mn-lt"/>
                <a:cs typeface="+mn-lt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endParaRPr lang="en-US" sz="1200" b="1" i="1" u="sng" dirty="0"/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200" b="1" dirty="0">
                <a:solidFill>
                  <a:srgbClr val="3475ED"/>
                </a:solidFill>
                <a:ea typeface="+mn-lt"/>
                <a:cs typeface="+mn-lt"/>
              </a:rPr>
              <a:t>User Intent Recognition: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ea typeface="+mn-lt"/>
                <a:cs typeface="+mn-lt"/>
              </a:rPr>
              <a:t>Classify user messages into categories like accounts, loans, credit cards, etc.</a:t>
            </a: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200" b="1" dirty="0">
                <a:solidFill>
                  <a:srgbClr val="3475ED"/>
                </a:solidFill>
                <a:ea typeface="+mn-lt"/>
                <a:cs typeface="+mn-lt"/>
              </a:rPr>
              <a:t>FAQ Handling: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ea typeface="+mn-lt"/>
                <a:cs typeface="+mn-lt"/>
              </a:rPr>
              <a:t>Quick retrieval and accurate response to common queries.</a:t>
            </a: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200" b="1" dirty="0">
                <a:solidFill>
                  <a:srgbClr val="3475ED"/>
                </a:solidFill>
                <a:ea typeface="+mn-lt"/>
                <a:cs typeface="+mn-lt"/>
              </a:rPr>
              <a:t>Text-based Interaction: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ea typeface="+mn-lt"/>
                <a:cs typeface="+mn-lt"/>
              </a:rPr>
              <a:t>Simple text-based responses to user queries.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200" b="1" dirty="0">
                <a:solidFill>
                  <a:srgbClr val="3475ED"/>
                </a:solidFill>
                <a:ea typeface="+mn-lt"/>
                <a:cs typeface="+mn-lt"/>
              </a:rPr>
              <a:t>Rule-based Responses: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ea typeface="+mn-lt"/>
                <a:cs typeface="+mn-lt"/>
              </a:rPr>
              <a:t>Defined rules for certain keywords or phrases</a:t>
            </a:r>
            <a:r>
              <a:rPr lang="en-US" sz="1200" dirty="0" smtClean="0">
                <a:ea typeface="+mn-lt"/>
                <a:cs typeface="+mn-lt"/>
              </a:rPr>
              <a:t>.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200" b="1" i="1" u="sng" dirty="0">
                <a:ea typeface="+mn-lt"/>
                <a:cs typeface="+mn-lt"/>
              </a:rPr>
              <a:t>Ad</a:t>
            </a:r>
            <a:r>
              <a:rPr lang="en-US" sz="1200" b="1" i="1" u="sng" dirty="0">
                <a:solidFill>
                  <a:srgbClr val="FFFFFF"/>
                </a:solidFill>
                <a:ea typeface="+mn-lt"/>
                <a:cs typeface="+mn-lt"/>
              </a:rPr>
              <a:t>vanced AI Features:</a:t>
            </a:r>
            <a:endParaRPr lang="en-US" sz="1200" b="1" i="1" u="sng" dirty="0">
              <a:solidFill>
                <a:srgbClr val="262626"/>
              </a:solidFill>
            </a:endParaRPr>
          </a:p>
          <a:p>
            <a:pPr>
              <a:lnSpc>
                <a:spcPct val="100000"/>
              </a:lnSpc>
              <a:buNone/>
            </a:pPr>
            <a:r>
              <a:rPr lang="en-US" sz="1200" b="1" dirty="0">
                <a:solidFill>
                  <a:srgbClr val="3475ED"/>
                </a:solidFill>
                <a:ea typeface="+mn-lt"/>
                <a:cs typeface="+mn-lt"/>
              </a:rPr>
              <a:t>Natural Language Understanding (NLU):</a:t>
            </a:r>
            <a:endParaRPr lang="en-US" sz="1200" b="1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FFFFFF"/>
                </a:solidFill>
                <a:ea typeface="+mn-lt"/>
                <a:cs typeface="+mn-lt"/>
              </a:rPr>
              <a:t>Capability to handle complex and varied user queries.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FFFFFF"/>
                </a:solidFill>
                <a:ea typeface="+mn-lt"/>
                <a:cs typeface="+mn-lt"/>
              </a:rPr>
              <a:t>Realtime database interaction and reflection through NLU.</a:t>
            </a:r>
          </a:p>
          <a:p>
            <a:pPr>
              <a:lnSpc>
                <a:spcPct val="100000"/>
              </a:lnSpc>
              <a:buNone/>
            </a:pPr>
            <a:r>
              <a:rPr lang="en-US" sz="1200" b="1" dirty="0">
                <a:solidFill>
                  <a:srgbClr val="3475ED"/>
                </a:solidFill>
                <a:ea typeface="+mn-lt"/>
                <a:cs typeface="+mn-lt"/>
              </a:rPr>
              <a:t>Sentiment Analysis:</a:t>
            </a:r>
            <a:endParaRPr lang="en-US" sz="1200" b="1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FFFFFF"/>
                </a:solidFill>
                <a:ea typeface="+mn-lt"/>
                <a:cs typeface="+mn-lt"/>
              </a:rPr>
              <a:t>Escalate conversations to human agents when negative sentiment is detected.</a:t>
            </a:r>
          </a:p>
          <a:p>
            <a:pPr>
              <a:lnSpc>
                <a:spcPct val="100000"/>
              </a:lnSpc>
              <a:buNone/>
            </a:pPr>
            <a:r>
              <a:rPr lang="en-US" sz="1200" b="1" dirty="0">
                <a:solidFill>
                  <a:srgbClr val="3475ED"/>
                </a:solidFill>
                <a:ea typeface="+mn-lt"/>
                <a:cs typeface="+mn-lt"/>
              </a:rPr>
              <a:t>Voice Recognition and Synthesis:</a:t>
            </a:r>
            <a:endParaRPr lang="en-US" sz="1200" b="1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FFFFFF"/>
                </a:solidFill>
                <a:ea typeface="+mn-lt"/>
                <a:cs typeface="+mn-lt"/>
              </a:rPr>
              <a:t>Voice-enabled interactions for users preferring speech over text.</a:t>
            </a:r>
            <a:endParaRPr lang="en-US" sz="12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  <a:buNone/>
            </a:pPr>
            <a:r>
              <a:rPr lang="en-US" sz="1200" b="1" dirty="0">
                <a:solidFill>
                  <a:srgbClr val="3475ED"/>
                </a:solidFill>
                <a:ea typeface="+mn-lt"/>
                <a:cs typeface="+mn-lt"/>
              </a:rPr>
              <a:t>Contextual Understanding:</a:t>
            </a:r>
            <a:endParaRPr lang="en-US" sz="1200" b="1" dirty="0"/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FFFFFF"/>
                </a:solidFill>
                <a:ea typeface="+mn-lt"/>
                <a:cs typeface="+mn-lt"/>
              </a:rPr>
              <a:t>Remember user data and past interactions for a seamless conversation flow.</a:t>
            </a:r>
            <a:endParaRPr lang="en-US" sz="12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  <a:buNone/>
            </a:pPr>
            <a:r>
              <a:rPr lang="en-US" sz="1200" b="1" dirty="0">
                <a:solidFill>
                  <a:srgbClr val="3475ED"/>
                </a:solidFill>
                <a:ea typeface="+mn-lt"/>
                <a:cs typeface="+mn-lt"/>
              </a:rPr>
              <a:t>Security and </a:t>
            </a:r>
            <a:r>
              <a:rPr lang="en-US" sz="1200" b="1" dirty="0" smtClean="0">
                <a:solidFill>
                  <a:srgbClr val="3475ED"/>
                </a:solidFill>
                <a:ea typeface="+mn-lt"/>
                <a:cs typeface="+mn-lt"/>
              </a:rPr>
              <a:t>Authentication:</a:t>
            </a:r>
            <a:endParaRPr lang="en-US" sz="1200" b="1" dirty="0" smtClean="0"/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FFFFFF"/>
                </a:solidFill>
                <a:ea typeface="+mn-lt"/>
                <a:cs typeface="+mn-lt"/>
              </a:rPr>
              <a:t>User verification methods to ensure secure transaction.</a:t>
            </a:r>
          </a:p>
        </p:txBody>
      </p:sp>
      <p:pic>
        <p:nvPicPr>
          <p:cNvPr id="4" name="Picture 3" descr="A cartoon robot with headphones and a phone&#10;&#10;Description automatically generated">
            <a:extLst>
              <a:ext uri="{FF2B5EF4-FFF2-40B4-BE49-F238E27FC236}">
                <a16:creationId xmlns:a16="http://schemas.microsoft.com/office/drawing/2014/main" id="{FC5AA2F5-419C-8103-8C32-D0308C0A9B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 l="17547" r="15784" b="1"/>
          <a:stretch/>
        </p:blipFill>
        <p:spPr>
          <a:xfrm>
            <a:off x="7154944" y="622055"/>
            <a:ext cx="5037056" cy="6235945"/>
          </a:xfrm>
          <a:custGeom>
            <a:avLst/>
            <a:gdLst/>
            <a:ahLst/>
            <a:cxnLst/>
            <a:rect l="l" t="t" r="r" b="b"/>
            <a:pathLst>
              <a:path w="6312802" h="6367736">
                <a:moveTo>
                  <a:pt x="789715" y="708127"/>
                </a:moveTo>
                <a:cubicBezTo>
                  <a:pt x="845978" y="711650"/>
                  <a:pt x="901296" y="724302"/>
                  <a:pt x="953475" y="745602"/>
                </a:cubicBezTo>
                <a:cubicBezTo>
                  <a:pt x="1173612" y="834890"/>
                  <a:pt x="1309905" y="1073925"/>
                  <a:pt x="1278834" y="1315681"/>
                </a:cubicBezTo>
                <a:cubicBezTo>
                  <a:pt x="1233750" y="1669869"/>
                  <a:pt x="880524" y="1881517"/>
                  <a:pt x="560369" y="1747304"/>
                </a:cubicBezTo>
                <a:cubicBezTo>
                  <a:pt x="338151" y="1654256"/>
                  <a:pt x="204742" y="1408974"/>
                  <a:pt x="242538" y="1164574"/>
                </a:cubicBezTo>
                <a:cubicBezTo>
                  <a:pt x="286421" y="880774"/>
                  <a:pt x="529219" y="692590"/>
                  <a:pt x="789715" y="708127"/>
                </a:cubicBezTo>
                <a:close/>
                <a:moveTo>
                  <a:pt x="2877121" y="364348"/>
                </a:moveTo>
                <a:cubicBezTo>
                  <a:pt x="2901561" y="365790"/>
                  <a:pt x="2925601" y="371235"/>
                  <a:pt x="2948310" y="380363"/>
                </a:cubicBezTo>
                <a:cubicBezTo>
                  <a:pt x="3044405" y="419202"/>
                  <a:pt x="3103503" y="523063"/>
                  <a:pt x="3089970" y="628607"/>
                </a:cubicBezTo>
                <a:cubicBezTo>
                  <a:pt x="3070190" y="782758"/>
                  <a:pt x="2916600" y="874848"/>
                  <a:pt x="2777343" y="816472"/>
                </a:cubicBezTo>
                <a:cubicBezTo>
                  <a:pt x="2680608" y="775952"/>
                  <a:pt x="2622552" y="669287"/>
                  <a:pt x="2639048" y="562863"/>
                </a:cubicBezTo>
                <a:cubicBezTo>
                  <a:pt x="2658106" y="439382"/>
                  <a:pt x="2763810" y="357542"/>
                  <a:pt x="2877121" y="364348"/>
                </a:cubicBezTo>
                <a:close/>
                <a:moveTo>
                  <a:pt x="5725514" y="29060"/>
                </a:moveTo>
                <a:lnTo>
                  <a:pt x="5748657" y="29701"/>
                </a:lnTo>
                <a:cubicBezTo>
                  <a:pt x="5935681" y="36387"/>
                  <a:pt x="6081789" y="65616"/>
                  <a:pt x="6194082" y="113315"/>
                </a:cubicBezTo>
                <a:lnTo>
                  <a:pt x="6312802" y="183322"/>
                </a:lnTo>
                <a:lnTo>
                  <a:pt x="6312802" y="6367736"/>
                </a:lnTo>
                <a:lnTo>
                  <a:pt x="3171877" y="6367736"/>
                </a:lnTo>
                <a:lnTo>
                  <a:pt x="3171635" y="6367591"/>
                </a:lnTo>
                <a:lnTo>
                  <a:pt x="2683232" y="6367591"/>
                </a:lnTo>
                <a:lnTo>
                  <a:pt x="2683031" y="6367736"/>
                </a:lnTo>
                <a:lnTo>
                  <a:pt x="1006759" y="6367736"/>
                </a:lnTo>
                <a:lnTo>
                  <a:pt x="1017798" y="6253705"/>
                </a:lnTo>
                <a:cubicBezTo>
                  <a:pt x="1043303" y="6019815"/>
                  <a:pt x="1065826" y="5776617"/>
                  <a:pt x="897420" y="5565130"/>
                </a:cubicBezTo>
                <a:cubicBezTo>
                  <a:pt x="700507" y="5318087"/>
                  <a:pt x="491822" y="5428997"/>
                  <a:pt x="271526" y="5130943"/>
                </a:cubicBezTo>
                <a:cubicBezTo>
                  <a:pt x="108646" y="4910648"/>
                  <a:pt x="-26366" y="4708290"/>
                  <a:pt x="39940" y="4415201"/>
                </a:cubicBezTo>
                <a:cubicBezTo>
                  <a:pt x="128666" y="4023216"/>
                  <a:pt x="467878" y="3870268"/>
                  <a:pt x="464356" y="3587268"/>
                </a:cubicBezTo>
                <a:cubicBezTo>
                  <a:pt x="460351" y="3247094"/>
                  <a:pt x="43943" y="3178950"/>
                  <a:pt x="3183" y="2791128"/>
                </a:cubicBezTo>
                <a:cubicBezTo>
                  <a:pt x="-23403" y="2538162"/>
                  <a:pt x="118896" y="2235225"/>
                  <a:pt x="343758" y="2095087"/>
                </a:cubicBezTo>
                <a:cubicBezTo>
                  <a:pt x="758163" y="1836512"/>
                  <a:pt x="1225342" y="2272862"/>
                  <a:pt x="1543093" y="2013487"/>
                </a:cubicBezTo>
                <a:cubicBezTo>
                  <a:pt x="1732879" y="1858534"/>
                  <a:pt x="1763790" y="1542064"/>
                  <a:pt x="1726873" y="1342749"/>
                </a:cubicBezTo>
                <a:cubicBezTo>
                  <a:pt x="1656484" y="963255"/>
                  <a:pt x="1345299" y="901114"/>
                  <a:pt x="1356831" y="612032"/>
                </a:cubicBezTo>
                <a:cubicBezTo>
                  <a:pt x="1365319" y="397180"/>
                  <a:pt x="1547578" y="171600"/>
                  <a:pt x="1773239" y="121551"/>
                </a:cubicBezTo>
                <a:cubicBezTo>
                  <a:pt x="1804789" y="114503"/>
                  <a:pt x="1837013" y="110980"/>
                  <a:pt x="1869333" y="110980"/>
                </a:cubicBezTo>
                <a:cubicBezTo>
                  <a:pt x="2087466" y="110980"/>
                  <a:pt x="2259155" y="271137"/>
                  <a:pt x="2312167" y="320866"/>
                </a:cubicBezTo>
                <a:cubicBezTo>
                  <a:pt x="2563133" y="555255"/>
                  <a:pt x="2364538" y="842498"/>
                  <a:pt x="2568899" y="1194363"/>
                </a:cubicBezTo>
                <a:cubicBezTo>
                  <a:pt x="2600650" y="1246494"/>
                  <a:pt x="2637078" y="1295662"/>
                  <a:pt x="2677726" y="1341226"/>
                </a:cubicBezTo>
                <a:cubicBezTo>
                  <a:pt x="2757804" y="1432276"/>
                  <a:pt x="2906990" y="1416261"/>
                  <a:pt x="2964327" y="1310316"/>
                </a:cubicBezTo>
                <a:cubicBezTo>
                  <a:pt x="3059059" y="1135183"/>
                  <a:pt x="3149628" y="938831"/>
                  <a:pt x="3333248" y="887741"/>
                </a:cubicBezTo>
                <a:cubicBezTo>
                  <a:pt x="3690239" y="788365"/>
                  <a:pt x="3902767" y="1378543"/>
                  <a:pt x="4272730" y="1307994"/>
                </a:cubicBezTo>
                <a:cubicBezTo>
                  <a:pt x="4426320" y="1278686"/>
                  <a:pt x="4515368" y="1152802"/>
                  <a:pt x="4596327" y="996810"/>
                </a:cubicBezTo>
                <a:cubicBezTo>
                  <a:pt x="4618829" y="953326"/>
                  <a:pt x="4640770" y="907521"/>
                  <a:pt x="4663272" y="860676"/>
                </a:cubicBezTo>
                <a:cubicBezTo>
                  <a:pt x="4732781" y="613153"/>
                  <a:pt x="4835282" y="115946"/>
                  <a:pt x="5572324" y="40189"/>
                </a:cubicBezTo>
                <a:cubicBezTo>
                  <a:pt x="5622910" y="31543"/>
                  <a:pt x="5674208" y="27859"/>
                  <a:pt x="5725514" y="29060"/>
                </a:cubicBezTo>
                <a:close/>
                <a:moveTo>
                  <a:pt x="4169348" y="793"/>
                </a:moveTo>
                <a:cubicBezTo>
                  <a:pt x="4219966" y="3995"/>
                  <a:pt x="4269734" y="15368"/>
                  <a:pt x="4316693" y="34505"/>
                </a:cubicBezTo>
                <a:cubicBezTo>
                  <a:pt x="4514808" y="114584"/>
                  <a:pt x="4637488" y="329676"/>
                  <a:pt x="4609540" y="547569"/>
                </a:cubicBezTo>
                <a:cubicBezTo>
                  <a:pt x="4568620" y="865801"/>
                  <a:pt x="4251108" y="1055907"/>
                  <a:pt x="3962986" y="935790"/>
                </a:cubicBezTo>
                <a:cubicBezTo>
                  <a:pt x="3762790" y="852028"/>
                  <a:pt x="3642672" y="631491"/>
                  <a:pt x="3676946" y="411355"/>
                </a:cubicBezTo>
                <a:cubicBezTo>
                  <a:pt x="3716424" y="155985"/>
                  <a:pt x="3934959" y="-13061"/>
                  <a:pt x="4169348" y="793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4507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C2D51-E536-028F-173D-34DA90C81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4451"/>
            <a:ext cx="10972800" cy="1579562"/>
          </a:xfrm>
        </p:spPr>
        <p:txBody>
          <a:bodyPr>
            <a:normAutofit/>
          </a:bodyPr>
          <a:lstStyle/>
          <a:p>
            <a:pPr algn="ctr"/>
            <a:r>
              <a:rPr lang="en-US" sz="3200" u="sng" dirty="0">
                <a:solidFill>
                  <a:srgbClr val="1EBE9B"/>
                </a:solidFill>
                <a:ea typeface="+mj-lt"/>
                <a:cs typeface="+mj-lt"/>
              </a:rPr>
              <a:t>Project Plan and Work Distribution</a:t>
            </a:r>
            <a:endParaRPr lang="en-US" sz="3200" u="sng" dirty="0">
              <a:solidFill>
                <a:srgbClr val="1EBE9B"/>
              </a:solidFill>
              <a:cs typeface="Posterama"/>
            </a:endParaRPr>
          </a:p>
          <a:p>
            <a:pPr algn="ctr"/>
            <a:endParaRPr lang="en-US" sz="3200" u="sng" dirty="0">
              <a:solidFill>
                <a:srgbClr val="1EBE9B"/>
              </a:solidFill>
              <a:cs typeface="Posterama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EDE353-1DFB-C7ED-4077-AEEF8B4CB8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4076109"/>
              </p:ext>
            </p:extLst>
          </p:nvPr>
        </p:nvGraphicFramePr>
        <p:xfrm>
          <a:off x="144451" y="572139"/>
          <a:ext cx="11901809" cy="6541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336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rtalVTI">
  <a:themeElements>
    <a:clrScheme name="PortalVTI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PortalVTI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Portal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E3A4BB4D-5227-4A6D-99D3-DBAB0FE4C68F}" vid="{BE515EFD-5A7A-4BFE-BE06-A21DB8499C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441</Words>
  <Application>Microsoft Office PowerPoint</Application>
  <PresentationFormat>Widescreen</PresentationFormat>
  <Paragraphs>53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Posterama</vt:lpstr>
      <vt:lpstr>Trade Gothic Next Cond</vt:lpstr>
      <vt:lpstr>Trade Gothic Next Light</vt:lpstr>
      <vt:lpstr>PortalVTI</vt:lpstr>
      <vt:lpstr>Capstone 2  AI Banking Chatbot </vt:lpstr>
      <vt:lpstr>Project Scope</vt:lpstr>
      <vt:lpstr>Project Plan and Work Distribution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Vatsal Thakkar</dc:creator>
  <cp:lastModifiedBy>Vatsal Thakkar</cp:lastModifiedBy>
  <cp:revision>313</cp:revision>
  <dcterms:created xsi:type="dcterms:W3CDTF">2024-06-07T19:12:46Z</dcterms:created>
  <dcterms:modified xsi:type="dcterms:W3CDTF">2024-06-07T22:16:56Z</dcterms:modified>
</cp:coreProperties>
</file>