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B1B2A-7308-4B68-BD7B-9269C0171817}" v="217" dt="2022-05-30T20:55:09.724"/>
    <p1510:client id="{7DB9725D-1121-41FE-AACE-8CFBEA6F866E}" v="494" dt="2022-05-30T18:57:11.758"/>
    <p1510:client id="{F5060DC3-2D1F-339E-BBC7-CFB57672DD57}" v="37" dt="2022-05-30T21:26:20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erhospital.org/wp-content/uploads/2017/09/brain-tumor-blog-photo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nderhub.readthedocs.io/en/latest/overview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>
                <a:ea typeface="Calibri Light"/>
                <a:cs typeface="Calibri Light"/>
              </a:rPr>
              <a:t>Brain Tumor Detection</a:t>
            </a:r>
            <a:br>
              <a:rPr lang="en-US" sz="3600" b="1">
                <a:ea typeface="Calibri Light"/>
                <a:cs typeface="Calibri Light"/>
              </a:rPr>
            </a:br>
            <a:r>
              <a:rPr lang="en-US" sz="3600" b="1">
                <a:ea typeface="Calibri Light"/>
                <a:cs typeface="Calibri Light"/>
              </a:rPr>
              <a:t>Capstone Project  - AIDI 2005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838200" y="2347542"/>
            <a:ext cx="5400805" cy="3829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i="1" u="sng">
                <a:ea typeface="+mn-lt"/>
                <a:cs typeface="+mn-lt"/>
              </a:rPr>
              <a:t>Submitted by:</a:t>
            </a:r>
            <a:endParaRPr lang="en-US" b="1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Jaivardhan Singh - 100849063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Usman Qureshi - 100847689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Hamad Aslam - 100851221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Khaleel Khan Patel - 100851770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Moaz - 100849590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Irfan Shaik - 100855785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13B7A7-72F9-B443-999A-E541D3F8E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485323"/>
            <a:ext cx="5181600" cy="2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i="1" u="sng">
                <a:ea typeface="Calibri"/>
                <a:cs typeface="Calibri"/>
              </a:rPr>
              <a:t>Under the guidance of: </a:t>
            </a:r>
          </a:p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Marcos Bittencourt</a:t>
            </a:r>
            <a:endParaRPr lang="en-US"/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28F07E5-F7F3-C2A9-5885-861C29B9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414" y="274425"/>
            <a:ext cx="2743200" cy="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7A5D-0B9D-1853-9FA5-E4D9DE86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What is brain tumor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0C7E78-29D2-AE04-71B8-C318DC90E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8392" y="1169710"/>
            <a:ext cx="4166851" cy="311167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069A0-3A48-2104-17EE-D67439A9A24E}"/>
              </a:ext>
            </a:extLst>
          </p:cNvPr>
          <p:cNvSpPr txBox="1"/>
          <p:nvPr/>
        </p:nvSpPr>
        <p:spPr>
          <a:xfrm>
            <a:off x="141962" y="6436290"/>
            <a:ext cx="9569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 </a:t>
            </a:r>
            <a:r>
              <a:rPr lang="en-US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https://www.matherhospital.org/wp-content/uploads/2017/09/brain-tumor-blog-photo.jpg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4522F-CA3D-D307-5B32-C07229788F21}"/>
              </a:ext>
            </a:extLst>
          </p:cNvPr>
          <p:cNvSpPr txBox="1"/>
          <p:nvPr/>
        </p:nvSpPr>
        <p:spPr>
          <a:xfrm>
            <a:off x="838070" y="1694015"/>
            <a:ext cx="505007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A brain tumor is an </a:t>
            </a:r>
            <a:r>
              <a:rPr lang="en-US" sz="2800" b="1">
                <a:ea typeface="+mn-lt"/>
                <a:cs typeface="+mn-lt"/>
              </a:rPr>
              <a:t>abnormal cell growth</a:t>
            </a:r>
            <a:r>
              <a:rPr lang="en-US" sz="2800">
                <a:ea typeface="+mn-lt"/>
                <a:cs typeface="+mn-lt"/>
              </a:rPr>
              <a:t> or mass in the brain.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The early discovery of brain tumors can </a:t>
            </a:r>
            <a:r>
              <a:rPr lang="en-US" sz="2800" b="1">
                <a:ea typeface="+mn-lt"/>
                <a:cs typeface="+mn-lt"/>
              </a:rPr>
              <a:t>save millions</a:t>
            </a:r>
            <a:r>
              <a:rPr lang="en-US" sz="2800">
                <a:ea typeface="+mn-lt"/>
                <a:cs typeface="+mn-lt"/>
              </a:rPr>
              <a:t> of lives.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In the United States, the 5-year </a:t>
            </a:r>
            <a:r>
              <a:rPr lang="en-US" sz="2800" b="1">
                <a:ea typeface="+mn-lt"/>
                <a:cs typeface="+mn-lt"/>
              </a:rPr>
              <a:t>survival rate</a:t>
            </a:r>
            <a:r>
              <a:rPr lang="en-US" sz="2800">
                <a:ea typeface="+mn-lt"/>
                <a:cs typeface="+mn-lt"/>
              </a:rPr>
              <a:t> for persons with a malignant brain tumor is around </a:t>
            </a:r>
            <a:r>
              <a:rPr lang="en-US" sz="2800" b="1">
                <a:ea typeface="+mn-lt"/>
                <a:cs typeface="+mn-lt"/>
              </a:rPr>
              <a:t>36%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952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B9D1-8F89-35BF-0015-4FF6C8CE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Why Deep Learning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B776-79FD-8D0C-D41A-A57A0D5C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It's Effective With Unstructured Data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Self-Learning Capabilities</a:t>
            </a:r>
          </a:p>
          <a:p>
            <a:r>
              <a:rPr lang="en-US" dirty="0">
                <a:ea typeface="+mn-lt"/>
                <a:cs typeface="+mn-lt"/>
              </a:rPr>
              <a:t>Efficiency in terms of cost</a:t>
            </a:r>
          </a:p>
          <a:p>
            <a:r>
              <a:rPr lang="en-US" dirty="0"/>
              <a:t>Scalability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72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1AB-EB16-07C1-45E7-30FD196D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Technology stack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DF95-6A0E-558A-2DA2-0B6CBC33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For Deep Learning Model</a:t>
            </a:r>
            <a:endParaRPr lang="en-US"/>
          </a:p>
          <a:p>
            <a:r>
              <a:rPr lang="en-US">
                <a:cs typeface="Calibri"/>
              </a:rPr>
              <a:t>Python</a:t>
            </a:r>
          </a:p>
          <a:p>
            <a:r>
              <a:rPr lang="en-US" err="1">
                <a:cs typeface="Calibri"/>
              </a:rPr>
              <a:t>PyTorch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Transfer Learning  (ResNet)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For Application</a:t>
            </a:r>
          </a:p>
          <a:p>
            <a:r>
              <a:rPr lang="en-US">
                <a:cs typeface="Calibri"/>
              </a:rPr>
              <a:t>Python</a:t>
            </a:r>
          </a:p>
          <a:p>
            <a:r>
              <a:rPr lang="en-US">
                <a:cs typeface="Calibri"/>
              </a:rPr>
              <a:t>HTML</a:t>
            </a:r>
          </a:p>
          <a:p>
            <a:r>
              <a:rPr lang="en-US" err="1">
                <a:cs typeface="Calibri"/>
              </a:rPr>
              <a:t>MyBinder</a:t>
            </a:r>
          </a:p>
        </p:txBody>
      </p:sp>
    </p:spTree>
    <p:extLst>
      <p:ext uri="{BB962C8B-B14F-4D97-AF65-F5344CB8AC3E}">
        <p14:creationId xmlns:p14="http://schemas.microsoft.com/office/powerpoint/2010/main" val="216986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7A9E-C012-05A5-8BCF-E7264266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Working of Model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17D74-B99A-69A4-E4F8-0704509F1960}"/>
              </a:ext>
            </a:extLst>
          </p:cNvPr>
          <p:cNvSpPr/>
          <p:nvPr/>
        </p:nvSpPr>
        <p:spPr>
          <a:xfrm>
            <a:off x="1883614" y="2394010"/>
            <a:ext cx="1380225" cy="113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Image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BE1376-869D-6B45-EA3C-B491FA6679D2}"/>
              </a:ext>
            </a:extLst>
          </p:cNvPr>
          <p:cNvSpPr/>
          <p:nvPr/>
        </p:nvSpPr>
        <p:spPr>
          <a:xfrm>
            <a:off x="5319801" y="2394009"/>
            <a:ext cx="1380225" cy="113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Deep learning Model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1E7F8-9431-5FC0-6E05-B0819CE92EA6}"/>
              </a:ext>
            </a:extLst>
          </p:cNvPr>
          <p:cNvSpPr/>
          <p:nvPr/>
        </p:nvSpPr>
        <p:spPr>
          <a:xfrm>
            <a:off x="8727234" y="2394008"/>
            <a:ext cx="1380225" cy="113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Result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6319C-A68E-E546-AAD0-687649AA1C0C}"/>
              </a:ext>
            </a:extLst>
          </p:cNvPr>
          <p:cNvSpPr/>
          <p:nvPr/>
        </p:nvSpPr>
        <p:spPr>
          <a:xfrm>
            <a:off x="2530593" y="4680009"/>
            <a:ext cx="1567130" cy="1222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Data Augmentation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CD3A0-FD10-3FCE-8F62-B854EE0644AC}"/>
              </a:ext>
            </a:extLst>
          </p:cNvPr>
          <p:cNvSpPr/>
          <p:nvPr/>
        </p:nvSpPr>
        <p:spPr>
          <a:xfrm>
            <a:off x="5319800" y="4680008"/>
            <a:ext cx="1567130" cy="1222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Pre-Trained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06A06-BE57-4C29-7A07-306EC1D5C5F4}"/>
              </a:ext>
            </a:extLst>
          </p:cNvPr>
          <p:cNvSpPr/>
          <p:nvPr/>
        </p:nvSpPr>
        <p:spPr>
          <a:xfrm>
            <a:off x="7692065" y="4680008"/>
            <a:ext cx="1567130" cy="1178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Classification and segmentation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693B0B-D02E-75AE-DE68-3D4D92BF4029}"/>
              </a:ext>
            </a:extLst>
          </p:cNvPr>
          <p:cNvCxnSpPr/>
          <p:nvPr/>
        </p:nvCxnSpPr>
        <p:spPr>
          <a:xfrm flipV="1">
            <a:off x="3319553" y="2932802"/>
            <a:ext cx="2007078" cy="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359876-EA53-C4A2-0B3C-9311A69217D6}"/>
              </a:ext>
            </a:extLst>
          </p:cNvPr>
          <p:cNvCxnSpPr>
            <a:cxnSpLocks/>
          </p:cNvCxnSpPr>
          <p:nvPr/>
        </p:nvCxnSpPr>
        <p:spPr>
          <a:xfrm flipV="1">
            <a:off x="6723632" y="3000534"/>
            <a:ext cx="2007078" cy="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914B83-286B-7F16-6930-AD8EEA21B0E5}"/>
              </a:ext>
            </a:extLst>
          </p:cNvPr>
          <p:cNvCxnSpPr/>
          <p:nvPr/>
        </p:nvCxnSpPr>
        <p:spPr>
          <a:xfrm flipV="1">
            <a:off x="3265907" y="4154786"/>
            <a:ext cx="5123100" cy="193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4AB42-547E-2C11-F8D3-AEF86E28DB5C}"/>
              </a:ext>
            </a:extLst>
          </p:cNvPr>
          <p:cNvCxnSpPr/>
          <p:nvPr/>
        </p:nvCxnSpPr>
        <p:spPr>
          <a:xfrm flipH="1">
            <a:off x="6035075" y="3540604"/>
            <a:ext cx="1" cy="6182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DC8C7-07B5-8425-498C-1BFBD3FF3F62}"/>
              </a:ext>
            </a:extLst>
          </p:cNvPr>
          <p:cNvCxnSpPr>
            <a:cxnSpLocks/>
          </p:cNvCxnSpPr>
          <p:nvPr/>
        </p:nvCxnSpPr>
        <p:spPr>
          <a:xfrm flipH="1">
            <a:off x="3264350" y="4162535"/>
            <a:ext cx="1" cy="517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5C4A8F-723C-31F4-F37B-872DAEE2EAD2}"/>
              </a:ext>
            </a:extLst>
          </p:cNvPr>
          <p:cNvCxnSpPr>
            <a:cxnSpLocks/>
          </p:cNvCxnSpPr>
          <p:nvPr/>
        </p:nvCxnSpPr>
        <p:spPr>
          <a:xfrm flipH="1">
            <a:off x="6032197" y="4153004"/>
            <a:ext cx="1" cy="517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815EB4-CD5C-941A-66C3-68978E3718B4}"/>
              </a:ext>
            </a:extLst>
          </p:cNvPr>
          <p:cNvCxnSpPr>
            <a:cxnSpLocks/>
          </p:cNvCxnSpPr>
          <p:nvPr/>
        </p:nvCxnSpPr>
        <p:spPr>
          <a:xfrm flipH="1">
            <a:off x="8384125" y="4148638"/>
            <a:ext cx="1" cy="517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2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7CA1-A50A-0E6A-D43D-338B9B8A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Project Application</a:t>
            </a:r>
            <a:endParaRPr lang="en-US" b="1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4F894B1-ED2D-A164-62F5-321C76296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578" y="1696229"/>
            <a:ext cx="7016845" cy="394877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DE784-9DC2-770E-45E0-8632FA759E43}"/>
              </a:ext>
            </a:extLst>
          </p:cNvPr>
          <p:cNvSpPr txBox="1"/>
          <p:nvPr/>
        </p:nvSpPr>
        <p:spPr>
          <a:xfrm>
            <a:off x="2654060" y="5644551"/>
            <a:ext cx="689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Source: </a:t>
            </a:r>
            <a:r>
              <a:rPr lang="en-US">
                <a:ea typeface="+mn-lt"/>
                <a:cs typeface="+mn-lt"/>
                <a:hlinkClick r:id="rId3"/>
              </a:rPr>
              <a:t>The BinderHub Architecture — BinderHub 0.1.0 documentation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609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AF68-A83F-31E1-BC48-448E3CD1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87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 panose="020F0302020204030204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578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Brain Tumor Detection Capstone Project  - AIDI 2005</vt:lpstr>
      <vt:lpstr>What is brain tumor</vt:lpstr>
      <vt:lpstr>Why Deep Learning</vt:lpstr>
      <vt:lpstr>Technology stack</vt:lpstr>
      <vt:lpstr>Working of Model</vt:lpstr>
      <vt:lpstr>Project Application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</cp:revision>
  <dcterms:created xsi:type="dcterms:W3CDTF">2022-05-30T17:32:47Z</dcterms:created>
  <dcterms:modified xsi:type="dcterms:W3CDTF">2022-05-30T21:40:21Z</dcterms:modified>
</cp:coreProperties>
</file>