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13716000" cy="24387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587C"/>
    <a:srgbClr val="C1832A"/>
    <a:srgbClr val="0F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8"/>
    <p:restoredTop sz="96405"/>
  </p:normalViewPr>
  <p:slideViewPr>
    <p:cSldViewPr snapToGrid="0">
      <p:cViewPr varScale="1">
        <p:scale>
          <a:sx n="32" d="100"/>
          <a:sy n="32" d="100"/>
        </p:scale>
        <p:origin x="10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56768D-56ED-4FE2-47CB-FB03DFB5B9A8}"/>
              </a:ext>
            </a:extLst>
          </p:cNvPr>
          <p:cNvPicPr>
            <a:picLocks noChangeAspect="1"/>
          </p:cNvPicPr>
          <p:nvPr userDrawn="1"/>
        </p:nvPicPr>
        <p:blipFill>
          <a:blip r:embed="rId2"/>
          <a:srcRect/>
          <a:stretch/>
        </p:blipFill>
        <p:spPr>
          <a:xfrm>
            <a:off x="-1" y="1587"/>
            <a:ext cx="13716893" cy="24385587"/>
          </a:xfrm>
          <a:prstGeom prst="rect">
            <a:avLst/>
          </a:prstGeom>
        </p:spPr>
      </p:pic>
      <p:sp>
        <p:nvSpPr>
          <p:cNvPr id="2" name="Title 1"/>
          <p:cNvSpPr>
            <a:spLocks noGrp="1"/>
          </p:cNvSpPr>
          <p:nvPr>
            <p:ph type="ctrTitle"/>
          </p:nvPr>
        </p:nvSpPr>
        <p:spPr>
          <a:xfrm>
            <a:off x="1028700" y="1352045"/>
            <a:ext cx="11658600" cy="2043896"/>
          </a:xfrm>
        </p:spPr>
        <p:txBody>
          <a:bodyPr anchor="b">
            <a:normAutofit/>
          </a:bodyPr>
          <a:lstStyle>
            <a:lvl1pPr algn="l">
              <a:defRPr sz="7200" b="1" i="0">
                <a:solidFill>
                  <a:srgbClr val="1A587C"/>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028700" y="3957383"/>
            <a:ext cx="11658600" cy="5887920"/>
          </a:xfrm>
        </p:spPr>
        <p:txBody>
          <a:bodyPr>
            <a:normAutofit/>
          </a:bodyPr>
          <a:lstStyle>
            <a:lvl1pPr marL="0" indent="0" algn="ctr">
              <a:buNone/>
              <a:defRPr sz="3200" b="0" i="0">
                <a:solidFill>
                  <a:schemeClr val="tx1">
                    <a:lumMod val="85000"/>
                    <a:lumOff val="15000"/>
                  </a:schemeClr>
                </a:solidFill>
                <a:latin typeface="Arial" panose="020B0604020202020204" pitchFamily="34" charset="0"/>
                <a:cs typeface="Arial" panose="020B06040202020202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dirty="0"/>
              <a:t>Click to edit Master subtitle style</a:t>
            </a:r>
          </a:p>
        </p:txBody>
      </p:sp>
    </p:spTree>
    <p:extLst>
      <p:ext uri="{BB962C8B-B14F-4D97-AF65-F5344CB8AC3E}">
        <p14:creationId xmlns:p14="http://schemas.microsoft.com/office/powerpoint/2010/main" val="364446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25EB9-9C65-2746-89C4-76ECA750AA66}" type="datetimeFigureOut">
              <a:rPr lang="en-US" smtClean="0"/>
              <a:t>9/27/24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81DBC-9913-664B-B4DA-1FAB0B7914B4}" type="slidenum">
              <a:rPr lang="en-US" smtClean="0"/>
              <a:t>‹#›</a:t>
            </a:fld>
            <a:endParaRPr lang="en-US"/>
          </a:p>
        </p:txBody>
      </p:sp>
    </p:spTree>
    <p:extLst>
      <p:ext uri="{BB962C8B-B14F-4D97-AF65-F5344CB8AC3E}">
        <p14:creationId xmlns:p14="http://schemas.microsoft.com/office/powerpoint/2010/main" val="3823315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3" y="1298391"/>
            <a:ext cx="2957513" cy="206670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6" y="1298391"/>
            <a:ext cx="8701088" cy="206670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25EB9-9C65-2746-89C4-76ECA750AA66}" type="datetimeFigureOut">
              <a:rPr lang="en-US" smtClean="0"/>
              <a:t>9/27/24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81DBC-9913-664B-B4DA-1FAB0B7914B4}" type="slidenum">
              <a:rPr lang="en-US" smtClean="0"/>
              <a:t>‹#›</a:t>
            </a:fld>
            <a:endParaRPr lang="en-US"/>
          </a:p>
        </p:txBody>
      </p:sp>
    </p:spTree>
    <p:extLst>
      <p:ext uri="{BB962C8B-B14F-4D97-AF65-F5344CB8AC3E}">
        <p14:creationId xmlns:p14="http://schemas.microsoft.com/office/powerpoint/2010/main" val="715295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25EB9-9C65-2746-89C4-76ECA750AA66}" type="datetimeFigureOut">
              <a:rPr lang="en-US" smtClean="0"/>
              <a:t>9/27/24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81DBC-9913-664B-B4DA-1FAB0B7914B4}" type="slidenum">
              <a:rPr lang="en-US" smtClean="0"/>
              <a:t>‹#›</a:t>
            </a:fld>
            <a:endParaRPr lang="en-US"/>
          </a:p>
        </p:txBody>
      </p:sp>
    </p:spTree>
    <p:extLst>
      <p:ext uri="{BB962C8B-B14F-4D97-AF65-F5344CB8AC3E}">
        <p14:creationId xmlns:p14="http://schemas.microsoft.com/office/powerpoint/2010/main" val="238381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2" y="6079865"/>
            <a:ext cx="11830050" cy="10144386"/>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935832" y="16320221"/>
            <a:ext cx="11830050" cy="5334693"/>
          </a:xfrm>
        </p:spPr>
        <p:txBody>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25EB9-9C65-2746-89C4-76ECA750AA66}" type="datetimeFigureOut">
              <a:rPr lang="en-US" smtClean="0"/>
              <a:t>9/27/24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81DBC-9913-664B-B4DA-1FAB0B7914B4}" type="slidenum">
              <a:rPr lang="en-US" smtClean="0"/>
              <a:t>‹#›</a:t>
            </a:fld>
            <a:endParaRPr lang="en-US"/>
          </a:p>
        </p:txBody>
      </p:sp>
    </p:spTree>
    <p:extLst>
      <p:ext uri="{BB962C8B-B14F-4D97-AF65-F5344CB8AC3E}">
        <p14:creationId xmlns:p14="http://schemas.microsoft.com/office/powerpoint/2010/main" val="34480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6491956"/>
            <a:ext cx="5829300" cy="154734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6491956"/>
            <a:ext cx="5829300" cy="154734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925EB9-9C65-2746-89C4-76ECA750AA66}" type="datetimeFigureOut">
              <a:rPr lang="en-US" smtClean="0"/>
              <a:t>9/27/24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81DBC-9913-664B-B4DA-1FAB0B7914B4}" type="slidenum">
              <a:rPr lang="en-US" smtClean="0"/>
              <a:t>‹#›</a:t>
            </a:fld>
            <a:endParaRPr lang="en-US"/>
          </a:p>
        </p:txBody>
      </p:sp>
    </p:spTree>
    <p:extLst>
      <p:ext uri="{BB962C8B-B14F-4D97-AF65-F5344CB8AC3E}">
        <p14:creationId xmlns:p14="http://schemas.microsoft.com/office/powerpoint/2010/main" val="711182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98396"/>
            <a:ext cx="11830050" cy="471372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3" y="5978247"/>
            <a:ext cx="5802510" cy="2929846"/>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944763" y="8908093"/>
            <a:ext cx="5802510" cy="13102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6" y="5978247"/>
            <a:ext cx="5831087" cy="2929846"/>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6943726" y="8908093"/>
            <a:ext cx="5831087" cy="13102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925EB9-9C65-2746-89C4-76ECA750AA66}" type="datetimeFigureOut">
              <a:rPr lang="en-US" smtClean="0"/>
              <a:t>9/27/24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281DBC-9913-664B-B4DA-1FAB0B7914B4}" type="slidenum">
              <a:rPr lang="en-US" smtClean="0"/>
              <a:t>‹#›</a:t>
            </a:fld>
            <a:endParaRPr lang="en-US"/>
          </a:p>
        </p:txBody>
      </p:sp>
    </p:spTree>
    <p:extLst>
      <p:ext uri="{BB962C8B-B14F-4D97-AF65-F5344CB8AC3E}">
        <p14:creationId xmlns:p14="http://schemas.microsoft.com/office/powerpoint/2010/main" val="73591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925EB9-9C65-2746-89C4-76ECA750AA66}" type="datetimeFigureOut">
              <a:rPr lang="en-US" smtClean="0"/>
              <a:t>9/27/24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281DBC-9913-664B-B4DA-1FAB0B7914B4}" type="slidenum">
              <a:rPr lang="en-US" smtClean="0"/>
              <a:t>‹#›</a:t>
            </a:fld>
            <a:endParaRPr lang="en-US"/>
          </a:p>
        </p:txBody>
      </p:sp>
    </p:spTree>
    <p:extLst>
      <p:ext uri="{BB962C8B-B14F-4D97-AF65-F5344CB8AC3E}">
        <p14:creationId xmlns:p14="http://schemas.microsoft.com/office/powerpoint/2010/main" val="980334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25EB9-9C65-2746-89C4-76ECA750AA66}" type="datetimeFigureOut">
              <a:rPr lang="en-US" smtClean="0"/>
              <a:t>9/27/24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281DBC-9913-664B-B4DA-1FAB0B7914B4}" type="slidenum">
              <a:rPr lang="en-US" smtClean="0"/>
              <a:t>‹#›</a:t>
            </a:fld>
            <a:endParaRPr lang="en-US"/>
          </a:p>
        </p:txBody>
      </p:sp>
    </p:spTree>
    <p:extLst>
      <p:ext uri="{BB962C8B-B14F-4D97-AF65-F5344CB8AC3E}">
        <p14:creationId xmlns:p14="http://schemas.microsoft.com/office/powerpoint/2010/main" val="786739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625812"/>
            <a:ext cx="4423767" cy="5690341"/>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5831087" y="3511307"/>
            <a:ext cx="6943725" cy="17330701"/>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7316152"/>
            <a:ext cx="4423767" cy="13554078"/>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40925EB9-9C65-2746-89C4-76ECA750AA66}" type="datetimeFigureOut">
              <a:rPr lang="en-US" smtClean="0"/>
              <a:t>9/27/24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81DBC-9913-664B-B4DA-1FAB0B7914B4}" type="slidenum">
              <a:rPr lang="en-US" smtClean="0"/>
              <a:t>‹#›</a:t>
            </a:fld>
            <a:endParaRPr lang="en-US"/>
          </a:p>
        </p:txBody>
      </p:sp>
    </p:spTree>
    <p:extLst>
      <p:ext uri="{BB962C8B-B14F-4D97-AF65-F5344CB8AC3E}">
        <p14:creationId xmlns:p14="http://schemas.microsoft.com/office/powerpoint/2010/main" val="344843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625812"/>
            <a:ext cx="4423767" cy="5690341"/>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7" y="3511307"/>
            <a:ext cx="6943725" cy="17330701"/>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944762" y="7316152"/>
            <a:ext cx="4423767" cy="13554078"/>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40925EB9-9C65-2746-89C4-76ECA750AA66}" type="datetimeFigureOut">
              <a:rPr lang="en-US" smtClean="0"/>
              <a:t>9/27/24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81DBC-9913-664B-B4DA-1FAB0B7914B4}" type="slidenum">
              <a:rPr lang="en-US" smtClean="0"/>
              <a:t>‹#›</a:t>
            </a:fld>
            <a:endParaRPr lang="en-US"/>
          </a:p>
        </p:txBody>
      </p:sp>
    </p:spTree>
    <p:extLst>
      <p:ext uri="{BB962C8B-B14F-4D97-AF65-F5344CB8AC3E}">
        <p14:creationId xmlns:p14="http://schemas.microsoft.com/office/powerpoint/2010/main" val="5905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1298396"/>
            <a:ext cx="11830050" cy="471372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6491956"/>
            <a:ext cx="11830050" cy="154734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22603304"/>
            <a:ext cx="3086100" cy="1298391"/>
          </a:xfrm>
          <a:prstGeom prst="rect">
            <a:avLst/>
          </a:prstGeom>
        </p:spPr>
        <p:txBody>
          <a:bodyPr vert="horz" lIns="91440" tIns="45720" rIns="91440" bIns="45720" rtlCol="0" anchor="ctr"/>
          <a:lstStyle>
            <a:lvl1pPr algn="l">
              <a:defRPr sz="1800">
                <a:solidFill>
                  <a:schemeClr val="tx1">
                    <a:tint val="75000"/>
                  </a:schemeClr>
                </a:solidFill>
              </a:defRPr>
            </a:lvl1pPr>
          </a:lstStyle>
          <a:p>
            <a:fld id="{40925EB9-9C65-2746-89C4-76ECA750AA66}" type="datetimeFigureOut">
              <a:rPr lang="en-US" smtClean="0"/>
              <a:t>9/27/24</a:t>
            </a:fld>
            <a:endParaRPr lang="en-US"/>
          </a:p>
        </p:txBody>
      </p:sp>
      <p:sp>
        <p:nvSpPr>
          <p:cNvPr id="5" name="Footer Placeholder 4"/>
          <p:cNvSpPr>
            <a:spLocks noGrp="1"/>
          </p:cNvSpPr>
          <p:nvPr>
            <p:ph type="ftr" sz="quarter" idx="3"/>
          </p:nvPr>
        </p:nvSpPr>
        <p:spPr>
          <a:xfrm>
            <a:off x="4543425" y="22603304"/>
            <a:ext cx="4629150" cy="1298391"/>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686925" y="22603304"/>
            <a:ext cx="3086100" cy="1298391"/>
          </a:xfrm>
          <a:prstGeom prst="rect">
            <a:avLst/>
          </a:prstGeom>
        </p:spPr>
        <p:txBody>
          <a:bodyPr vert="horz" lIns="91440" tIns="45720" rIns="91440" bIns="45720" rtlCol="0" anchor="ctr"/>
          <a:lstStyle>
            <a:lvl1pPr algn="r">
              <a:defRPr sz="1800">
                <a:solidFill>
                  <a:schemeClr val="tx1">
                    <a:tint val="75000"/>
                  </a:schemeClr>
                </a:solidFill>
              </a:defRPr>
            </a:lvl1pPr>
          </a:lstStyle>
          <a:p>
            <a:fld id="{CD281DBC-9913-664B-B4DA-1FAB0B7914B4}" type="slidenum">
              <a:rPr lang="en-US" smtClean="0"/>
              <a:t>‹#›</a:t>
            </a:fld>
            <a:endParaRPr lang="en-US"/>
          </a:p>
        </p:txBody>
      </p:sp>
    </p:spTree>
    <p:extLst>
      <p:ext uri="{BB962C8B-B14F-4D97-AF65-F5344CB8AC3E}">
        <p14:creationId xmlns:p14="http://schemas.microsoft.com/office/powerpoint/2010/main" val="1377890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488B-4414-D6F5-610C-14BA96C3E70F}"/>
              </a:ext>
            </a:extLst>
          </p:cNvPr>
          <p:cNvSpPr>
            <a:spLocks noGrp="1"/>
          </p:cNvSpPr>
          <p:nvPr>
            <p:ph type="ctrTitle"/>
          </p:nvPr>
        </p:nvSpPr>
        <p:spPr>
          <a:xfrm>
            <a:off x="1028700" y="1033670"/>
            <a:ext cx="11658600" cy="2362271"/>
          </a:xfrm>
        </p:spPr>
        <p:txBody>
          <a:bodyPr>
            <a:noAutofit/>
          </a:bodyPr>
          <a:lstStyle/>
          <a:p>
            <a:pPr algn="ctr"/>
            <a:r>
              <a:rPr lang="en-US" sz="4000" dirty="0"/>
              <a:t>Empowering scientific discovery: the role of the King Hussein Cancer Award in enhancing multidisciplinary research, Gut microbiome as an example </a:t>
            </a:r>
          </a:p>
        </p:txBody>
      </p:sp>
      <p:sp>
        <p:nvSpPr>
          <p:cNvPr id="3" name="Subtitle 2">
            <a:extLst>
              <a:ext uri="{FF2B5EF4-FFF2-40B4-BE49-F238E27FC236}">
                <a16:creationId xmlns:a16="http://schemas.microsoft.com/office/drawing/2014/main" id="{96411085-5C73-6FC0-84F1-C6C89BE032B5}"/>
              </a:ext>
            </a:extLst>
          </p:cNvPr>
          <p:cNvSpPr>
            <a:spLocks noGrp="1"/>
          </p:cNvSpPr>
          <p:nvPr>
            <p:ph type="subTitle" idx="1"/>
          </p:nvPr>
        </p:nvSpPr>
        <p:spPr>
          <a:xfrm>
            <a:off x="1028700" y="3957382"/>
            <a:ext cx="11658600" cy="16238931"/>
          </a:xfrm>
        </p:spPr>
        <p:txBody>
          <a:bodyPr>
            <a:normAutofit fontScale="85000" lnSpcReduction="10000"/>
          </a:bodyPr>
          <a:lstStyle/>
          <a:p>
            <a:r>
              <a:rPr lang="en-US" dirty="0"/>
              <a:t>Background: </a:t>
            </a:r>
          </a:p>
          <a:p>
            <a:r>
              <a:rPr lang="en-US" dirty="0"/>
              <a:t>The King Hussein Cancer Award, established in 2020, has significantly advanced the landscape of cancer research by offering substantial grant money to innovative projects. This award empowers scientists to pursue high-impact studies. The award's commitment to supporting cutting-edge research initiatives, will ultimately drive progress in the fight against cancer. </a:t>
            </a:r>
          </a:p>
          <a:p>
            <a:r>
              <a:rPr lang="en-US" dirty="0"/>
              <a:t> </a:t>
            </a:r>
          </a:p>
          <a:p>
            <a:r>
              <a:rPr lang="en-US" dirty="0"/>
              <a:t>Methods:</a:t>
            </a:r>
          </a:p>
          <a:p>
            <a:r>
              <a:rPr lang="en-US" dirty="0"/>
              <a:t>Prospective </a:t>
            </a:r>
            <a:r>
              <a:rPr lang="en-US" dirty="0" err="1"/>
              <a:t>longituidinal</a:t>
            </a:r>
            <a:r>
              <a:rPr lang="en-US" dirty="0"/>
              <a:t> study was conducted at KHCC in allogeneic hematopoietic cell transplantation (HCT) patients to examine the composition and diversity of their gut microbiota before and after transplantation. Stool samples were obtained prospectively from both HCT patients and donors. DNA extraction was done after transportation to a specialized laboratory in Amman. Polymerase-chain-reaction (PCR) amplification of genomic 16S ribosomal RNA, library preparation, and sequencing were performed at KHCC. The diversity and specific bacterial taxa of the gut microbiome are being assessed to determine their influence on graft-versus-host disease (GvHD) incidence and severity.</a:t>
            </a:r>
          </a:p>
          <a:p>
            <a:r>
              <a:rPr lang="en-US" dirty="0"/>
              <a:t> </a:t>
            </a:r>
          </a:p>
          <a:p>
            <a:r>
              <a:rPr lang="en-US" dirty="0"/>
              <a:t>Results:</a:t>
            </a:r>
          </a:p>
          <a:p>
            <a:r>
              <a:rPr lang="en-US" dirty="0"/>
              <a:t>To date, we have enrolled 60 HCT patients with most of the work done at KHCC for the first time. Check FASTQ files for quality using FASTQC package showed acceptable quality of all samples. As we had 2 runs, we checked abundance results using principal component analysis (PCA) to verify no batch effect. Preliminary results of the first 9 patients indicate that the composition and diversity of the gut microbiota is different between patients requiring HCT and healthy donors. Shannon diversity testing showed significant differences between controls and patients (Median, 3.05 vs. 2.35), and declining diversity over time following transplantation.  Further analysis showed changing patterns of bacterial </a:t>
            </a:r>
            <a:r>
              <a:rPr lang="en-US" dirty="0" err="1"/>
              <a:t>ioslates</a:t>
            </a:r>
            <a:r>
              <a:rPr lang="en-US" dirty="0"/>
              <a:t> with streptococcus genus </a:t>
            </a:r>
            <a:r>
              <a:rPr lang="en-US" dirty="0" err="1"/>
              <a:t>singifiantly</a:t>
            </a:r>
            <a:r>
              <a:rPr lang="en-US" dirty="0"/>
              <a:t> more abundant in transplanted patients (13.2%) in comparison to controls (2.5%) with a trend for more abundance during the process of transplantation. Data analysis is ongoing, and we expect to enroll an additional 60 patients within the next six months.</a:t>
            </a:r>
          </a:p>
          <a:p>
            <a:r>
              <a:rPr lang="en-US" dirty="0"/>
              <a:t> </a:t>
            </a:r>
          </a:p>
          <a:p>
            <a:r>
              <a:rPr lang="en-US" dirty="0"/>
              <a:t>Conclusion:</a:t>
            </a:r>
          </a:p>
          <a:p>
            <a:r>
              <a:rPr lang="en-US" dirty="0"/>
              <a:t>By fostering an environment that encourages collaboration, the King Hussein Cancer Award not only accelerates scientific discovery but also bridges gaps between various fields. These findings suggest a potential protective role of microbial </a:t>
            </a:r>
            <a:r>
              <a:rPr lang="en-US" dirty="0" err="1"/>
              <a:t>diveristy</a:t>
            </a:r>
            <a:r>
              <a:rPr lang="en-US" dirty="0"/>
              <a:t> against severe GvHD and pave the way for novel microbiome-based therapeutic strategies to improve transplant outcomes. </a:t>
            </a:r>
          </a:p>
        </p:txBody>
      </p:sp>
    </p:spTree>
    <p:extLst>
      <p:ext uri="{BB962C8B-B14F-4D97-AF65-F5344CB8AC3E}">
        <p14:creationId xmlns:p14="http://schemas.microsoft.com/office/powerpoint/2010/main" val="5311609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185</TotalTime>
  <Words>417</Words>
  <Application>Microsoft Macintosh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Empowering scientific discovery: the role of the King Hussein Cancer Award in enhancing multidisciplinary research, Gut microbiome as an example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13</cp:revision>
  <dcterms:created xsi:type="dcterms:W3CDTF">2023-10-14T10:47:01Z</dcterms:created>
  <dcterms:modified xsi:type="dcterms:W3CDTF">2024-09-27T12:11:11Z</dcterms:modified>
</cp:coreProperties>
</file>