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7" r:id="rId2"/>
    <p:sldId id="273" r:id="rId3"/>
    <p:sldId id="274" r:id="rId4"/>
    <p:sldId id="275" r:id="rId5"/>
    <p:sldId id="276" r:id="rId6"/>
    <p:sldId id="278" r:id="rId7"/>
    <p:sldId id="279" r:id="rId8"/>
    <p:sldId id="268" r:id="rId9"/>
    <p:sldId id="269" r:id="rId10"/>
    <p:sldId id="262" r:id="rId11"/>
    <p:sldId id="264" r:id="rId12"/>
    <p:sldId id="270" r:id="rId13"/>
    <p:sldId id="259" r:id="rId14"/>
    <p:sldId id="272" r:id="rId1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0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8952BAD-0B70-458C-8EE9-84C6ED87E3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8DD854-BBEC-4440-A9B1-C86770540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7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8952BAD-0B70-458C-8EE9-84C6ED87E3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8DD854-BBEC-4440-A9B1-C86770540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8952BAD-0B70-458C-8EE9-84C6ED87E3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8DD854-BBEC-4440-A9B1-C86770540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541735"/>
            <a:ext cx="8637588" cy="571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4" y="1456135"/>
            <a:ext cx="4027487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08501" y="1456135"/>
            <a:ext cx="4029075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C485-1819-4C8E-871C-9329B4C1D69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E7930-9003-45C0-89AB-4B4A0DE90389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61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F1290D7-3C19-4AA5-9C44-AAE8C7ABE1D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783A211-0323-4027-A145-6974007C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r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F1290D7-3C19-4AA5-9C44-AAE8C7ABE1D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783A211-0323-4027-A145-6974007C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214420" cy="142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41405"/>
            <a:ext cx="9214421" cy="31663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04093" y="737903"/>
            <a:ext cx="8460911" cy="0"/>
          </a:xfrm>
          <a:prstGeom prst="line">
            <a:avLst/>
          </a:prstGeom>
          <a:ln>
            <a:solidFill>
              <a:srgbClr val="FDCA1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02627" y="220706"/>
            <a:ext cx="545002" cy="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1" r:id="rId7"/>
    <p:sldLayoutId id="2147483670" r:id="rId8"/>
    <p:sldLayoutId id="2147483671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1740753"/>
            <a:ext cx="72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 b="1" dirty="0">
                <a:latin typeface="Segoe UI"/>
                <a:cs typeface="Segoe UI"/>
              </a:rPr>
              <a:t>Safety &amp; </a:t>
            </a:r>
            <a:r>
              <a:rPr lang="en-US" sz="2400" b="1" dirty="0" smtClean="0">
                <a:latin typeface="Segoe UI"/>
                <a:cs typeface="Segoe UI"/>
              </a:rPr>
              <a:t>Environmental  </a:t>
            </a:r>
            <a:r>
              <a:rPr lang="en-US" sz="2400" b="1" dirty="0">
                <a:latin typeface="Segoe UI"/>
                <a:cs typeface="Segoe UI"/>
              </a:rPr>
              <a:t>Health Department </a:t>
            </a:r>
            <a:endParaRPr lang="ar-JO" sz="2400" b="1" dirty="0" smtClean="0">
              <a:latin typeface="Segoe UI"/>
              <a:cs typeface="Segoe UI"/>
            </a:endParaRPr>
          </a:p>
          <a:p>
            <a:pPr algn="ctr" defTabSz="342900"/>
            <a:r>
              <a:rPr lang="ar-JO" sz="2400" b="1" dirty="0" smtClean="0">
                <a:latin typeface="Segoe UI"/>
                <a:cs typeface="Segoe UI"/>
              </a:rPr>
              <a:t>ادارة السلامة والصحة البيئية</a:t>
            </a:r>
            <a:endParaRPr lang="en-US" sz="2400" b="1" dirty="0">
              <a:latin typeface="Segoe UI"/>
              <a:cs typeface="Segoe UI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762000" y="2692029"/>
            <a:ext cx="7772400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Bef>
                <a:spcPts val="0"/>
              </a:spcBef>
            </a:pPr>
            <a:r>
              <a:rPr lang="en-US" sz="3600" b="1" dirty="0" smtClean="0">
                <a:solidFill>
                  <a:srgbClr val="00B050"/>
                </a:solidFill>
                <a:latin typeface="Segoe UI"/>
                <a:ea typeface="+mn-ea"/>
                <a:cs typeface="Segoe UI"/>
              </a:rPr>
              <a:t>Safety Messages</a:t>
            </a:r>
            <a:r>
              <a:rPr lang="ar-JO" sz="3600" b="1" dirty="0" smtClean="0">
                <a:solidFill>
                  <a:srgbClr val="00B050"/>
                </a:solidFill>
                <a:latin typeface="Segoe UI"/>
                <a:ea typeface="+mn-ea"/>
                <a:cs typeface="Segoe UI"/>
              </a:rPr>
              <a:t/>
            </a:r>
            <a:br>
              <a:rPr lang="ar-JO" sz="3600" b="1" dirty="0" smtClean="0">
                <a:solidFill>
                  <a:srgbClr val="00B050"/>
                </a:solidFill>
                <a:latin typeface="Segoe UI"/>
                <a:ea typeface="+mn-ea"/>
                <a:cs typeface="Segoe UI"/>
              </a:rPr>
            </a:br>
            <a:r>
              <a:rPr lang="ar-JO" sz="3600" b="1" dirty="0" smtClean="0">
                <a:solidFill>
                  <a:srgbClr val="00B050"/>
                </a:solidFill>
                <a:latin typeface="Segoe UI"/>
                <a:ea typeface="+mn-ea"/>
                <a:cs typeface="Segoe UI"/>
              </a:rPr>
              <a:t>ارشادات السلامة  </a:t>
            </a:r>
            <a:endParaRPr lang="en-US" sz="3600" b="1" dirty="0">
              <a:solidFill>
                <a:srgbClr val="00B050"/>
              </a:solidFill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00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1288688"/>
            <a:ext cx="8153400" cy="1652588"/>
          </a:xfrm>
        </p:spPr>
        <p:txBody>
          <a:bodyPr>
            <a:normAutofit/>
          </a:bodyPr>
          <a:lstStyle/>
          <a:p>
            <a:r>
              <a:rPr lang="ar-JO" sz="2800" dirty="0">
                <a:solidFill>
                  <a:srgbClr val="0079C1"/>
                </a:solidFill>
                <a:ea typeface="+mn-ea"/>
              </a:rPr>
              <a:t>قم بتطبيق قواعد المناولة بحذر لتجنب حدوث الانسكابات الكيماوية </a:t>
            </a:r>
            <a:endParaRPr lang="en-US" sz="2800" dirty="0">
              <a:solidFill>
                <a:srgbClr val="0079C1"/>
              </a:solidFill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2114982"/>
            <a:ext cx="8305800" cy="3039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Apply gentle and careful handling rules to avoid chemical spills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18917"/>
            <a:ext cx="3933825" cy="24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0">
        <p14:warp dir="in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23950"/>
            <a:ext cx="8229600" cy="857250"/>
          </a:xfrm>
        </p:spPr>
        <p:txBody>
          <a:bodyPr/>
          <a:lstStyle/>
          <a:p>
            <a:r>
              <a:rPr lang="ar-JO" sz="2800" dirty="0" smtClean="0">
                <a:solidFill>
                  <a:srgbClr val="0079C1"/>
                </a:solidFill>
                <a:ea typeface="+mn-ea"/>
              </a:rPr>
              <a:t>تجنب الحمولة الزائدة </a:t>
            </a:r>
            <a:r>
              <a:rPr lang="ar-JO" sz="2800" dirty="0">
                <a:solidFill>
                  <a:srgbClr val="0079C1"/>
                </a:solidFill>
                <a:ea typeface="+mn-ea"/>
              </a:rPr>
              <a:t>عند قيامك </a:t>
            </a:r>
            <a:r>
              <a:rPr lang="ar-JO" sz="2800" dirty="0" smtClean="0">
                <a:solidFill>
                  <a:srgbClr val="0079C1"/>
                </a:solidFill>
                <a:ea typeface="+mn-ea"/>
              </a:rPr>
              <a:t>باستخدام كبسولة نقل العينات </a:t>
            </a:r>
            <a:br>
              <a:rPr lang="ar-JO" sz="2800" dirty="0" smtClean="0">
                <a:solidFill>
                  <a:srgbClr val="0079C1"/>
                </a:solidFill>
                <a:ea typeface="+mn-ea"/>
              </a:rPr>
            </a:br>
            <a:r>
              <a:rPr lang="ar-JO" sz="2800" dirty="0">
                <a:solidFill>
                  <a:srgbClr val="0079C1"/>
                </a:solidFill>
                <a:ea typeface="+mn-ea"/>
              </a:rPr>
              <a:t/>
            </a:r>
            <a:br>
              <a:rPr lang="ar-JO" sz="2800" dirty="0">
                <a:solidFill>
                  <a:srgbClr val="0079C1"/>
                </a:solidFill>
                <a:ea typeface="+mn-ea"/>
              </a:rPr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829232"/>
            <a:ext cx="6990632" cy="3039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Avoid overloading in the </a:t>
            </a:r>
            <a:r>
              <a:rPr lang="en-US" altLang="en-US" sz="2100" dirty="0">
                <a:solidFill>
                  <a:srgbClr val="202124"/>
                </a:solidFill>
                <a:latin typeface="inherit"/>
              </a:rPr>
              <a:t>capsule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 when using PTS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system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168"/>
            <a:ext cx="5486400" cy="26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0000">
        <p14:pan dir="u"/>
      </p:transition>
    </mc:Choice>
    <mc:Fallback xmlns=""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71550"/>
            <a:ext cx="8077200" cy="1102519"/>
          </a:xfrm>
        </p:spPr>
        <p:txBody>
          <a:bodyPr/>
          <a:lstStyle/>
          <a:p>
            <a:pPr algn="r"/>
            <a:r>
              <a:rPr lang="ar-JO" sz="2800" dirty="0">
                <a:solidFill>
                  <a:srgbClr val="0079C1"/>
                </a:solidFill>
                <a:ea typeface="+mn-ea"/>
              </a:rPr>
              <a:t>تاكد من أن الاجهزة الكهربائية مصرح بها ، ويتم استخدامها </a:t>
            </a:r>
            <a:r>
              <a:rPr lang="ar-JO" sz="2800" dirty="0" smtClean="0">
                <a:solidFill>
                  <a:srgbClr val="0079C1"/>
                </a:solidFill>
                <a:ea typeface="+mn-ea"/>
              </a:rPr>
              <a:t/>
            </a:r>
            <a:br>
              <a:rPr lang="ar-JO" sz="2800" dirty="0" smtClean="0">
                <a:solidFill>
                  <a:srgbClr val="0079C1"/>
                </a:solidFill>
                <a:ea typeface="+mn-ea"/>
              </a:rPr>
            </a:br>
            <a:r>
              <a:rPr lang="ar-JO" sz="2800" dirty="0" smtClean="0">
                <a:solidFill>
                  <a:srgbClr val="0079C1"/>
                </a:solidFill>
                <a:ea typeface="+mn-ea"/>
              </a:rPr>
              <a:t>وفقا </a:t>
            </a:r>
            <a:r>
              <a:rPr lang="ar-JO" sz="2800" dirty="0">
                <a:solidFill>
                  <a:srgbClr val="0079C1"/>
                </a:solidFill>
                <a:ea typeface="+mn-ea"/>
              </a:rPr>
              <a:t>ً لارشادات السلامة </a:t>
            </a:r>
            <a:endParaRPr lang="en-US" sz="2800" dirty="0">
              <a:solidFill>
                <a:srgbClr val="0079C1"/>
              </a:solidFill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1962150"/>
            <a:ext cx="8023030" cy="62710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Ensure that electrical devices are authorized </a:t>
            </a:r>
            <a:r>
              <a:rPr kumimoji="0" lang="ar-JO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&amp;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used in accordance </a:t>
            </a:r>
            <a:endParaRPr kumimoji="0" lang="ar-JO" altLang="en-US" sz="21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with safety instructions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47950"/>
            <a:ext cx="5181600" cy="21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4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066974"/>
            <a:ext cx="7696200" cy="1719349"/>
          </a:xfrm>
        </p:spPr>
        <p:txBody>
          <a:bodyPr>
            <a:normAutofit/>
          </a:bodyPr>
          <a:lstStyle/>
          <a:p>
            <a:r>
              <a:rPr lang="ar-JO" sz="2800" dirty="0">
                <a:solidFill>
                  <a:srgbClr val="0079C1"/>
                </a:solidFill>
                <a:ea typeface="+mn-ea"/>
              </a:rPr>
              <a:t>تجنب تناول الاطعمة و المشروبات بالقرب من الاجهزة الالكترونية </a:t>
            </a:r>
            <a:endParaRPr lang="en-US" sz="2800" dirty="0">
              <a:solidFill>
                <a:srgbClr val="0079C1"/>
              </a:solidFill>
              <a:ea typeface="+mn-ea"/>
            </a:endParaRPr>
          </a:p>
        </p:txBody>
      </p:sp>
      <p:sp>
        <p:nvSpPr>
          <p:cNvPr id="5" name="AutoShape 2" descr="data:image/png;base64,iVBORw0KGgoAAAANSUhEUgAAAJcAAACXCAMAAAAvQTlLAAABHVBMVEX8/Pz8AAD9/f0AAAD9AAD7+/v7AAD////8////6Oj8trb89/fh4eGurq7BwcHt7e38jIweHh7w8PD88fH84uL8HBz87OyBgYHl5eX8aWn8MTHU1NT29vYRERH8t7f8IyP8UVGioqJqampGRkb8lJSLi4teXl78WFj81dX8NzdRUVH9hYWVlZUmJib83Nz8zMz8bm5zc3P9wcH8n5/9FhYuLi7GxsZAQEC3t7f8m5v8QkK1AAD8rKwnAACoqKj9gIC6AAD8dnb9Pz/9VlbUwcHmWFikAAC7KCgqODgWICDLmpqTnJzcSEggAAD9a2uMAAAACwtxiYnlra1dOTnLGxs8S0uji4vf1taAXl7nbW3mLy/QXFwAHR2WAAAtAADNPKS1AAAX/0lEQVR4nK1cCUMruZHuFt2WfGLwgW8bMNjGgME2l8d5xLwku7PJvuyRbPbI5P//jFXpLElt4M1M854tjLu7uurT95VK6o5IxH/kxluR/DXy2/I3gj5iLC3mb+ureXWSJHES8029JJ1qtTq9rReLjGUc6lNtGvEtjeSWol/cdup8h/Etqi9edp3cOhZbjv/YF3jL5Ybt+WJaFN/dd9j9bRo5/pJOI/qzDH+l4Kn6YvU6anDPJMJV0l+iFce4vZ7tqkuwLYoyD7u/TSPPF/LX1GvzH/kRN4pNd5uhdo/1knRULue3h7PJAPYiUXjYve30+/zFSK2+6igfJR/7S78M54tayr7TXyHuoyhy2/JyePy27bU+nWOB9VwctOXXvo6nEYv2n8Jrf9IuEcDmdpSzbsiwK0F2JZ5dcTKrTmUX+Jxdn4sjY0WwCsfuO+Kovtup1oE5fjXcc6tqq2EcYv0zuHe+tt7VOc5+Ldyz4mAUBz76fn/Br52XJvTNz+D+A14FYujAdccI1TF6y+RVp413Wbe3Embfw6uBMBDurG3HXHds3BO0kQ65be+7/IN5/kN9+sguxhadxDu+exLdHnZgW2faFeyyKrKP7HovjhGrbTsmHl7sVHvWGXGZro6XC9i4jFerd53Zem8cZTBf6wD/n6uPLD/XMQhxz/8N29XVdFqHY4HUwMa7E2lOp4PqayeXvZ98m0wFZfwMnkg54DfmqnMBN0zG/3ErIs2PnxKun4YWhX3F/LT6reHxBGp3JPy/nydYukKYda97uKnWSv/+bz9eH1L9/QihRHwG1hULX4fZ/uL/7vIsesdf2TqUsmLVQjjnIHkzH+Rp6+qAbxewG/a043VuW20xbmdIl2h/rTPr5E/qI0urOd8uecz26paHmHaPwK5+icIeEgkE9Rh1dZz9SHP72gjYVrxN6uz79JGz1mvi8JTmic2ySIB9lF0H95Rmx9G2OdimO8t16LAC/VlxjLJxTzhrOWDVuJ8MZJfjwCw9CbsOKlTuhNJHry0143WdKa8rwrK0Mstf3FuLjY9T8NdsnDedm/aupV1Xh/QDfymN3bZDfyXJepuyz+ojmOWSofBXGzI7y3yHl8KuozIluIdntWEXnr9Vc3HIscNtSuyp39FH7vROIB5J/LasyQvT10SfpcMeJPQj3LW8biZ3YOntXaCVcZJbZGhShl0snYc6mMybOqPTUaLRlTTsPv3ILn1OlhaGobzOmuwT+sh5K8xn3lYMhVC16GNf2NXvUmCEvXE0+3FSZMtJzo0j/w908X4cCZiVczs0f9ssGDPYtAClF9JhZyn9APe2T4HkBpwxufW1MuAJtg1z5FdwdCBk/KJKN9KwZ/oeTzgcwJrfMtLwXdHVykAf2TTnX0xuLJwV+AsE6NRwxSf9xfKjJPRXnLywwF/WLm5WbeQLWW7MryUNkQxvmiv6p2lEJchCrcS7sOZkj1bqTpmlj4TUqjlvpwTM8o5vvUG/SIc9lWivRyk1Gh5ZrUR2sbzRcF8rAWKOXTiOrBA4ucqYNSMgZkrvpWGXp1eX16eHlO6PI3irHfC9ae9kaq2O7eBeqKIDSsCWUzfxopTSQynfajsp0f2459jKqhRoCX6JWLY+srTjixcPIkEX7+OeX5fmCrU9PIJaZvqL5ScZ+mjbnPdd3Gt/sYIvXgJbkb74CPlLtgntVS4PAsOy9THfDujabbfRuBL5i01nnvbsTHKE8RVZXqXHJ0cH3vbUFej39BGwlT3uRJq0tVKH4zj3NHGTN45VJ0Hh4a6mrYsb3ypIrdPALuiJo2DI2fnmaeVGJ/xYH8my4zp2tmBWC4MWoceV8wyreCQr1I2j5i133BkPB8W2F9Oxon3kL9b86gIx95IqyczCPaXdsyCEartKqYd7wJY/HhoWzFjefD5c6BzR8ATXRbfjvjKGrzrF+kjp4cXDHqsOpFxingDe8jVxzTNywgpr9/NdkXj6yN7csTQkRRbkjr843E/7nin9s+fKtTb1qEuxv5QmOv5aL8EzLH11OWO9YATrY8QGia1igTAUGE7xrD5ybjh+PgtCVwYVqhjoE0TAWZrYKcirZs2GK3vfmMyZpV0R12tkF38bNZnLjvqNA+veB9bRaYtCQkFP1AecK0xHydLE4UCLG6t6WnnLIsQTbLt2xuqzqeVeHEcOrOuAG85aQrD5X/XY7eD+mGrIC03EnMVlZGAwwmptl/vvmNXHCCTC0a1qGrk6KPDLQ/glBNYjpebvX/THZaogn6GJHFv22GzZcPpDQ/xR+ouQwtqpbYxgfE58f1EaAuu8fExtBUHnYxxwEZWQt5qoYwHYQqWs2tzlj9ca0/rIB/2uYG39ohlkDrR07Tvr5roknGUIRY/dgCtICpoY1OU4tpwhDJc/Rys3gDDpL5ZvJJhSOyrnsi8QwpOAsc5KlJrviJ5BqXbYDc94QBP9+up64B+bVV19GoAYCXiybaLtEn8cBANNGj0+eUb1LysUZ/WyY9Ou9ulJRPOjGHdFeAFsIXjInrF27OLcGkncs5FysuSSSQ0yZ2J6Og9PWvZDeP4FklNlDRrJmHzs4ZHzFiBZHlTGUWIrRSPflA8qx/o74m0Io0koErHbWPtLvFRTb5xISNkjh/6FDCHqG8pztHSuvnP5exMBfexhwaUfuTtbuDkijI3gkrm9WNQ7UzVTot2Q0ornrbOu5IYIuUrJaGS44s92fgZpYuR4V4Cf1NqONHcIA3+x5ijB/notMjRYAI7rudi6eha1OJLpr4geXyqzLJzlsaUmksBfXL7dVGYBdkXstpMg3K+3DI/HoM8+Y6ue+KiHRG7Wh0cjRHr3zwIsuP7ZKcjpZEfXpBhN37A0c5oSdm3XJo7c67Nb5lY/CLlHZp2UIupl7yqOqXqJ6Jk0C82nwXzyAE2kuSMAVts5M0u7lEEcq7H1V5LMTZKt3mjLhvHyMaKuDrj8JUms9Pc/5/z5IaSJHn9BzxsMMcdtwC5W/5rD/poy95pS2tKE2v9C6d7KoPFXyor/J7yF/dVYOoUR7xisOMH+Gi7BrmkH+St+K/p1CGvXiaT3ECAOvqDwn3jz24K33F1wm7CxUz9fcbui7RrPSX1lOpXQL7Sk7apQOzZH8un2fFYc59AkpHgbFhjeJRyKQhaPNHRX4xgex9iuAhqMKwY/vPLtyoyj/ADKjf48MvBW6h8Wt3mi1UBDi3iSp1Fzk+A43qIxo+ava02nKI7ed3RkWHGuo2Fwz7FFMnexbSg1o9yxseR2DZG/cqCN2hd6+Ee7ujs+0ijArIN7MCunIC9xz3lrwLKwjk+RclJwgj/gdnWwv3bFDH/pYtLBmUmPs/3FsWXRK/2V/O+A7tsFtQFg1l9g18qZix2nAb645HWVbPfL1Ic5xhfUjN11CnHy26MK3bcLanPtxiWuXTEax8iu4ZRl1G2ink5erkq4AOSdBIKIWAjypuS3nIsPaWYfdNqsOMI1gXYteolRHBuLzIk3WtJd8loPOPF3iCKIqjfCSJIf/qH2CTnLbbPaBo8x72rRBMdxJMXRx6kd6ByV6B7cS4JQcRS450H8h9jnmO7BvW3zIQbGfacZJdhfuxquldgX2tPZ3tkefQSzvPUTEESxXaBhQKY+RlDaRbiP43wUY3/d1UiWv7hImjG+X0WSL3C9OddfyUTrPdQrPvBXyrbYXzluF/bXnfBXAAQgMc0Vl8c0rOUbyCN8tet/1ddyJqbn38MXKBGuYYBdvr8yOk5qBzo8qYjwdyIDeVcTJ3kzNDq4qdDMw6JjmDqXfPPiuENxjBxfc+ir05yXqB8DYHlPE7/Wuij7vj8m7/NXygoOw+Qd3DfwoNMjZjvGv6DE+Q6rvQaaOPmbWz+/pu/zPU8DR/tx3xjgGiEWsggNdPpdmiJ/ZWhi7k//9VfHrIN+ax+/yLeI1L+6uP+cv4id0BZ5hf2OSAM9TfzLf/79wNtO1BTNHn8R8ml/ufjiHqItfZJntTYBCLE2t+NErYm+UeCwCn0PX9xfIxdfuD9KuzL7o0h4dD1QzDeKP7PizsiO0sT4B2yOaZ31aHBY1B+lXbg/4jgWnMk2y1+plMmuzqhP1SSQTAPx+lWliXJ7OClfG3It49j5pyAK94i/ME/Mi3v4XtYD9fwszDcaglCu0pr4w2+si7o9Sir6Ws5bPr84XLNs7Me94vssDZP1wJbOK04kQczt4F1B3gbx6ZlwXaQ9HXzginf0cftpfUx9f3GElfVJOFfYYbL2F8aWStXosa19HtN3/PWz9DFVMmnPcklo8dXUuCW+uFk2iMCkUP0s26r6SY/uw9cH+sh1iIWdRfkLWnYM8kzmfqEZY+ugTAm3qofL6v1Huq8/pmzg6ePIyQvr2QM9HUeeIeq84vx/EsQO3PUYWweihE97z+cHzme9fbm+KD3b4w2b0SrMo8P5deVyKGDrUe5PObdopbH1dFE+FV85K5e9udyDm2eSVf8SXWiD55TvYNyRxHpLhguW2uBHAb4iHhuZV/wkSzVKfXLQEyGI/ZMupbTrFPIersyvwC/esRV/iYUbBl/+uCNeRb54+TiVBdSfUDVQvEmzzisAbdpDFbP+demwhLgiCo4t/LVYY57g4w5/XPsef4kWffxRmIWOkyhsXZWoTIksN0CNn9KWwVmXhscGu7ao/iXGtU4dgDtwf39UHxH63z8lidMVNba+iAQIVdUfvogCMe0ZpF1SEvZHjvuXGPfHgVc3SZLbzMXxFvf8rdAxkE805H+j7IKqQenaUNY1Ee6xwgpckYF7xpylG1A3gWGf9VesMwrbiV1/8QEV1BwxdSXJH7QzODekX7RWca2uCG/RLuqYly3qHluwV3ON/T+q8/1Wjr8mUCTf6y8BBH/tQ/KHf/7jo1zfcX59cW5NgHoGBW51JlJPs/xVcCin3QzqmJvU9sGwPzIotZs+KDti7p8uWgDtK3zy87Orvuifh6UythS4oqVrCfbY7AVPJOW2su6rGEx+PrX30gT6KCYqvRFG8vvfQTWUpGig8XRa6rUuwLCjS8+qA1XjcOurxQmur4q6L2FzHMdkbFauhXHk2HLn9fn2p7+JUT7mrJMW8R14c9q1s5dcJt1TsOUQx3FTgytlK4z7+O02Y2Gw1G2Zi+C0mWPrVKYzkZlCfqhIbji0YH+45h3CTpvAuAWfQiZM9rBtOa+A5mH41ihk3Egm/CXA6for98PBH4HgiWX0g1NBBJQ+Gm64h2ku/iUNf+gO+BTsFi17js08THOk/SXiK+etUl8fAVtmjlADkvPWFT9p6dSi6AaKsDyOFRNGnkWI3O3QBPK8ZGoccB4xb2WPneMiLeYf56g/JhBIT7yUt4bOOgiRNP8rnOTi4hzPA34Bbji0S504k4pIp9alB6cI94QU75zDNopino8zhbULXsapk4tI84SAYQ1LLJ2q7en+Euy7KR+3TtFcuFgVQ0kXryXgYxCrw2zq8uGYqXVDZh5Zvsh5ZEcfmSxrOOlp8hfHqqsvh5ScCgg9aV9J6y56vHO63HpwSu0p2DhGx7bzyGjeXTptyVzc8/+FNeYG0Z79y4/IKbBigeg5Ubldlh+/CNzxUaRDumDxsZmGZs1GjA4rUhrlr7rjr9yGMUcfQRNzvr8aA2qNuHkWs5IktcF6gFWjtswoP7NAFCVEOAXhqYRz7AKUxOV6E3EzB/JFwZ3wFWMVFwOwmMUsj1ZDQ5cbxFpW2kNAe3ru2bmmrvYXu31LsL82t+L2EdkxtjnbH/kPrGYy/ZGRApIp9TIcAAj08PsIZrRgcea5tuFELGIgtGRg9XQN/qMlHWQ11USKVZz6xnxIBlOCYm8i1w2hP45TJN6FhhyFGeP0OghL6dcgPN0LYwTvg6JkZgfbV12x9oAean+qmxzEuiF06oYAt1lfuHLvUd3oBfFEaqKOI9YE8HZFRfLmutW9RoMNyQ20e4Y0UU41abnScSzexQmO46QoliwpoWLNjcMBYl5NEsQWFU5lC7AlNdQZYMitfyRMue9FaQsRaf+Qigz7uW/sEiNlNsZj0BimsYUmy3EmeCV2SATyVtiNFGJTY9Z9Vqx2k92VPrq01D97fnwW0L68cNcZwfAt7ZrLeOqJ/shqQ4cK4jaT6b9N0WYYX3GyEQv5CMcWfIDx1dGTwhAIM2cqQVQGbHexrf3Le2Hn1WOpe20tLcsFS84kSSLWPUpU23WiK1SNhJcx3I8Ht694cWzgSeGUHqL6wwm3Kk0pPbcfPVWOe7LW8nCO/HcOOWsKeZdTS4DhmEyq7DrkJqq7imR2FWFNNOsgvElhwxWWG1rG1KcvPJUgti6rNzHPAAuGZmioIBNVYvylhIoNhhhfufhtMTDtnL4fmWPLzC9LILQM60O1hmc4hwZEVyVhKW15CzifnkXiw9NBp4YT56rhOmTC0rlbB0lGQ9R/pb/ctYGiRR+1e7gTICu16vSoVODUNeusK+fkRH6F8xOzbtu5T4cthk6OHDtvAl/rgl4hb9MN0tOaeMbzhhJa3HrTEypAyo67niDvEIhe+Kd7YSaFR+vcVVqBLyB28ZW9UMpyxYNMwMxWAW54dIpNR1AWk/K26Hinm9h7IfH9MDwb6AQLhmNdTYqlJgbjSoikwxXgqPsL2QUrpe6J84eTrp72YMsZpiXoaAu0Vgbfp8O1qhPYFRv+6pgl02igKzJk996Tg7PHHj0Wo8n+ubP+76qibhiLdFdEp1tDmozsMnEE7K8y4qgiybHFnDVypk0oXhX58HwsEvxwdb68jUdCftrxoQKVJAsP5z6dCGbsAtwbTYzCcaVsEySTV4JbuXJ6KyUfIIS2i3X8U2ymeGrKvz9NLRcIcS9XgGf7iyPs2XgHxtKQSrjc0L8EfdSQgSD6p1i493J79z/yXRqukMq3oVq/Zb/rtOmxgTdM5vIonjphvCy3qJ6g5inKYhacYsyYOZ7HE2rsO8bCoNqdJbPBz5hAjKxMPgO4Ki5fXGtuEFpNxF0d7ikmTece2az7WIuvoV2jOrYrax2E4YqjcstlrJsTGCnp7/LRD7ovU59idMu8y824j7U2D+P4tmVuHTFCbYHT1p77UMQSXPNd3hEnniby/9ws/7AZ92/zThniPvci7vvdg3sB/SyrzsuHeA0uKy5noaS81UMZybrfnRUzeCLXXugbd7zaqOzcpHcSmnVSonhczfLzLAkusJB+Mp8PIO83CvRxkid7FhIL6JsF23q717dDKg5Kq34YoL1e+cvEPX0ktn+xhbswWOXRsy16xoxTg4U6FHXw3r8spzJvkF/jIWwjrBup42bh8lGWPqKTCfkK7OLDgqU5iqOV4vz4PrrLZ+B9ZZd49EfVHSfqNjcrypDdPc95YKx5F+Y5MHL8tnBusrDOh1CmpfLVOd+uQCOtRzmwxh1Pb+XL2zLKKue+83wTu0LJHz9OVk3zOC8EVjkMMRtRH8HDRAavDR/rev6AZSxnzNBHZDRMqof+Ei9vL4smYyTwlyh4omiI54hMt223PmX9NbrNdn2oj4jcuIaP0dPjnJp1PJys6qn0WqrmR/RVE3Ubt3gKXX5w94b3c+j6Wx2eJJNx6gx9xGLAouU6GKcZ4G521YV6aI7/fBP1cXM1HzW8kixqj2ssQ2qNDu23C0p5uwy7cDI33jabNbHWVz/XhzeLzeZiPB/G+/fj4/kp8zXRtWtfHGUsai/6OUgZgRBvnc7XMd9WU7Ftob3rdNy1c0Ec199uf8lzkCAiy1mA+yRoQy40gw3fohTv3W89rvnd5rM8YXJkVh+7PIHHlajTIzrZ/7w02W5PU+9WoO/gCcSxU/0UvpAYbdv3UeAvM4xfsWwu9Xki1CFPGFhUGDlze4EFah0M8mL4PD65e6cqbtzN0p6P9TFYPBPVV28Z40rTzo5uaNdwNy1mLzH7nD4GjmUkP2784jjeTYtOHr/3dJ+1KwXxrb3McgEPfc4ueOG+klnSr2iXhBm7fWkPf6Zdozl+psyvZpeaR46ai5cNdtrn7JrNB/Uiw2swPtEf3+cvNI8shY/U1KN5cp/lr7dtHh4PG5E9ZYSfyV/IX6oPMC5/k9n6Y3+th6Pd8pYx9ikfef76BE+oBMZ8DgJ9W6jezRrDffy1bnTar4WFSob28sG+trDLxJHol3B+O43s59JprFibLhbzu90Gq4yI3e5ut1wsmjX1cF8S+ffUBu2UuG1Rqv0lW7FWbOb9rVgs/sLD0v8HzQz3UgT5s8IAAAAASUVORK5CYII="/>
          <p:cNvSpPr>
            <a:spLocks noChangeAspect="1" noChangeArrowheads="1"/>
          </p:cNvSpPr>
          <p:nvPr/>
        </p:nvSpPr>
        <p:spPr bwMode="auto">
          <a:xfrm>
            <a:off x="155575" y="-86042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" y="1733982"/>
            <a:ext cx="8724900" cy="3039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Avoid eating food and drinks near electronic devices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10243"/>
            <a:ext cx="5552460" cy="24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8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0">
        <p14:conveyor dir="l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34679"/>
            <a:ext cx="8229600" cy="3394472"/>
          </a:xfrm>
        </p:spPr>
        <p:txBody>
          <a:bodyPr/>
          <a:lstStyle/>
          <a:p>
            <a:pPr marL="0" indent="0" algn="r" rtl="1">
              <a:buNone/>
            </a:pPr>
            <a:r>
              <a:rPr lang="ar-JO" sz="2800" dirty="0">
                <a:solidFill>
                  <a:srgbClr val="0079C1"/>
                </a:solidFill>
                <a:latin typeface="+mj-lt"/>
                <a:cs typeface="+mj-cs"/>
              </a:rPr>
              <a:t>قم بتطبيق احتياطات السلامة في أستخدام المصادر </a:t>
            </a:r>
            <a:r>
              <a:rPr lang="ar-JO" sz="2800" dirty="0" smtClean="0">
                <a:solidFill>
                  <a:srgbClr val="0079C1"/>
                </a:solidFill>
                <a:latin typeface="+mj-lt"/>
                <a:cs typeface="+mj-cs"/>
              </a:rPr>
              <a:t>المشعة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202124"/>
                </a:solidFill>
                <a:latin typeface="inherit"/>
              </a:rPr>
              <a:t>Apply </a:t>
            </a:r>
            <a:r>
              <a:rPr lang="ar-JO" sz="21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sz="2100" dirty="0">
                <a:solidFill>
                  <a:srgbClr val="202124"/>
                </a:solidFill>
                <a:latin typeface="inherit"/>
              </a:rPr>
              <a:t>Radiation safety methods when using radiation sources.</a:t>
            </a:r>
            <a:r>
              <a:rPr lang="ar-JO" sz="2100" dirty="0">
                <a:solidFill>
                  <a:srgbClr val="202124"/>
                </a:solidFill>
                <a:latin typeface="inherit"/>
              </a:rPr>
              <a:t> </a:t>
            </a:r>
          </a:p>
          <a:p>
            <a:pPr marL="0" indent="0" algn="r" rtl="1">
              <a:buNone/>
            </a:pPr>
            <a:endParaRPr lang="en-US" sz="2800" dirty="0">
              <a:solidFill>
                <a:srgbClr val="0079C1"/>
              </a:solidFill>
              <a:latin typeface="+mj-lt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39" t="10344" r="5467" b="7129"/>
          <a:stretch/>
        </p:blipFill>
        <p:spPr>
          <a:xfrm>
            <a:off x="2781300" y="2299422"/>
            <a:ext cx="3247731" cy="2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800100"/>
            <a:ext cx="6858000" cy="32504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000" dirty="0"/>
              <a:t>When you discover fire </a:t>
            </a:r>
            <a:r>
              <a:rPr lang="en-US" sz="3000" dirty="0">
                <a:solidFill>
                  <a:srgbClr val="FF0000"/>
                </a:solidFill>
              </a:rPr>
              <a:t>"</a:t>
            </a:r>
            <a:r>
              <a:rPr lang="en-US" sz="3000" b="1" dirty="0">
                <a:solidFill>
                  <a:srgbClr val="FF0000"/>
                </a:solidFill>
              </a:rPr>
              <a:t>RACE</a:t>
            </a:r>
            <a:r>
              <a:rPr lang="en-US" sz="3000" dirty="0">
                <a:solidFill>
                  <a:srgbClr val="FF0000"/>
                </a:solidFill>
              </a:rPr>
              <a:t>" </a:t>
            </a:r>
          </a:p>
        </p:txBody>
      </p:sp>
      <p:graphicFrame>
        <p:nvGraphicFramePr>
          <p:cNvPr id="398368" name="Group 32"/>
          <p:cNvGraphicFramePr>
            <a:graphicFrameLocks noGrp="1"/>
          </p:cNvGraphicFramePr>
          <p:nvPr>
            <p:ph idx="1"/>
          </p:nvPr>
        </p:nvGraphicFramePr>
        <p:xfrm>
          <a:off x="1277542" y="1383506"/>
          <a:ext cx="6588919" cy="3530204"/>
        </p:xfrm>
        <a:graphic>
          <a:graphicData uri="http://schemas.openxmlformats.org/drawingml/2006/table">
            <a:tbl>
              <a:tblPr rtl="1"/>
              <a:tblGrid>
                <a:gridCol w="4412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6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472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ar-JO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أنقذ الاشخاص المعرضين للخطر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ESCUE- 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EMOVE 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anyone from danger</a:t>
                      </a:r>
                    </a:p>
                  </a:txBody>
                  <a:tcPr marL="71852" marR="71852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L="71852" marR="71852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5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ar-JO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أطلق جرس الانذار بالضغط على نقطة الاطلاق اليدويه واتصل على 1111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ctivate the fire alarm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Dial 1111</a:t>
                      </a:r>
                    </a:p>
                  </a:txBody>
                  <a:tcPr marL="71852" marR="71852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L="71852" marR="71852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5854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43051"/>
            <a:ext cx="1428750" cy="13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1651" y="3257550"/>
            <a:ext cx="1565672" cy="158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7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000" dirty="0"/>
              <a:t>When you discover fire </a:t>
            </a:r>
            <a:r>
              <a:rPr lang="en-US" sz="3000" dirty="0">
                <a:solidFill>
                  <a:srgbClr val="FF0000"/>
                </a:solidFill>
              </a:rPr>
              <a:t>"</a:t>
            </a:r>
            <a:r>
              <a:rPr lang="en-US" sz="3000" b="1" dirty="0">
                <a:solidFill>
                  <a:srgbClr val="FF0000"/>
                </a:solidFill>
              </a:rPr>
              <a:t>RACE</a:t>
            </a:r>
            <a:r>
              <a:rPr lang="en-US" sz="3000" dirty="0">
                <a:solidFill>
                  <a:srgbClr val="FF0000"/>
                </a:solidFill>
              </a:rPr>
              <a:t>" </a:t>
            </a:r>
          </a:p>
        </p:txBody>
      </p:sp>
      <p:graphicFrame>
        <p:nvGraphicFramePr>
          <p:cNvPr id="401436" name="Group 28"/>
          <p:cNvGraphicFramePr>
            <a:graphicFrameLocks noGrp="1"/>
          </p:cNvGraphicFramePr>
          <p:nvPr>
            <p:ph idx="1"/>
          </p:nvPr>
        </p:nvGraphicFramePr>
        <p:xfrm>
          <a:off x="1277542" y="1143000"/>
          <a:ext cx="6588919" cy="3943351"/>
        </p:xfrm>
        <a:graphic>
          <a:graphicData uri="http://schemas.openxmlformats.org/drawingml/2006/table">
            <a:tbl>
              <a:tblPr rtl="1"/>
              <a:tblGrid>
                <a:gridCol w="4452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6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40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ar-JO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اغلق الابواب والنوافذ .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onfine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 the fire by closing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 the door and window</a:t>
                      </a:r>
                    </a:p>
                  </a:txBody>
                  <a:tcPr marL="71205" marR="71205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L="71205" marR="7120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93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ar-JO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حاول اطفاء الحريق إن أمكن 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ar-JO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أو قم بإخلاء الموقع . 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xtinguish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 the fire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Or 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vacuate</a:t>
                      </a:r>
                    </a:p>
                  </a:txBody>
                  <a:tcPr marL="71205" marR="71205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L="71205" marR="7120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6" name="Object 2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" y="3471862"/>
          <a:ext cx="1478756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1971950" imgH="1542857" progId="">
                  <p:embed/>
                </p:oleObj>
              </mc:Choice>
              <mc:Fallback>
                <p:oleObj r:id="rId3" imgW="1971950" imgH="154285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471862"/>
                        <a:ext cx="1478756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1" y="1402557"/>
            <a:ext cx="1541860" cy="128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08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828800" y="133350"/>
            <a:ext cx="7886700" cy="994172"/>
          </a:xfrm>
        </p:spPr>
        <p:txBody>
          <a:bodyPr/>
          <a:lstStyle/>
          <a:p>
            <a:pPr algn="ctr" rtl="0" eaLnBrk="1" hangingPunct="1"/>
            <a:r>
              <a:rPr lang="en-US" sz="1800" b="1" dirty="0"/>
              <a:t>Remember the </a:t>
            </a:r>
            <a:r>
              <a:rPr lang="en-US" sz="2700" b="1" dirty="0">
                <a:solidFill>
                  <a:srgbClr val="EC2908"/>
                </a:solidFill>
              </a:rPr>
              <a:t>PASS</a:t>
            </a:r>
            <a:r>
              <a:rPr lang="en-US" sz="1800" b="1" dirty="0"/>
              <a:t> word</a:t>
            </a:r>
            <a:endParaRPr lang="en-US" sz="2100" b="1" i="1" dirty="0">
              <a:latin typeface="Arial Narrow" pitchFamily="34" charset="0"/>
            </a:endParaRPr>
          </a:p>
        </p:txBody>
      </p:sp>
      <p:pic>
        <p:nvPicPr>
          <p:cNvPr id="36867" name="Picture 6" descr="http://www.hooksigns.com/i/Fire%20Education/09FireEx.jpg"/>
          <p:cNvPicPr>
            <a:picLocks noChangeAspect="1" noChangeArrowheads="1"/>
          </p:cNvPicPr>
          <p:nvPr/>
        </p:nvPicPr>
        <p:blipFill>
          <a:blip r:embed="rId2" cstate="print"/>
          <a:srcRect t="2499" b="16251"/>
          <a:stretch>
            <a:fillRect/>
          </a:stretch>
        </p:blipFill>
        <p:spPr bwMode="auto">
          <a:xfrm>
            <a:off x="1714500" y="778669"/>
            <a:ext cx="5715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485900" y="205979"/>
            <a:ext cx="6172200" cy="57983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700" dirty="0"/>
              <a:t>Extinguisher Types</a:t>
            </a:r>
          </a:p>
        </p:txBody>
      </p:sp>
      <p:sp>
        <p:nvSpPr>
          <p:cNvPr id="9222" name="Rectangle 6"/>
          <p:cNvSpPr>
            <a:spLocks noGrp="1" noRot="1" noChangeArrowheads="1"/>
          </p:cNvSpPr>
          <p:nvPr>
            <p:ph idx="1"/>
          </p:nvPr>
        </p:nvSpPr>
        <p:spPr>
          <a:xfrm>
            <a:off x="2400301" y="1326356"/>
            <a:ext cx="5136356" cy="32956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1-</a:t>
            </a:r>
            <a:r>
              <a:rPr lang="ar-JO" altLang="en-US" b="1" dirty="0"/>
              <a:t> </a:t>
            </a:r>
            <a:r>
              <a:rPr lang="en-US" altLang="en-US" b="1" dirty="0"/>
              <a:t>CO2</a:t>
            </a:r>
            <a:endParaRPr lang="ar-JO" altLang="en-US" b="1" dirty="0"/>
          </a:p>
          <a:p>
            <a:pPr marL="0" indent="0">
              <a:buNone/>
            </a:pPr>
            <a:r>
              <a:rPr lang="en-US" altLang="en-US" b="1" dirty="0"/>
              <a:t>Black or </a:t>
            </a:r>
            <a:r>
              <a:rPr lang="en-US" altLang="en-US" b="1" dirty="0">
                <a:solidFill>
                  <a:srgbClr val="FF0000"/>
                </a:solidFill>
              </a:rPr>
              <a:t>Red </a:t>
            </a:r>
            <a:r>
              <a:rPr lang="en-US" altLang="en-US" b="1" dirty="0"/>
              <a:t>with a black ribbon 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ar-JO" altLang="en-US" b="1" dirty="0"/>
          </a:p>
          <a:p>
            <a:pPr marL="0" indent="0">
              <a:buNone/>
            </a:pPr>
            <a:r>
              <a:rPr lang="en-US" altLang="en-US" b="1" dirty="0"/>
              <a:t>2- Dry Powder </a:t>
            </a:r>
            <a:endParaRPr lang="ar-JO" altLang="en-US" b="1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66FF"/>
                </a:solidFill>
              </a:rPr>
              <a:t> </a:t>
            </a:r>
            <a:r>
              <a:rPr lang="en-US" altLang="en-US" b="1" dirty="0"/>
              <a:t>Blue or </a:t>
            </a:r>
            <a:r>
              <a:rPr lang="en-US" altLang="en-US" b="1" dirty="0">
                <a:solidFill>
                  <a:srgbClr val="FF0000"/>
                </a:solidFill>
              </a:rPr>
              <a:t>Red </a:t>
            </a:r>
            <a:r>
              <a:rPr lang="en-US" altLang="en-US" b="1" dirty="0"/>
              <a:t>with a blue ribbon </a:t>
            </a:r>
          </a:p>
        </p:txBody>
      </p:sp>
      <p:pic>
        <p:nvPicPr>
          <p:cNvPr id="20490" name="Picture 10" descr="http://www.safety1stfireprotection.co.uk/images/2kgc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31" y="785813"/>
            <a:ext cx="1143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C:\Documents and Settings\mamra\Desktop\Pict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0" t="10001" r="20534"/>
          <a:stretch>
            <a:fillRect/>
          </a:stretch>
        </p:blipFill>
        <p:spPr bwMode="auto">
          <a:xfrm>
            <a:off x="1485900" y="2721769"/>
            <a:ext cx="914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4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ar-JO" dirty="0" smtClean="0">
                <a:solidFill>
                  <a:srgbClr val="0070C0"/>
                </a:solidFill>
              </a:rPr>
              <a:t>اخلاء المبنى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606" y="1413027"/>
            <a:ext cx="3765820" cy="2674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JO" sz="2400" b="1" u="sng" dirty="0" smtClean="0">
                <a:solidFill>
                  <a:srgbClr val="FF0000"/>
                </a:solidFill>
              </a:rPr>
              <a:t>يوجد مخطط اخلاء في كل </a:t>
            </a:r>
            <a:r>
              <a:rPr lang="ar-JO" sz="2400" b="1" u="sng" dirty="0" smtClean="0">
                <a:solidFill>
                  <a:srgbClr val="FF0000"/>
                </a:solidFill>
              </a:rPr>
              <a:t>قسم </a:t>
            </a:r>
          </a:p>
          <a:p>
            <a:pPr marL="0" indent="0" algn="r">
              <a:buNone/>
            </a:pPr>
            <a:r>
              <a:rPr lang="ar-JO" sz="2400" b="1" dirty="0" smtClean="0">
                <a:solidFill>
                  <a:srgbClr val="00B050"/>
                </a:solidFill>
              </a:rPr>
              <a:t/>
            </a:r>
            <a:br>
              <a:rPr lang="ar-JO" sz="2400" b="1" dirty="0" smtClean="0">
                <a:solidFill>
                  <a:srgbClr val="00B050"/>
                </a:solidFill>
              </a:rPr>
            </a:br>
            <a:r>
              <a:rPr lang="ar-JO" sz="2400" b="1" dirty="0" smtClean="0">
                <a:solidFill>
                  <a:srgbClr val="00B050"/>
                </a:solidFill>
              </a:rPr>
              <a:t>اطلع </a:t>
            </a:r>
            <a:r>
              <a:rPr lang="ar-JO" sz="2400" b="1" dirty="0" smtClean="0">
                <a:solidFill>
                  <a:srgbClr val="00B050"/>
                </a:solidFill>
              </a:rPr>
              <a:t>عليه لتتعرف على مخارج الطوارئ القريبة من موقعك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4891483" cy="39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1428750" y="895348"/>
          <a:ext cx="6094810" cy="18121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7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74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procedure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Electricity cut off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1111 for code yellow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Medical gases cut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off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1111 for code yellow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Water shortage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1111 for code yellow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Chemical leakage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1111 for code yellow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8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Gas leakage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1111 for code yellow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8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Elevator stop working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1111 for code yellow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1428750" y="2964654"/>
          <a:ext cx="6094810" cy="1707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7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74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5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procedure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Phone stop working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6666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Boilers stop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working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6666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Cooking gas finished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6666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Heater and air condition stop working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6666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5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IT service shut down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n-US" sz="11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2000</a:t>
                      </a:r>
                      <a:endParaRPr lang="en-US" sz="11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86" y="235742"/>
            <a:ext cx="2469356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4222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JO" b="1" dirty="0">
                <a:solidFill>
                  <a:prstClr val="black"/>
                </a:solidFill>
              </a:rPr>
              <a:t>انقطاع الخدمات التشغيلية 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229600" cy="1102519"/>
          </a:xfrm>
        </p:spPr>
        <p:txBody>
          <a:bodyPr/>
          <a:lstStyle/>
          <a:p>
            <a:pPr algn="r"/>
            <a:r>
              <a:rPr lang="ar-JO" sz="2800" dirty="0">
                <a:solidFill>
                  <a:srgbClr val="0079C1"/>
                </a:solidFill>
                <a:ea typeface="+mn-ea"/>
              </a:rPr>
              <a:t>قم بالابلاغ عن اي حوادث تقع في محيط عملك و تاكد من القيام بتعبئة نموذج تقرير وقوع الحادث </a:t>
            </a:r>
            <a:endParaRPr lang="en-US" sz="2800" dirty="0">
              <a:solidFill>
                <a:srgbClr val="0079C1"/>
              </a:solidFill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2074069"/>
            <a:ext cx="8229600" cy="62710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Report any </a:t>
            </a:r>
            <a:r>
              <a:rPr lang="en-US" altLang="en-US" sz="2100" dirty="0" smtClean="0">
                <a:solidFill>
                  <a:srgbClr val="202124"/>
                </a:solidFill>
                <a:latin typeface="inherit"/>
              </a:rPr>
              <a:t>incidents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that occur in your work environment </a:t>
            </a:r>
            <a:r>
              <a:rPr kumimoji="0" lang="ar-JO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&amp;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be sure to fill out the Incident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report form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8" y="2832139"/>
            <a:ext cx="3701143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7" y="925461"/>
            <a:ext cx="8839200" cy="1812131"/>
          </a:xfrm>
        </p:spPr>
        <p:txBody>
          <a:bodyPr/>
          <a:lstStyle/>
          <a:p>
            <a:pPr algn="r"/>
            <a:r>
              <a:rPr lang="ar-JO" sz="2800" dirty="0">
                <a:solidFill>
                  <a:srgbClr val="0079C1"/>
                </a:solidFill>
                <a:ea typeface="+mn-ea"/>
              </a:rPr>
              <a:t>التأكد من الحصول على موافقة لأعمال الصيانة و تحقيق شروط السلامة قبل البدء اعمال الصيانة </a:t>
            </a:r>
            <a:endParaRPr lang="en-US" sz="2800" dirty="0">
              <a:solidFill>
                <a:srgbClr val="0079C1"/>
              </a:solidFill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97" y="2080380"/>
            <a:ext cx="8146461" cy="62710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Ensure that you obtain approval </a:t>
            </a:r>
            <a:r>
              <a:rPr lang="en-US" altLang="en-US" sz="2100" dirty="0" smtClean="0">
                <a:solidFill>
                  <a:srgbClr val="202124"/>
                </a:solidFill>
                <a:latin typeface="inherit"/>
              </a:rPr>
              <a:t>of maintenance work &amp;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meet safety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conditions before starting maintenance work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37592"/>
            <a:ext cx="5714286" cy="21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001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358</Words>
  <Application>Microsoft Office PowerPoint</Application>
  <PresentationFormat>On-screen Show (16:9)</PresentationFormat>
  <Paragraphs>73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inherit</vt:lpstr>
      <vt:lpstr>Segoe UI</vt:lpstr>
      <vt:lpstr>Times New Roman</vt:lpstr>
      <vt:lpstr>Wingdings</vt:lpstr>
      <vt:lpstr>1_Office Theme</vt:lpstr>
      <vt:lpstr>PowerPoint Presentation</vt:lpstr>
      <vt:lpstr>When you discover fire "RACE" </vt:lpstr>
      <vt:lpstr>When you discover fire "RACE" </vt:lpstr>
      <vt:lpstr>Remember the PASS word</vt:lpstr>
      <vt:lpstr>Extinguisher Types</vt:lpstr>
      <vt:lpstr>اخلاء المبنى </vt:lpstr>
      <vt:lpstr>PowerPoint Presentation</vt:lpstr>
      <vt:lpstr>قم بالابلاغ عن اي حوادث تقع في محيط عملك و تاكد من القيام بتعبئة نموذج تقرير وقوع الحادث </vt:lpstr>
      <vt:lpstr>التأكد من الحصول على موافقة لأعمال الصيانة و تحقيق شروط السلامة قبل البدء اعمال الصيانة </vt:lpstr>
      <vt:lpstr>قم بتطبيق قواعد المناولة بحذر لتجنب حدوث الانسكابات الكيماوية </vt:lpstr>
      <vt:lpstr>تجنب الحمولة الزائدة عند قيامك باستخدام كبسولة نقل العينات   </vt:lpstr>
      <vt:lpstr>تاكد من أن الاجهزة الكهربائية مصرح بها ، ويتم استخدامها  وفقا ً لارشادات السلامة </vt:lpstr>
      <vt:lpstr>تجنب تناول الاطعمة و المشروبات بالقرب من الاجهزة الالكترونية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Bani Fares</dc:creator>
  <cp:lastModifiedBy>Yazan Ibrahim</cp:lastModifiedBy>
  <cp:revision>31</cp:revision>
  <dcterms:created xsi:type="dcterms:W3CDTF">2016-04-05T07:50:49Z</dcterms:created>
  <dcterms:modified xsi:type="dcterms:W3CDTF">2024-09-24T08:33:28Z</dcterms:modified>
</cp:coreProperties>
</file>