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Century Gothic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E6C196-8137-42B0-BCDA-3DD3B5B48A5E}">
  <a:tblStyle styleId="{8AE6C196-8137-42B0-BCDA-3DD3B5B48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Gothic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CenturyGothi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bold.fntdata"/><Relationship Id="rId32" Type="http://schemas.openxmlformats.org/officeDocument/2006/relationships/font" Target="fonts/Raleway-regular.fntdata"/><Relationship Id="rId35" Type="http://schemas.openxmlformats.org/officeDocument/2006/relationships/font" Target="fonts/Raleway-boldItalic.fntdata"/><Relationship Id="rId34" Type="http://schemas.openxmlformats.org/officeDocument/2006/relationships/font" Target="fonts/Raleway-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boldItalic.fntdata"/><Relationship Id="rId5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sshazzaf.typepad.com/oracle/2007/03/modle_relationn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d91b5788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d91b578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d91b5788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2d91b578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d91b5788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d91b578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d91b5788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d91b578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d91b5788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2d91b578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2d91b5788_0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2d91b578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d91b5788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2d91b578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2d91b5788_0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2d91b578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2d91b5788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2d91b578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d91b5788_0_2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2d91b578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2d91b5788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2d91b578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d91b5788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d91b578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2d91b5788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2d91b578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2d91b5788_0_2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2d91b578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d91b5788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d91b57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d91b578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d91b57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https://drisshazzaf.typepad.com/oracle/2007/03/modle_relationn.html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d91b5788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d91b57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catalog.worldbank.org/dataset/education-statistic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datacatalog.worldbank.org/dataset/education-statistic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catalog.worldbank.org/dataset/education-statist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00325" y="630250"/>
            <a:ext cx="63315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2:</a:t>
            </a:r>
            <a:br>
              <a:rPr lang="fr"/>
            </a:br>
            <a:r>
              <a:rPr lang="fr" sz="4400"/>
              <a:t>Analyse des données de systèmes éducatifs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961050" y="3428150"/>
            <a:ext cx="3030300" cy="15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Etudiant       : Fatma Aidi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Mentor         : Kezhan 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Evaluateur :Late Lawson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Date              :05/01/21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0" y="2327550"/>
            <a:ext cx="1663200" cy="10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449625" y="17800"/>
            <a:ext cx="63315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Parcours « Data Scientist »</a:t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499" y="3488075"/>
            <a:ext cx="1663201" cy="79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6439725" y="0"/>
            <a:ext cx="2990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Nombre des donnés /Pays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0" y="1214475"/>
            <a:ext cx="8635305" cy="35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65550" y="469575"/>
            <a:ext cx="1806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Malte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est le pays qui a le plus de données disponible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2"/>
          <p:cNvSpPr/>
          <p:nvPr/>
        </p:nvSpPr>
        <p:spPr>
          <a:xfrm flipH="1" rot="-3770045">
            <a:off x="133167" y="1154198"/>
            <a:ext cx="434984" cy="350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 flipH="1" rot="-5973975">
            <a:off x="8410928" y="3235390"/>
            <a:ext cx="435050" cy="350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7337100" y="1971125"/>
            <a:ext cx="18069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Sait-Martin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est la zone géographique  qui a le moins de données disponible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369325" y="646925"/>
            <a:ext cx="2704800" cy="74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SP.POP.TOL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et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SP.POP.GROW 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sont les deux indicateurs les plus remplis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517850" y="0"/>
            <a:ext cx="4737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Nombre des donnés /Indicateur(Les 50 premiers)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5" y="1449700"/>
            <a:ext cx="8819025" cy="293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 rot="-5400000">
            <a:off x="620025" y="1349350"/>
            <a:ext cx="142800" cy="343500"/>
          </a:xfrm>
          <a:prstGeom prst="rightBrace">
            <a:avLst>
              <a:gd fmla="val 50000" name="adj1"/>
              <a:gd fmla="val 552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2440925" y="3445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méthodologique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659300" y="2282625"/>
            <a:ext cx="811200" cy="74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</a:rPr>
              <a:t>1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2866225" y="2282925"/>
            <a:ext cx="811200" cy="74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</a:rPr>
              <a:t>2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119925" y="2282925"/>
            <a:ext cx="811200" cy="74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25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144275" y="3026625"/>
            <a:ext cx="21168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Filtrer et nettoyer la Variable qualitative </a:t>
            </a: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Country_Name 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à partir de la Table EdStatsCountry.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2349750" y="1135150"/>
            <a:ext cx="21168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Sélectionner 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variable qualitative </a:t>
            </a: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Indicator_Code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à partir de la Table  EdStatsSeries.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662425" y="3026625"/>
            <a:ext cx="1922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Nettoyage des variables quantitatives (</a:t>
            </a: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Années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on s'appuyant sur les valeurs manquantes.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1596275" y="2627175"/>
            <a:ext cx="1097400" cy="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461000" y="2282925"/>
            <a:ext cx="811200" cy="74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</a:rPr>
              <a:t>4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3849975" y="2626875"/>
            <a:ext cx="1097400" cy="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46900" y="2626875"/>
            <a:ext cx="1097400" cy="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6584525" y="1135150"/>
            <a:ext cx="2413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300">
                <a:highlight>
                  <a:srgbClr val="FFFFFF"/>
                </a:highlight>
              </a:rPr>
              <a:t>Appliquer les </a:t>
            </a:r>
            <a:r>
              <a:rPr b="1" lang="fr" sz="1300">
                <a:highlight>
                  <a:srgbClr val="FFFFFF"/>
                </a:highlight>
              </a:rPr>
              <a:t>filtres </a:t>
            </a:r>
            <a:r>
              <a:rPr lang="fr" sz="1300">
                <a:highlight>
                  <a:srgbClr val="FFFFFF"/>
                </a:highlight>
              </a:rPr>
              <a:t>sur la DataEdStats puis récupérer et sauvegarder le jeu de donnée  </a:t>
            </a:r>
            <a:r>
              <a:rPr lang="fr" sz="1300">
                <a:highlight>
                  <a:srgbClr val="FFFFFF"/>
                </a:highlight>
              </a:rPr>
              <a:t>nettoyé et</a:t>
            </a:r>
            <a:r>
              <a:rPr lang="fr" sz="1300">
                <a:highlight>
                  <a:srgbClr val="FFFFFF"/>
                </a:highlight>
              </a:rPr>
              <a:t> </a:t>
            </a:r>
            <a:r>
              <a:rPr lang="fr" sz="1300">
                <a:highlight>
                  <a:srgbClr val="FFFFFF"/>
                </a:highlight>
              </a:rPr>
              <a:t>prêt</a:t>
            </a:r>
            <a:r>
              <a:rPr lang="fr" sz="1300">
                <a:highlight>
                  <a:srgbClr val="FFFFFF"/>
                </a:highlight>
              </a:rPr>
              <a:t> pour l’analyse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2429825" y="276375"/>
            <a:ext cx="681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Qualitatives(Pays)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698375" y="911775"/>
            <a:ext cx="74493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Data_set EdStatsCountry.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Supprimer les zones géographiques (Région) de la variable ‘Country_Name’: de 241 à 215 pays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38" y="2094225"/>
            <a:ext cx="4004525" cy="2638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5"/>
          <p:cNvSpPr txBox="1"/>
          <p:nvPr/>
        </p:nvSpPr>
        <p:spPr>
          <a:xfrm>
            <a:off x="935338" y="4767050"/>
            <a:ext cx="2859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 zones géographiques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5393725" y="4733075"/>
            <a:ext cx="2859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monnaie /pays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850" y="2009762"/>
            <a:ext cx="4471651" cy="2723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87975" y="358150"/>
            <a:ext cx="8756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Variables Qualitatives(Indicateur) </a:t>
            </a:r>
            <a:r>
              <a:rPr lang="fr" sz="2500">
                <a:solidFill>
                  <a:schemeClr val="dk1"/>
                </a:solidFill>
              </a:rPr>
              <a:t>Indicateurs retenus</a:t>
            </a:r>
            <a:r>
              <a:rPr lang="fr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143225" y="12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{8AE6C196-8137-42B0-BCDA-3DD3B5B48A5E}</a:tableStyleId>
              </a:tblPr>
              <a:tblGrid>
                <a:gridCol w="1209125"/>
                <a:gridCol w="1607150"/>
                <a:gridCol w="6030125"/>
              </a:tblGrid>
              <a:tr h="12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Clients potentiels </a:t>
                      </a:r>
                      <a:endParaRPr b="1"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SP.POP.GROW</a:t>
                      </a:r>
                      <a:r>
                        <a:rPr lang="fr" sz="1100"/>
                        <a:t> : </a:t>
                      </a:r>
                      <a:endParaRPr sz="11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SP.POP.1524.TO.UN </a:t>
                      </a:r>
                      <a:r>
                        <a:rPr lang="fr" sz="1100"/>
                        <a:t>:</a:t>
                      </a:r>
                      <a:endParaRPr sz="11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UIS.E.3</a:t>
                      </a:r>
                      <a:r>
                        <a:rPr lang="fr" sz="1100"/>
                        <a:t>:</a:t>
                      </a:r>
                      <a:endParaRPr sz="11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UIS.E.4</a:t>
                      </a:r>
                      <a:r>
                        <a:rPr lang="fr" sz="1100"/>
                        <a:t>: </a:t>
                      </a:r>
                      <a:endParaRPr sz="11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SE.TER.ENRL</a:t>
                      </a:r>
                      <a:r>
                        <a:rPr lang="fr" sz="1100"/>
                        <a:t>:</a:t>
                      </a:r>
                      <a:r>
                        <a:rPr lang="fr" sz="900"/>
                        <a:t>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Taux de croissance démographique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Population, ages 15-24, total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Secondary Enrolment in upper secondary education, both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Secondary Enrolment in post-secondary secondary non-tertiary education, both 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Enrolment in tertiary education, all programmes.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Technologie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IT.CMP.PCMP.P2 :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IT.NET.USER.PE 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Personal computers (per 100 people)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Internet users (per 100 people)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Économie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NY.GNP.PCAP.CD 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GNI per capita, Atlas method (current US$)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Éducation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UIS.PTRHC.56: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UIS.PTRHC.3: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SE.TER.PRIV.ZS: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SE.SEC.PRIV.ZS :</a:t>
                      </a:r>
                      <a:r>
                        <a:rPr lang="fr" sz="1200">
                          <a:solidFill>
                            <a:schemeClr val="dk2"/>
                          </a:solidFill>
                        </a:rPr>
                        <a:t> 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Pupil/teacher ratio in tertiary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Pupil/teacher ratio in upper secondary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Pourcentage of enrolment in tertiary in private institutions (%)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Percentage of enrolment in secondary education in private institutions (%)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2328900" y="358150"/>
            <a:ext cx="681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Quantitatives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" y="993550"/>
            <a:ext cx="6077400" cy="38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6196575" y="1230450"/>
            <a:ext cx="2859900" cy="30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Période choisis: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1999-2017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Imputation des Valeurs manquantes par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 la dernière valeur non nulle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12121"/>
              </a:buClr>
              <a:buSzPts val="1750"/>
              <a:buFont typeface="Robo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Récupération d’un jeu de données nettoyé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Data_Education</a:t>
            </a:r>
            <a:endParaRPr b="1"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2" type="body"/>
          </p:nvPr>
        </p:nvSpPr>
        <p:spPr>
          <a:xfrm>
            <a:off x="4888850" y="1088575"/>
            <a:ext cx="3837000" cy="4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/>
              <a:t>Partie 4:     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900"/>
              <a:t>Analyse du jeu données nettoyé: Data_Education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25" name="Google Shape;225;p28"/>
          <p:cNvSpPr txBox="1"/>
          <p:nvPr/>
        </p:nvSpPr>
        <p:spPr>
          <a:xfrm>
            <a:off x="169888" y="3679575"/>
            <a:ext cx="42138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données de la Banque mondiale sont disponibles à l’adresse suivante :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7451E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https://datacatalog.worldbank.org/dataset/education-statistics</a:t>
            </a:r>
            <a:endParaRPr sz="1200" u="sng">
              <a:solidFill>
                <a:srgbClr val="7451E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>
            <p:ph idx="2" type="body"/>
          </p:nvPr>
        </p:nvSpPr>
        <p:spPr>
          <a:xfrm>
            <a:off x="76200" y="783400"/>
            <a:ext cx="44286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fr" sz="2100">
                <a:solidFill>
                  <a:schemeClr val="dk1"/>
                </a:solidFill>
              </a:rPr>
              <a:t>Quels sont les pays avec un fort potentiel de clients pour nos services 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fr" sz="2100">
                <a:solidFill>
                  <a:schemeClr val="dk1"/>
                </a:solidFill>
              </a:rPr>
              <a:t>Dans quels pays l'entreprise doit-elle opérer en priorité ?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2395775" y="-76200"/>
            <a:ext cx="654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</a:rPr>
              <a:t>Filtre des Pays/ clients potentiels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3675"/>
            <a:ext cx="7374401" cy="307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/>
          <p:nvPr/>
        </p:nvSpPr>
        <p:spPr>
          <a:xfrm>
            <a:off x="3580500" y="2248775"/>
            <a:ext cx="1197300" cy="2483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298700" y="2248775"/>
            <a:ext cx="1308000" cy="2483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5" name="Google Shape;235;p29"/>
          <p:cNvSpPr/>
          <p:nvPr/>
        </p:nvSpPr>
        <p:spPr>
          <a:xfrm>
            <a:off x="509925" y="4184525"/>
            <a:ext cx="6806100" cy="288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410150" y="720550"/>
            <a:ext cx="8325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Filtre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valeurs seuils</a:t>
            </a: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Q3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pour les indicateurs principaux ('Insci_Ly/Un', 'Inter/100P', 'Ordi/100P', 'PIB', 'Pop_15_24')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82175" y="1153063"/>
            <a:ext cx="8380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Dat_country_selected=data_piv[((data_piv[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'Pop_15_24'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&gt;</a:t>
            </a:r>
            <a:r>
              <a:rPr lang="f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4e+06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&amp; (data_piv[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'Inter/100P'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lang="f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)&amp; (data_piv[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'PIB'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lang="f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15000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&amp; (data_piv[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"Insci_Ly/Un"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lang="f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1e+06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&amp; (data_piv[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'Ordi/100P'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&gt; </a:t>
            </a:r>
            <a:r>
              <a:rPr lang="f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))].sort_values(by=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'Pop_15_24'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,ascending = </a:t>
            </a:r>
            <a:r>
              <a:rPr lang="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)[[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'Country_Name'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7438100" y="2248775"/>
            <a:ext cx="17625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chemeClr val="dk1"/>
                </a:solidFill>
                <a:highlight>
                  <a:srgbClr val="FFFFFE"/>
                </a:highlight>
              </a:rPr>
              <a:t>Liste des pays:</a:t>
            </a:r>
            <a:endParaRPr sz="13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b="1" lang="fr" sz="1050">
                <a:solidFill>
                  <a:schemeClr val="dk2"/>
                </a:solidFill>
                <a:highlight>
                  <a:srgbClr val="FFFFFE"/>
                </a:highlight>
              </a:rPr>
              <a:t>United States</a:t>
            </a:r>
            <a:endParaRPr b="1"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b="1" lang="fr" sz="1050">
                <a:solidFill>
                  <a:schemeClr val="dk2"/>
                </a:solidFill>
                <a:highlight>
                  <a:srgbClr val="FFFFFE"/>
                </a:highlight>
              </a:rPr>
              <a:t>Japan</a:t>
            </a:r>
            <a:endParaRPr b="1"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b="1" lang="fr" sz="1050">
                <a:solidFill>
                  <a:schemeClr val="dk2"/>
                </a:solidFill>
                <a:highlight>
                  <a:srgbClr val="FFFFFE"/>
                </a:highlight>
              </a:rPr>
              <a:t>Germany,</a:t>
            </a:r>
            <a:endParaRPr b="1"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b="1" lang="fr" sz="1050">
                <a:solidFill>
                  <a:schemeClr val="dk2"/>
                </a:solidFill>
                <a:highlight>
                  <a:srgbClr val="FFFFFE"/>
                </a:highlight>
              </a:rPr>
              <a:t>United Kingdom</a:t>
            </a:r>
            <a:endParaRPr b="1"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b="1" lang="fr" sz="1050">
                <a:solidFill>
                  <a:schemeClr val="dk2"/>
                </a:solidFill>
                <a:highlight>
                  <a:srgbClr val="FFFFFE"/>
                </a:highlight>
              </a:rPr>
              <a:t>Korea Rep</a:t>
            </a:r>
            <a:endParaRPr b="1"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b="1" lang="fr" sz="1050">
                <a:solidFill>
                  <a:schemeClr val="dk2"/>
                </a:solidFill>
                <a:highlight>
                  <a:srgbClr val="FFFFFE"/>
                </a:highlight>
              </a:rPr>
              <a:t>Spain</a:t>
            </a:r>
            <a:endParaRPr b="1"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Char char="●"/>
            </a:pPr>
            <a:r>
              <a:rPr b="1" lang="fr" sz="1050">
                <a:solidFill>
                  <a:schemeClr val="dk2"/>
                </a:solidFill>
                <a:highlight>
                  <a:srgbClr val="FFFFFE"/>
                </a:highlight>
              </a:rPr>
              <a:t>Canada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</a:rPr>
              <a:t>.</a:t>
            </a:r>
            <a:endParaRPr sz="1050"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676200" y="-76200"/>
            <a:ext cx="840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300"/>
              <a:t>L'évolution temporelle des indicateurs:Clients potentiels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133050" y="4156925"/>
            <a:ext cx="8877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g=sns.factorplot(x=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y=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"vals"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hue=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'Country'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data=data, height=</a:t>
            </a:r>
            <a:r>
              <a:rPr lang="f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,ci=</a:t>
            </a:r>
            <a:r>
              <a:rPr lang="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palette=[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"grey"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"purple"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"pink"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"turquoise"</a:t>
            </a:r>
            <a:r>
              <a:rPr lang="fr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5" name="Google Shape;245;p30"/>
          <p:cNvGrpSpPr/>
          <p:nvPr/>
        </p:nvGrpSpPr>
        <p:grpSpPr>
          <a:xfrm>
            <a:off x="85875" y="515750"/>
            <a:ext cx="4583874" cy="3717376"/>
            <a:chOff x="85875" y="515750"/>
            <a:chExt cx="4583874" cy="3717376"/>
          </a:xfrm>
        </p:grpSpPr>
        <p:pic>
          <p:nvPicPr>
            <p:cNvPr id="246" name="Google Shape;24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875" y="635400"/>
              <a:ext cx="4583874" cy="3597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0"/>
            <p:cNvSpPr/>
            <p:nvPr/>
          </p:nvSpPr>
          <p:spPr>
            <a:xfrm>
              <a:off x="1552950" y="515750"/>
              <a:ext cx="2291400" cy="30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chemeClr val="dk1"/>
                  </a:solidFill>
                </a:rPr>
                <a:t>Population, ages 15-24, total</a:t>
              </a:r>
              <a:endParaRPr b="1"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4821775" y="635400"/>
            <a:ext cx="4169827" cy="3604626"/>
            <a:chOff x="4821775" y="635400"/>
            <a:chExt cx="4169827" cy="3604626"/>
          </a:xfrm>
        </p:grpSpPr>
        <p:pic>
          <p:nvPicPr>
            <p:cNvPr id="249" name="Google Shape;24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1775" y="738475"/>
              <a:ext cx="4169827" cy="3501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30"/>
            <p:cNvSpPr/>
            <p:nvPr/>
          </p:nvSpPr>
          <p:spPr>
            <a:xfrm>
              <a:off x="5636450" y="635400"/>
              <a:ext cx="3203700" cy="30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900">
                  <a:solidFill>
                    <a:schemeClr val="dk1"/>
                  </a:solidFill>
                </a:rPr>
                <a:t>Enrolment in secondary /tertiary  education</a:t>
              </a:r>
              <a:endParaRPr b="1" sz="9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565350" y="-76200"/>
            <a:ext cx="851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L'évolution temporelle des indicateurs:Clients potentiels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2413675" y="43883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Pays à choisir : USA,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Japon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Allemagne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7" name="Google Shape;257;p31"/>
          <p:cNvGrpSpPr/>
          <p:nvPr/>
        </p:nvGrpSpPr>
        <p:grpSpPr>
          <a:xfrm>
            <a:off x="152400" y="667975"/>
            <a:ext cx="4419600" cy="3300499"/>
            <a:chOff x="152400" y="667975"/>
            <a:chExt cx="4419600" cy="3300499"/>
          </a:xfrm>
        </p:grpSpPr>
        <p:pic>
          <p:nvPicPr>
            <p:cNvPr id="258" name="Google Shape;25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711600"/>
              <a:ext cx="4419600" cy="3256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31"/>
            <p:cNvSpPr/>
            <p:nvPr/>
          </p:nvSpPr>
          <p:spPr>
            <a:xfrm>
              <a:off x="1086150" y="667975"/>
              <a:ext cx="2085000" cy="30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900">
                  <a:solidFill>
                    <a:schemeClr val="dk1"/>
                  </a:solidFill>
                </a:rPr>
                <a:t>Enrolment / Population age 15-24  </a:t>
              </a:r>
              <a:endParaRPr b="1" sz="900">
                <a:solidFill>
                  <a:schemeClr val="dk1"/>
                </a:solidFill>
              </a:endParaRPr>
            </a:p>
          </p:txBody>
        </p:sp>
      </p:grpSp>
      <p:grpSp>
        <p:nvGrpSpPr>
          <p:cNvPr id="260" name="Google Shape;260;p31"/>
          <p:cNvGrpSpPr/>
          <p:nvPr/>
        </p:nvGrpSpPr>
        <p:grpSpPr>
          <a:xfrm>
            <a:off x="4630800" y="711600"/>
            <a:ext cx="4338623" cy="3323375"/>
            <a:chOff x="4630800" y="711600"/>
            <a:chExt cx="4338623" cy="3323375"/>
          </a:xfrm>
        </p:grpSpPr>
        <p:pic>
          <p:nvPicPr>
            <p:cNvPr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0800" y="877875"/>
              <a:ext cx="4338623" cy="315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31"/>
            <p:cNvSpPr/>
            <p:nvPr/>
          </p:nvSpPr>
          <p:spPr>
            <a:xfrm>
              <a:off x="5973475" y="711600"/>
              <a:ext cx="2215500" cy="304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900">
                  <a:solidFill>
                    <a:schemeClr val="dk1"/>
                  </a:solidFill>
                </a:rPr>
                <a:t>Taux de croissance démographique</a:t>
              </a:r>
              <a:endParaRPr b="1" sz="9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la présentation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899925" y="900125"/>
            <a:ext cx="3837000" cy="4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Partie 1:    Contexte de l’analyse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Partie 2:     Présentation du jeu de               données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Partie 3:     Nettoyage de la Data EdStatsData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Partie 4:      </a:t>
            </a:r>
            <a:r>
              <a:rPr b="1" lang="fr"/>
              <a:t>Analyse du jeu de données nettoyé: </a:t>
            </a:r>
            <a:r>
              <a:rPr b="1" lang="fr"/>
              <a:t> Data_Education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Partie 5:      Conclusion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565350" y="-76200"/>
            <a:ext cx="851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L'évolution temporelle des indicateurs:</a:t>
            </a:r>
            <a:r>
              <a:rPr lang="fr" sz="2400">
                <a:solidFill>
                  <a:srgbClr val="000000"/>
                </a:solidFill>
              </a:rPr>
              <a:t>Technologie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" y="952863"/>
            <a:ext cx="4333626" cy="3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7650"/>
            <a:ext cx="4567073" cy="336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2454875" y="4388325"/>
            <a:ext cx="6572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Pays à choisir : Ils ont tous un taux de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pénétration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d’Internet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élevé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&gt;70% en 2016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1314050" y="727600"/>
            <a:ext cx="19548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1075125" y="836219"/>
            <a:ext cx="31494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dk1"/>
                </a:solidFill>
              </a:rPr>
              <a:t>Personal computers (per 100 people)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4974175" y="952875"/>
            <a:ext cx="29535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Internet users (per 100 people)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565350" y="-76200"/>
            <a:ext cx="851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L'évolution temporelle des indicateurs:</a:t>
            </a:r>
            <a:r>
              <a:rPr lang="fr" sz="2400">
                <a:solidFill>
                  <a:srgbClr val="000000"/>
                </a:solidFill>
              </a:rPr>
              <a:t>Économie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25" y="559200"/>
            <a:ext cx="7025550" cy="35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2380500" y="43986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Pays à choisir : USA, Canada,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Allemagne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3551600" y="559200"/>
            <a:ext cx="24324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GNI per capita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1554625" y="-76200"/>
            <a:ext cx="851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L'évolution temporelle des indicateurs:</a:t>
            </a:r>
            <a:r>
              <a:rPr lang="fr" sz="2400">
                <a:solidFill>
                  <a:srgbClr val="000000"/>
                </a:solidFill>
              </a:rPr>
              <a:t>Éducation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5" y="813075"/>
            <a:ext cx="4463923" cy="31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525" y="711600"/>
            <a:ext cx="4236075" cy="34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/>
          <p:nvPr/>
        </p:nvSpPr>
        <p:spPr>
          <a:xfrm>
            <a:off x="326425" y="691825"/>
            <a:ext cx="41778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</a:rPr>
              <a:t>Pourcentage of enrolment in tertiary in private institutions (%)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5064375" y="691825"/>
            <a:ext cx="2502600" cy="4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</a:rPr>
              <a:t>Percentage of enrolment in secondary education in private institutions (%)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2380500" y="43986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Pays à choisir : Korea, Japan, Anglettere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1554625" y="-76200"/>
            <a:ext cx="851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L'évolution temporelle des indicateurs:Éducation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600"/>
            <a:ext cx="4419601" cy="31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775" y="711600"/>
            <a:ext cx="4202825" cy="30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/>
        </p:nvSpPr>
        <p:spPr>
          <a:xfrm>
            <a:off x="2350050" y="43986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Pays à choisir : Angleterre, Korea,Japan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870425" y="711600"/>
            <a:ext cx="31257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Pupil/teacher ratio in upper secondary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6113475" y="711600"/>
            <a:ext cx="24324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Pupil/teacher ratio in tertiary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2" type="body"/>
          </p:nvPr>
        </p:nvSpPr>
        <p:spPr>
          <a:xfrm>
            <a:off x="4899925" y="900125"/>
            <a:ext cx="3837000" cy="4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/>
              <a:t>Partie 4:     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900"/>
              <a:t>Conclusion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07" name="Google Shape;307;p36"/>
          <p:cNvSpPr txBox="1"/>
          <p:nvPr>
            <p:ph idx="2" type="body"/>
          </p:nvPr>
        </p:nvSpPr>
        <p:spPr>
          <a:xfrm>
            <a:off x="42200" y="243875"/>
            <a:ext cx="4428600" cy="44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fr" sz="1900">
                <a:solidFill>
                  <a:srgbClr val="000000"/>
                </a:solidFill>
              </a:rPr>
              <a:t>Le pays  dont l'entreprise doit-elle opérer en priorité c’est </a:t>
            </a:r>
            <a:r>
              <a:rPr b="1" lang="fr" sz="1900">
                <a:solidFill>
                  <a:schemeClr val="dk1"/>
                </a:solidFill>
              </a:rPr>
              <a:t>l’USA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fr" sz="1900">
                <a:solidFill>
                  <a:srgbClr val="000000"/>
                </a:solidFill>
              </a:rPr>
              <a:t>Remarques sur nos données: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-manque d’information sur le plan technologiques (débit internet, infrastructure, dépense de l'étudiants dans le matériels informatique (ordinateur, tablette..)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-sur le plan éducatif: des information sur les structures de l’éducation hors système classique, dépense dans ces </a:t>
            </a:r>
            <a:r>
              <a:rPr lang="fr">
                <a:solidFill>
                  <a:schemeClr val="dk2"/>
                </a:solidFill>
              </a:rPr>
              <a:t>structures </a:t>
            </a:r>
            <a:r>
              <a:rPr lang="fr">
                <a:solidFill>
                  <a:srgbClr val="000000"/>
                </a:solidFill>
              </a:rPr>
              <a:t>de formations..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899925" y="900125"/>
            <a:ext cx="3837000" cy="4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/>
              <a:t>Partie 1:    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900"/>
              <a:t>Contexte de l’analyse</a:t>
            </a:r>
            <a:endParaRPr b="1"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875" y="559375"/>
            <a:ext cx="2217325" cy="13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600" y="2074575"/>
            <a:ext cx="2097875" cy="2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1: Contexte de l’analyse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82075" y="1344375"/>
            <a:ext cx="6798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Ma mission d’analyse pré-exploratoire: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Réalisation d'une analyse pré-exploratoire des données du domaine de l'éducation de la Banque mondiale, dans le but d'un projet d’expansion à l’international de notre start-up </a:t>
            </a:r>
            <a:r>
              <a:rPr b="1" lang="fr" sz="1500"/>
              <a:t>academy</a:t>
            </a:r>
            <a:r>
              <a:rPr lang="fr" sz="1500"/>
              <a:t>. Les informations à retirer de cette étude sont 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 Quels sont les pays avec un fort potentiel de clients pour nos services ?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fr" sz="1500"/>
              <a:t>Dans quels pays l'entreprise doit-elle opérer en priorité ?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99925" y="900125"/>
            <a:ext cx="3837000" cy="4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/>
              <a:t>Partie 2:     Présentation du jeu de données</a:t>
            </a:r>
            <a:endParaRPr b="1"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-7700" l="2380" r="-2380" t="7700"/>
          <a:stretch/>
        </p:blipFill>
        <p:spPr>
          <a:xfrm>
            <a:off x="2294631" y="1887413"/>
            <a:ext cx="990075" cy="9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69888" y="4001275"/>
            <a:ext cx="42138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données de la Banque mondiale sont disponibles à l’adresse suivante :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7451E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https://datacatalog.worldbank.org/dataset/education-statistics</a:t>
            </a:r>
            <a:endParaRPr sz="1200" u="sng">
              <a:solidFill>
                <a:srgbClr val="7451E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294625" y="512825"/>
            <a:ext cx="1374600" cy="1374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Economy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42625" y="2090375"/>
            <a:ext cx="1752000" cy="175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Population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126275" y="2396213"/>
            <a:ext cx="1140300" cy="1140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025875" y="160463"/>
            <a:ext cx="935100" cy="935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2"/>
                </a:solidFill>
              </a:rPr>
              <a:t>S</a:t>
            </a:r>
            <a:r>
              <a:rPr lang="fr" sz="600">
                <a:solidFill>
                  <a:schemeClr val="dk2"/>
                </a:solidFill>
              </a:rPr>
              <a:t>econdary education</a:t>
            </a:r>
            <a:endParaRPr sz="800"/>
          </a:p>
        </p:txBody>
      </p:sp>
      <p:sp>
        <p:nvSpPr>
          <p:cNvPr id="107" name="Google Shape;107;p17"/>
          <p:cNvSpPr/>
          <p:nvPr/>
        </p:nvSpPr>
        <p:spPr>
          <a:xfrm>
            <a:off x="224875" y="2877501"/>
            <a:ext cx="935100" cy="93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Tertiary education</a:t>
            </a:r>
            <a:endParaRPr sz="1000"/>
          </a:p>
        </p:txBody>
      </p:sp>
      <p:sp>
        <p:nvSpPr>
          <p:cNvPr id="108" name="Google Shape;108;p17"/>
          <p:cNvSpPr/>
          <p:nvPr/>
        </p:nvSpPr>
        <p:spPr>
          <a:xfrm>
            <a:off x="1007225" y="543175"/>
            <a:ext cx="1079700" cy="107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Education</a:t>
            </a:r>
            <a:endParaRPr b="1" sz="800"/>
          </a:p>
        </p:txBody>
      </p:sp>
      <p:sp>
        <p:nvSpPr>
          <p:cNvPr id="109" name="Google Shape;109;p17"/>
          <p:cNvSpPr/>
          <p:nvPr/>
        </p:nvSpPr>
        <p:spPr>
          <a:xfrm>
            <a:off x="2632850" y="3066176"/>
            <a:ext cx="935100" cy="93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Priviat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education</a:t>
            </a:r>
            <a:endParaRPr sz="1000"/>
          </a:p>
        </p:txBody>
      </p:sp>
      <p:sp>
        <p:nvSpPr>
          <p:cNvPr id="110" name="Google Shape;110;p17"/>
          <p:cNvSpPr/>
          <p:nvPr/>
        </p:nvSpPr>
        <p:spPr>
          <a:xfrm>
            <a:off x="1260725" y="1370672"/>
            <a:ext cx="719700" cy="71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2"/>
                </a:solidFill>
              </a:rPr>
              <a:t>Teacher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2993250" y="1832000"/>
            <a:ext cx="2466600" cy="245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EdStatsData</a:t>
            </a:r>
            <a:endParaRPr sz="1200"/>
          </a:p>
        </p:txBody>
      </p:sp>
      <p:sp>
        <p:nvSpPr>
          <p:cNvPr id="116" name="Google Shape;116;p18"/>
          <p:cNvSpPr/>
          <p:nvPr/>
        </p:nvSpPr>
        <p:spPr>
          <a:xfrm>
            <a:off x="5609850" y="128600"/>
            <a:ext cx="2145000" cy="20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EdStatsCountry</a:t>
            </a:r>
            <a:endParaRPr sz="1200"/>
          </a:p>
        </p:txBody>
      </p:sp>
      <p:sp>
        <p:nvSpPr>
          <p:cNvPr id="117" name="Google Shape;117;p18"/>
          <p:cNvSpPr/>
          <p:nvPr/>
        </p:nvSpPr>
        <p:spPr>
          <a:xfrm>
            <a:off x="224925" y="128600"/>
            <a:ext cx="2211300" cy="20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EdStatsSeries</a:t>
            </a:r>
            <a:endParaRPr sz="1200"/>
          </a:p>
        </p:txBody>
      </p:sp>
      <p:cxnSp>
        <p:nvCxnSpPr>
          <p:cNvPr id="118" name="Google Shape;118;p18"/>
          <p:cNvCxnSpPr/>
          <p:nvPr/>
        </p:nvCxnSpPr>
        <p:spPr>
          <a:xfrm>
            <a:off x="1482975" y="2176100"/>
            <a:ext cx="1536000" cy="639000"/>
          </a:xfrm>
          <a:prstGeom prst="bentConnector3">
            <a:avLst>
              <a:gd fmla="val 13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20" idx="2"/>
          </p:cNvCxnSpPr>
          <p:nvPr/>
        </p:nvCxnSpPr>
        <p:spPr>
          <a:xfrm rot="5400000">
            <a:off x="5596800" y="1920300"/>
            <a:ext cx="924600" cy="119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772875" y="2259000"/>
            <a:ext cx="165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Indicator Code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006600" y="2362238"/>
            <a:ext cx="165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Country</a:t>
            </a:r>
            <a:r>
              <a:rPr b="1" lang="fr" sz="1200">
                <a:latin typeface="Lato"/>
                <a:ea typeface="Lato"/>
                <a:cs typeface="Lato"/>
                <a:sym typeface="Lato"/>
              </a:rPr>
              <a:t> Code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85913" y="3442625"/>
            <a:ext cx="1950300" cy="158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EdStatsFootNote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930600" y="3346600"/>
            <a:ext cx="2466600" cy="17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EdStatsCountry -Series</a:t>
            </a:r>
            <a:endParaRPr sz="1200"/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3078350" y="2308925"/>
            <a:ext cx="2272200" cy="18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 séries temporelles des indicateurs pour tous les pays de 1970 et 2100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Taille</a:t>
            </a:r>
            <a:r>
              <a:rPr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fr" sz="9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886930 lignes et 70 colonnes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Variables </a:t>
            </a:r>
            <a:r>
              <a:rPr b="1"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qualitatives</a:t>
            </a:r>
            <a:r>
              <a:rPr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:4 variables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</a:t>
            </a:r>
            <a:r>
              <a:rPr b="1"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quantitatives</a:t>
            </a:r>
            <a:r>
              <a:rPr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fr" sz="9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66 variables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Valeurs manquante:</a:t>
            </a:r>
            <a:r>
              <a:rPr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Beaucoup pour les variables quantitatives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Doublon </a:t>
            </a:r>
            <a:r>
              <a:rPr lang="fr" sz="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:0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96750" y="468900"/>
            <a:ext cx="2049300" cy="15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Les informations sur les indicateurs: définitions, année d'apparition, méthode..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Taille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:3665 lignes(codes) et 21 colonnes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Valeurs manquante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:10 colonnes sont vides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</a:t>
            </a: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qualitatives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:15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</a:t>
            </a: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quantitatives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:6(non exploitables)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Doublon 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:0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756850" y="468900"/>
            <a:ext cx="1803300" cy="15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Informations sur les pays : région, monnai, Système de commerce..</a:t>
            </a:r>
            <a:endParaRPr sz="8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Taille</a:t>
            </a:r>
            <a:r>
              <a:rPr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:241 lignes et, 32 colonnes</a:t>
            </a:r>
            <a:endParaRPr sz="8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</a:t>
            </a: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qualitatives</a:t>
            </a:r>
            <a:r>
              <a:rPr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28</a:t>
            </a:r>
            <a:endParaRPr sz="8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</a:t>
            </a: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quantitatives:</a:t>
            </a:r>
            <a:r>
              <a:rPr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3</a:t>
            </a:r>
            <a:endParaRPr sz="8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Doublon </a:t>
            </a:r>
            <a:r>
              <a:rPr lang="fr" sz="8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:0</a:t>
            </a:r>
            <a:endParaRPr sz="8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077600" y="3685575"/>
            <a:ext cx="2211300" cy="127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Informations sur les source des données contenues dans EdStatsData  pour les indicateur population :”SP.POP.GROW”,'SP.POP.TOTL'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Taille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:613 lignes et 4 colonnes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qualitatives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:3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quantitatives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:1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Doublon </a:t>
            </a:r>
            <a:r>
              <a:rPr lang="fr" sz="7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:0</a:t>
            </a:r>
            <a:endParaRPr sz="7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35713" y="3786600"/>
            <a:ext cx="1656300" cy="11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 informations complémentaire sur les indicateurs de chaque pays : leurs source ,méthode de calcul (juste 1558 indicateurs)</a:t>
            </a:r>
            <a:endParaRPr sz="6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Taille</a:t>
            </a:r>
            <a:r>
              <a:rPr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:643638 lignes et 4 colonnes</a:t>
            </a:r>
            <a:endParaRPr sz="6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qualitatives</a:t>
            </a:r>
            <a:r>
              <a:rPr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:4</a:t>
            </a:r>
            <a:endParaRPr sz="6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quantitatives</a:t>
            </a:r>
            <a:r>
              <a:rPr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:0</a:t>
            </a:r>
            <a:endParaRPr sz="6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Doublon </a:t>
            </a:r>
            <a:r>
              <a:rPr lang="fr" sz="6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:0</a:t>
            </a:r>
            <a:endParaRPr sz="60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8"/>
          <p:cNvCxnSpPr>
            <a:endCxn id="115" idx="3"/>
          </p:cNvCxnSpPr>
          <p:nvPr/>
        </p:nvCxnSpPr>
        <p:spPr>
          <a:xfrm rot="10800000">
            <a:off x="5459850" y="3058250"/>
            <a:ext cx="1224000" cy="291000"/>
          </a:xfrm>
          <a:prstGeom prst="bentConnector3">
            <a:avLst>
              <a:gd fmla="val 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1374900" y="2978400"/>
            <a:ext cx="1586400" cy="463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696675" y="3117563"/>
            <a:ext cx="165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Country Code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27525" y="2933800"/>
            <a:ext cx="165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Indicator Code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940675" y="3076938"/>
            <a:ext cx="165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Country Code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4899925" y="900125"/>
            <a:ext cx="3837000" cy="4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/>
              <a:t>Partie 3:     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900"/>
              <a:t>Nettoyage de la Data EdStatsData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39" name="Google Shape;139;p19"/>
          <p:cNvSpPr txBox="1"/>
          <p:nvPr/>
        </p:nvSpPr>
        <p:spPr>
          <a:xfrm>
            <a:off x="169888" y="3679575"/>
            <a:ext cx="42138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données de la Banque mondiale sont disponibles à l’adresse suivante :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7451E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https://datacatalog.worldbank.org/dataset/education-statistics</a:t>
            </a:r>
            <a:endParaRPr sz="1200" u="sng">
              <a:solidFill>
                <a:srgbClr val="7451EB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2200" y="583875"/>
            <a:ext cx="44286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fr" sz="2100">
                <a:solidFill>
                  <a:schemeClr val="dk1"/>
                </a:solidFill>
              </a:rPr>
              <a:t>Description de la Data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fr" sz="2100">
                <a:solidFill>
                  <a:schemeClr val="dk1"/>
                </a:solidFill>
              </a:rPr>
              <a:t> Approche méthodologique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fr" sz="2100">
                <a:solidFill>
                  <a:schemeClr val="dk1"/>
                </a:solidFill>
              </a:rPr>
              <a:t> Les Variables Qualitatives (Pays, Indicateur)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fr" sz="2100">
                <a:solidFill>
                  <a:schemeClr val="dk1"/>
                </a:solidFill>
              </a:rPr>
              <a:t>Les Variables Quantitatives(Les années)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de EdStatsData</a:t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5034726" y="1359950"/>
            <a:ext cx="3601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Les Observations (lignes):</a:t>
            </a:r>
            <a:endParaRPr b="1" sz="16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886930 Observations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chaque ligne comporte le pays/code_pays , l’indicateur/code Indicateur  et sa valeur pour chaque année de  1970 à 2100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242 codes des pays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3665 indicateurs unique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120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 de ligne manquante(242*3665=886930)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97850" y="1286150"/>
            <a:ext cx="4624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="1" lang="f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 variables (colonnes):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Variables qualitatives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 de valeurs manquantes et des doublons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Nom 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 le Code du pays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Nom et le code d’indicateur 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65 Variables quantitatives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les valeurs de chaque indicateur pour chaque indicateur/pays: le taux varie entre 72% à 99%.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983700" y="3852100"/>
            <a:ext cx="2704800" cy="74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Années passées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:1970-1998 :</a:t>
            </a: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beaucoup de valeurs manquantes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177525" y="3852100"/>
            <a:ext cx="2516100" cy="74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Années Présents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:1999-2020 : peu de valeurs manquante sauf 2016 et 2017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839500" y="3875225"/>
            <a:ext cx="2304600" cy="74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Années Futures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: 2020-2100 : beaucoup de valeurs manquantes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/>
          <p:nvPr/>
        </p:nvSpPr>
        <p:spPr>
          <a:xfrm rot="5400000">
            <a:off x="2230800" y="1826200"/>
            <a:ext cx="210600" cy="3841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5400000">
            <a:off x="5415200" y="2483200"/>
            <a:ext cx="210600" cy="252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5400000">
            <a:off x="7815000" y="2721400"/>
            <a:ext cx="210600" cy="205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0" y="476425"/>
            <a:ext cx="8846501" cy="31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6503000" y="2199300"/>
            <a:ext cx="2990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2017 est vide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896575" y="691275"/>
            <a:ext cx="2990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2010 est l’année est la plus remplie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/>
          <p:nvPr/>
        </p:nvSpPr>
        <p:spPr>
          <a:xfrm rot="5400000">
            <a:off x="6453925" y="2810650"/>
            <a:ext cx="435000" cy="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6252100" y="44350"/>
            <a:ext cx="2704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Nombre des donnés /Année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