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8" r:id="rId1"/>
  </p:sldMasterIdLst>
  <p:notesMasterIdLst>
    <p:notesMasterId r:id="rId21"/>
  </p:notesMasterIdLst>
  <p:handoutMasterIdLst>
    <p:handoutMasterId r:id="rId22"/>
  </p:handoutMasterIdLst>
  <p:sldIdLst>
    <p:sldId id="453" r:id="rId2"/>
    <p:sldId id="432" r:id="rId3"/>
    <p:sldId id="544" r:id="rId4"/>
    <p:sldId id="490" r:id="rId5"/>
    <p:sldId id="491" r:id="rId6"/>
    <p:sldId id="492" r:id="rId7"/>
    <p:sldId id="493" r:id="rId8"/>
    <p:sldId id="495" r:id="rId9"/>
    <p:sldId id="496" r:id="rId10"/>
    <p:sldId id="529" r:id="rId11"/>
    <p:sldId id="530" r:id="rId12"/>
    <p:sldId id="531" r:id="rId13"/>
    <p:sldId id="532" r:id="rId14"/>
    <p:sldId id="501" r:id="rId15"/>
    <p:sldId id="502" r:id="rId16"/>
    <p:sldId id="503" r:id="rId17"/>
    <p:sldId id="504" r:id="rId18"/>
    <p:sldId id="505" r:id="rId19"/>
    <p:sldId id="506" r:id="rId20"/>
  </p:sldIdLst>
  <p:sldSz cx="9144000" cy="6858000" type="screen4x3"/>
  <p:notesSz cx="10234613" cy="7099300"/>
  <p:defaultTextStyle>
    <a:defPPr>
      <a:defRPr lang="tr-TR"/>
    </a:defPPr>
    <a:lvl1pPr algn="l" rtl="0" fontAlgn="base">
      <a:spcBef>
        <a:spcPct val="0"/>
      </a:spcBef>
      <a:spcAft>
        <a:spcPct val="0"/>
      </a:spcAft>
      <a:defRPr sz="3200" kern="1200">
        <a:solidFill>
          <a:schemeClr val="tx1"/>
        </a:solidFill>
        <a:latin typeface="Palatino Linotype" pitchFamily="18" charset="0"/>
        <a:ea typeface="+mn-ea"/>
        <a:cs typeface="+mn-cs"/>
      </a:defRPr>
    </a:lvl1pPr>
    <a:lvl2pPr marL="457200" algn="l" rtl="0" fontAlgn="base">
      <a:spcBef>
        <a:spcPct val="0"/>
      </a:spcBef>
      <a:spcAft>
        <a:spcPct val="0"/>
      </a:spcAft>
      <a:defRPr sz="3200" kern="1200">
        <a:solidFill>
          <a:schemeClr val="tx1"/>
        </a:solidFill>
        <a:latin typeface="Palatino Linotype" pitchFamily="18" charset="0"/>
        <a:ea typeface="+mn-ea"/>
        <a:cs typeface="+mn-cs"/>
      </a:defRPr>
    </a:lvl2pPr>
    <a:lvl3pPr marL="914400" algn="l" rtl="0" fontAlgn="base">
      <a:spcBef>
        <a:spcPct val="0"/>
      </a:spcBef>
      <a:spcAft>
        <a:spcPct val="0"/>
      </a:spcAft>
      <a:defRPr sz="3200" kern="1200">
        <a:solidFill>
          <a:schemeClr val="tx1"/>
        </a:solidFill>
        <a:latin typeface="Palatino Linotype" pitchFamily="18" charset="0"/>
        <a:ea typeface="+mn-ea"/>
        <a:cs typeface="+mn-cs"/>
      </a:defRPr>
    </a:lvl3pPr>
    <a:lvl4pPr marL="1371600" algn="l" rtl="0" fontAlgn="base">
      <a:spcBef>
        <a:spcPct val="0"/>
      </a:spcBef>
      <a:spcAft>
        <a:spcPct val="0"/>
      </a:spcAft>
      <a:defRPr sz="3200" kern="1200">
        <a:solidFill>
          <a:schemeClr val="tx1"/>
        </a:solidFill>
        <a:latin typeface="Palatino Linotype" pitchFamily="18" charset="0"/>
        <a:ea typeface="+mn-ea"/>
        <a:cs typeface="+mn-cs"/>
      </a:defRPr>
    </a:lvl4pPr>
    <a:lvl5pPr marL="1828800" algn="l" rtl="0" fontAlgn="base">
      <a:spcBef>
        <a:spcPct val="0"/>
      </a:spcBef>
      <a:spcAft>
        <a:spcPct val="0"/>
      </a:spcAft>
      <a:defRPr sz="3200" kern="1200">
        <a:solidFill>
          <a:schemeClr val="tx1"/>
        </a:solidFill>
        <a:latin typeface="Palatino Linotype" pitchFamily="18" charset="0"/>
        <a:ea typeface="+mn-ea"/>
        <a:cs typeface="+mn-cs"/>
      </a:defRPr>
    </a:lvl5pPr>
    <a:lvl6pPr marL="2286000" algn="l" defTabSz="914400" rtl="0" eaLnBrk="1" latinLnBrk="0" hangingPunct="1">
      <a:defRPr sz="3200" kern="1200">
        <a:solidFill>
          <a:schemeClr val="tx1"/>
        </a:solidFill>
        <a:latin typeface="Palatino Linotype" pitchFamily="18" charset="0"/>
        <a:ea typeface="+mn-ea"/>
        <a:cs typeface="+mn-cs"/>
      </a:defRPr>
    </a:lvl6pPr>
    <a:lvl7pPr marL="2743200" algn="l" defTabSz="914400" rtl="0" eaLnBrk="1" latinLnBrk="0" hangingPunct="1">
      <a:defRPr sz="3200" kern="1200">
        <a:solidFill>
          <a:schemeClr val="tx1"/>
        </a:solidFill>
        <a:latin typeface="Palatino Linotype" pitchFamily="18" charset="0"/>
        <a:ea typeface="+mn-ea"/>
        <a:cs typeface="+mn-cs"/>
      </a:defRPr>
    </a:lvl7pPr>
    <a:lvl8pPr marL="3200400" algn="l" defTabSz="914400" rtl="0" eaLnBrk="1" latinLnBrk="0" hangingPunct="1">
      <a:defRPr sz="3200" kern="1200">
        <a:solidFill>
          <a:schemeClr val="tx1"/>
        </a:solidFill>
        <a:latin typeface="Palatino Linotype" pitchFamily="18" charset="0"/>
        <a:ea typeface="+mn-ea"/>
        <a:cs typeface="+mn-cs"/>
      </a:defRPr>
    </a:lvl8pPr>
    <a:lvl9pPr marL="3657600" algn="l" defTabSz="914400" rtl="0" eaLnBrk="1" latinLnBrk="0" hangingPunct="1">
      <a:defRPr sz="3200" kern="1200">
        <a:solidFill>
          <a:schemeClr val="tx1"/>
        </a:solidFill>
        <a:latin typeface="Palatino Linotype"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66FF33"/>
    <a:srgbClr val="3333FF"/>
    <a:srgbClr val="990033"/>
    <a:srgbClr val="FF6600"/>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241" autoAdjust="0"/>
  </p:normalViewPr>
  <p:slideViewPr>
    <p:cSldViewPr>
      <p:cViewPr varScale="1">
        <p:scale>
          <a:sx n="80" d="100"/>
          <a:sy n="80" d="100"/>
        </p:scale>
        <p:origin x="152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702" y="-84"/>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tr-TR"/>
          </a:p>
        </p:txBody>
      </p:sp>
      <p:sp>
        <p:nvSpPr>
          <p:cNvPr id="129027" name="Rectangle 3"/>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tr-TR"/>
          </a:p>
        </p:txBody>
      </p:sp>
      <p:sp>
        <p:nvSpPr>
          <p:cNvPr id="129028" name="Rectangle 4"/>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r>
              <a:rPr lang="en-US"/>
              <a:t>Ch. </a:t>
            </a:r>
            <a:r>
              <a:rPr lang="en-US" err="1"/>
              <a:t>Eick</a:t>
            </a:r>
            <a:r>
              <a:rPr lang="en-US"/>
              <a:t>: COSC 6342: ML</a:t>
            </a:r>
            <a:endParaRPr lang="tr-TR"/>
          </a:p>
        </p:txBody>
      </p:sp>
      <p:sp>
        <p:nvSpPr>
          <p:cNvPr id="129029" name="Rectangle 5"/>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4BDA25B3-701A-44F5-B229-45947C0CA100}" type="slidenum">
              <a:rPr lang="tr-TR"/>
              <a:pPr>
                <a:defRPr/>
              </a:pPr>
              <a:t>‹#›</a:t>
            </a:fld>
            <a:endParaRPr 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tr-TR"/>
          </a:p>
        </p:txBody>
      </p:sp>
      <p:sp>
        <p:nvSpPr>
          <p:cNvPr id="79875" name="Rectangle 3"/>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tr-TR"/>
          </a:p>
        </p:txBody>
      </p:sp>
      <p:sp>
        <p:nvSpPr>
          <p:cNvPr id="26628" name="Rectangle 4"/>
          <p:cNvSpPr>
            <a:spLocks noGrp="1" noRot="1" noChangeAspec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p:spPr>
      </p:sp>
      <p:sp>
        <p:nvSpPr>
          <p:cNvPr id="79877" name="Rectangle 5"/>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79878" name="Rectangle 6"/>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tr-TR"/>
          </a:p>
        </p:txBody>
      </p:sp>
      <p:sp>
        <p:nvSpPr>
          <p:cNvPr id="79879" name="Rectangle 7"/>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28AFFA1A-25A4-45D2-B8C1-0B89250EBF38}"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r>
              <a:rPr lang="en-US"/>
              <a:t>Ch. Eick: COSC 6342 ML Topic`</a:t>
            </a:r>
            <a:endParaRPr lang="tr-TR"/>
          </a:p>
        </p:txBody>
      </p:sp>
      <p:sp>
        <p:nvSpPr>
          <p:cNvPr id="6" name="Slide Number Placeholder 5"/>
          <p:cNvSpPr>
            <a:spLocks noGrp="1"/>
          </p:cNvSpPr>
          <p:nvPr>
            <p:ph type="sldNum" sz="quarter" idx="12"/>
          </p:nvPr>
        </p:nvSpPr>
        <p:spPr/>
        <p:txBody>
          <a:bodyPr/>
          <a:lstStyle/>
          <a:p>
            <a:pPr>
              <a:defRPr/>
            </a:pPr>
            <a:fld id="{B271FDB5-5EC7-43D8-88ED-ACEC44A656ED}" type="slidenum">
              <a:rPr lang="tr-TR" smtClean="0"/>
              <a:pPr>
                <a:defRPr/>
              </a:pPr>
              <a:t>‹#›</a:t>
            </a:fld>
            <a:endParaRPr lang="tr-TR"/>
          </a:p>
        </p:txBody>
      </p:sp>
    </p:spTree>
    <p:extLst>
      <p:ext uri="{BB962C8B-B14F-4D97-AF65-F5344CB8AC3E}">
        <p14:creationId xmlns:p14="http://schemas.microsoft.com/office/powerpoint/2010/main" val="172206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9B81F-C347-4BEF-BFDF-29C42F48304A}" type="datetimeFigureOut">
              <a:rPr lang="en-US" smtClean="0"/>
              <a:pPr/>
              <a:t>9/5/2023</a:t>
            </a:fld>
            <a:endParaRPr lang="en-US"/>
          </a:p>
        </p:txBody>
      </p:sp>
      <p:sp>
        <p:nvSpPr>
          <p:cNvPr id="5" name="Footer Placeholder 4"/>
          <p:cNvSpPr>
            <a:spLocks noGrp="1"/>
          </p:cNvSpPr>
          <p:nvPr>
            <p:ph type="ftr" sz="quarter" idx="11"/>
          </p:nvPr>
        </p:nvSpPr>
        <p:spPr/>
        <p:txBody>
          <a:bodyPr/>
          <a:lstStyle/>
          <a:p>
            <a:pPr>
              <a:defRPr/>
            </a:pPr>
            <a:r>
              <a:rPr lang="en-US"/>
              <a:t>Alpaydin &amp; Christoph F. Eick: COSC 6342; Topic1</a:t>
            </a:r>
            <a:endParaRPr lang="tr-TR"/>
          </a:p>
        </p:txBody>
      </p:sp>
      <p:sp>
        <p:nvSpPr>
          <p:cNvPr id="6" name="Slide Number Placeholder 5"/>
          <p:cNvSpPr>
            <a:spLocks noGrp="1"/>
          </p:cNvSpPr>
          <p:nvPr>
            <p:ph type="sldNum" sz="quarter" idx="12"/>
          </p:nvPr>
        </p:nvSpPr>
        <p:spPr/>
        <p:txBody>
          <a:bodyPr/>
          <a:lstStyle/>
          <a:p>
            <a:pPr>
              <a:defRPr/>
            </a:pPr>
            <a:fld id="{C116EBFD-6972-4040-BE8C-75C0ECEF42D9}" type="slidenum">
              <a:rPr lang="tr-TR" smtClean="0"/>
              <a:pPr>
                <a:defRPr/>
              </a:pPr>
              <a:t>‹#›</a:t>
            </a:fld>
            <a:endParaRPr lang="tr-TR"/>
          </a:p>
        </p:txBody>
      </p:sp>
    </p:spTree>
    <p:extLst>
      <p:ext uri="{BB962C8B-B14F-4D97-AF65-F5344CB8AC3E}">
        <p14:creationId xmlns:p14="http://schemas.microsoft.com/office/powerpoint/2010/main" val="53921829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9B81F-C347-4BEF-BFDF-29C42F48304A}" type="datetimeFigureOut">
              <a:rPr lang="en-US" smtClean="0"/>
              <a:pPr/>
              <a:t>9/5/2023</a:t>
            </a:fld>
            <a:endParaRPr lang="en-US"/>
          </a:p>
        </p:txBody>
      </p:sp>
      <p:sp>
        <p:nvSpPr>
          <p:cNvPr id="5" name="Footer Placeholder 4"/>
          <p:cNvSpPr>
            <a:spLocks noGrp="1"/>
          </p:cNvSpPr>
          <p:nvPr>
            <p:ph type="ftr" sz="quarter" idx="11"/>
          </p:nvPr>
        </p:nvSpPr>
        <p:spPr/>
        <p:txBody>
          <a:bodyPr/>
          <a:lstStyle/>
          <a:p>
            <a:pPr>
              <a:defRPr/>
            </a:pPr>
            <a:r>
              <a:rPr lang="en-US"/>
              <a:t>Alpaydin &amp; Christoph F. Eick: COSC 6342; Topic1</a:t>
            </a:r>
            <a:endParaRPr lang="tr-TR"/>
          </a:p>
        </p:txBody>
      </p:sp>
      <p:sp>
        <p:nvSpPr>
          <p:cNvPr id="6" name="Slide Number Placeholder 5"/>
          <p:cNvSpPr>
            <a:spLocks noGrp="1"/>
          </p:cNvSpPr>
          <p:nvPr>
            <p:ph type="sldNum" sz="quarter" idx="12"/>
          </p:nvPr>
        </p:nvSpPr>
        <p:spPr/>
        <p:txBody>
          <a:bodyPr/>
          <a:lstStyle/>
          <a:p>
            <a:pPr>
              <a:defRPr/>
            </a:pPr>
            <a:fld id="{C116EBFD-6972-4040-BE8C-75C0ECEF42D9}" type="slidenum">
              <a:rPr lang="tr-TR" smtClean="0"/>
              <a:pPr>
                <a:defRPr/>
              </a:pPr>
              <a:t>‹#›</a:t>
            </a:fld>
            <a:endParaRPr lang="tr-TR"/>
          </a:p>
        </p:txBody>
      </p:sp>
    </p:spTree>
    <p:extLst>
      <p:ext uri="{BB962C8B-B14F-4D97-AF65-F5344CB8AC3E}">
        <p14:creationId xmlns:p14="http://schemas.microsoft.com/office/powerpoint/2010/main" val="14215083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901C633B-4236-4043-B37C-CB6167E5CB2F}"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9B81F-C347-4BEF-BFDF-29C42F48304A}" type="datetimeFigureOut">
              <a:rPr lang="en-US" smtClean="0"/>
              <a:pPr/>
              <a:t>9/5/2023</a:t>
            </a:fld>
            <a:endParaRPr lang="en-US"/>
          </a:p>
        </p:txBody>
      </p:sp>
      <p:sp>
        <p:nvSpPr>
          <p:cNvPr id="5" name="Footer Placeholder 4"/>
          <p:cNvSpPr>
            <a:spLocks noGrp="1"/>
          </p:cNvSpPr>
          <p:nvPr>
            <p:ph type="ftr" sz="quarter" idx="11"/>
          </p:nvPr>
        </p:nvSpPr>
        <p:spPr/>
        <p:txBody>
          <a:bodyPr/>
          <a:lstStyle/>
          <a:p>
            <a:pPr>
              <a:defRPr/>
            </a:pPr>
            <a:r>
              <a:rPr lang="en-US"/>
              <a:t>Alpydin &amp; Ch. Eick: ML Topic1</a:t>
            </a:r>
            <a:endParaRPr lang="tr-TR"/>
          </a:p>
        </p:txBody>
      </p:sp>
      <p:sp>
        <p:nvSpPr>
          <p:cNvPr id="6" name="Slide Number Placeholder 5"/>
          <p:cNvSpPr>
            <a:spLocks noGrp="1"/>
          </p:cNvSpPr>
          <p:nvPr>
            <p:ph type="sldNum" sz="quarter" idx="12"/>
          </p:nvPr>
        </p:nvSpPr>
        <p:spPr/>
        <p:txBody>
          <a:bodyPr/>
          <a:lstStyle/>
          <a:p>
            <a:pPr>
              <a:defRPr/>
            </a:pPr>
            <a:fld id="{2B9748C1-62B3-4D00-9D35-D52C7EC418B5}" type="slidenum">
              <a:rPr lang="tr-TR" smtClean="0"/>
              <a:pPr>
                <a:defRPr/>
              </a:pPr>
              <a:t>‹#›</a:t>
            </a:fld>
            <a:endParaRPr lang="tr-TR"/>
          </a:p>
        </p:txBody>
      </p:sp>
    </p:spTree>
    <p:extLst>
      <p:ext uri="{BB962C8B-B14F-4D97-AF65-F5344CB8AC3E}">
        <p14:creationId xmlns:p14="http://schemas.microsoft.com/office/powerpoint/2010/main" val="370012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9/5/2023</a:t>
            </a:fld>
            <a:endParaRPr lang="en-US"/>
          </a:p>
        </p:txBody>
      </p:sp>
      <p:sp>
        <p:nvSpPr>
          <p:cNvPr id="5" name="Footer Placeholder 4"/>
          <p:cNvSpPr>
            <a:spLocks noGrp="1"/>
          </p:cNvSpPr>
          <p:nvPr>
            <p:ph type="ftr" sz="quarter" idx="11"/>
          </p:nvPr>
        </p:nvSpPr>
        <p:spPr/>
        <p:txBody>
          <a:bodyPr/>
          <a:lstStyle/>
          <a:p>
            <a:pPr>
              <a:defRPr/>
            </a:pPr>
            <a:r>
              <a:rPr lang="en-US"/>
              <a:t>Alpaydin &amp; Christoph F. Eick: COSC 6342; Topic1</a:t>
            </a:r>
            <a:endParaRPr lang="tr-TR"/>
          </a:p>
        </p:txBody>
      </p:sp>
      <p:sp>
        <p:nvSpPr>
          <p:cNvPr id="6" name="Slide Number Placeholder 5"/>
          <p:cNvSpPr>
            <a:spLocks noGrp="1"/>
          </p:cNvSpPr>
          <p:nvPr>
            <p:ph type="sldNum" sz="quarter" idx="12"/>
          </p:nvPr>
        </p:nvSpPr>
        <p:spPr/>
        <p:txBody>
          <a:bodyPr/>
          <a:lstStyle/>
          <a:p>
            <a:pPr>
              <a:defRPr/>
            </a:pPr>
            <a:fld id="{C116EBFD-6972-4040-BE8C-75C0ECEF42D9}" type="slidenum">
              <a:rPr lang="tr-TR" smtClean="0"/>
              <a:pPr>
                <a:defRPr/>
              </a:pPr>
              <a:t>‹#›</a:t>
            </a:fld>
            <a:endParaRPr lang="tr-TR"/>
          </a:p>
        </p:txBody>
      </p:sp>
    </p:spTree>
    <p:extLst>
      <p:ext uri="{BB962C8B-B14F-4D97-AF65-F5344CB8AC3E}">
        <p14:creationId xmlns:p14="http://schemas.microsoft.com/office/powerpoint/2010/main" val="260706911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C9B81F-C347-4BEF-BFDF-29C42F48304A}" type="datetimeFigureOut">
              <a:rPr lang="en-US" smtClean="0"/>
              <a:pPr/>
              <a:t>9/5/2023</a:t>
            </a:fld>
            <a:endParaRPr lang="en-US"/>
          </a:p>
        </p:txBody>
      </p:sp>
      <p:sp>
        <p:nvSpPr>
          <p:cNvPr id="6" name="Footer Placeholder 5"/>
          <p:cNvSpPr>
            <a:spLocks noGrp="1"/>
          </p:cNvSpPr>
          <p:nvPr>
            <p:ph type="ftr" sz="quarter" idx="11"/>
          </p:nvPr>
        </p:nvSpPr>
        <p:spPr/>
        <p:txBody>
          <a:bodyPr/>
          <a:lstStyle/>
          <a:p>
            <a:pPr>
              <a:defRPr/>
            </a:pPr>
            <a:r>
              <a:rPr lang="en-US"/>
              <a:t>Alpaydin &amp; Christoph F. Eick: COSC 6342; Topic1</a:t>
            </a:r>
            <a:endParaRPr lang="tr-TR"/>
          </a:p>
        </p:txBody>
      </p:sp>
      <p:sp>
        <p:nvSpPr>
          <p:cNvPr id="7" name="Slide Number Placeholder 6"/>
          <p:cNvSpPr>
            <a:spLocks noGrp="1"/>
          </p:cNvSpPr>
          <p:nvPr>
            <p:ph type="sldNum" sz="quarter" idx="12"/>
          </p:nvPr>
        </p:nvSpPr>
        <p:spPr/>
        <p:txBody>
          <a:bodyPr/>
          <a:lstStyle/>
          <a:p>
            <a:pPr>
              <a:defRPr/>
            </a:pPr>
            <a:fld id="{C116EBFD-6972-4040-BE8C-75C0ECEF42D9}" type="slidenum">
              <a:rPr lang="tr-TR" smtClean="0"/>
              <a:pPr>
                <a:defRPr/>
              </a:pPr>
              <a:t>‹#›</a:t>
            </a:fld>
            <a:endParaRPr lang="tr-TR"/>
          </a:p>
        </p:txBody>
      </p:sp>
    </p:spTree>
    <p:extLst>
      <p:ext uri="{BB962C8B-B14F-4D97-AF65-F5344CB8AC3E}">
        <p14:creationId xmlns:p14="http://schemas.microsoft.com/office/powerpoint/2010/main" val="299398652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C9B81F-C347-4BEF-BFDF-29C42F48304A}" type="datetimeFigureOut">
              <a:rPr lang="en-US" smtClean="0"/>
              <a:pPr/>
              <a:t>9/5/2023</a:t>
            </a:fld>
            <a:endParaRPr lang="en-US"/>
          </a:p>
        </p:txBody>
      </p:sp>
      <p:sp>
        <p:nvSpPr>
          <p:cNvPr id="8" name="Footer Placeholder 7"/>
          <p:cNvSpPr>
            <a:spLocks noGrp="1"/>
          </p:cNvSpPr>
          <p:nvPr>
            <p:ph type="ftr" sz="quarter" idx="11"/>
          </p:nvPr>
        </p:nvSpPr>
        <p:spPr/>
        <p:txBody>
          <a:bodyPr/>
          <a:lstStyle/>
          <a:p>
            <a:pPr>
              <a:defRPr/>
            </a:pPr>
            <a:r>
              <a:rPr lang="en-US"/>
              <a:t>Alpaydin &amp; Christoph F. Eick: COSC 6342; Topic1</a:t>
            </a:r>
            <a:endParaRPr lang="tr-TR"/>
          </a:p>
        </p:txBody>
      </p:sp>
      <p:sp>
        <p:nvSpPr>
          <p:cNvPr id="9" name="Slide Number Placeholder 8"/>
          <p:cNvSpPr>
            <a:spLocks noGrp="1"/>
          </p:cNvSpPr>
          <p:nvPr>
            <p:ph type="sldNum" sz="quarter" idx="12"/>
          </p:nvPr>
        </p:nvSpPr>
        <p:spPr/>
        <p:txBody>
          <a:bodyPr/>
          <a:lstStyle/>
          <a:p>
            <a:pPr>
              <a:defRPr/>
            </a:pPr>
            <a:fld id="{C116EBFD-6972-4040-BE8C-75C0ECEF42D9}" type="slidenum">
              <a:rPr lang="tr-TR" smtClean="0"/>
              <a:pPr>
                <a:defRPr/>
              </a:pPr>
              <a:t>‹#›</a:t>
            </a:fld>
            <a:endParaRPr lang="tr-TR"/>
          </a:p>
        </p:txBody>
      </p:sp>
    </p:spTree>
    <p:extLst>
      <p:ext uri="{BB962C8B-B14F-4D97-AF65-F5344CB8AC3E}">
        <p14:creationId xmlns:p14="http://schemas.microsoft.com/office/powerpoint/2010/main" val="324181346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9/5/2023</a:t>
            </a:fld>
            <a:endParaRPr lang="en-US"/>
          </a:p>
        </p:txBody>
      </p:sp>
      <p:sp>
        <p:nvSpPr>
          <p:cNvPr id="4" name="Footer Placeholder 3"/>
          <p:cNvSpPr>
            <a:spLocks noGrp="1"/>
          </p:cNvSpPr>
          <p:nvPr>
            <p:ph type="ftr" sz="quarter" idx="11"/>
          </p:nvPr>
        </p:nvSpPr>
        <p:spPr/>
        <p:txBody>
          <a:bodyPr/>
          <a:lstStyle/>
          <a:p>
            <a:pPr>
              <a:defRPr/>
            </a:pPr>
            <a:r>
              <a:rPr lang="en-US"/>
              <a:t>Alpaydin &amp; Christoph F. Eick: COSC 6342; Topic1</a:t>
            </a:r>
            <a:endParaRPr lang="tr-TR"/>
          </a:p>
        </p:txBody>
      </p:sp>
      <p:sp>
        <p:nvSpPr>
          <p:cNvPr id="5" name="Slide Number Placeholder 4"/>
          <p:cNvSpPr>
            <a:spLocks noGrp="1"/>
          </p:cNvSpPr>
          <p:nvPr>
            <p:ph type="sldNum" sz="quarter" idx="12"/>
          </p:nvPr>
        </p:nvSpPr>
        <p:spPr/>
        <p:txBody>
          <a:bodyPr/>
          <a:lstStyle/>
          <a:p>
            <a:pPr>
              <a:defRPr/>
            </a:pPr>
            <a:fld id="{C116EBFD-6972-4040-BE8C-75C0ECEF42D9}" type="slidenum">
              <a:rPr lang="tr-TR" smtClean="0"/>
              <a:pPr>
                <a:defRPr/>
              </a:pPr>
              <a:t>‹#›</a:t>
            </a:fld>
            <a:endParaRPr lang="tr-TR"/>
          </a:p>
        </p:txBody>
      </p:sp>
    </p:spTree>
    <p:extLst>
      <p:ext uri="{BB962C8B-B14F-4D97-AF65-F5344CB8AC3E}">
        <p14:creationId xmlns:p14="http://schemas.microsoft.com/office/powerpoint/2010/main" val="32084108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CEA50-ECE8-45D3-90FB-CEC5393057FC}" type="datetime1">
              <a:rPr lang="en-US" smtClean="0"/>
              <a:pPr/>
              <a:t>9/5/2023</a:t>
            </a:fld>
            <a:endParaRPr lang="en-US"/>
          </a:p>
        </p:txBody>
      </p:sp>
      <p:sp>
        <p:nvSpPr>
          <p:cNvPr id="3" name="Footer Placeholder 2"/>
          <p:cNvSpPr>
            <a:spLocks noGrp="1"/>
          </p:cNvSpPr>
          <p:nvPr>
            <p:ph type="ftr" sz="quarter" idx="11"/>
          </p:nvPr>
        </p:nvSpPr>
        <p:spPr/>
        <p:txBody>
          <a:bodyPr/>
          <a:lstStyle/>
          <a:p>
            <a:r>
              <a:rPr lang="en-US"/>
              <a:t>Dr. Shubhangi Vaikole</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409064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9/5/2023</a:t>
            </a:fld>
            <a:endParaRPr lang="en-US"/>
          </a:p>
        </p:txBody>
      </p:sp>
      <p:sp>
        <p:nvSpPr>
          <p:cNvPr id="6" name="Footer Placeholder 5"/>
          <p:cNvSpPr>
            <a:spLocks noGrp="1"/>
          </p:cNvSpPr>
          <p:nvPr>
            <p:ph type="ftr" sz="quarter" idx="11"/>
          </p:nvPr>
        </p:nvSpPr>
        <p:spPr/>
        <p:txBody>
          <a:bodyPr/>
          <a:lstStyle/>
          <a:p>
            <a:pPr>
              <a:defRPr/>
            </a:pPr>
            <a:r>
              <a:rPr lang="en-US"/>
              <a:t>Alpaydin &amp; Christoph F. Eick: COSC 6342; Topic1</a:t>
            </a:r>
            <a:endParaRPr lang="tr-TR"/>
          </a:p>
        </p:txBody>
      </p:sp>
      <p:sp>
        <p:nvSpPr>
          <p:cNvPr id="7" name="Slide Number Placeholder 6"/>
          <p:cNvSpPr>
            <a:spLocks noGrp="1"/>
          </p:cNvSpPr>
          <p:nvPr>
            <p:ph type="sldNum" sz="quarter" idx="12"/>
          </p:nvPr>
        </p:nvSpPr>
        <p:spPr/>
        <p:txBody>
          <a:bodyPr/>
          <a:lstStyle/>
          <a:p>
            <a:pPr>
              <a:defRPr/>
            </a:pPr>
            <a:fld id="{C116EBFD-6972-4040-BE8C-75C0ECEF42D9}" type="slidenum">
              <a:rPr lang="tr-TR" smtClean="0"/>
              <a:pPr>
                <a:defRPr/>
              </a:pPr>
              <a:t>‹#›</a:t>
            </a:fld>
            <a:endParaRPr lang="tr-TR"/>
          </a:p>
        </p:txBody>
      </p:sp>
    </p:spTree>
    <p:extLst>
      <p:ext uri="{BB962C8B-B14F-4D97-AF65-F5344CB8AC3E}">
        <p14:creationId xmlns:p14="http://schemas.microsoft.com/office/powerpoint/2010/main" val="97233497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9/5/2023</a:t>
            </a:fld>
            <a:endParaRPr lang="en-US"/>
          </a:p>
        </p:txBody>
      </p:sp>
      <p:sp>
        <p:nvSpPr>
          <p:cNvPr id="6" name="Footer Placeholder 5"/>
          <p:cNvSpPr>
            <a:spLocks noGrp="1"/>
          </p:cNvSpPr>
          <p:nvPr>
            <p:ph type="ftr" sz="quarter" idx="11"/>
          </p:nvPr>
        </p:nvSpPr>
        <p:spPr/>
        <p:txBody>
          <a:bodyPr/>
          <a:lstStyle/>
          <a:p>
            <a:pPr>
              <a:defRPr/>
            </a:pPr>
            <a:r>
              <a:rPr lang="en-US"/>
              <a:t>Alpaydin &amp; Christoph F. Eick: COSC 6342; Topic1</a:t>
            </a:r>
            <a:endParaRPr lang="tr-TR"/>
          </a:p>
        </p:txBody>
      </p:sp>
      <p:sp>
        <p:nvSpPr>
          <p:cNvPr id="7" name="Slide Number Placeholder 6"/>
          <p:cNvSpPr>
            <a:spLocks noGrp="1"/>
          </p:cNvSpPr>
          <p:nvPr>
            <p:ph type="sldNum" sz="quarter" idx="12"/>
          </p:nvPr>
        </p:nvSpPr>
        <p:spPr/>
        <p:txBody>
          <a:bodyPr/>
          <a:lstStyle/>
          <a:p>
            <a:pPr>
              <a:defRPr/>
            </a:pPr>
            <a:fld id="{C116EBFD-6972-4040-BE8C-75C0ECEF42D9}" type="slidenum">
              <a:rPr lang="tr-TR" smtClean="0"/>
              <a:pPr>
                <a:defRPr/>
              </a:pPr>
              <a:t>‹#›</a:t>
            </a:fld>
            <a:endParaRPr lang="tr-TR"/>
          </a:p>
        </p:txBody>
      </p:sp>
    </p:spTree>
    <p:extLst>
      <p:ext uri="{BB962C8B-B14F-4D97-AF65-F5344CB8AC3E}">
        <p14:creationId xmlns:p14="http://schemas.microsoft.com/office/powerpoint/2010/main" val="25057890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7C9B81F-C347-4BEF-BFDF-29C42F48304A}" type="datetimeFigureOut">
              <a:rPr lang="en-US" smtClean="0"/>
              <a:pPr/>
              <a:t>9/5/2023</a:t>
            </a:fld>
            <a:endParaRPr lang="en-US" dirty="0">
              <a:solidFill>
                <a:schemeClr val="tx2">
                  <a:shade val="90000"/>
                </a:scheme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Alpaydin &amp; Christoph F. Eick: COSC 6342; Topic1</a:t>
            </a:r>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116EBFD-6972-4040-BE8C-75C0ECEF42D9}" type="slidenum">
              <a:rPr lang="tr-TR" smtClean="0"/>
              <a:pPr>
                <a:defRPr/>
              </a:pPr>
              <a:t>‹#›</a:t>
            </a:fld>
            <a:endParaRPr lang="tr-TR"/>
          </a:p>
        </p:txBody>
      </p:sp>
    </p:spTree>
    <p:extLst>
      <p:ext uri="{BB962C8B-B14F-4D97-AF65-F5344CB8AC3E}">
        <p14:creationId xmlns:p14="http://schemas.microsoft.com/office/powerpoint/2010/main" val="48853855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17"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7CE23-D768-431C-8BF8-AC6FCCC98A1C}" type="datetime1">
              <a:rPr lang="en-US" smtClean="0"/>
              <a:pPr/>
              <a:t>9/5/2023</a:t>
            </a:fld>
            <a:endParaRPr lang="en-US" dirty="0"/>
          </a:p>
        </p:txBody>
      </p:sp>
      <p:sp>
        <p:nvSpPr>
          <p:cNvPr id="4" name="Slide Number Placeholder 3"/>
          <p:cNvSpPr>
            <a:spLocks noGrp="1"/>
          </p:cNvSpPr>
          <p:nvPr>
            <p:ph type="sldNum" sz="quarter" idx="12"/>
          </p:nvPr>
        </p:nvSpPr>
        <p:spPr>
          <a:xfrm>
            <a:off x="8543278" y="6356350"/>
            <a:ext cx="561975" cy="365125"/>
          </a:xfrm>
          <a:prstGeom prst="rect">
            <a:avLst/>
          </a:prstGeom>
        </p:spPr>
        <p:txBody>
          <a:bodyPr/>
          <a:lstStyle/>
          <a:p>
            <a:fld id="{BA9B540C-44DA-4F69-89C9-7C84606640D3}" type="slidenum">
              <a:rPr lang="en-US" smtClean="0"/>
              <a:pPr/>
              <a:t>1</a:t>
            </a:fld>
            <a:endParaRPr lang="en-US"/>
          </a:p>
        </p:txBody>
      </p:sp>
      <p:sp>
        <p:nvSpPr>
          <p:cNvPr id="5" name="Rectangle 4"/>
          <p:cNvSpPr/>
          <p:nvPr/>
        </p:nvSpPr>
        <p:spPr>
          <a:xfrm>
            <a:off x="1929921" y="1857364"/>
            <a:ext cx="5129930" cy="1200329"/>
          </a:xfrm>
          <a:prstGeom prst="rect">
            <a:avLst/>
          </a:prstGeom>
        </p:spPr>
        <p:txBody>
          <a:bodyPr wrap="none">
            <a:spAutoFit/>
          </a:bodyPr>
          <a:lstStyle/>
          <a:p>
            <a:pPr algn="ctr"/>
            <a:r>
              <a:rPr lang="en-US" sz="2200" b="1" dirty="0"/>
              <a:t>AIDL Club: </a:t>
            </a:r>
          </a:p>
          <a:p>
            <a:pPr algn="ctr"/>
            <a:r>
              <a:rPr lang="en-US" sz="2200" b="1" dirty="0"/>
              <a:t> Workshop on</a:t>
            </a:r>
          </a:p>
          <a:p>
            <a:pPr algn="ctr"/>
            <a:r>
              <a:rPr lang="en-US" sz="2800" b="1" dirty="0"/>
              <a:t>Supervised Machine Learning</a:t>
            </a:r>
          </a:p>
        </p:txBody>
      </p:sp>
      <p:sp>
        <p:nvSpPr>
          <p:cNvPr id="1026" name="AutoShape 2" descr="Image result for introduction to a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2285984" y="3857628"/>
            <a:ext cx="4665785" cy="1077218"/>
          </a:xfrm>
          <a:prstGeom prst="rect">
            <a:avLst/>
          </a:prstGeom>
          <a:noFill/>
        </p:spPr>
        <p:txBody>
          <a:bodyPr wrap="square" rtlCol="0">
            <a:spAutoFit/>
          </a:bodyPr>
          <a:lstStyle/>
          <a:p>
            <a:pPr algn="ctr"/>
            <a:r>
              <a:rPr lang="en-GB" sz="1600" b="1" dirty="0" err="1"/>
              <a:t>Dr.</a:t>
            </a:r>
            <a:r>
              <a:rPr lang="en-GB" sz="1600" b="1" dirty="0"/>
              <a:t> </a:t>
            </a:r>
            <a:r>
              <a:rPr lang="en-GB" sz="1600" b="1" dirty="0" err="1"/>
              <a:t>Shubhangi</a:t>
            </a:r>
            <a:r>
              <a:rPr lang="en-GB" sz="1600" b="1" dirty="0"/>
              <a:t> </a:t>
            </a:r>
            <a:r>
              <a:rPr lang="en-GB" sz="1600" b="1" dirty="0" err="1"/>
              <a:t>Vaikole</a:t>
            </a:r>
            <a:endParaRPr lang="en-GB" sz="1600" b="1" dirty="0"/>
          </a:p>
          <a:p>
            <a:pPr algn="ctr"/>
            <a:r>
              <a:rPr lang="en-GB" sz="1600" b="1" dirty="0"/>
              <a:t>Professor &amp; </a:t>
            </a:r>
            <a:r>
              <a:rPr lang="en-GB" sz="1600" b="1" dirty="0" err="1"/>
              <a:t>HoD</a:t>
            </a:r>
            <a:endParaRPr lang="en-GB" sz="1600" b="1" dirty="0"/>
          </a:p>
          <a:p>
            <a:pPr algn="ctr"/>
            <a:r>
              <a:rPr lang="en-GB" sz="1600" b="1" dirty="0"/>
              <a:t>Department of Information Technology            </a:t>
            </a:r>
          </a:p>
          <a:p>
            <a:pPr algn="ctr"/>
            <a:r>
              <a:rPr lang="en-GB" sz="1600" b="1" dirty="0"/>
              <a:t>       </a:t>
            </a:r>
            <a:r>
              <a:rPr lang="en-GB" sz="1600" b="1" dirty="0" err="1"/>
              <a:t>FCRIT,Vashi</a:t>
            </a:r>
            <a:endParaRPr lang="en-GB" sz="1600" b="1" dirty="0"/>
          </a:p>
        </p:txBody>
      </p:sp>
      <p:pic>
        <p:nvPicPr>
          <p:cNvPr id="3" name="Picture 2"/>
          <p:cNvPicPr>
            <a:picLocks noChangeAspect="1"/>
          </p:cNvPicPr>
          <p:nvPr/>
        </p:nvPicPr>
        <p:blipFill>
          <a:blip r:embed="rId2"/>
          <a:stretch>
            <a:fillRect/>
          </a:stretch>
        </p:blipFill>
        <p:spPr>
          <a:xfrm>
            <a:off x="1356108" y="295185"/>
            <a:ext cx="6525536" cy="1162212"/>
          </a:xfrm>
          <a:prstGeom prst="rect">
            <a:avLst/>
          </a:prstGeom>
        </p:spPr>
      </p:pic>
    </p:spTree>
  </p:cSld>
  <p:clrMapOvr>
    <a:masterClrMapping/>
  </p:clrMapOvr>
  <p:transition spd="med">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62879" y="390118"/>
            <a:ext cx="7342532" cy="6063217"/>
          </a:xfrm>
          <a:prstGeom prst="rect">
            <a:avLst/>
          </a:prstGeom>
        </p:spPr>
      </p:pic>
      <p:sp>
        <p:nvSpPr>
          <p:cNvPr id="8" name="TextBox 7"/>
          <p:cNvSpPr txBox="1"/>
          <p:nvPr/>
        </p:nvSpPr>
        <p:spPr>
          <a:xfrm>
            <a:off x="3635896" y="20786"/>
            <a:ext cx="4618943" cy="369332"/>
          </a:xfrm>
          <a:prstGeom prst="rect">
            <a:avLst/>
          </a:prstGeom>
          <a:noFill/>
        </p:spPr>
        <p:txBody>
          <a:bodyPr wrap="square" rtlCol="0">
            <a:spAutoFit/>
          </a:bodyPr>
          <a:lstStyle/>
          <a:p>
            <a:r>
              <a:rPr lang="en-US" sz="1800" b="1" dirty="0"/>
              <a:t>Linear Regression</a:t>
            </a:r>
          </a:p>
        </p:txBody>
      </p:sp>
    </p:spTree>
    <p:extLst>
      <p:ext uri="{BB962C8B-B14F-4D97-AF65-F5344CB8AC3E}">
        <p14:creationId xmlns:p14="http://schemas.microsoft.com/office/powerpoint/2010/main" val="1227231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59632" y="485964"/>
            <a:ext cx="7560840" cy="5823356"/>
          </a:xfrm>
          <a:prstGeom prst="rect">
            <a:avLst/>
          </a:prstGeom>
        </p:spPr>
      </p:pic>
      <p:sp>
        <p:nvSpPr>
          <p:cNvPr id="5" name="TextBox 4"/>
          <p:cNvSpPr txBox="1"/>
          <p:nvPr/>
        </p:nvSpPr>
        <p:spPr>
          <a:xfrm>
            <a:off x="3059832" y="116632"/>
            <a:ext cx="4618943" cy="369332"/>
          </a:xfrm>
          <a:prstGeom prst="rect">
            <a:avLst/>
          </a:prstGeom>
          <a:noFill/>
        </p:spPr>
        <p:txBody>
          <a:bodyPr wrap="square" rtlCol="0">
            <a:spAutoFit/>
          </a:bodyPr>
          <a:lstStyle/>
          <a:p>
            <a:r>
              <a:rPr lang="en-US" sz="1800" b="1" dirty="0"/>
              <a:t>Multivariate Linear Regression</a:t>
            </a:r>
          </a:p>
        </p:txBody>
      </p:sp>
    </p:spTree>
    <p:extLst>
      <p:ext uri="{BB962C8B-B14F-4D97-AF65-F5344CB8AC3E}">
        <p14:creationId xmlns:p14="http://schemas.microsoft.com/office/powerpoint/2010/main" val="72529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5208" y="548680"/>
            <a:ext cx="7819199" cy="5904656"/>
          </a:xfrm>
          <a:prstGeom prst="rect">
            <a:avLst/>
          </a:prstGeom>
        </p:spPr>
      </p:pic>
      <p:sp>
        <p:nvSpPr>
          <p:cNvPr id="6" name="TextBox 5"/>
          <p:cNvSpPr txBox="1"/>
          <p:nvPr/>
        </p:nvSpPr>
        <p:spPr>
          <a:xfrm>
            <a:off x="2391408" y="0"/>
            <a:ext cx="4618943" cy="369332"/>
          </a:xfrm>
          <a:prstGeom prst="rect">
            <a:avLst/>
          </a:prstGeom>
          <a:noFill/>
        </p:spPr>
        <p:txBody>
          <a:bodyPr wrap="square" rtlCol="0">
            <a:spAutoFit/>
          </a:bodyPr>
          <a:lstStyle/>
          <a:p>
            <a:r>
              <a:rPr lang="en-US" sz="1800" b="1" dirty="0"/>
              <a:t>Multivariate Multiple Linear Regression</a:t>
            </a:r>
          </a:p>
        </p:txBody>
      </p:sp>
    </p:spTree>
    <p:extLst>
      <p:ext uri="{BB962C8B-B14F-4D97-AF65-F5344CB8AC3E}">
        <p14:creationId xmlns:p14="http://schemas.microsoft.com/office/powerpoint/2010/main" val="408039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2B9748C1-62B3-4D00-9D35-D52C7EC418B5}" type="slidenum">
              <a:rPr lang="tr-TR" smtClean="0"/>
              <a:pPr>
                <a:defRPr/>
              </a:pPr>
              <a:t>13</a:t>
            </a:fld>
            <a:endParaRPr lang="tr-TR"/>
          </a:p>
        </p:txBody>
      </p:sp>
      <p:pic>
        <p:nvPicPr>
          <p:cNvPr id="6" name="Content Placeholder 4"/>
          <p:cNvPicPr>
            <a:picLocks noChangeAspect="1"/>
          </p:cNvPicPr>
          <p:nvPr/>
        </p:nvPicPr>
        <p:blipFill>
          <a:blip r:embed="rId2"/>
          <a:stretch>
            <a:fillRect/>
          </a:stretch>
        </p:blipFill>
        <p:spPr>
          <a:xfrm>
            <a:off x="514897" y="542601"/>
            <a:ext cx="8100392" cy="5832647"/>
          </a:xfrm>
          <a:prstGeom prst="rect">
            <a:avLst/>
          </a:prstGeom>
        </p:spPr>
      </p:pic>
    </p:spTree>
    <p:extLst>
      <p:ext uri="{BB962C8B-B14F-4D97-AF65-F5344CB8AC3E}">
        <p14:creationId xmlns:p14="http://schemas.microsoft.com/office/powerpoint/2010/main" val="101828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pPr algn="ctr"/>
            <a:r>
              <a:rPr lang="en-US" sz="4000" b="1" dirty="0"/>
              <a:t>LOGISTIC REGRESSION</a:t>
            </a:r>
          </a:p>
        </p:txBody>
      </p:sp>
      <p:pic>
        <p:nvPicPr>
          <p:cNvPr id="22530" name="Picture 2"/>
          <p:cNvPicPr>
            <a:picLocks noGrp="1" noChangeAspect="1" noChangeArrowheads="1"/>
          </p:cNvPicPr>
          <p:nvPr>
            <p:ph idx="1"/>
          </p:nvPr>
        </p:nvPicPr>
        <p:blipFill>
          <a:blip r:embed="rId2"/>
          <a:srcRect/>
          <a:stretch>
            <a:fillRect/>
          </a:stretch>
        </p:blipFill>
        <p:spPr bwMode="auto">
          <a:xfrm>
            <a:off x="1738312" y="1143001"/>
            <a:ext cx="5667375" cy="2438399"/>
          </a:xfrm>
          <a:prstGeom prst="rect">
            <a:avLst/>
          </a:prstGeom>
          <a:noFill/>
          <a:ln w="9525">
            <a:noFill/>
            <a:miter lim="800000"/>
            <a:headEnd/>
            <a:tailEnd/>
          </a:ln>
          <a:effectLst/>
        </p:spPr>
      </p:pic>
      <p:sp>
        <p:nvSpPr>
          <p:cNvPr id="5" name="Rectangle 4"/>
          <p:cNvSpPr/>
          <p:nvPr/>
        </p:nvSpPr>
        <p:spPr>
          <a:xfrm>
            <a:off x="1143000" y="3657600"/>
            <a:ext cx="7086600" cy="954107"/>
          </a:xfrm>
          <a:prstGeom prst="rect">
            <a:avLst/>
          </a:prstGeom>
        </p:spPr>
        <p:txBody>
          <a:bodyPr wrap="square">
            <a:spAutoFit/>
          </a:bodyPr>
          <a:lstStyle/>
          <a:p>
            <a:r>
              <a:rPr lang="en-US" sz="2800" dirty="0"/>
              <a:t>The net input to the sigmoid function is,</a:t>
            </a:r>
          </a:p>
          <a:p>
            <a:r>
              <a:rPr lang="pl-PL" sz="2800" dirty="0"/>
              <a:t>Z = b0 + b1 x1 + b2 x2 +------------- + bn xn</a:t>
            </a:r>
            <a:endParaRPr lang="en-US" sz="2800" dirty="0"/>
          </a:p>
        </p:txBody>
      </p:sp>
      <p:sp>
        <p:nvSpPr>
          <p:cNvPr id="22532" name="Rectangle 4"/>
          <p:cNvSpPr>
            <a:spLocks noChangeArrowheads="1"/>
          </p:cNvSpPr>
          <p:nvPr/>
        </p:nvSpPr>
        <p:spPr bwMode="auto">
          <a:xfrm>
            <a:off x="0" y="4800600"/>
            <a:ext cx="3962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Output =</a:t>
            </a: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1/(1+exp(-z))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22533" name="Rectangle 5"/>
          <p:cNvSpPr>
            <a:spLocks noChangeArrowheads="1"/>
          </p:cNvSpPr>
          <p:nvPr/>
        </p:nvSpPr>
        <p:spPr bwMode="auto">
          <a:xfrm>
            <a:off x="0" y="5181600"/>
            <a:ext cx="6176691" cy="166199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467100" algn="l"/>
              </a:tabLst>
            </a:pPr>
            <a:endPar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3467100" algn="l"/>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Finally the data points are classified as,</a:t>
            </a:r>
            <a:endPar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67100" algn="l"/>
              </a:tabLst>
            </a:pPr>
            <a:r>
              <a:rPr kumimoji="0" lang="en-US" sz="2400" b="1" i="0" u="none" strike="noStrike" cap="none" normalizeH="0" baseline="0" dirty="0">
                <a:ln>
                  <a:noFill/>
                </a:ln>
                <a:solidFill>
                  <a:srgbClr val="000000"/>
                </a:solidFill>
                <a:effectLst/>
                <a:latin typeface="Arial" pitchFamily="34" charset="0"/>
                <a:ea typeface="Times New Roman" pitchFamily="18" charset="0"/>
                <a:cs typeface="Arial" pitchFamily="34" charset="0"/>
              </a:rPr>
              <a:t>                          Class = 1   if output &gt; =0.5</a:t>
            </a:r>
            <a:endPar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67100" algn="l"/>
              </a:tabLst>
            </a:pPr>
            <a:r>
              <a:rPr kumimoji="0" lang="en-US" sz="2400" b="1" i="0" u="none" strike="noStrike" cap="none" normalizeH="0" baseline="0" dirty="0">
                <a:ln>
                  <a:noFill/>
                </a:ln>
                <a:solidFill>
                  <a:srgbClr val="000000"/>
                </a:solidFill>
                <a:effectLst/>
                <a:latin typeface="Arial" pitchFamily="34" charset="0"/>
                <a:ea typeface="Times New Roman" pitchFamily="18" charset="0"/>
                <a:cs typeface="Arial" pitchFamily="34" charset="0"/>
              </a:rPr>
              <a:t>                                    = 0   else</a:t>
            </a:r>
            <a:endPar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6710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Sample of output of Logistic regression</a:t>
            </a:r>
            <a:endParaRPr lang="en-US" dirty="0"/>
          </a:p>
        </p:txBody>
      </p:sp>
      <p:pic>
        <p:nvPicPr>
          <p:cNvPr id="23554" name="Picture 2"/>
          <p:cNvPicPr>
            <a:picLocks noGrp="1" noChangeAspect="1" noChangeArrowheads="1"/>
          </p:cNvPicPr>
          <p:nvPr>
            <p:ph idx="1"/>
          </p:nvPr>
        </p:nvPicPr>
        <p:blipFill>
          <a:blip r:embed="rId2"/>
          <a:stretch>
            <a:fillRect/>
          </a:stretch>
        </p:blipFill>
        <p:spPr bwMode="auto">
          <a:xfrm>
            <a:off x="2192589" y="1825625"/>
            <a:ext cx="4758821" cy="435133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43712"/>
          </a:xfrm>
        </p:spPr>
        <p:txBody>
          <a:bodyPr>
            <a:normAutofit/>
          </a:bodyPr>
          <a:lstStyle/>
          <a:p>
            <a:pPr algn="ctr"/>
            <a:r>
              <a:rPr lang="en-US" sz="4000" b="1" dirty="0"/>
              <a:t>Types of Logistic Regression</a:t>
            </a:r>
          </a:p>
        </p:txBody>
      </p:sp>
      <p:sp>
        <p:nvSpPr>
          <p:cNvPr id="3" name="Content Placeholder 2"/>
          <p:cNvSpPr>
            <a:spLocks noGrp="1"/>
          </p:cNvSpPr>
          <p:nvPr>
            <p:ph idx="1"/>
          </p:nvPr>
        </p:nvSpPr>
        <p:spPr>
          <a:xfrm>
            <a:off x="457200" y="1981200"/>
            <a:ext cx="8229600" cy="4572000"/>
          </a:xfrm>
        </p:spPr>
        <p:txBody>
          <a:bodyPr>
            <a:normAutofit fontScale="92500"/>
          </a:bodyPr>
          <a:lstStyle/>
          <a:p>
            <a:pPr>
              <a:buNone/>
            </a:pPr>
            <a:r>
              <a:rPr lang="en-US" b="1" dirty="0"/>
              <a:t>Binary Logistic Regression</a:t>
            </a:r>
          </a:p>
          <a:p>
            <a:r>
              <a:rPr lang="en-US" dirty="0"/>
              <a:t>Binary logistic regression is used if the target variable is binary.</a:t>
            </a:r>
          </a:p>
          <a:p>
            <a:r>
              <a:rPr lang="en-US" dirty="0"/>
              <a:t>The application of this method can be above mentioned house management example.</a:t>
            </a:r>
          </a:p>
          <a:p>
            <a:pPr>
              <a:buNone/>
            </a:pPr>
            <a:r>
              <a:rPr lang="en-US" b="1" dirty="0"/>
              <a:t>Nominal Logistic Regression</a:t>
            </a:r>
          </a:p>
          <a:p>
            <a:r>
              <a:rPr lang="en-US" dirty="0"/>
              <a:t> Nominal Logistic Regression is used if there are three or more classes without any specific orders.</a:t>
            </a:r>
          </a:p>
          <a:p>
            <a:r>
              <a:rPr lang="en-US" dirty="0"/>
              <a:t>The examples of this type of regression could be different departments of the engineering college (Computer, </a:t>
            </a:r>
            <a:r>
              <a:rPr lang="en-US" dirty="0" err="1"/>
              <a:t>IT,Mechanical</a:t>
            </a:r>
            <a:r>
              <a:rPr lang="en-US" dirty="0"/>
              <a:t>, Civil, Electronics etc.).</a:t>
            </a:r>
          </a:p>
          <a:p>
            <a:pPr>
              <a:buNone/>
            </a:pPr>
            <a:r>
              <a:rPr lang="en-US" b="1" dirty="0"/>
              <a:t>Ordinal Logistic Regression</a:t>
            </a:r>
          </a:p>
          <a:p>
            <a:r>
              <a:rPr lang="en-US" dirty="0"/>
              <a:t> Ordinal Logistic Regression is used if there are three or more classes with specific orders.</a:t>
            </a:r>
          </a:p>
          <a:p>
            <a:r>
              <a:rPr lang="en-US" dirty="0"/>
              <a:t> The examples of this type of regression could be how customers rate the taste of food using a scale of 1-3 (Bad, </a:t>
            </a:r>
            <a:r>
              <a:rPr lang="en-US" dirty="0" err="1"/>
              <a:t>Good,and</a:t>
            </a:r>
            <a:r>
              <a:rPr lang="en-US" dirty="0"/>
              <a:t> Excellent).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b="1" dirty="0"/>
              <a:t>Example 1 : </a:t>
            </a:r>
          </a:p>
          <a:p>
            <a:pPr algn="just">
              <a:buNone/>
            </a:pPr>
            <a:r>
              <a:rPr lang="en-US" dirty="0"/>
              <a:t>    </a:t>
            </a:r>
            <a:r>
              <a:rPr lang="en-US" sz="2800" dirty="0"/>
              <a:t>A Bank has to decide whether to sanction loan or not based on two attributes as person’s income and his savings. The data is given in the following table where 1 represents loan is sanctioned and 0 represents loan is not sanctioned. Predict whether a person 3 will get a loan or not having annual income as 12.5 </a:t>
            </a:r>
            <a:r>
              <a:rPr lang="en-US" sz="2800" dirty="0" err="1"/>
              <a:t>lakhs</a:t>
            </a:r>
            <a:r>
              <a:rPr lang="en-US" sz="2800" dirty="0"/>
              <a:t> and savings as 10 </a:t>
            </a:r>
            <a:r>
              <a:rPr lang="en-US" sz="2800" dirty="0" err="1"/>
              <a:t>lakhs</a:t>
            </a:r>
            <a:r>
              <a:rPr lang="en-US" sz="2800" dirty="0"/>
              <a:t>.</a:t>
            </a:r>
          </a:p>
        </p:txBody>
      </p:sp>
      <p:graphicFrame>
        <p:nvGraphicFramePr>
          <p:cNvPr id="4" name="Table 3"/>
          <p:cNvGraphicFramePr>
            <a:graphicFrameLocks noGrp="1"/>
          </p:cNvGraphicFramePr>
          <p:nvPr/>
        </p:nvGraphicFramePr>
        <p:xfrm>
          <a:off x="685800" y="4419600"/>
          <a:ext cx="7467600" cy="21031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792041">
                <a:tc>
                  <a:txBody>
                    <a:bodyPr/>
                    <a:lstStyle/>
                    <a:p>
                      <a:r>
                        <a:rPr lang="en-US" sz="2400" dirty="0"/>
                        <a:t>Person</a:t>
                      </a:r>
                    </a:p>
                  </a:txBody>
                  <a:tcPr/>
                </a:tc>
                <a:tc>
                  <a:txBody>
                    <a:bodyPr/>
                    <a:lstStyle/>
                    <a:p>
                      <a:r>
                        <a:rPr lang="en-US" sz="2400" b="1" kern="1200" baseline="0" dirty="0">
                          <a:solidFill>
                            <a:schemeClr val="lt1"/>
                          </a:solidFill>
                          <a:latin typeface="+mn-lt"/>
                          <a:ea typeface="+mn-ea"/>
                          <a:cs typeface="+mn-cs"/>
                        </a:rPr>
                        <a:t>Annual income in </a:t>
                      </a:r>
                      <a:r>
                        <a:rPr lang="en-US" sz="2400" b="1" kern="1200" baseline="0" dirty="0" err="1">
                          <a:solidFill>
                            <a:schemeClr val="lt1"/>
                          </a:solidFill>
                          <a:latin typeface="+mn-lt"/>
                          <a:ea typeface="+mn-ea"/>
                          <a:cs typeface="+mn-cs"/>
                        </a:rPr>
                        <a:t>lakhs</a:t>
                      </a:r>
                      <a:r>
                        <a:rPr lang="en-US" sz="2400" b="1" kern="1200" baseline="0" dirty="0">
                          <a:solidFill>
                            <a:schemeClr val="lt1"/>
                          </a:solidFill>
                          <a:latin typeface="+mn-lt"/>
                          <a:ea typeface="+mn-ea"/>
                          <a:cs typeface="+mn-cs"/>
                        </a:rPr>
                        <a:t> (x1)</a:t>
                      </a:r>
                      <a:endParaRPr lang="en-US" sz="2400" dirty="0"/>
                    </a:p>
                  </a:txBody>
                  <a:tcPr/>
                </a:tc>
                <a:tc>
                  <a:txBody>
                    <a:bodyPr/>
                    <a:lstStyle/>
                    <a:p>
                      <a:r>
                        <a:rPr lang="en-US" sz="2400" b="1" kern="1200" baseline="0" dirty="0">
                          <a:solidFill>
                            <a:schemeClr val="lt1"/>
                          </a:solidFill>
                          <a:latin typeface="+mn-lt"/>
                          <a:ea typeface="+mn-ea"/>
                          <a:cs typeface="+mn-cs"/>
                        </a:rPr>
                        <a:t>Savings in </a:t>
                      </a:r>
                      <a:r>
                        <a:rPr lang="en-US" sz="2400" b="1" kern="1200" baseline="0" dirty="0" err="1">
                          <a:solidFill>
                            <a:schemeClr val="lt1"/>
                          </a:solidFill>
                          <a:latin typeface="+mn-lt"/>
                          <a:ea typeface="+mn-ea"/>
                          <a:cs typeface="+mn-cs"/>
                        </a:rPr>
                        <a:t>lakhs</a:t>
                      </a:r>
                      <a:r>
                        <a:rPr lang="en-US" sz="2400" b="1" kern="1200" baseline="0" dirty="0">
                          <a:solidFill>
                            <a:schemeClr val="lt1"/>
                          </a:solidFill>
                          <a:latin typeface="+mn-lt"/>
                          <a:ea typeface="+mn-ea"/>
                          <a:cs typeface="+mn-cs"/>
                        </a:rPr>
                        <a:t> (x2)</a:t>
                      </a:r>
                      <a:endParaRPr lang="en-US" sz="2400" dirty="0"/>
                    </a:p>
                  </a:txBody>
                  <a:tcPr/>
                </a:tc>
                <a:tc>
                  <a:txBody>
                    <a:bodyPr/>
                    <a:lstStyle/>
                    <a:p>
                      <a:r>
                        <a:rPr lang="en-US" sz="2400" b="1" kern="1200" baseline="0" dirty="0">
                          <a:solidFill>
                            <a:schemeClr val="lt1"/>
                          </a:solidFill>
                          <a:latin typeface="+mn-lt"/>
                          <a:ea typeface="+mn-ea"/>
                          <a:cs typeface="+mn-cs"/>
                        </a:rPr>
                        <a:t>Loan sanctioned? (y)</a:t>
                      </a:r>
                      <a:endParaRPr lang="en-US" sz="2400" dirty="0"/>
                    </a:p>
                  </a:txBody>
                  <a:tcPr/>
                </a:tc>
                <a:extLst>
                  <a:ext uri="{0D108BD9-81ED-4DB2-BD59-A6C34878D82A}">
                    <a16:rowId xmlns:a16="http://schemas.microsoft.com/office/drawing/2014/main" val="10000"/>
                  </a:ext>
                </a:extLst>
              </a:tr>
              <a:tr h="327880">
                <a:tc>
                  <a:txBody>
                    <a:bodyPr/>
                    <a:lstStyle/>
                    <a:p>
                      <a:r>
                        <a:rPr lang="en-US" sz="2400" dirty="0"/>
                        <a:t>1</a:t>
                      </a:r>
                    </a:p>
                  </a:txBody>
                  <a:tcPr/>
                </a:tc>
                <a:tc>
                  <a:txBody>
                    <a:bodyPr/>
                    <a:lstStyle/>
                    <a:p>
                      <a:r>
                        <a:rPr lang="en-US" sz="2400" dirty="0"/>
                        <a:t>14.5</a:t>
                      </a:r>
                    </a:p>
                  </a:txBody>
                  <a:tcPr/>
                </a:tc>
                <a:tc>
                  <a:txBody>
                    <a:bodyPr/>
                    <a:lstStyle/>
                    <a:p>
                      <a:r>
                        <a:rPr lang="en-US" sz="2400" dirty="0"/>
                        <a:t>12.5</a:t>
                      </a:r>
                    </a:p>
                  </a:txBody>
                  <a:tcPr/>
                </a:tc>
                <a:tc>
                  <a:txBody>
                    <a:bodyPr/>
                    <a:lstStyle/>
                    <a:p>
                      <a:r>
                        <a:rPr lang="en-US" sz="2400" dirty="0"/>
                        <a:t>1</a:t>
                      </a:r>
                    </a:p>
                  </a:txBody>
                  <a:tcPr/>
                </a:tc>
                <a:extLst>
                  <a:ext uri="{0D108BD9-81ED-4DB2-BD59-A6C34878D82A}">
                    <a16:rowId xmlns:a16="http://schemas.microsoft.com/office/drawing/2014/main" val="10001"/>
                  </a:ext>
                </a:extLst>
              </a:tr>
              <a:tr h="327880">
                <a:tc>
                  <a:txBody>
                    <a:bodyPr/>
                    <a:lstStyle/>
                    <a:p>
                      <a:r>
                        <a:rPr lang="en-US" sz="2400" dirty="0"/>
                        <a:t>2</a:t>
                      </a:r>
                    </a:p>
                  </a:txBody>
                  <a:tcPr/>
                </a:tc>
                <a:tc>
                  <a:txBody>
                    <a:bodyPr/>
                    <a:lstStyle/>
                    <a:p>
                      <a:r>
                        <a:rPr lang="en-US" sz="2400" dirty="0"/>
                        <a:t>8.5</a:t>
                      </a:r>
                    </a:p>
                  </a:txBody>
                  <a:tcPr/>
                </a:tc>
                <a:tc>
                  <a:txBody>
                    <a:bodyPr/>
                    <a:lstStyle/>
                    <a:p>
                      <a:r>
                        <a:rPr lang="en-US" sz="2400" dirty="0"/>
                        <a:t>4.5</a:t>
                      </a:r>
                    </a:p>
                  </a:txBody>
                  <a:tcPr/>
                </a:tc>
                <a:tc>
                  <a:txBody>
                    <a:bodyPr/>
                    <a:lstStyle/>
                    <a:p>
                      <a:r>
                        <a:rPr lang="en-US" sz="2400" dirty="0"/>
                        <a:t>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buNone/>
            </a:pPr>
            <a:r>
              <a:rPr lang="en-US" dirty="0"/>
              <a:t>Initially assume logistic regression coefficients b0 = b1 = b2 = 0</a:t>
            </a:r>
          </a:p>
          <a:p>
            <a:pPr>
              <a:buNone/>
            </a:pPr>
            <a:r>
              <a:rPr lang="en-US" dirty="0"/>
              <a:t>	For 1st row, x1 = 14.5, x2 = 12.5 and y = 1</a:t>
            </a:r>
          </a:p>
          <a:p>
            <a:pPr>
              <a:buNone/>
            </a:pPr>
            <a:r>
              <a:rPr lang="en-US" dirty="0"/>
              <a:t>Now we will calculate prediction for the first row,</a:t>
            </a:r>
          </a:p>
          <a:p>
            <a:pPr>
              <a:buNone/>
            </a:pPr>
            <a:r>
              <a:rPr lang="en-US" dirty="0"/>
              <a:t>	Prediction = 1 / (1 + e^ (– (b0 + b1 * x1 + b2 * x2)))</a:t>
            </a:r>
          </a:p>
          <a:p>
            <a:pPr>
              <a:buNone/>
            </a:pPr>
            <a:r>
              <a:rPr lang="en-US" dirty="0"/>
              <a:t>	Prediction = 1 / (1 + e^ (– (0 + 0 * 14.5 + 0* 12.5)))</a:t>
            </a:r>
          </a:p>
          <a:p>
            <a:pPr>
              <a:buNone/>
            </a:pPr>
            <a:r>
              <a:rPr lang="en-US" dirty="0"/>
              <a:t>	Prediction = 0.5</a:t>
            </a:r>
          </a:p>
          <a:p>
            <a:pPr algn="just">
              <a:buNone/>
            </a:pPr>
            <a:r>
              <a:rPr lang="en-US" dirty="0"/>
              <a:t>Now we will calculate the new coefficient values using a simple update equation.  Ideal values for alpha are from 0.1 to 0.3. </a:t>
            </a:r>
          </a:p>
          <a:p>
            <a:pPr>
              <a:buNone/>
            </a:pPr>
            <a:r>
              <a:rPr lang="en-US" dirty="0"/>
              <a:t> Let’s take alpha as 0.3. For b0 by default input is 1.</a:t>
            </a:r>
          </a:p>
          <a:p>
            <a:pPr>
              <a:buNone/>
            </a:pPr>
            <a:endParaRPr lang="en-US" dirty="0"/>
          </a:p>
          <a:p>
            <a:pPr>
              <a:buNone/>
            </a:pPr>
            <a:r>
              <a:rPr lang="en-US" dirty="0" err="1"/>
              <a:t>bnew</a:t>
            </a:r>
            <a:r>
              <a:rPr lang="en-US" dirty="0"/>
              <a:t> = bold + alpha* (y – prediction) * prediction * (1 – prediction) * input</a:t>
            </a:r>
          </a:p>
          <a:p>
            <a:pPr>
              <a:buNone/>
            </a:pPr>
            <a:r>
              <a:rPr lang="en-US" dirty="0"/>
              <a:t>b0new = 0 + 0.3 * (1 – 0.5)* 0.5 * (1 – 0.5)* 1.0 = 0.0375</a:t>
            </a:r>
          </a:p>
          <a:p>
            <a:pPr>
              <a:buNone/>
            </a:pPr>
            <a:r>
              <a:rPr lang="en-US" dirty="0"/>
              <a:t>b1new = 0 + 0.3* (1 – 0.5) * 0.5 * (1 – 0.5)* 14.5 = 0.54375</a:t>
            </a:r>
          </a:p>
          <a:p>
            <a:pPr>
              <a:buNone/>
            </a:pPr>
            <a:r>
              <a:rPr lang="en-US" dirty="0"/>
              <a:t>b2new = 0 + 0.3 * (1 – 0.5) * 0.5 * (1 – 0.5)* 12.5 = 0.46875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562600"/>
          </a:xfrm>
        </p:spPr>
        <p:txBody>
          <a:bodyPr>
            <a:normAutofit fontScale="92500"/>
          </a:bodyPr>
          <a:lstStyle/>
          <a:p>
            <a:pPr>
              <a:buNone/>
            </a:pPr>
            <a:r>
              <a:rPr lang="en-US" dirty="0"/>
              <a:t>Now we will calculate prediction for the second row,</a:t>
            </a:r>
          </a:p>
          <a:p>
            <a:pPr>
              <a:buNone/>
            </a:pPr>
            <a:r>
              <a:rPr lang="en-US" dirty="0"/>
              <a:t> 	Prediction = 1 / (1 + e^ (– (b0 + b1* x1 + b2* x2)))</a:t>
            </a:r>
          </a:p>
          <a:p>
            <a:pPr>
              <a:buNone/>
            </a:pPr>
            <a:r>
              <a:rPr lang="en-US" dirty="0"/>
              <a:t>	Prediction = 1 / (1 + e^ (– (0.0375 + 0.54735 * 8.5 + 0.46875 * 4.5)))</a:t>
            </a:r>
          </a:p>
          <a:p>
            <a:pPr>
              <a:buNone/>
            </a:pPr>
            <a:r>
              <a:rPr lang="en-US" dirty="0"/>
              <a:t>	Prediction = 0.99</a:t>
            </a:r>
          </a:p>
          <a:p>
            <a:pPr>
              <a:buNone/>
            </a:pPr>
            <a:r>
              <a:rPr lang="en-US" dirty="0"/>
              <a:t>Now we will calculate the new coefficient values</a:t>
            </a:r>
          </a:p>
          <a:p>
            <a:pPr>
              <a:buNone/>
            </a:pPr>
            <a:r>
              <a:rPr lang="en-US" dirty="0" err="1"/>
              <a:t>bnew</a:t>
            </a:r>
            <a:r>
              <a:rPr lang="en-US" dirty="0"/>
              <a:t> = bold + alpha * (y – prediction) * prediction * (1 – prediction) * input</a:t>
            </a:r>
          </a:p>
          <a:p>
            <a:pPr>
              <a:buNone/>
            </a:pPr>
            <a:r>
              <a:rPr lang="en-US" dirty="0"/>
              <a:t>	b0new = 0.0375 + 0.3 * (0 – 0.99)* 0.99 * (1 – 0.99)* 1.0 = 0.034</a:t>
            </a:r>
          </a:p>
          <a:p>
            <a:pPr>
              <a:buNone/>
            </a:pPr>
            <a:r>
              <a:rPr lang="en-US" dirty="0"/>
              <a:t>	b1new = 0.54735 + 0.3* (0 – 0.99)* 0.99 * (1 – 0.99) * 8.5 = 0.523</a:t>
            </a:r>
          </a:p>
          <a:p>
            <a:pPr>
              <a:buNone/>
            </a:pPr>
            <a:r>
              <a:rPr lang="en-US" dirty="0"/>
              <a:t>	b2new = 0.46875 + 0.3 * (0 – 0.99) * 0.99 * (1 – 0.99)* 4.5 = 0.456</a:t>
            </a:r>
          </a:p>
          <a:p>
            <a:pPr>
              <a:buNone/>
            </a:pPr>
            <a:r>
              <a:rPr lang="en-US" b="1" dirty="0"/>
              <a:t>Now we will use these values for prediction</a:t>
            </a:r>
          </a:p>
          <a:p>
            <a:pPr>
              <a:buNone/>
            </a:pPr>
            <a:r>
              <a:rPr lang="en-US" dirty="0"/>
              <a:t>	Prediction = 1 / (1 + e^ (– (b0 + b1 * x1 + b2* x2)))</a:t>
            </a:r>
          </a:p>
          <a:p>
            <a:pPr>
              <a:buNone/>
            </a:pPr>
            <a:r>
              <a:rPr lang="en-US" dirty="0"/>
              <a:t>	Prediction = 1 / (1 + e^ (– (0.034 + 0.523 * 12.5 + 0.456* 10)))</a:t>
            </a:r>
          </a:p>
          <a:p>
            <a:pPr>
              <a:buNone/>
            </a:pPr>
            <a:r>
              <a:rPr lang="en-US" dirty="0"/>
              <a:t>	Prediction = 0.99</a:t>
            </a:r>
          </a:p>
          <a:p>
            <a:pPr>
              <a:buNone/>
            </a:pPr>
            <a:r>
              <a:rPr lang="en-US" dirty="0"/>
              <a:t>	Since prediction&gt;= 0.5</a:t>
            </a:r>
          </a:p>
          <a:p>
            <a:pPr>
              <a:buNone/>
            </a:pPr>
            <a:r>
              <a:rPr lang="en-US" b="1" dirty="0"/>
              <a:t>Prediction for person 3 is, his loan will be sanctioned</a:t>
            </a:r>
            <a:r>
              <a:rPr lang="en-US" dirty="0"/>
              <a:t>.</a:t>
            </a:r>
          </a:p>
        </p:txBody>
      </p:sp>
      <p:sp>
        <p:nvSpPr>
          <p:cNvPr id="4" name="Rectangle 3"/>
          <p:cNvSpPr/>
          <p:nvPr/>
        </p:nvSpPr>
        <p:spPr>
          <a:xfrm>
            <a:off x="0" y="5980837"/>
            <a:ext cx="9144000" cy="523220"/>
          </a:xfrm>
          <a:prstGeom prst="rect">
            <a:avLst/>
          </a:prstGeom>
        </p:spPr>
        <p:txBody>
          <a:bodyPr wrap="square">
            <a:spAutoFit/>
          </a:bodyPr>
          <a:lstStyle/>
          <a:p>
            <a:r>
              <a:rPr lang="en-US" sz="1400" b="1" dirty="0">
                <a:solidFill>
                  <a:srgbClr val="FF0000"/>
                </a:solidFill>
              </a:rPr>
              <a:t>Note : Generally huge amount of data is used for training and number of iterations are also applied to get accuracy. Here for example purpose only two records for training are taken and a single iteration is shown.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57200"/>
            <a:ext cx="8115328" cy="828660"/>
          </a:xfrm>
        </p:spPr>
        <p:txBody>
          <a:bodyPr/>
          <a:lstStyle/>
          <a:p>
            <a:pPr algn="ctr"/>
            <a:r>
              <a:rPr lang="en-US" dirty="0"/>
              <a:t>Types of Machine Learning</a:t>
            </a:r>
          </a:p>
        </p:txBody>
      </p:sp>
      <p:pic>
        <p:nvPicPr>
          <p:cNvPr id="35842" name="Picture 2"/>
          <p:cNvPicPr>
            <a:picLocks noGrp="1" noChangeAspect="1" noChangeArrowheads="1"/>
          </p:cNvPicPr>
          <p:nvPr>
            <p:ph idx="1"/>
          </p:nvPr>
        </p:nvPicPr>
        <p:blipFill>
          <a:blip r:embed="rId2"/>
          <a:stretch>
            <a:fillRect/>
          </a:stretch>
        </p:blipFill>
        <p:spPr bwMode="auto">
          <a:xfrm>
            <a:off x="425061" y="2117681"/>
            <a:ext cx="3786899" cy="188738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2B9748C1-62B3-4D00-9D35-D52C7EC418B5}" type="slidenum">
              <a:rPr lang="tr-TR" smtClean="0"/>
              <a:pPr>
                <a:defRPr/>
              </a:pPr>
              <a:t>2</a:t>
            </a:fld>
            <a:endParaRPr lang="tr-TR"/>
          </a:p>
        </p:txBody>
      </p:sp>
      <p:sp>
        <p:nvSpPr>
          <p:cNvPr id="7" name="Rectangle 6"/>
          <p:cNvSpPr/>
          <p:nvPr/>
        </p:nvSpPr>
        <p:spPr>
          <a:xfrm>
            <a:off x="571472" y="1285860"/>
            <a:ext cx="4488729" cy="954107"/>
          </a:xfrm>
          <a:prstGeom prst="rect">
            <a:avLst/>
          </a:prstGeom>
        </p:spPr>
        <p:txBody>
          <a:bodyPr wrap="square">
            <a:spAutoFit/>
          </a:bodyPr>
          <a:lstStyle/>
          <a:p>
            <a:r>
              <a:rPr lang="en-US" sz="2400" dirty="0"/>
              <a:t>Supervised Learning</a:t>
            </a:r>
          </a:p>
          <a:p>
            <a:pPr marL="514350" indent="-514350"/>
            <a:endParaRPr lang="en-US" dirty="0"/>
          </a:p>
        </p:txBody>
      </p:sp>
      <p:pic>
        <p:nvPicPr>
          <p:cNvPr id="9" name="Picture 8" descr="5"/>
          <p:cNvPicPr/>
          <p:nvPr/>
        </p:nvPicPr>
        <p:blipFill>
          <a:blip r:embed="rId3"/>
          <a:srcRect/>
          <a:stretch>
            <a:fillRect/>
          </a:stretch>
        </p:blipFill>
        <p:spPr bwMode="auto">
          <a:xfrm>
            <a:off x="5059175" y="2492897"/>
            <a:ext cx="3627625" cy="1554114"/>
          </a:xfrm>
          <a:prstGeom prst="rect">
            <a:avLst/>
          </a:prstGeom>
          <a:noFill/>
          <a:ln w="9525">
            <a:noFill/>
            <a:miter lim="800000"/>
            <a:headEnd/>
            <a:tailEnd/>
          </a:ln>
        </p:spPr>
      </p:pic>
      <p:sp>
        <p:nvSpPr>
          <p:cNvPr id="10" name="Rectangle 9"/>
          <p:cNvSpPr/>
          <p:nvPr/>
        </p:nvSpPr>
        <p:spPr>
          <a:xfrm>
            <a:off x="5796136" y="1285860"/>
            <a:ext cx="4488729" cy="954107"/>
          </a:xfrm>
          <a:prstGeom prst="rect">
            <a:avLst/>
          </a:prstGeom>
        </p:spPr>
        <p:txBody>
          <a:bodyPr wrap="square">
            <a:spAutoFit/>
          </a:bodyPr>
          <a:lstStyle/>
          <a:p>
            <a:r>
              <a:rPr lang="en-US" sz="2400" dirty="0"/>
              <a:t>Unsupervised Learning</a:t>
            </a:r>
          </a:p>
          <a:p>
            <a:pPr marL="514350" indent="-514350"/>
            <a:endParaRPr lang="en-US" dirty="0"/>
          </a:p>
        </p:txBody>
      </p:sp>
      <p:pic>
        <p:nvPicPr>
          <p:cNvPr id="11" name="Picture 10" descr="6"/>
          <p:cNvPicPr/>
          <p:nvPr/>
        </p:nvPicPr>
        <p:blipFill>
          <a:blip r:embed="rId4"/>
          <a:srcRect/>
          <a:stretch>
            <a:fillRect/>
          </a:stretch>
        </p:blipFill>
        <p:spPr bwMode="auto">
          <a:xfrm>
            <a:off x="3060007" y="4714886"/>
            <a:ext cx="2952750" cy="1720359"/>
          </a:xfrm>
          <a:prstGeom prst="rect">
            <a:avLst/>
          </a:prstGeom>
          <a:noFill/>
          <a:ln w="9525">
            <a:noFill/>
            <a:miter lim="800000"/>
            <a:headEnd/>
            <a:tailEnd/>
          </a:ln>
        </p:spPr>
      </p:pic>
      <p:sp>
        <p:nvSpPr>
          <p:cNvPr id="3" name="Rectangle 2"/>
          <p:cNvSpPr/>
          <p:nvPr/>
        </p:nvSpPr>
        <p:spPr>
          <a:xfrm>
            <a:off x="3011394" y="4253221"/>
            <a:ext cx="3094117"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Reinforcement learning</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Alpydin &amp; Ch. Eick: ML Topic1</a:t>
            </a:r>
            <a:endParaRPr lang="tr-TR"/>
          </a:p>
        </p:txBody>
      </p:sp>
      <p:sp>
        <p:nvSpPr>
          <p:cNvPr id="5" name="Slide Number Placeholder 4"/>
          <p:cNvSpPr>
            <a:spLocks noGrp="1"/>
          </p:cNvSpPr>
          <p:nvPr>
            <p:ph type="sldNum" sz="quarter" idx="12"/>
          </p:nvPr>
        </p:nvSpPr>
        <p:spPr/>
        <p:txBody>
          <a:bodyPr/>
          <a:lstStyle/>
          <a:p>
            <a:pPr>
              <a:defRPr/>
            </a:pPr>
            <a:fld id="{2B9748C1-62B3-4D00-9D35-D52C7EC418B5}" type="slidenum">
              <a:rPr lang="tr-TR" smtClean="0"/>
              <a:pPr>
                <a:defRPr/>
              </a:pPr>
              <a:t>3</a:t>
            </a:fld>
            <a:endParaRPr lang="tr-TR"/>
          </a:p>
        </p:txBody>
      </p:sp>
      <p:grpSp>
        <p:nvGrpSpPr>
          <p:cNvPr id="6" name="Group 5"/>
          <p:cNvGrpSpPr/>
          <p:nvPr/>
        </p:nvGrpSpPr>
        <p:grpSpPr>
          <a:xfrm>
            <a:off x="3707904" y="1052736"/>
            <a:ext cx="3933825" cy="1656184"/>
            <a:chOff x="0" y="0"/>
            <a:chExt cx="3933825" cy="1200150"/>
          </a:xfrm>
        </p:grpSpPr>
        <p:sp>
          <p:nvSpPr>
            <p:cNvPr id="7" name="Text Box 224"/>
            <p:cNvSpPr txBox="1">
              <a:spLocks noChangeArrowheads="1"/>
            </p:cNvSpPr>
            <p:nvPr/>
          </p:nvSpPr>
          <p:spPr bwMode="auto">
            <a:xfrm>
              <a:off x="0" y="152400"/>
              <a:ext cx="655320" cy="83502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gn="l">
                <a:spcBef>
                  <a:spcPts val="0"/>
                </a:spcBef>
                <a:spcAft>
                  <a:spcPts val="0"/>
                </a:spcAft>
                <a:tabLst>
                  <a:tab pos="457200" algn="l"/>
                </a:tabLst>
              </a:pPr>
              <a:r>
                <a:rPr lang="en-US" sz="1100">
                  <a:solidFill>
                    <a:srgbClr val="000000"/>
                  </a:solidFill>
                  <a:effectLst/>
                  <a:latin typeface="Times New Roman" panose="02020603050405020304" pitchFamily="18" charset="0"/>
                  <a:ea typeface="Times New Roman" panose="02020603050405020304" pitchFamily="18" charset="0"/>
                </a:rPr>
                <a:t>Y: price of flat </a:t>
              </a:r>
            </a:p>
          </p:txBody>
        </p:sp>
        <p:grpSp>
          <p:nvGrpSpPr>
            <p:cNvPr id="8" name="Group 7"/>
            <p:cNvGrpSpPr/>
            <p:nvPr/>
          </p:nvGrpSpPr>
          <p:grpSpPr>
            <a:xfrm>
              <a:off x="866775" y="0"/>
              <a:ext cx="3067050" cy="1200150"/>
              <a:chOff x="0" y="0"/>
              <a:chExt cx="3067050" cy="1200150"/>
            </a:xfrm>
          </p:grpSpPr>
          <p:grpSp>
            <p:nvGrpSpPr>
              <p:cNvPr id="9" name="Group 8"/>
              <p:cNvGrpSpPr/>
              <p:nvPr/>
            </p:nvGrpSpPr>
            <p:grpSpPr>
              <a:xfrm>
                <a:off x="0" y="0"/>
                <a:ext cx="3067050" cy="847725"/>
                <a:chOff x="0" y="0"/>
                <a:chExt cx="3067050" cy="847725"/>
              </a:xfrm>
            </p:grpSpPr>
            <p:grpSp>
              <p:nvGrpSpPr>
                <p:cNvPr id="11" name="Group 10"/>
                <p:cNvGrpSpPr/>
                <p:nvPr/>
              </p:nvGrpSpPr>
              <p:grpSpPr>
                <a:xfrm>
                  <a:off x="0" y="0"/>
                  <a:ext cx="3067050" cy="847725"/>
                  <a:chOff x="0" y="0"/>
                  <a:chExt cx="3067050" cy="847725"/>
                </a:xfrm>
              </p:grpSpPr>
              <p:sp>
                <p:nvSpPr>
                  <p:cNvPr id="13" name="Rectangle 12"/>
                  <p:cNvSpPr/>
                  <p:nvPr/>
                </p:nvSpPr>
                <p:spPr>
                  <a:xfrm>
                    <a:off x="0" y="0"/>
                    <a:ext cx="3067050" cy="8477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 name="Straight Connector 13"/>
                  <p:cNvCxnSpPr/>
                  <p:nvPr/>
                </p:nvCxnSpPr>
                <p:spPr>
                  <a:xfrm flipV="1">
                    <a:off x="0" y="200025"/>
                    <a:ext cx="3067050" cy="43815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Text Box 222"/>
                <p:cNvSpPr txBox="1">
                  <a:spLocks noChangeArrowheads="1"/>
                </p:cNvSpPr>
                <p:nvPr/>
              </p:nvSpPr>
              <p:spPr bwMode="auto">
                <a:xfrm>
                  <a:off x="647700" y="95250"/>
                  <a:ext cx="993775" cy="25908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gn="l">
                    <a:spcBef>
                      <a:spcPts val="0"/>
                    </a:spcBef>
                    <a:spcAft>
                      <a:spcPts val="0"/>
                    </a:spcAft>
                    <a:tabLst>
                      <a:tab pos="457200" algn="l"/>
                    </a:tabLst>
                  </a:pPr>
                  <a:r>
                    <a:rPr lang="en-US" sz="1100">
                      <a:solidFill>
                        <a:srgbClr val="000000"/>
                      </a:solidFill>
                      <a:effectLst/>
                      <a:latin typeface="Times New Roman" panose="02020603050405020304" pitchFamily="18" charset="0"/>
                      <a:ea typeface="Times New Roman" panose="02020603050405020304" pitchFamily="18" charset="0"/>
                    </a:rPr>
                    <a:t>Y=w*x + w</a:t>
                  </a:r>
                  <a:r>
                    <a:rPr lang="en-US" sz="1100" baseline="-25000">
                      <a:solidFill>
                        <a:srgbClr val="000000"/>
                      </a:solidFill>
                      <a:effectLst/>
                      <a:latin typeface="Times New Roman" panose="02020603050405020304" pitchFamily="18" charset="0"/>
                      <a:ea typeface="Times New Roman" panose="02020603050405020304" pitchFamily="18" charset="0"/>
                    </a:rPr>
                    <a:t>0</a:t>
                  </a:r>
                  <a:endParaRPr lang="en-US" sz="1100">
                    <a:solidFill>
                      <a:srgbClr val="000000"/>
                    </a:solidFill>
                    <a:effectLst/>
                    <a:latin typeface="Times New Roman" panose="02020603050405020304" pitchFamily="18" charset="0"/>
                    <a:ea typeface="Times New Roman" panose="02020603050405020304" pitchFamily="18" charset="0"/>
                  </a:endParaRPr>
                </a:p>
              </p:txBody>
            </p:sp>
          </p:grpSp>
          <p:sp>
            <p:nvSpPr>
              <p:cNvPr id="10" name="Text Box 223"/>
              <p:cNvSpPr txBox="1">
                <a:spLocks noChangeArrowheads="1"/>
              </p:cNvSpPr>
              <p:nvPr/>
            </p:nvSpPr>
            <p:spPr bwMode="auto">
              <a:xfrm>
                <a:off x="933450" y="904875"/>
                <a:ext cx="1432560" cy="29527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gn="l">
                  <a:spcBef>
                    <a:spcPts val="0"/>
                  </a:spcBef>
                  <a:spcAft>
                    <a:spcPts val="0"/>
                  </a:spcAft>
                  <a:tabLst>
                    <a:tab pos="457200" algn="l"/>
                  </a:tabLst>
                </a:pPr>
                <a:r>
                  <a:rPr lang="en-US" sz="1100">
                    <a:solidFill>
                      <a:srgbClr val="000000"/>
                    </a:solidFill>
                    <a:effectLst/>
                    <a:latin typeface="Times New Roman" panose="02020603050405020304" pitchFamily="18" charset="0"/>
                    <a:ea typeface="Times New Roman" panose="02020603050405020304" pitchFamily="18" charset="0"/>
                  </a:rPr>
                  <a:t>X:  area of flat </a:t>
                </a:r>
              </a:p>
            </p:txBody>
          </p:sp>
        </p:grpSp>
      </p:grpSp>
      <p:pic>
        <p:nvPicPr>
          <p:cNvPr id="15" name="Picture 14" descr="8"/>
          <p:cNvPicPr/>
          <p:nvPr/>
        </p:nvPicPr>
        <p:blipFill>
          <a:blip r:embed="rId2"/>
          <a:srcRect/>
          <a:stretch>
            <a:fillRect/>
          </a:stretch>
        </p:blipFill>
        <p:spPr bwMode="auto">
          <a:xfrm>
            <a:off x="4363224" y="3351963"/>
            <a:ext cx="3573785" cy="2228873"/>
          </a:xfrm>
          <a:prstGeom prst="rect">
            <a:avLst/>
          </a:prstGeom>
          <a:noFill/>
          <a:ln w="9525">
            <a:noFill/>
            <a:miter lim="800000"/>
            <a:headEnd/>
            <a:tailEnd/>
          </a:ln>
        </p:spPr>
      </p:pic>
      <p:sp>
        <p:nvSpPr>
          <p:cNvPr id="16" name="TextBox 15"/>
          <p:cNvSpPr txBox="1"/>
          <p:nvPr/>
        </p:nvSpPr>
        <p:spPr>
          <a:xfrm>
            <a:off x="251520" y="1252731"/>
            <a:ext cx="2777430" cy="584775"/>
          </a:xfrm>
          <a:prstGeom prst="rect">
            <a:avLst/>
          </a:prstGeom>
          <a:noFill/>
        </p:spPr>
        <p:txBody>
          <a:bodyPr wrap="square" rtlCol="0">
            <a:spAutoFit/>
          </a:bodyPr>
          <a:lstStyle/>
          <a:p>
            <a:r>
              <a:rPr lang="en-US" dirty="0"/>
              <a:t>Regression</a:t>
            </a:r>
          </a:p>
        </p:txBody>
      </p:sp>
      <p:sp>
        <p:nvSpPr>
          <p:cNvPr id="17" name="TextBox 16"/>
          <p:cNvSpPr txBox="1"/>
          <p:nvPr/>
        </p:nvSpPr>
        <p:spPr>
          <a:xfrm>
            <a:off x="611560" y="4015195"/>
            <a:ext cx="2777430" cy="584775"/>
          </a:xfrm>
          <a:prstGeom prst="rect">
            <a:avLst/>
          </a:prstGeom>
          <a:noFill/>
        </p:spPr>
        <p:txBody>
          <a:bodyPr wrap="square" rtlCol="0">
            <a:spAutoFit/>
          </a:bodyPr>
          <a:lstStyle/>
          <a:p>
            <a:r>
              <a:rPr lang="en-US" dirty="0"/>
              <a:t>Classification</a:t>
            </a:r>
          </a:p>
        </p:txBody>
      </p:sp>
    </p:spTree>
    <p:extLst>
      <p:ext uri="{BB962C8B-B14F-4D97-AF65-F5344CB8AC3E}">
        <p14:creationId xmlns:p14="http://schemas.microsoft.com/office/powerpoint/2010/main" val="358908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Image result for introduction to ai"/>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075" name="Date Placeholder 1"/>
          <p:cNvSpPr>
            <a:spLocks noGrp="1"/>
          </p:cNvSpPr>
          <p:nvPr>
            <p:ph type="dt" sz="half" idx="10"/>
          </p:nvPr>
        </p:nvSpPr>
        <p:spPr bwMode="auto">
          <a:noFill/>
          <a:ln>
            <a:miter lim="800000"/>
            <a:headEnd/>
            <a:tailEnd/>
          </a:ln>
        </p:spPr>
        <p:txBody>
          <a:bodyPr vert="horz" wrap="square" lIns="91440" tIns="45720" rIns="91440" bIns="45720" numCol="1" anchorCtr="0" compatLnSpc="1">
            <a:prstTxWarp prst="textNoShape">
              <a:avLst/>
            </a:prstTxWarp>
          </a:bodyPr>
          <a:lstStyle/>
          <a:p>
            <a:fld id="{F96D2509-0EC6-44CD-AB23-9BEDEF22DEF7}" type="datetime1">
              <a:rPr lang="en-US" smtClean="0"/>
              <a:pPr/>
              <a:t>9/5/2023</a:t>
            </a:fld>
            <a:endParaRPr lang="en-US"/>
          </a:p>
        </p:txBody>
      </p:sp>
      <p:sp>
        <p:nvSpPr>
          <p:cNvPr id="3080" name="Footer Placeholder 2"/>
          <p:cNvSpPr>
            <a:spLocks noGrp="1"/>
          </p:cNvSpPr>
          <p:nvPr>
            <p:ph type="ftr" sz="quarter" idx="11"/>
          </p:nvPr>
        </p:nvSpPr>
        <p:spPr bwMode="auto">
          <a:noFill/>
          <a:ln>
            <a:miter lim="800000"/>
            <a:headEnd/>
            <a:tailEnd/>
          </a:ln>
        </p:spPr>
        <p:txBody>
          <a:bodyPr vert="horz" wrap="square" lIns="91440" tIns="45720" rIns="91440" bIns="45720" numCol="1" anchorCtr="0" compatLnSpc="1">
            <a:prstTxWarp prst="textNoShape">
              <a:avLst/>
            </a:prstTxWarp>
          </a:bodyPr>
          <a:lstStyle/>
          <a:p>
            <a:r>
              <a:rPr lang="en-US"/>
              <a:t>Dr. Shubhangi Vaikole</a:t>
            </a:r>
          </a:p>
        </p:txBody>
      </p:sp>
      <p:sp>
        <p:nvSpPr>
          <p:cNvPr id="3076" name="Slide Number Placeholder 3"/>
          <p:cNvSpPr>
            <a:spLocks noGrp="1"/>
          </p:cNvSpPr>
          <p:nvPr>
            <p:ph type="sldNum" sz="quarter" idx="12"/>
          </p:nvPr>
        </p:nvSpPr>
        <p:spPr bwMode="auto">
          <a:noFill/>
          <a:ln>
            <a:miter lim="800000"/>
            <a:headEnd/>
            <a:tailEnd/>
          </a:ln>
        </p:spPr>
        <p:txBody>
          <a:bodyPr/>
          <a:lstStyle/>
          <a:p>
            <a:fld id="{84911ADA-E2CE-48D9-95D3-DD76DB5A3A77}" type="slidenum">
              <a:rPr lang="en-US" smtClean="0"/>
              <a:pPr/>
              <a:t>4</a:t>
            </a:fld>
            <a:endParaRPr lang="en-US"/>
          </a:p>
        </p:txBody>
      </p:sp>
      <p:sp>
        <p:nvSpPr>
          <p:cNvPr id="3077" name="Rectangle 4"/>
          <p:cNvSpPr>
            <a:spLocks noChangeArrowheads="1"/>
          </p:cNvSpPr>
          <p:nvPr/>
        </p:nvSpPr>
        <p:spPr bwMode="auto">
          <a:xfrm>
            <a:off x="5556250" y="2971800"/>
            <a:ext cx="1609736" cy="430887"/>
          </a:xfrm>
          <a:prstGeom prst="rect">
            <a:avLst/>
          </a:prstGeom>
          <a:noFill/>
          <a:ln w="9525">
            <a:noFill/>
            <a:miter lim="800000"/>
            <a:headEnd/>
            <a:tailEnd/>
          </a:ln>
        </p:spPr>
        <p:txBody>
          <a:bodyPr wrap="none">
            <a:spAutoFit/>
          </a:bodyPr>
          <a:lstStyle/>
          <a:p>
            <a:pPr algn="ctr"/>
            <a:r>
              <a:rPr lang="en-US" sz="2200" b="1" dirty="0"/>
              <a:t>Regression</a:t>
            </a:r>
          </a:p>
        </p:txBody>
      </p:sp>
      <p:sp>
        <p:nvSpPr>
          <p:cNvPr id="3078" name="AutoShape 2" descr="Image result for introduction to ai"/>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Tree>
  </p:cSld>
  <p:clrMapOvr>
    <a:masterClrMapping/>
  </p:clrMapOvr>
  <p:transition>
    <p:cover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ai background white"/>
          <p:cNvPicPr>
            <a:picLocks noChangeAspect="1" noChangeArrowheads="1"/>
          </p:cNvPicPr>
          <p:nvPr/>
        </p:nvPicPr>
        <p:blipFill>
          <a:blip r:embed="rId2"/>
          <a:srcRect/>
          <a:stretch>
            <a:fillRect/>
          </a:stretch>
        </p:blipFill>
        <p:spPr bwMode="auto">
          <a:xfrm>
            <a:off x="-22225" y="52388"/>
            <a:ext cx="9166225" cy="6858000"/>
          </a:xfrm>
          <a:prstGeom prst="rect">
            <a:avLst/>
          </a:prstGeom>
          <a:noFill/>
          <a:ln w="9525">
            <a:noFill/>
            <a:miter lim="800000"/>
            <a:headEnd/>
            <a:tailEnd/>
          </a:ln>
        </p:spPr>
      </p:pic>
      <p:sp>
        <p:nvSpPr>
          <p:cNvPr id="4099" name="Date Placeholder 1"/>
          <p:cNvSpPr>
            <a:spLocks noGrp="1"/>
          </p:cNvSpPr>
          <p:nvPr>
            <p:ph type="dt" sz="half" idx="10"/>
          </p:nvPr>
        </p:nvSpPr>
        <p:spPr bwMode="auto">
          <a:noFill/>
          <a:ln>
            <a:miter lim="800000"/>
            <a:headEnd/>
            <a:tailEnd/>
          </a:ln>
        </p:spPr>
        <p:txBody>
          <a:bodyPr vert="horz" wrap="square" lIns="91440" tIns="45720" rIns="91440" bIns="45720" numCol="1" anchorCtr="0" compatLnSpc="1">
            <a:prstTxWarp prst="textNoShape">
              <a:avLst/>
            </a:prstTxWarp>
          </a:bodyPr>
          <a:lstStyle/>
          <a:p>
            <a:fld id="{E987CDD1-2226-4674-B7C0-F3ACE9DF9BF2}" type="datetime1">
              <a:rPr lang="en-US" smtClean="0"/>
              <a:pPr/>
              <a:t>9/5/2023</a:t>
            </a:fld>
            <a:endParaRPr lang="en-US"/>
          </a:p>
        </p:txBody>
      </p:sp>
      <p:sp>
        <p:nvSpPr>
          <p:cNvPr id="4100" name="Footer Placeholder 2"/>
          <p:cNvSpPr>
            <a:spLocks noGrp="1"/>
          </p:cNvSpPr>
          <p:nvPr>
            <p:ph type="ftr" sz="quarter" idx="11"/>
          </p:nvPr>
        </p:nvSpPr>
        <p:spPr bwMode="auto">
          <a:xfrm>
            <a:off x="0" y="6492875"/>
            <a:ext cx="2847975" cy="365125"/>
          </a:xfrm>
          <a:noFill/>
          <a:ln>
            <a:miter lim="800000"/>
            <a:headEnd/>
            <a:tailEnd/>
          </a:ln>
        </p:spPr>
        <p:txBody>
          <a:bodyPr vert="horz" wrap="square" lIns="91440" tIns="45720" rIns="91440" bIns="45720" numCol="1" anchorCtr="0" compatLnSpc="1">
            <a:prstTxWarp prst="textNoShape">
              <a:avLst/>
            </a:prstTxWarp>
          </a:bodyPr>
          <a:lstStyle/>
          <a:p>
            <a:r>
              <a:rPr lang="en-US" b="1"/>
              <a:t>Dr. Shubhangi Vaikole</a:t>
            </a:r>
          </a:p>
        </p:txBody>
      </p:sp>
      <p:sp>
        <p:nvSpPr>
          <p:cNvPr id="4101" name="Slide Number Placeholder 3"/>
          <p:cNvSpPr>
            <a:spLocks noGrp="1"/>
          </p:cNvSpPr>
          <p:nvPr>
            <p:ph type="sldNum" sz="quarter" idx="12"/>
          </p:nvPr>
        </p:nvSpPr>
        <p:spPr bwMode="auto">
          <a:noFill/>
          <a:ln>
            <a:miter lim="800000"/>
            <a:headEnd/>
            <a:tailEnd/>
          </a:ln>
        </p:spPr>
        <p:txBody>
          <a:bodyPr/>
          <a:lstStyle/>
          <a:p>
            <a:fld id="{C2ADBD89-7A2E-41CF-9DDC-8A3F8DC8AD0E}" type="slidenum">
              <a:rPr lang="en-US" smtClean="0"/>
              <a:pPr/>
              <a:t>5</a:t>
            </a:fld>
            <a:endParaRPr lang="en-US" dirty="0"/>
          </a:p>
        </p:txBody>
      </p:sp>
      <p:sp>
        <p:nvSpPr>
          <p:cNvPr id="4102" name="Rectangle 4"/>
          <p:cNvSpPr>
            <a:spLocks noChangeArrowheads="1"/>
          </p:cNvSpPr>
          <p:nvPr/>
        </p:nvSpPr>
        <p:spPr bwMode="auto">
          <a:xfrm>
            <a:off x="3979863" y="228600"/>
            <a:ext cx="5164137" cy="1938992"/>
          </a:xfrm>
          <a:prstGeom prst="rect">
            <a:avLst/>
          </a:prstGeom>
          <a:noFill/>
          <a:ln w="9525">
            <a:noFill/>
            <a:miter lim="800000"/>
            <a:headEnd/>
            <a:tailEnd/>
          </a:ln>
        </p:spPr>
        <p:txBody>
          <a:bodyPr>
            <a:spAutoFit/>
          </a:bodyPr>
          <a:lstStyle/>
          <a:p>
            <a:pPr algn="r">
              <a:lnSpc>
                <a:spcPct val="200000"/>
              </a:lnSpc>
            </a:pPr>
            <a:r>
              <a:rPr lang="en-US" sz="2000" dirty="0"/>
              <a:t>Learning with Regression</a:t>
            </a:r>
          </a:p>
          <a:p>
            <a:pPr algn="r">
              <a:lnSpc>
                <a:spcPct val="200000"/>
              </a:lnSpc>
            </a:pPr>
            <a:r>
              <a:rPr lang="en-US" sz="2000" dirty="0"/>
              <a:t>Linear Regression</a:t>
            </a:r>
          </a:p>
          <a:p>
            <a:pPr algn="r">
              <a:lnSpc>
                <a:spcPct val="200000"/>
              </a:lnSpc>
            </a:pPr>
            <a:r>
              <a:rPr lang="en-US" sz="2000" dirty="0"/>
              <a:t>Logistic Regression</a:t>
            </a:r>
          </a:p>
        </p:txBody>
      </p:sp>
    </p:spTree>
  </p:cSld>
  <p:clrMapOvr>
    <a:masterClrMapping/>
  </p:clrMapOvr>
  <p:transition>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71438" y="1595438"/>
            <a:ext cx="9001125" cy="3667125"/>
          </a:xfrm>
          <a:prstGeom prst="rect">
            <a:avLst/>
          </a:prstGeom>
          <a:noFill/>
          <a:ln w="9525">
            <a:noFill/>
            <a:miter lim="800000"/>
            <a:headEnd/>
            <a:tailEnd/>
          </a:ln>
          <a:effectLst/>
        </p:spPr>
      </p:pic>
      <p:sp>
        <p:nvSpPr>
          <p:cNvPr id="5" name="TextBox 4"/>
          <p:cNvSpPr txBox="1"/>
          <p:nvPr/>
        </p:nvSpPr>
        <p:spPr>
          <a:xfrm>
            <a:off x="1143000" y="381000"/>
            <a:ext cx="6629400" cy="707886"/>
          </a:xfrm>
          <a:prstGeom prst="rect">
            <a:avLst/>
          </a:prstGeom>
          <a:noFill/>
        </p:spPr>
        <p:txBody>
          <a:bodyPr wrap="square" rtlCol="0">
            <a:spAutoFit/>
          </a:bodyPr>
          <a:lstStyle/>
          <a:p>
            <a:pPr algn="ctr"/>
            <a:r>
              <a:rPr lang="en-US" sz="4000" b="1" dirty="0"/>
              <a:t>Learning with Regression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sz="4000" b="1" dirty="0"/>
              <a:t>Simple Linear Regression</a:t>
            </a:r>
          </a:p>
        </p:txBody>
      </p:sp>
      <p:pic>
        <p:nvPicPr>
          <p:cNvPr id="2050" name="Picture 2"/>
          <p:cNvPicPr>
            <a:picLocks noGrp="1" noChangeAspect="1" noChangeArrowheads="1"/>
          </p:cNvPicPr>
          <p:nvPr>
            <p:ph idx="1"/>
          </p:nvPr>
        </p:nvPicPr>
        <p:blipFill>
          <a:blip r:embed="rId2"/>
          <a:stretch>
            <a:fillRect/>
          </a:stretch>
        </p:blipFill>
        <p:spPr bwMode="auto">
          <a:xfrm>
            <a:off x="628650" y="2106228"/>
            <a:ext cx="7886700" cy="3790131"/>
          </a:xfrm>
          <a:prstGeom prst="rect">
            <a:avLst/>
          </a:prstGeom>
          <a:noFill/>
          <a:ln w="9525">
            <a:noFill/>
            <a:miter lim="800000"/>
            <a:headEnd/>
            <a:tailEnd/>
          </a:ln>
          <a:effectLst/>
        </p:spPr>
      </p:pic>
      <p:sp>
        <p:nvSpPr>
          <p:cNvPr id="5" name="Rectangle 4"/>
          <p:cNvSpPr/>
          <p:nvPr/>
        </p:nvSpPr>
        <p:spPr>
          <a:xfrm>
            <a:off x="1295400" y="6107668"/>
            <a:ext cx="2616422" cy="338554"/>
          </a:xfrm>
          <a:prstGeom prst="rect">
            <a:avLst/>
          </a:prstGeom>
        </p:spPr>
        <p:txBody>
          <a:bodyPr wrap="none">
            <a:spAutoFit/>
          </a:bodyPr>
          <a:lstStyle/>
          <a:p>
            <a:r>
              <a:rPr lang="en-US" sz="1600" dirty="0"/>
              <a:t>X contains a single feature.</a:t>
            </a:r>
          </a:p>
        </p:txBody>
      </p:sp>
      <p:sp>
        <p:nvSpPr>
          <p:cNvPr id="6" name="Rectangle 5"/>
          <p:cNvSpPr/>
          <p:nvPr/>
        </p:nvSpPr>
        <p:spPr>
          <a:xfrm>
            <a:off x="5334000" y="6059269"/>
            <a:ext cx="5410200" cy="307777"/>
          </a:xfrm>
          <a:prstGeom prst="rect">
            <a:avLst/>
          </a:prstGeom>
        </p:spPr>
        <p:txBody>
          <a:bodyPr wrap="square">
            <a:spAutoFit/>
          </a:bodyPr>
          <a:lstStyle/>
          <a:p>
            <a:r>
              <a:rPr lang="en-US" sz="1400" dirty="0"/>
              <a:t>X contains more than one feature</a:t>
            </a:r>
          </a:p>
        </p:txBody>
      </p:sp>
      <p:sp>
        <p:nvSpPr>
          <p:cNvPr id="7" name="Rectangle 6"/>
          <p:cNvSpPr/>
          <p:nvPr/>
        </p:nvSpPr>
        <p:spPr>
          <a:xfrm>
            <a:off x="1143000" y="1219200"/>
            <a:ext cx="7239000" cy="584775"/>
          </a:xfrm>
          <a:prstGeom prst="rect">
            <a:avLst/>
          </a:prstGeom>
        </p:spPr>
        <p:txBody>
          <a:bodyPr wrap="square">
            <a:spAutoFit/>
          </a:bodyPr>
          <a:lstStyle/>
          <a:p>
            <a:r>
              <a:rPr lang="en-US" sz="1800" dirty="0"/>
              <a:t>Y is called as criterion variable and X is called as predictor variable</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
          </a:xfrm>
        </p:spPr>
        <p:txBody>
          <a:bodyPr>
            <a:normAutofit fontScale="90000"/>
          </a:bodyPr>
          <a:lstStyle/>
          <a:p>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5912317"/>
              </p:ext>
            </p:extLst>
          </p:nvPr>
        </p:nvGraphicFramePr>
        <p:xfrm>
          <a:off x="533400" y="420469"/>
          <a:ext cx="8043890" cy="2743200"/>
        </p:xfrm>
        <a:graphic>
          <a:graphicData uri="http://schemas.openxmlformats.org/drawingml/2006/table">
            <a:tbl>
              <a:tblPr firstRow="1" bandRow="1">
                <a:tableStyleId>{5C22544A-7EE6-4342-B048-85BDC9FD1C3A}</a:tableStyleId>
              </a:tblPr>
              <a:tblGrid>
                <a:gridCol w="1608778">
                  <a:extLst>
                    <a:ext uri="{9D8B030D-6E8A-4147-A177-3AD203B41FA5}">
                      <a16:colId xmlns:a16="http://schemas.microsoft.com/office/drawing/2014/main" val="20000"/>
                    </a:ext>
                  </a:extLst>
                </a:gridCol>
                <a:gridCol w="1608778">
                  <a:extLst>
                    <a:ext uri="{9D8B030D-6E8A-4147-A177-3AD203B41FA5}">
                      <a16:colId xmlns:a16="http://schemas.microsoft.com/office/drawing/2014/main" val="20001"/>
                    </a:ext>
                  </a:extLst>
                </a:gridCol>
                <a:gridCol w="1608778">
                  <a:extLst>
                    <a:ext uri="{9D8B030D-6E8A-4147-A177-3AD203B41FA5}">
                      <a16:colId xmlns:a16="http://schemas.microsoft.com/office/drawing/2014/main" val="20002"/>
                    </a:ext>
                  </a:extLst>
                </a:gridCol>
                <a:gridCol w="1608778">
                  <a:extLst>
                    <a:ext uri="{9D8B030D-6E8A-4147-A177-3AD203B41FA5}">
                      <a16:colId xmlns:a16="http://schemas.microsoft.com/office/drawing/2014/main" val="20003"/>
                    </a:ext>
                  </a:extLst>
                </a:gridCol>
                <a:gridCol w="1608778">
                  <a:extLst>
                    <a:ext uri="{9D8B030D-6E8A-4147-A177-3AD203B41FA5}">
                      <a16:colId xmlns:a16="http://schemas.microsoft.com/office/drawing/2014/main" val="20004"/>
                    </a:ext>
                  </a:extLst>
                </a:gridCol>
              </a:tblGrid>
              <a:tr h="409575">
                <a:tc>
                  <a:txBody>
                    <a:bodyPr/>
                    <a:lstStyle/>
                    <a:p>
                      <a:pPr marL="0" marR="0" algn="ctr">
                        <a:lnSpc>
                          <a:spcPct val="150000"/>
                        </a:lnSpc>
                        <a:spcBef>
                          <a:spcPts val="0"/>
                        </a:spcBef>
                        <a:spcAft>
                          <a:spcPts val="0"/>
                        </a:spcAft>
                      </a:pPr>
                      <a:r>
                        <a:rPr lang="en-US" sz="2000" b="1" dirty="0" err="1">
                          <a:solidFill>
                            <a:srgbClr val="000000"/>
                          </a:solidFill>
                          <a:latin typeface="Times New Roman"/>
                          <a:ea typeface="Times New Roman"/>
                          <a:cs typeface="Times New Roman"/>
                        </a:rPr>
                        <a:t>Sr.No</a:t>
                      </a:r>
                      <a:r>
                        <a:rPr lang="en-US" sz="2000" b="1" dirty="0">
                          <a:solidFill>
                            <a:srgbClr val="000000"/>
                          </a:solidFill>
                          <a:latin typeface="Times New Roman"/>
                          <a:ea typeface="Times New Roman"/>
                          <a:cs typeface="Times New Roman"/>
                        </a:rPr>
                        <a:t>.</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b="1" dirty="0">
                          <a:solidFill>
                            <a:srgbClr val="000000"/>
                          </a:solidFill>
                          <a:latin typeface="Times New Roman"/>
                          <a:ea typeface="Times New Roman"/>
                          <a:cs typeface="Times New Roman"/>
                        </a:rPr>
                        <a:t>X</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b="1">
                          <a:solidFill>
                            <a:srgbClr val="000000"/>
                          </a:solidFill>
                          <a:latin typeface="Times New Roman"/>
                          <a:ea typeface="Times New Roman"/>
                          <a:cs typeface="Times New Roman"/>
                        </a:rPr>
                        <a:t>Y</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b="1">
                          <a:solidFill>
                            <a:srgbClr val="000000"/>
                          </a:solidFill>
                          <a:latin typeface="Times New Roman"/>
                          <a:ea typeface="Times New Roman"/>
                          <a:cs typeface="Times New Roman"/>
                        </a:rPr>
                        <a:t>XY</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b="1">
                          <a:solidFill>
                            <a:srgbClr val="000000"/>
                          </a:solidFill>
                          <a:latin typeface="Times New Roman"/>
                          <a:ea typeface="Times New Roman"/>
                          <a:cs typeface="Times New Roman"/>
                        </a:rPr>
                        <a:t>X</a:t>
                      </a:r>
                      <a:r>
                        <a:rPr lang="en-US" sz="2000" b="1" baseline="30000">
                          <a:solidFill>
                            <a:srgbClr val="000000"/>
                          </a:solidFill>
                          <a:latin typeface="Times New Roman"/>
                          <a:ea typeface="Times New Roman"/>
                          <a:cs typeface="Times New Roman"/>
                        </a:rPr>
                        <a:t>2</a:t>
                      </a:r>
                      <a:endParaRPr lang="en-US" sz="200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409575">
                <a:tc>
                  <a:txBody>
                    <a:bodyPr/>
                    <a:lstStyle/>
                    <a:p>
                      <a:pPr marL="0" marR="0" algn="ctr">
                        <a:lnSpc>
                          <a:spcPct val="150000"/>
                        </a:lnSpc>
                        <a:spcBef>
                          <a:spcPts val="0"/>
                        </a:spcBef>
                        <a:spcAft>
                          <a:spcPts val="0"/>
                        </a:spcAft>
                      </a:pPr>
                      <a:r>
                        <a:rPr lang="en-US" sz="2000" dirty="0">
                          <a:solidFill>
                            <a:srgbClr val="000000"/>
                          </a:solidFill>
                          <a:latin typeface="Times New Roman"/>
                          <a:ea typeface="Times New Roman"/>
                          <a:cs typeface="Times New Roman"/>
                        </a:rPr>
                        <a:t>1</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2</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2</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4</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latin typeface="Times New Roman"/>
                          <a:ea typeface="Times New Roman"/>
                          <a:cs typeface="Times New Roman"/>
                        </a:rPr>
                        <a:t>4</a:t>
                      </a:r>
                      <a:endParaRPr lang="en-US" sz="2000">
                        <a:latin typeface="Calibri"/>
                        <a:ea typeface="Times New Roman"/>
                        <a:cs typeface="Times New Roman"/>
                      </a:endParaRPr>
                    </a:p>
                  </a:txBody>
                  <a:tcPr marL="68580" marR="68580" marT="0" marB="0" anchor="ctr"/>
                </a:tc>
                <a:extLst>
                  <a:ext uri="{0D108BD9-81ED-4DB2-BD59-A6C34878D82A}">
                    <a16:rowId xmlns:a16="http://schemas.microsoft.com/office/drawing/2014/main" val="10001"/>
                  </a:ext>
                </a:extLst>
              </a:tr>
              <a:tr h="409575">
                <a:tc>
                  <a:txBody>
                    <a:bodyPr/>
                    <a:lstStyle/>
                    <a:p>
                      <a:pPr marL="0" marR="0" algn="ctr">
                        <a:lnSpc>
                          <a:spcPct val="150000"/>
                        </a:lnSpc>
                        <a:spcBef>
                          <a:spcPts val="0"/>
                        </a:spcBef>
                        <a:spcAft>
                          <a:spcPts val="0"/>
                        </a:spcAft>
                      </a:pPr>
                      <a:r>
                        <a:rPr lang="en-US" sz="2000" dirty="0">
                          <a:solidFill>
                            <a:srgbClr val="000000"/>
                          </a:solidFill>
                          <a:latin typeface="Times New Roman"/>
                          <a:ea typeface="Times New Roman"/>
                          <a:cs typeface="Times New Roman"/>
                        </a:rPr>
                        <a:t>2</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4</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4</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16</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latin typeface="Times New Roman"/>
                          <a:ea typeface="Times New Roman"/>
                          <a:cs typeface="Times New Roman"/>
                        </a:rPr>
                        <a:t>16</a:t>
                      </a:r>
                      <a:endParaRPr lang="en-US" sz="2000">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r h="409575">
                <a:tc>
                  <a:txBody>
                    <a:bodyPr/>
                    <a:lstStyle/>
                    <a:p>
                      <a:pPr marL="0" marR="0" algn="ctr">
                        <a:lnSpc>
                          <a:spcPct val="150000"/>
                        </a:lnSpc>
                        <a:spcBef>
                          <a:spcPts val="0"/>
                        </a:spcBef>
                        <a:spcAft>
                          <a:spcPts val="0"/>
                        </a:spcAft>
                      </a:pPr>
                      <a:r>
                        <a:rPr lang="en-US" sz="2000" dirty="0">
                          <a:solidFill>
                            <a:srgbClr val="000000"/>
                          </a:solidFill>
                          <a:latin typeface="Times New Roman"/>
                          <a:ea typeface="Times New Roman"/>
                          <a:cs typeface="Times New Roman"/>
                        </a:rPr>
                        <a:t>3</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dirty="0">
                          <a:solidFill>
                            <a:srgbClr val="000000"/>
                          </a:solidFill>
                          <a:latin typeface="Times New Roman"/>
                          <a:ea typeface="Times New Roman"/>
                          <a:cs typeface="Times New Roman"/>
                        </a:rPr>
                        <a:t>6</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3</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18</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latin typeface="Times New Roman"/>
                          <a:ea typeface="Times New Roman"/>
                          <a:cs typeface="Times New Roman"/>
                        </a:rPr>
                        <a:t>36</a:t>
                      </a:r>
                      <a:endParaRPr lang="en-US" sz="2000">
                        <a:latin typeface="Calibri"/>
                        <a:ea typeface="Times New Roman"/>
                        <a:cs typeface="Times New Roman"/>
                      </a:endParaRPr>
                    </a:p>
                  </a:txBody>
                  <a:tcPr marL="68580" marR="68580" marT="0" marB="0" anchor="ctr"/>
                </a:tc>
                <a:extLst>
                  <a:ext uri="{0D108BD9-81ED-4DB2-BD59-A6C34878D82A}">
                    <a16:rowId xmlns:a16="http://schemas.microsoft.com/office/drawing/2014/main" val="10003"/>
                  </a:ext>
                </a:extLst>
              </a:tr>
              <a:tr h="409575">
                <a:tc>
                  <a:txBody>
                    <a:bodyPr/>
                    <a:lstStyle/>
                    <a:p>
                      <a:pPr marL="0" marR="0" algn="ctr">
                        <a:lnSpc>
                          <a:spcPct val="150000"/>
                        </a:lnSpc>
                        <a:spcBef>
                          <a:spcPts val="0"/>
                        </a:spcBef>
                        <a:spcAft>
                          <a:spcPts val="0"/>
                        </a:spcAft>
                      </a:pPr>
                      <a:r>
                        <a:rPr lang="en-US" sz="2000" dirty="0">
                          <a:solidFill>
                            <a:srgbClr val="000000"/>
                          </a:solidFill>
                          <a:latin typeface="Times New Roman"/>
                          <a:ea typeface="Times New Roman"/>
                          <a:cs typeface="Times New Roman"/>
                        </a:rPr>
                        <a:t>4</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8</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6</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solidFill>
                            <a:srgbClr val="000000"/>
                          </a:solidFill>
                          <a:latin typeface="Times New Roman"/>
                          <a:ea typeface="Times New Roman"/>
                          <a:cs typeface="Times New Roman"/>
                        </a:rPr>
                        <a:t>48</a:t>
                      </a:r>
                      <a:endParaRPr lang="en-US" sz="200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a:latin typeface="Times New Roman"/>
                          <a:ea typeface="Times New Roman"/>
                          <a:cs typeface="Times New Roman"/>
                        </a:rPr>
                        <a:t>64</a:t>
                      </a:r>
                      <a:endParaRPr lang="en-US" sz="2000">
                        <a:latin typeface="Calibri"/>
                        <a:ea typeface="Times New Roman"/>
                        <a:cs typeface="Times New Roman"/>
                      </a:endParaRPr>
                    </a:p>
                  </a:txBody>
                  <a:tcPr marL="68580" marR="68580" marT="0" marB="0" anchor="ctr"/>
                </a:tc>
                <a:extLst>
                  <a:ext uri="{0D108BD9-81ED-4DB2-BD59-A6C34878D82A}">
                    <a16:rowId xmlns:a16="http://schemas.microsoft.com/office/drawing/2014/main" val="10004"/>
                  </a:ext>
                </a:extLst>
              </a:tr>
              <a:tr h="409575">
                <a:tc>
                  <a:txBody>
                    <a:bodyPr/>
                    <a:lstStyle/>
                    <a:p>
                      <a:pPr marL="0" marR="0" algn="ctr">
                        <a:lnSpc>
                          <a:spcPct val="150000"/>
                        </a:lnSpc>
                        <a:spcBef>
                          <a:spcPts val="0"/>
                        </a:spcBef>
                        <a:spcAft>
                          <a:spcPts val="0"/>
                        </a:spcAft>
                      </a:pPr>
                      <a:r>
                        <a:rPr lang="en-US" sz="2000" b="1" dirty="0">
                          <a:solidFill>
                            <a:srgbClr val="000000"/>
                          </a:solidFill>
                          <a:latin typeface="Times New Roman"/>
                          <a:ea typeface="Times New Roman"/>
                          <a:cs typeface="Times New Roman"/>
                        </a:rPr>
                        <a:t>Total</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dirty="0">
                          <a:solidFill>
                            <a:srgbClr val="000000"/>
                          </a:solidFill>
                          <a:latin typeface="Times New Roman"/>
                          <a:ea typeface="Times New Roman"/>
                          <a:cs typeface="Times New Roman"/>
                        </a:rPr>
                        <a:t>20</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dirty="0">
                          <a:solidFill>
                            <a:srgbClr val="000000"/>
                          </a:solidFill>
                          <a:latin typeface="Times New Roman"/>
                          <a:ea typeface="Times New Roman"/>
                          <a:cs typeface="Times New Roman"/>
                        </a:rPr>
                        <a:t>15</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dirty="0">
                          <a:solidFill>
                            <a:srgbClr val="000000"/>
                          </a:solidFill>
                          <a:latin typeface="Times New Roman"/>
                          <a:ea typeface="Times New Roman"/>
                          <a:cs typeface="Times New Roman"/>
                        </a:rPr>
                        <a:t>86</a:t>
                      </a:r>
                      <a:endParaRPr lang="en-US" sz="2000" dirty="0">
                        <a:latin typeface="Calibri"/>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000" dirty="0">
                          <a:latin typeface="Times New Roman"/>
                          <a:ea typeface="Times New Roman"/>
                          <a:cs typeface="Times New Roman"/>
                        </a:rPr>
                        <a:t>120</a:t>
                      </a:r>
                      <a:endParaRPr lang="en-US" sz="2000" dirty="0">
                        <a:latin typeface="Calibri"/>
                        <a:ea typeface="Times New Roman"/>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pic>
        <p:nvPicPr>
          <p:cNvPr id="1331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06765" y="4076819"/>
            <a:ext cx="1114425" cy="838200"/>
          </a:xfrm>
          <a:prstGeom prst="rect">
            <a:avLst/>
          </a:prstGeom>
          <a:noFill/>
        </p:spPr>
      </p:pic>
      <p:pic>
        <p:nvPicPr>
          <p:cNvPr id="1331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67000" y="4191000"/>
            <a:ext cx="914400" cy="762000"/>
          </a:xfrm>
          <a:prstGeom prst="rect">
            <a:avLst/>
          </a:prstGeom>
          <a:noFill/>
        </p:spPr>
      </p:pic>
      <p:pic>
        <p:nvPicPr>
          <p:cNvPr id="13314"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66800" y="5562601"/>
            <a:ext cx="1447800" cy="457200"/>
          </a:xfrm>
          <a:prstGeom prst="rect">
            <a:avLst/>
          </a:prstGeom>
          <a:noFill/>
        </p:spPr>
      </p:pic>
      <p:pic>
        <p:nvPicPr>
          <p:cNvPr id="13313"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209675" y="6019800"/>
            <a:ext cx="1152525" cy="485775"/>
          </a:xfrm>
          <a:prstGeom prst="rect">
            <a:avLst/>
          </a:prstGeom>
          <a:noFill/>
        </p:spPr>
      </p:pic>
      <p:sp>
        <p:nvSpPr>
          <p:cNvPr id="13317" name="Rectangle 5"/>
          <p:cNvSpPr>
            <a:spLocks noChangeArrowheads="1"/>
          </p:cNvSpPr>
          <p:nvPr/>
        </p:nvSpPr>
        <p:spPr bwMode="auto">
          <a:xfrm>
            <a:off x="609600" y="3200400"/>
            <a:ext cx="3423181"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The regression line equation is,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Y' = a X + b</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a =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3318" name="Rectangle 6"/>
          <p:cNvSpPr>
            <a:spLocks noChangeArrowheads="1"/>
          </p:cNvSpPr>
          <p:nvPr/>
        </p:nvSpPr>
        <p:spPr bwMode="auto">
          <a:xfrm>
            <a:off x="0" y="752475"/>
            <a:ext cx="248786" cy="26161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319" name="Rectangle 7"/>
          <p:cNvSpPr>
            <a:spLocks noChangeArrowheads="1"/>
          </p:cNvSpPr>
          <p:nvPr/>
        </p:nvSpPr>
        <p:spPr bwMode="auto">
          <a:xfrm>
            <a:off x="0" y="1019175"/>
            <a:ext cx="216726" cy="26161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320" name="Rectangle 8"/>
          <p:cNvSpPr>
            <a:spLocks noChangeArrowheads="1"/>
          </p:cNvSpPr>
          <p:nvPr/>
        </p:nvSpPr>
        <p:spPr bwMode="auto">
          <a:xfrm>
            <a:off x="0" y="1276350"/>
            <a:ext cx="216726" cy="26161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321" name="Rectangle 9"/>
          <p:cNvSpPr>
            <a:spLocks noChangeArrowheads="1"/>
          </p:cNvSpPr>
          <p:nvPr/>
        </p:nvSpPr>
        <p:spPr bwMode="auto">
          <a:xfrm>
            <a:off x="4724400" y="3352800"/>
            <a:ext cx="4359207" cy="3170099"/>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Now the equation for the line becomes,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Y' = 0.55 X + 2.2</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For X = 2,</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Y' = (0.55) (2) + 1 = 2.2</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For X = 4,</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Y' = (0.55) (4) + 1 = 3.2</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For X = 6,</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Y' = (0.55) (6) + 1 = 4.3</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For X = 8,</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Y' = (0.55) (8) + 1 = 5.4</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4" name="TextBox 13"/>
          <p:cNvSpPr txBox="1"/>
          <p:nvPr/>
        </p:nvSpPr>
        <p:spPr>
          <a:xfrm>
            <a:off x="3886200" y="4191000"/>
            <a:ext cx="914400" cy="584775"/>
          </a:xfrm>
          <a:prstGeom prst="rect">
            <a:avLst/>
          </a:prstGeom>
          <a:noFill/>
        </p:spPr>
        <p:txBody>
          <a:bodyPr wrap="square" rtlCol="0">
            <a:spAutoFit/>
          </a:bodyPr>
          <a:lstStyle/>
          <a:p>
            <a:r>
              <a:rPr lang="en-US" dirty="0"/>
              <a:t>=</a:t>
            </a:r>
            <a:r>
              <a:rPr lang="en-US" sz="1400" dirty="0"/>
              <a:t>0.55</a:t>
            </a:r>
          </a:p>
        </p:txBody>
      </p:sp>
      <p:sp>
        <p:nvSpPr>
          <p:cNvPr id="16" name="TextBox 15"/>
          <p:cNvSpPr txBox="1"/>
          <p:nvPr/>
        </p:nvSpPr>
        <p:spPr>
          <a:xfrm>
            <a:off x="2895600" y="6172200"/>
            <a:ext cx="914400" cy="369332"/>
          </a:xfrm>
          <a:prstGeom prst="rect">
            <a:avLst/>
          </a:prstGeom>
          <a:noFill/>
        </p:spPr>
        <p:txBody>
          <a:bodyPr wrap="square" rtlCol="0">
            <a:spAutoFit/>
          </a:bodyPr>
          <a:lstStyle/>
          <a:p>
            <a:r>
              <a:rPr lang="en-US" dirty="0"/>
              <a:t>=1</a:t>
            </a:r>
          </a:p>
        </p:txBody>
      </p:sp>
      <p:sp>
        <p:nvSpPr>
          <p:cNvPr id="19" name="TextBox 18"/>
          <p:cNvSpPr txBox="1"/>
          <p:nvPr/>
        </p:nvSpPr>
        <p:spPr>
          <a:xfrm>
            <a:off x="304800" y="5638800"/>
            <a:ext cx="609600" cy="369332"/>
          </a:xfrm>
          <a:prstGeom prst="rect">
            <a:avLst/>
          </a:prstGeom>
          <a:noFill/>
        </p:spPr>
        <p:txBody>
          <a:bodyPr wrap="square" rtlCol="0">
            <a:spAutoFit/>
          </a:bodyPr>
          <a:lstStyle/>
          <a:p>
            <a:r>
              <a:rPr lang="en-US" dirty="0"/>
              <a:t>b=</a:t>
            </a:r>
          </a:p>
        </p:txBody>
      </p:sp>
      <p:sp>
        <p:nvSpPr>
          <p:cNvPr id="17" name="Rectangle 16"/>
          <p:cNvSpPr/>
          <p:nvPr/>
        </p:nvSpPr>
        <p:spPr>
          <a:xfrm>
            <a:off x="1218273" y="-101263"/>
            <a:ext cx="4269054" cy="369332"/>
          </a:xfrm>
          <a:prstGeom prst="rect">
            <a:avLst/>
          </a:prstGeom>
        </p:spPr>
        <p:txBody>
          <a:bodyPr wrap="none">
            <a:spAutoFit/>
          </a:bodyPr>
          <a:lstStyle/>
          <a:p>
            <a:r>
              <a:rPr lang="en-US" b="1" dirty="0"/>
              <a:t>Calculation of Regression Parameters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200" b="1" dirty="0"/>
              <a:t>Multiple Linear Regression</a:t>
            </a:r>
            <a:br>
              <a:rPr lang="en-US" sz="3200" dirty="0"/>
            </a:br>
            <a:endParaRPr lang="en-US" sz="3200" dirty="0"/>
          </a:p>
        </p:txBody>
      </p:sp>
      <p:sp>
        <p:nvSpPr>
          <p:cNvPr id="3" name="Content Placeholder 2"/>
          <p:cNvSpPr>
            <a:spLocks noGrp="1"/>
          </p:cNvSpPr>
          <p:nvPr>
            <p:ph idx="1"/>
          </p:nvPr>
        </p:nvSpPr>
        <p:spPr/>
        <p:txBody>
          <a:bodyPr>
            <a:normAutofit/>
          </a:bodyPr>
          <a:lstStyle/>
          <a:p>
            <a:r>
              <a:rPr lang="en-US" dirty="0"/>
              <a:t>In Multiple linear regressions there is two or more number of features. We can also say it is a extension to simple linear regression.</a:t>
            </a:r>
          </a:p>
          <a:p>
            <a:r>
              <a:rPr lang="en-US" dirty="0"/>
              <a:t> The regression line is represented using the following equation,</a:t>
            </a:r>
          </a:p>
          <a:p>
            <a:r>
              <a:rPr lang="en-US" dirty="0"/>
              <a:t>Y' =  a</a:t>
            </a:r>
            <a:r>
              <a:rPr lang="en-US" baseline="-25000" dirty="0"/>
              <a:t>0</a:t>
            </a:r>
            <a:r>
              <a:rPr lang="en-US" dirty="0"/>
              <a:t> + a</a:t>
            </a:r>
            <a:r>
              <a:rPr lang="en-US" baseline="-25000" dirty="0"/>
              <a:t>1</a:t>
            </a:r>
            <a:r>
              <a:rPr lang="en-US" dirty="0"/>
              <a:t> X</a:t>
            </a:r>
            <a:r>
              <a:rPr lang="en-US" baseline="-25000" dirty="0"/>
              <a:t>1</a:t>
            </a:r>
            <a:r>
              <a:rPr lang="en-US" dirty="0"/>
              <a:t> + a</a:t>
            </a:r>
            <a:r>
              <a:rPr lang="en-US" baseline="-25000" dirty="0"/>
              <a:t>2</a:t>
            </a:r>
            <a:r>
              <a:rPr lang="en-US" dirty="0"/>
              <a:t> X</a:t>
            </a:r>
            <a:r>
              <a:rPr lang="en-US" baseline="-25000" dirty="0"/>
              <a:t>2</a:t>
            </a:r>
            <a:r>
              <a:rPr lang="en-US" dirty="0"/>
              <a:t> +----------+ a</a:t>
            </a:r>
            <a:r>
              <a:rPr lang="en-US" baseline="-25000" dirty="0"/>
              <a:t>n</a:t>
            </a:r>
            <a:r>
              <a:rPr lang="en-US" dirty="0"/>
              <a:t> X</a:t>
            </a:r>
            <a:r>
              <a:rPr lang="en-US" baseline="-25000" dirty="0"/>
              <a:t>n</a:t>
            </a:r>
            <a:r>
              <a:rPr lang="en-US" dirty="0"/>
              <a:t> + e</a:t>
            </a:r>
          </a:p>
          <a:p>
            <a:r>
              <a:rPr lang="en-US" dirty="0"/>
              <a:t>In the above equation Y’ is the predicted value, X</a:t>
            </a:r>
            <a:r>
              <a:rPr lang="en-US" baseline="-25000" dirty="0"/>
              <a:t>1   </a:t>
            </a:r>
            <a:r>
              <a:rPr lang="en-US" dirty="0"/>
              <a:t>X</a:t>
            </a:r>
            <a:r>
              <a:rPr lang="en-US" baseline="-25000" dirty="0"/>
              <a:t>2 ------- </a:t>
            </a:r>
            <a:r>
              <a:rPr lang="en-US" dirty="0"/>
              <a:t>X</a:t>
            </a:r>
            <a:r>
              <a:rPr lang="en-US" baseline="-25000" dirty="0"/>
              <a:t>n</a:t>
            </a:r>
            <a:r>
              <a:rPr lang="en-US" dirty="0"/>
              <a:t> are the predictors , e is  random error and a</a:t>
            </a:r>
            <a:r>
              <a:rPr lang="en-US" baseline="-25000" dirty="0"/>
              <a:t>0 </a:t>
            </a:r>
            <a:r>
              <a:rPr lang="en-US" dirty="0"/>
              <a:t>a</a:t>
            </a:r>
            <a:r>
              <a:rPr lang="en-US" baseline="-25000" dirty="0"/>
              <a:t>1….. </a:t>
            </a:r>
            <a:r>
              <a:rPr lang="en-US" dirty="0"/>
              <a:t>a</a:t>
            </a:r>
            <a:r>
              <a:rPr lang="en-US" baseline="-25000" dirty="0"/>
              <a:t>n</a:t>
            </a:r>
            <a:r>
              <a:rPr lang="en-US" dirty="0"/>
              <a:t>  are regression coefficients.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4055</TotalTime>
  <Words>1136</Words>
  <Application>Microsoft Office PowerPoint</Application>
  <PresentationFormat>On-screen Show (4:3)</PresentationFormat>
  <Paragraphs>158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Palatino Linotype</vt:lpstr>
      <vt:lpstr>Times New Roman</vt:lpstr>
      <vt:lpstr>Office Theme</vt:lpstr>
      <vt:lpstr>PowerPoint Presentation</vt:lpstr>
      <vt:lpstr>Types of Machine Learning</vt:lpstr>
      <vt:lpstr>PowerPoint Presentation</vt:lpstr>
      <vt:lpstr>PowerPoint Presentation</vt:lpstr>
      <vt:lpstr>PowerPoint Presentation</vt:lpstr>
      <vt:lpstr>PowerPoint Presentation</vt:lpstr>
      <vt:lpstr>Simple Linear Regression</vt:lpstr>
      <vt:lpstr> </vt:lpstr>
      <vt:lpstr>Multiple Linear Regression </vt:lpstr>
      <vt:lpstr>PowerPoint Presentation</vt:lpstr>
      <vt:lpstr>PowerPoint Presentation</vt:lpstr>
      <vt:lpstr>PowerPoint Presentation</vt:lpstr>
      <vt:lpstr>PowerPoint Presentation</vt:lpstr>
      <vt:lpstr>LOGISTIC REGRESSION</vt:lpstr>
      <vt:lpstr>Sample of output of Logistic regression</vt:lpstr>
      <vt:lpstr>Types of Logistic Regression</vt:lpstr>
      <vt:lpstr>PowerPoint Presentation</vt:lpstr>
      <vt:lpstr>PowerPoint Presentation</vt:lpstr>
      <vt:lpstr>PowerPoint Presentation</vt:lpstr>
    </vt:vector>
  </TitlesOfParts>
  <Company>BOGAZICI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ethem</dc:creator>
  <cp:lastModifiedBy>KHAIRNAR HARSH GORAKH</cp:lastModifiedBy>
  <cp:revision>235</cp:revision>
  <dcterms:created xsi:type="dcterms:W3CDTF">2005-01-24T14:46:28Z</dcterms:created>
  <dcterms:modified xsi:type="dcterms:W3CDTF">2023-09-05T17:03:16Z</dcterms:modified>
</cp:coreProperties>
</file>