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2c8844f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2c8844f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c6b198f4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c6b198f4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c6b198f4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c6b198f4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c6b198f4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c6b198f4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2c8844f09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2c8844f09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2c8844f09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2c8844f09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2c8844f09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2c8844f09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2c8844f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2c8844f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 a landscape where malicious actors continually seek fresh avenues to exploit individuals and businesses,</a:t>
            </a:r>
            <a:r>
              <a:rPr lang="en"/>
              <a:t>detection of cyber attacks is key. One such attack that can cause major damage is called a </a:t>
            </a:r>
            <a:r>
              <a:rPr lang="en"/>
              <a:t>distributed</a:t>
            </a:r>
            <a:r>
              <a:rPr lang="en"/>
              <a:t> denial of service attack, or DDOS. There have been several research papers looking into how to detect these attacks more </a:t>
            </a:r>
            <a:r>
              <a:rPr lang="en"/>
              <a:t>efficiently. And while they go about it in different fashions, the ones we chose used machine learning.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2c8844f0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2c8844f0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is branch of </a:t>
            </a:r>
            <a:r>
              <a:rPr lang="en"/>
              <a:t>artificial</a:t>
            </a:r>
            <a:r>
              <a:rPr lang="en"/>
              <a:t> intelligence which aims on using data to train a model that gradually increases in accuracy the more data is fed to it.</a:t>
            </a:r>
            <a:r>
              <a:rPr lang="en"/>
              <a:t>. Some employ the use of SNORT which is an open source intrusion detection system and other use algorithms like random forest and linear regression. </a:t>
            </a:r>
            <a:r>
              <a:rPr lang="en"/>
              <a:t>Some projects opt for a hybrid approach, combining these methods for reduced false positives and heightened accuracy.</a:t>
            </a:r>
            <a:r>
              <a:rPr lang="en"/>
              <a:t> The goal of our project was to train a machine learning program to successfully and accurately detect DDOS attacks. To do this we employed the use of logistic regression and support vector machines.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2c8844f0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2c8844f0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2c8844f09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2c8844f09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2c8844f09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2c8844f09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2c8844f09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2c8844f0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c6b198f4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c6b198f4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Relationship Id="rId4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4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400">
                <a:latin typeface="Roboto"/>
                <a:ea typeface="Roboto"/>
                <a:cs typeface="Roboto"/>
                <a:sym typeface="Roboto"/>
              </a:rPr>
              <a:t>Class Project : DDOS Attack Detection Using Machine Learning (DADML)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/>
              <a:t>Preprocessing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480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Checking for Null Values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Checking for </a:t>
            </a:r>
            <a:r>
              <a:rPr b="1" lang="en" sz="1300">
                <a:solidFill>
                  <a:schemeClr val="dk1"/>
                </a:solidFill>
              </a:rPr>
              <a:t>Duplicate</a:t>
            </a:r>
            <a:r>
              <a:rPr b="1" lang="en" sz="1300">
                <a:solidFill>
                  <a:schemeClr val="dk1"/>
                </a:solidFill>
              </a:rPr>
              <a:t> Values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Checking Data Imbalance (Protocol)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Balancing Data using Random Over Sampling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Balancing Data using SMOTE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Reordering Data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Label encoding 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Min-Max Scaling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Correlation-based Feature Removal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Feature Selection using Extra Trees Classifier</a:t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0" l="0" r="-1822" t="-12296"/>
          <a:stretch/>
        </p:blipFill>
        <p:spPr>
          <a:xfrm>
            <a:off x="4532500" y="326050"/>
            <a:ext cx="4658750" cy="41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Logistic Regression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4220700" cy="3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❖"/>
            </a:pPr>
            <a:r>
              <a:rPr b="1" lang="en" sz="1300">
                <a:solidFill>
                  <a:schemeClr val="dk1"/>
                </a:solidFill>
              </a:rPr>
              <a:t>binary classification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❖"/>
            </a:pPr>
            <a:r>
              <a:rPr b="1" lang="en" sz="1300">
                <a:solidFill>
                  <a:schemeClr val="dk1"/>
                </a:solidFill>
              </a:rPr>
              <a:t>Logistic function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❖"/>
            </a:pPr>
            <a:r>
              <a:rPr b="1" lang="en" sz="1300">
                <a:solidFill>
                  <a:schemeClr val="dk1"/>
                </a:solidFill>
              </a:rPr>
              <a:t>cost function that penalizes the model for misclassifying instances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❖"/>
            </a:pPr>
            <a:r>
              <a:rPr b="1" lang="en" sz="1300">
                <a:solidFill>
                  <a:schemeClr val="dk1"/>
                </a:solidFill>
              </a:rPr>
              <a:t>simplicity, interpretability, and effectiveness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450" y="1170125"/>
            <a:ext cx="4518150" cy="248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288" y="1849124"/>
            <a:ext cx="2865525" cy="4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675" y="3114925"/>
            <a:ext cx="4342979" cy="4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 Support Vector Machines (SVM)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461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0416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b="1" lang="en" sz="1400">
                <a:solidFill>
                  <a:schemeClr val="dk1"/>
                </a:solidFill>
              </a:rPr>
              <a:t>Supervised machine learning algorithm</a:t>
            </a:r>
            <a:endParaRPr b="1" sz="1400">
              <a:solidFill>
                <a:schemeClr val="dk1"/>
              </a:solidFill>
            </a:endParaRPr>
          </a:p>
          <a:p>
            <a:pPr indent="-30416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b="1" lang="en" sz="1400">
                <a:solidFill>
                  <a:schemeClr val="dk1"/>
                </a:solidFill>
              </a:rPr>
              <a:t>Classification and regression tasks</a:t>
            </a:r>
            <a:endParaRPr b="1" sz="1400">
              <a:solidFill>
                <a:schemeClr val="dk1"/>
              </a:solidFill>
            </a:endParaRPr>
          </a:p>
          <a:p>
            <a:pPr indent="-30416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b="1" lang="en" sz="1400">
                <a:solidFill>
                  <a:schemeClr val="dk1"/>
                </a:solidFill>
              </a:rPr>
              <a:t>Finding a hyperplane in a high-dimensional space</a:t>
            </a:r>
            <a:endParaRPr b="1" sz="1400">
              <a:solidFill>
                <a:schemeClr val="dk1"/>
              </a:solidFill>
            </a:endParaRPr>
          </a:p>
          <a:p>
            <a:pPr indent="-30416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b="1" lang="en" sz="1400">
                <a:solidFill>
                  <a:schemeClr val="dk1"/>
                </a:solidFill>
              </a:rPr>
              <a:t>Handle nonlinear decision boundaries</a:t>
            </a:r>
            <a:endParaRPr b="1" sz="1400">
              <a:solidFill>
                <a:schemeClr val="dk1"/>
              </a:solidFill>
            </a:endParaRPr>
          </a:p>
          <a:p>
            <a:pPr indent="-30416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b="1" lang="en" sz="1400">
                <a:solidFill>
                  <a:schemeClr val="dk1"/>
                </a:solidFill>
              </a:rPr>
              <a:t>Finding the optimal hyperplane that maximizes the margin between classes</a:t>
            </a:r>
            <a:endParaRPr b="1" sz="1400">
              <a:solidFill>
                <a:schemeClr val="dk1"/>
              </a:solidFill>
            </a:endParaRPr>
          </a:p>
          <a:p>
            <a:pPr indent="-30416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b="1" lang="en" sz="1400">
                <a:solidFill>
                  <a:schemeClr val="dk1"/>
                </a:solidFill>
              </a:rPr>
              <a:t>SVM can handle non-linear decision boundaries through kernel functions like polynomial or radial basis function (RBF)</a:t>
            </a:r>
            <a:endParaRPr b="1" sz="1400">
              <a:solidFill>
                <a:schemeClr val="dk1"/>
              </a:solidFill>
            </a:endParaRPr>
          </a:p>
          <a:p>
            <a:pPr indent="-30416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b="1" lang="en" sz="1400">
                <a:solidFill>
                  <a:schemeClr val="dk1"/>
                </a:solidFill>
              </a:rPr>
              <a:t>The algorithm minimizes classification errors while considering a soft margin in real-world scenarios, controlled by the regularization parameter (C)</a:t>
            </a:r>
            <a:endParaRPr b="1" sz="1400">
              <a:solidFill>
                <a:schemeClr val="dk1"/>
              </a:solidFill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900" y="1170125"/>
            <a:ext cx="3911700" cy="33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950" y="1121501"/>
            <a:ext cx="7361149" cy="36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Result on CICDDOS-2019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Result on Simulated Dataset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5" y="1170125"/>
            <a:ext cx="760956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Works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accuracy on detecting DDOS on CICDDOS-2019 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Simulation real time traffic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Simulating DDOS attack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accuracy on detecting simulated DDOS attack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the method on real time network simulation (Mininet)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Simulate</a:t>
            </a:r>
            <a:r>
              <a:rPr lang="en"/>
              <a:t> the DDOS attack on Mininet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250" y="881850"/>
            <a:ext cx="4571023" cy="3504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232700" y="118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164975" y="1844400"/>
            <a:ext cx="35919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Distributed Denial Of Service 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Interrupts</a:t>
            </a: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business flow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Damages reputation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Loss of data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232700" y="118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152375" y="1511375"/>
            <a:ext cx="3000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Adaptable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Accurate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Efficient 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375" y="911175"/>
            <a:ext cx="5600926" cy="39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60"/>
              <a:t>DDoS Attack Simulation</a:t>
            </a:r>
            <a:endParaRPr sz="172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3528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Step 1 – Attacker system (running Kali Linux) and Target system (running Windows 10) set up in Oracle VirtualBox.</a:t>
            </a:r>
            <a:br>
              <a:rPr lang="en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-3352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Step 2 – Both systems placed in the same subnet – 192.168.100.0/24 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(IP address of attacker system – 192.168.100.4, IP address of target system – 192.168.100.5).</a:t>
            </a:r>
            <a:br>
              <a:rPr lang="en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-3352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Step 3 – Connectivity verified using the Ping command.</a:t>
            </a:r>
            <a:br>
              <a:rPr lang="en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-3352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Step 4 – List of open ports on the target system obtained using Nmap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(Command used – nmap 192.168.100.5).</a:t>
            </a:r>
            <a:br>
              <a:rPr lang="en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-3352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Step 5 – DDoS attack against port 135 of the target system initiated using Hping3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(Command used – hping3 -S --flood --rand-source 192.168.100.5 -p 135).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329"/>
              <a:buFont typeface="Arial"/>
              <a:buNone/>
            </a:pPr>
            <a:r>
              <a:rPr lang="en" sz="3160"/>
              <a:t>DDoS Attack Simulation</a:t>
            </a:r>
            <a:endParaRPr sz="17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162" y="1103825"/>
            <a:ext cx="4775676" cy="375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59"/>
              <a:t>Packet Capture</a:t>
            </a:r>
            <a:endParaRPr sz="1920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Step 1 - Details of all packets associated with 192.168.100.5 captured using Wireshark.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Step 2 – Capture saved as a PCAP file.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Step 3 – Features extracted and subsequently exported to a CSV file using CICFlowMeter.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464"/>
              <a:buFont typeface="Arial"/>
              <a:buNone/>
            </a:pPr>
            <a:r>
              <a:rPr lang="en" sz="3359"/>
              <a:t>Packet Capture</a:t>
            </a:r>
            <a:endParaRPr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00" y="1469350"/>
            <a:ext cx="4424796" cy="28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0925" y="1481250"/>
            <a:ext cx="4424801" cy="280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232700" y="118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CIC-DDoS2019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650" y="1767050"/>
            <a:ext cx="6458100" cy="32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647450" y="1139875"/>
            <a:ext cx="7094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</a:t>
            </a:r>
            <a:r>
              <a:rPr b="1" lang="en" sz="1100">
                <a:solidFill>
                  <a:schemeClr val="dk1"/>
                </a:solidFill>
              </a:rPr>
              <a:t>eveloped by the Canadian Institute for Cybersecurity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W</a:t>
            </a:r>
            <a:r>
              <a:rPr b="1" lang="en" sz="1100">
                <a:solidFill>
                  <a:schemeClr val="dk1"/>
                </a:solidFill>
              </a:rPr>
              <a:t>ide range of benign and common DDoS attacks, simulating realistic real-world data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50" y="1678700"/>
            <a:ext cx="4192475" cy="31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06450"/>
            <a:ext cx="4586175" cy="357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311700" y="10177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Reflection-based attack</a:t>
            </a:r>
            <a:endParaRPr b="1" sz="1600"/>
          </a:p>
        </p:txBody>
      </p:sp>
      <p:sp>
        <p:nvSpPr>
          <p:cNvPr id="110" name="Google Shape;110;p21"/>
          <p:cNvSpPr txBox="1"/>
          <p:nvPr/>
        </p:nvSpPr>
        <p:spPr>
          <a:xfrm>
            <a:off x="5520000" y="10177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E</a:t>
            </a:r>
            <a:r>
              <a:rPr b="1" lang="en" sz="1300">
                <a:solidFill>
                  <a:schemeClr val="dk1"/>
                </a:solidFill>
              </a:rPr>
              <a:t>xploitation-based attacks</a:t>
            </a:r>
            <a:endParaRPr b="1" sz="1600"/>
          </a:p>
        </p:txBody>
      </p:sp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Datasets CIC-DDoS2019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