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e5cafd69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e5cafd69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e5cafd6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e5cafd6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e5cafd69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e5cafd69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5cafd6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5cafd6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e5cafd6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e5cafd6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5cafd6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5cafd6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5cafd6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e5cafd6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5cafd69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5cafd69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5cafd69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e5cafd69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5cafd69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5cafd6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5cafd69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e5cafd69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9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600"/>
              <a:t>Path planning and Adaptive MPC for differential drive</a:t>
            </a:r>
            <a:endParaRPr b="1" sz="4600"/>
          </a:p>
        </p:txBody>
      </p:sp>
      <p:sp>
        <p:nvSpPr>
          <p:cNvPr id="55" name="Google Shape;55;p13"/>
          <p:cNvSpPr txBox="1"/>
          <p:nvPr/>
        </p:nvSpPr>
        <p:spPr>
          <a:xfrm>
            <a:off x="4949425" y="3687800"/>
            <a:ext cx="399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MSc 1, Timur Bayburin,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MSc 1, Denis Davletshin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39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we have now and future plans</a:t>
            </a:r>
            <a:endParaRPr b="1"/>
          </a:p>
        </p:txBody>
      </p:sp>
      <p:sp>
        <p:nvSpPr>
          <p:cNvPr id="201" name="Google Shape;201;p22"/>
          <p:cNvSpPr txBox="1"/>
          <p:nvPr/>
        </p:nvSpPr>
        <p:spPr>
          <a:xfrm>
            <a:off x="601325" y="1435450"/>
            <a:ext cx="326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Computer vision mapping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MPC partial implementation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A* planner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5122525" y="1500225"/>
            <a:ext cx="301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Odometry &amp; CV fusion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AMPC implentation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Delanoy triangulation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225" y="2697550"/>
            <a:ext cx="1943024" cy="19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29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Repository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550" y="865712"/>
            <a:ext cx="6131500" cy="4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881825" y="1861900"/>
            <a:ext cx="7948200" cy="115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4100">
                <a:solidFill>
                  <a:schemeClr val="dk1"/>
                </a:solidFill>
              </a:rPr>
              <a:t>Ready for your questions</a:t>
            </a:r>
            <a:endParaRPr b="1" sz="4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712125" y="2774200"/>
            <a:ext cx="3155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Simulation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3 wheeled differential robot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Socks as targets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Walls as obstacles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332375" y="303975"/>
            <a:ext cx="228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/>
              <a:t>Objectives</a:t>
            </a:r>
            <a:endParaRPr b="1" sz="26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7811" r="13365" t="14661"/>
          <a:stretch/>
        </p:blipFill>
        <p:spPr>
          <a:xfrm>
            <a:off x="332375" y="1527675"/>
            <a:ext cx="4131999" cy="27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91325" y="1706225"/>
            <a:ext cx="3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We need to collect all socks in the map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4648075" y="1121075"/>
            <a:ext cx="14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Task</a:t>
            </a:r>
            <a:endParaRPr b="1" sz="2400"/>
          </a:p>
        </p:txBody>
      </p:sp>
      <p:sp>
        <p:nvSpPr>
          <p:cNvPr id="65" name="Google Shape;65;p14"/>
          <p:cNvSpPr txBox="1"/>
          <p:nvPr/>
        </p:nvSpPr>
        <p:spPr>
          <a:xfrm>
            <a:off x="4648075" y="2137475"/>
            <a:ext cx="269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Constraints</a:t>
            </a:r>
            <a:endParaRPr b="1" sz="2400"/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2399475" y="2014375"/>
            <a:ext cx="31680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15538" l="8035" r="12009" t="16132"/>
          <a:stretch/>
        </p:blipFill>
        <p:spPr>
          <a:xfrm>
            <a:off x="2450150" y="989700"/>
            <a:ext cx="1407901" cy="1024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can we use?</a:t>
            </a:r>
            <a:endParaRPr b="1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5943" l="20489" r="30293" t="9022"/>
          <a:stretch/>
        </p:blipFill>
        <p:spPr>
          <a:xfrm>
            <a:off x="4029950" y="1867875"/>
            <a:ext cx="2470800" cy="23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15760" l="22893" r="15465" t="26906"/>
          <a:stretch/>
        </p:blipFill>
        <p:spPr>
          <a:xfrm>
            <a:off x="592450" y="2107900"/>
            <a:ext cx="3111173" cy="1650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flipH="1">
            <a:off x="1132975" y="1644300"/>
            <a:ext cx="336900" cy="89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1514513" y="1255000"/>
            <a:ext cx="24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This cute one and its odometry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18307" y="1318625"/>
            <a:ext cx="189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top camera view</a:t>
            </a:r>
            <a:endParaRPr sz="1600"/>
          </a:p>
        </p:txBody>
      </p:sp>
      <p:sp>
        <p:nvSpPr>
          <p:cNvPr id="78" name="Google Shape;78;p15"/>
          <p:cNvSpPr txBox="1"/>
          <p:nvPr/>
        </p:nvSpPr>
        <p:spPr>
          <a:xfrm>
            <a:off x="7279000" y="2542800"/>
            <a:ext cx="17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Possibility to controll velocity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575253" y="2296500"/>
            <a:ext cx="104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+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551288" y="1703200"/>
            <a:ext cx="2024400" cy="106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73813" y="1344400"/>
            <a:ext cx="2024400" cy="769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Proposed solution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776263" y="1344475"/>
            <a:ext cx="202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CV</a:t>
            </a:r>
            <a:r>
              <a:rPr lang="ru" sz="1900"/>
              <a:t> mapping of surroundings</a:t>
            </a:r>
            <a:endParaRPr sz="1900"/>
          </a:p>
        </p:txBody>
      </p:sp>
      <p:sp>
        <p:nvSpPr>
          <p:cNvPr id="88" name="Google Shape;88;p16"/>
          <p:cNvSpPr txBox="1"/>
          <p:nvPr/>
        </p:nvSpPr>
        <p:spPr>
          <a:xfrm>
            <a:off x="3668963" y="1772500"/>
            <a:ext cx="191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Global planner (optimal path on graph).</a:t>
            </a:r>
            <a:endParaRPr sz="1600"/>
          </a:p>
        </p:txBody>
      </p:sp>
      <p:sp>
        <p:nvSpPr>
          <p:cNvPr id="89" name="Google Shape;89;p16"/>
          <p:cNvSpPr/>
          <p:nvPr/>
        </p:nvSpPr>
        <p:spPr>
          <a:xfrm>
            <a:off x="6445788" y="1521700"/>
            <a:ext cx="2024400" cy="1409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742338" y="1703200"/>
            <a:ext cx="147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MPC with adaptive motion 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(on Pytorch)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5688163" y="1646475"/>
            <a:ext cx="55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/>
              <a:t>+</a:t>
            </a:r>
            <a:endParaRPr sz="6000"/>
          </a:p>
        </p:txBody>
      </p:sp>
      <p:sp>
        <p:nvSpPr>
          <p:cNvPr id="92" name="Google Shape;92;p16"/>
          <p:cNvSpPr txBox="1"/>
          <p:nvPr/>
        </p:nvSpPr>
        <p:spPr>
          <a:xfrm>
            <a:off x="2903163" y="1621050"/>
            <a:ext cx="55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/>
              <a:t>+</a:t>
            </a:r>
            <a:endParaRPr sz="60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50132" t="0"/>
          <a:stretch/>
        </p:blipFill>
        <p:spPr>
          <a:xfrm rot="-5400000">
            <a:off x="3575050" y="1381638"/>
            <a:ext cx="1746749" cy="421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683788" y="2257800"/>
            <a:ext cx="2024400" cy="831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86238" y="2306150"/>
            <a:ext cx="202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odometry localisation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3775550" y="1204405"/>
            <a:ext cx="2295900" cy="1358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11700" y="1204400"/>
            <a:ext cx="2987100" cy="1358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Computer vision mapping</a:t>
            </a:r>
            <a:endParaRPr b="1"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1268000"/>
            <a:ext cx="2913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Classical approaches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Distinguishable colors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Constant conditions  </a:t>
            </a:r>
            <a:endParaRPr sz="1700"/>
          </a:p>
        </p:txBody>
      </p:sp>
      <p:cxnSp>
        <p:nvCxnSpPr>
          <p:cNvPr id="104" name="Google Shape;104;p17"/>
          <p:cNvCxnSpPr/>
          <p:nvPr/>
        </p:nvCxnSpPr>
        <p:spPr>
          <a:xfrm>
            <a:off x="3105100" y="1931813"/>
            <a:ext cx="8610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3686825" y="1398785"/>
            <a:ext cx="2295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Constant filters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>
                <a:solidFill>
                  <a:schemeClr val="dk1"/>
                </a:solidFill>
              </a:rPr>
              <a:t>Search contours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5943" l="20489" r="30293" t="9022"/>
          <a:stretch/>
        </p:blipFill>
        <p:spPr>
          <a:xfrm>
            <a:off x="734686" y="2749775"/>
            <a:ext cx="2214575" cy="20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6714925" y="1213075"/>
            <a:ext cx="2042700" cy="1358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5915325" y="1878188"/>
            <a:ext cx="8610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6879025" y="1473025"/>
            <a:ext cx="1714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Ready map for path planner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340800" y="1727075"/>
            <a:ext cx="8650500" cy="215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457850" y="2199822"/>
            <a:ext cx="1668900" cy="871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Global path planner</a:t>
            </a:r>
            <a:endParaRPr b="1"/>
          </a:p>
        </p:txBody>
      </p:sp>
      <p:sp>
        <p:nvSpPr>
          <p:cNvPr id="117" name="Google Shape;117;p18"/>
          <p:cNvSpPr txBox="1"/>
          <p:nvPr/>
        </p:nvSpPr>
        <p:spPr>
          <a:xfrm>
            <a:off x="1605825" y="2311274"/>
            <a:ext cx="14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Nearest object by L2 metric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605825" y="182302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 next target</a:t>
            </a:r>
            <a:endParaRPr/>
          </a:p>
        </p:txBody>
      </p:sp>
      <p:cxnSp>
        <p:nvCxnSpPr>
          <p:cNvPr id="119" name="Google Shape;119;p18"/>
          <p:cNvCxnSpPr>
            <a:stCxn id="115" idx="3"/>
            <a:endCxn id="120" idx="1"/>
          </p:cNvCxnSpPr>
          <p:nvPr/>
        </p:nvCxnSpPr>
        <p:spPr>
          <a:xfrm>
            <a:off x="3126750" y="2635572"/>
            <a:ext cx="591300" cy="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/>
          <p:nvPr/>
        </p:nvSpPr>
        <p:spPr>
          <a:xfrm>
            <a:off x="3717985" y="2211497"/>
            <a:ext cx="1952100" cy="871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864291" y="2337825"/>
            <a:ext cx="160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A* </a:t>
            </a:r>
            <a:r>
              <a:rPr lang="ru" sz="1700"/>
              <a:t>algorithm</a:t>
            </a:r>
            <a:endParaRPr sz="1700"/>
          </a:p>
        </p:txBody>
      </p:sp>
      <p:sp>
        <p:nvSpPr>
          <p:cNvPr id="122" name="Google Shape;122;p18"/>
          <p:cNvSpPr txBox="1"/>
          <p:nvPr/>
        </p:nvSpPr>
        <p:spPr>
          <a:xfrm>
            <a:off x="3865960" y="1834700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local path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6114977" y="2199825"/>
            <a:ext cx="1603500" cy="871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261292" y="2326150"/>
            <a:ext cx="160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MPC</a:t>
            </a:r>
            <a:endParaRPr sz="1700"/>
          </a:p>
        </p:txBody>
      </p:sp>
      <p:sp>
        <p:nvSpPr>
          <p:cNvPr id="125" name="Google Shape;125;p18"/>
          <p:cNvSpPr txBox="1"/>
          <p:nvPr/>
        </p:nvSpPr>
        <p:spPr>
          <a:xfrm>
            <a:off x="6324275" y="182302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reach goal</a:t>
            </a:r>
            <a:endParaRPr/>
          </a:p>
        </p:txBody>
      </p:sp>
      <p:cxnSp>
        <p:nvCxnSpPr>
          <p:cNvPr id="126" name="Google Shape;126;p18"/>
          <p:cNvCxnSpPr>
            <a:stCxn id="120" idx="3"/>
            <a:endCxn id="123" idx="1"/>
          </p:cNvCxnSpPr>
          <p:nvPr/>
        </p:nvCxnSpPr>
        <p:spPr>
          <a:xfrm flipH="1" rot="10800000">
            <a:off x="5670085" y="2635547"/>
            <a:ext cx="444900" cy="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endCxn id="115" idx="1"/>
          </p:cNvCxnSpPr>
          <p:nvPr/>
        </p:nvCxnSpPr>
        <p:spPr>
          <a:xfrm>
            <a:off x="160050" y="2619372"/>
            <a:ext cx="12978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stCxn id="123" idx="3"/>
          </p:cNvCxnSpPr>
          <p:nvPr/>
        </p:nvCxnSpPr>
        <p:spPr>
          <a:xfrm>
            <a:off x="7718477" y="2635575"/>
            <a:ext cx="1071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8069100" y="2640800"/>
            <a:ext cx="10800" cy="83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762725" y="3480225"/>
            <a:ext cx="7327800" cy="5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783450" y="2603150"/>
            <a:ext cx="10800" cy="9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Motion models for MPC</a:t>
            </a:r>
            <a:endParaRPr b="1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25" y="1654350"/>
            <a:ext cx="5909925" cy="10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881100" y="1958238"/>
            <a:ext cx="80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State</a:t>
            </a:r>
            <a:endParaRPr b="1" sz="1700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525" y="3105250"/>
            <a:ext cx="12096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948725" y="3229725"/>
            <a:ext cx="104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Control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2193875" y="1823000"/>
            <a:ext cx="6402600" cy="27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82300" y="2113472"/>
            <a:ext cx="1668900" cy="871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MPC implementation</a:t>
            </a:r>
            <a:endParaRPr b="1"/>
          </a:p>
        </p:txBody>
      </p:sp>
      <p:sp>
        <p:nvSpPr>
          <p:cNvPr id="148" name="Google Shape;148;p20"/>
          <p:cNvSpPr txBox="1"/>
          <p:nvPr/>
        </p:nvSpPr>
        <p:spPr>
          <a:xfrm>
            <a:off x="451975" y="2339850"/>
            <a:ext cx="160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Local planner</a:t>
            </a:r>
            <a:endParaRPr b="1" sz="1600"/>
          </a:p>
        </p:txBody>
      </p:sp>
      <p:cxnSp>
        <p:nvCxnSpPr>
          <p:cNvPr id="149" name="Google Shape;149;p20"/>
          <p:cNvCxnSpPr/>
          <p:nvPr/>
        </p:nvCxnSpPr>
        <p:spPr>
          <a:xfrm flipH="1" rot="10800000">
            <a:off x="2097025" y="2296650"/>
            <a:ext cx="1797000" cy="3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/>
          <p:nvPr/>
        </p:nvSpPr>
        <p:spPr>
          <a:xfrm>
            <a:off x="3916685" y="2086409"/>
            <a:ext cx="1952100" cy="871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526977" y="2116688"/>
            <a:ext cx="1603500" cy="871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>
            <a:endCxn id="146" idx="1"/>
          </p:cNvCxnSpPr>
          <p:nvPr/>
        </p:nvCxnSpPr>
        <p:spPr>
          <a:xfrm>
            <a:off x="-915500" y="2533022"/>
            <a:ext cx="12978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33602" y="2602388"/>
            <a:ext cx="1071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0"/>
          <p:cNvSpPr txBox="1"/>
          <p:nvPr/>
        </p:nvSpPr>
        <p:spPr>
          <a:xfrm>
            <a:off x="2217850" y="1880088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next target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2262625" y="2225950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refference path</a:t>
            </a:r>
            <a:endParaRPr/>
          </a:p>
        </p:txBody>
      </p:sp>
      <p:cxnSp>
        <p:nvCxnSpPr>
          <p:cNvPr id="156" name="Google Shape;156;p20"/>
          <p:cNvCxnSpPr>
            <a:stCxn id="148" idx="3"/>
            <a:endCxn id="150" idx="1"/>
          </p:cNvCxnSpPr>
          <p:nvPr/>
        </p:nvCxnSpPr>
        <p:spPr>
          <a:xfrm flipH="1" rot="10800000">
            <a:off x="2055475" y="2522100"/>
            <a:ext cx="1861200" cy="3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 txBox="1"/>
          <p:nvPr/>
        </p:nvSpPr>
        <p:spPr>
          <a:xfrm>
            <a:off x="4070975" y="2176150"/>
            <a:ext cx="1752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find optimal M step controls with </a:t>
            </a:r>
            <a:r>
              <a:rPr b="1" lang="ru" sz="1700"/>
              <a:t>NN</a:t>
            </a:r>
            <a:endParaRPr b="1" sz="1700"/>
          </a:p>
        </p:txBody>
      </p:sp>
      <p:cxnSp>
        <p:nvCxnSpPr>
          <p:cNvPr id="158" name="Google Shape;158;p20"/>
          <p:cNvCxnSpPr>
            <a:stCxn id="157" idx="3"/>
            <a:endCxn id="159" idx="1"/>
          </p:cNvCxnSpPr>
          <p:nvPr/>
        </p:nvCxnSpPr>
        <p:spPr>
          <a:xfrm>
            <a:off x="5823275" y="2507050"/>
            <a:ext cx="798300" cy="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 txBox="1"/>
          <p:nvPr/>
        </p:nvSpPr>
        <p:spPr>
          <a:xfrm>
            <a:off x="6621525" y="2225950"/>
            <a:ext cx="14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1 propogation step</a:t>
            </a:r>
            <a:endParaRPr b="1" sz="1700"/>
          </a:p>
        </p:txBody>
      </p:sp>
      <p:sp>
        <p:nvSpPr>
          <p:cNvPr id="160" name="Google Shape;160;p20"/>
          <p:cNvSpPr/>
          <p:nvPr/>
        </p:nvSpPr>
        <p:spPr>
          <a:xfrm>
            <a:off x="3313627" y="3572488"/>
            <a:ext cx="1603500" cy="871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3531075" y="3700450"/>
            <a:ext cx="129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model correction</a:t>
            </a:r>
            <a:endParaRPr b="1" sz="1900"/>
          </a:p>
        </p:txBody>
      </p:sp>
      <p:sp>
        <p:nvSpPr>
          <p:cNvPr id="162" name="Google Shape;162;p20"/>
          <p:cNvSpPr/>
          <p:nvPr/>
        </p:nvSpPr>
        <p:spPr>
          <a:xfrm>
            <a:off x="5627452" y="3603238"/>
            <a:ext cx="1603500" cy="871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5705750" y="3731200"/>
            <a:ext cx="129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position measurement</a:t>
            </a:r>
            <a:endParaRPr b="1" sz="1600"/>
          </a:p>
        </p:txBody>
      </p:sp>
      <p:cxnSp>
        <p:nvCxnSpPr>
          <p:cNvPr id="164" name="Google Shape;164;p20"/>
          <p:cNvCxnSpPr/>
          <p:nvPr/>
        </p:nvCxnSpPr>
        <p:spPr>
          <a:xfrm>
            <a:off x="8327350" y="2608525"/>
            <a:ext cx="0" cy="147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 rot="10800000">
            <a:off x="7003525" y="4090150"/>
            <a:ext cx="13023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/>
          <p:nvPr/>
        </p:nvCxnSpPr>
        <p:spPr>
          <a:xfrm flipH="1" rot="10800000">
            <a:off x="2764175" y="2768875"/>
            <a:ext cx="1152600" cy="4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2785700" y="2845250"/>
            <a:ext cx="0" cy="125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/>
          <p:nvPr/>
        </p:nvCxnSpPr>
        <p:spPr>
          <a:xfrm flipH="1">
            <a:off x="2796425" y="4102025"/>
            <a:ext cx="6786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>
            <a:stCxn id="163" idx="1"/>
            <a:endCxn id="161" idx="3"/>
          </p:cNvCxnSpPr>
          <p:nvPr/>
        </p:nvCxnSpPr>
        <p:spPr>
          <a:xfrm flipH="1">
            <a:off x="4828850" y="4023700"/>
            <a:ext cx="8769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Loss function</a:t>
            </a:r>
            <a:endParaRPr b="1"/>
          </a:p>
        </p:txBody>
      </p:sp>
      <p:sp>
        <p:nvSpPr>
          <p:cNvPr id="175" name="Google Shape;175;p21"/>
          <p:cNvSpPr/>
          <p:nvPr/>
        </p:nvSpPr>
        <p:spPr>
          <a:xfrm>
            <a:off x="6788600" y="1749550"/>
            <a:ext cx="258300" cy="258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410175" y="4236850"/>
            <a:ext cx="258300" cy="258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1"/>
          <p:cNvCxnSpPr>
            <a:stCxn id="176" idx="7"/>
          </p:cNvCxnSpPr>
          <p:nvPr/>
        </p:nvCxnSpPr>
        <p:spPr>
          <a:xfrm flipH="1" rot="10800000">
            <a:off x="1630648" y="3611077"/>
            <a:ext cx="520200" cy="66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 flipH="1" rot="10800000">
            <a:off x="2150850" y="2846975"/>
            <a:ext cx="774900" cy="76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 flipH="1" rot="10800000">
            <a:off x="2925750" y="2341175"/>
            <a:ext cx="914400" cy="50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0" name="Google Shape;180;p21"/>
          <p:cNvCxnSpPr/>
          <p:nvPr/>
        </p:nvCxnSpPr>
        <p:spPr>
          <a:xfrm flipH="1" rot="10800000">
            <a:off x="3732650" y="2007850"/>
            <a:ext cx="1054500" cy="39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1" name="Google Shape;181;p21"/>
          <p:cNvCxnSpPr/>
          <p:nvPr/>
        </p:nvCxnSpPr>
        <p:spPr>
          <a:xfrm flipH="1" rot="10800000">
            <a:off x="4787150" y="1792700"/>
            <a:ext cx="1032900" cy="21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2" name="Google Shape;182;p21"/>
          <p:cNvCxnSpPr>
            <a:endCxn id="175" idx="2"/>
          </p:cNvCxnSpPr>
          <p:nvPr/>
        </p:nvCxnSpPr>
        <p:spPr>
          <a:xfrm>
            <a:off x="5723300" y="1835500"/>
            <a:ext cx="1065300" cy="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3" name="Google Shape;183;p21"/>
          <p:cNvCxnSpPr>
            <a:stCxn id="176" idx="6"/>
          </p:cNvCxnSpPr>
          <p:nvPr/>
        </p:nvCxnSpPr>
        <p:spPr>
          <a:xfrm flipH="1" rot="10800000">
            <a:off x="1668475" y="3912400"/>
            <a:ext cx="729900" cy="45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4" name="Google Shape;184;p21"/>
          <p:cNvCxnSpPr/>
          <p:nvPr/>
        </p:nvCxnSpPr>
        <p:spPr>
          <a:xfrm flipH="1" rot="10800000">
            <a:off x="2398375" y="3458800"/>
            <a:ext cx="729900" cy="45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5" name="Google Shape;185;p21"/>
          <p:cNvCxnSpPr/>
          <p:nvPr/>
        </p:nvCxnSpPr>
        <p:spPr>
          <a:xfrm flipH="1" rot="10800000">
            <a:off x="3128275" y="3051425"/>
            <a:ext cx="862800" cy="40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6" name="Google Shape;186;p21"/>
          <p:cNvSpPr/>
          <p:nvPr/>
        </p:nvSpPr>
        <p:spPr>
          <a:xfrm>
            <a:off x="4787150" y="2953750"/>
            <a:ext cx="1571100" cy="164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1"/>
          <p:cNvCxnSpPr/>
          <p:nvPr/>
        </p:nvCxnSpPr>
        <p:spPr>
          <a:xfrm flipH="1">
            <a:off x="4195325" y="1641825"/>
            <a:ext cx="247500" cy="59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1"/>
          <p:cNvSpPr txBox="1"/>
          <p:nvPr/>
        </p:nvSpPr>
        <p:spPr>
          <a:xfrm>
            <a:off x="3872500" y="1017725"/>
            <a:ext cx="234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Refference trajectory that avoids obstacles</a:t>
            </a:r>
            <a:endParaRPr sz="1500"/>
          </a:p>
        </p:txBody>
      </p:sp>
      <p:cxnSp>
        <p:nvCxnSpPr>
          <p:cNvPr id="189" name="Google Shape;189;p21"/>
          <p:cNvCxnSpPr/>
          <p:nvPr/>
        </p:nvCxnSpPr>
        <p:spPr>
          <a:xfrm rot="10800000">
            <a:off x="2129425" y="3632650"/>
            <a:ext cx="215100" cy="2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 rot="10800000">
            <a:off x="3592900" y="2627425"/>
            <a:ext cx="279600" cy="34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1" name="Google Shape;191;p21"/>
          <p:cNvCxnSpPr/>
          <p:nvPr/>
        </p:nvCxnSpPr>
        <p:spPr>
          <a:xfrm rot="10800000">
            <a:off x="2779525" y="3081575"/>
            <a:ext cx="279600" cy="34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 rot="10800000">
            <a:off x="2323050" y="1975450"/>
            <a:ext cx="1291200" cy="9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1"/>
          <p:cNvSpPr txBox="1"/>
          <p:nvPr/>
        </p:nvSpPr>
        <p:spPr>
          <a:xfrm>
            <a:off x="1354550" y="1469650"/>
            <a:ext cx="177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Σ </a:t>
            </a:r>
            <a:r>
              <a:rPr lang="ru" sz="1600"/>
              <a:t>of deviations</a:t>
            </a:r>
            <a:endParaRPr sz="1600"/>
          </a:p>
        </p:txBody>
      </p:sp>
      <p:cxnSp>
        <p:nvCxnSpPr>
          <p:cNvPr id="194" name="Google Shape;194;p21"/>
          <p:cNvCxnSpPr/>
          <p:nvPr/>
        </p:nvCxnSpPr>
        <p:spPr>
          <a:xfrm flipH="1">
            <a:off x="6358250" y="3221800"/>
            <a:ext cx="581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1"/>
          <p:cNvSpPr txBox="1"/>
          <p:nvPr/>
        </p:nvSpPr>
        <p:spPr>
          <a:xfrm>
            <a:off x="6939350" y="2739675"/>
            <a:ext cx="129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Obstacle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