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Yes, YOLO (You Only Look Once) is an implementation of Convolutional Neural Networks (CNNs), specifically designed for real-time object detection.</a:t>
            </a:r>
          </a:p>
          <a:p>
            <a:r>
              <a:rPr lang="en-US"/>
              <a:t>How YOLO Uses CNN</a:t>
            </a:r>
          </a:p>
          <a:p>
            <a:r>
              <a:rPr lang="en-US"/>
              <a:t>YOLO is based on a single CNN that performs both object detection and classification in one forward pass.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6793"/>
            <a:ext cx="15996991" cy="1164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4"/>
              </a:lnSpc>
            </a:pPr>
            <a:r>
              <a:rPr lang="en-US" b="true" sz="704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EOC &amp; MFC:</a:t>
            </a:r>
          </a:p>
          <a:p>
            <a:pPr algn="ctr">
              <a:lnSpc>
                <a:spcPts val="7674"/>
              </a:lnSpc>
            </a:pPr>
          </a:p>
          <a:p>
            <a:pPr algn="ctr">
              <a:lnSpc>
                <a:spcPts val="6975"/>
              </a:lnSpc>
            </a:pPr>
            <a:r>
              <a:rPr lang="en-US" b="true" sz="6399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MEASURING ATTENTIVENESS OF STUDENTS IN CLASS USING COMPUTER VISION</a:t>
            </a:r>
          </a:p>
          <a:p>
            <a:pPr algn="ctr">
              <a:lnSpc>
                <a:spcPts val="7674"/>
              </a:lnSpc>
            </a:pPr>
          </a:p>
          <a:p>
            <a:pPr algn="l">
              <a:lnSpc>
                <a:spcPts val="5450"/>
              </a:lnSpc>
            </a:pPr>
            <a:r>
              <a:rPr lang="en-US" sz="500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NUMBER 2</a:t>
            </a:r>
          </a:p>
          <a:p>
            <a:pPr algn="ctr">
              <a:lnSpc>
                <a:spcPts val="4071"/>
              </a:lnSpc>
            </a:pPr>
            <a:r>
              <a:rPr lang="en-US" b="true" sz="3734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Niranjan       - CB.SC.U4AIE24046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Prajit              -CB.SC.U4AIE24062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Deeksha       -</a:t>
            </a: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CB.SC.U4AIE24015</a:t>
            </a:r>
          </a:p>
          <a:p>
            <a:pPr algn="just">
              <a:lnSpc>
                <a:spcPts val="3958"/>
              </a:lnSpc>
            </a:pPr>
            <a:r>
              <a:rPr lang="en-US" sz="3631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Don Arun       -CB.SC.U4AIE24016</a:t>
            </a:r>
          </a:p>
          <a:p>
            <a:pPr algn="just">
              <a:lnSpc>
                <a:spcPts val="9701"/>
              </a:lnSpc>
            </a:pPr>
            <a:r>
              <a:rPr lang="en-US" b="true" sz="89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</a:t>
            </a:r>
          </a:p>
          <a:p>
            <a:pPr algn="ctr">
              <a:lnSpc>
                <a:spcPts val="1071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635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Analysis</a:t>
            </a: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  <a:r>
              <a:rPr lang="en-US" b="true" sz="38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14692" y="2409259"/>
            <a:ext cx="7744608" cy="5887162"/>
          </a:xfrm>
          <a:custGeom>
            <a:avLst/>
            <a:gdLst/>
            <a:ahLst/>
            <a:cxnLst/>
            <a:rect r="r" b="b" t="t" l="l"/>
            <a:pathLst>
              <a:path h="5887162" w="7744608">
                <a:moveTo>
                  <a:pt x="0" y="0"/>
                </a:moveTo>
                <a:lnTo>
                  <a:pt x="7744608" y="0"/>
                </a:lnTo>
                <a:lnTo>
                  <a:pt x="7744608" y="5887161"/>
                </a:lnTo>
                <a:lnTo>
                  <a:pt x="0" y="588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409259"/>
            <a:ext cx="7619510" cy="5880618"/>
          </a:xfrm>
          <a:custGeom>
            <a:avLst/>
            <a:gdLst/>
            <a:ahLst/>
            <a:cxnLst/>
            <a:rect r="r" b="b" t="t" l="l"/>
            <a:pathLst>
              <a:path h="5880618" w="7619510">
                <a:moveTo>
                  <a:pt x="0" y="0"/>
                </a:moveTo>
                <a:lnTo>
                  <a:pt x="7619510" y="0"/>
                </a:lnTo>
                <a:lnTo>
                  <a:pt x="7619510" y="5880617"/>
                </a:lnTo>
                <a:lnTo>
                  <a:pt x="0" y="588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25686" y="8267845"/>
            <a:ext cx="2079860" cy="22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  <a:spcBef>
                <a:spcPct val="0"/>
              </a:spcBef>
            </a:pPr>
            <a:r>
              <a:rPr lang="en-US" sz="1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Note: Graphs are updated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41431" y="3874172"/>
            <a:ext cx="5168887" cy="135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3303443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35013"/>
            <a:ext cx="16230600" cy="635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objective of this project is to develop a CNN-based system that can accurately analyze images to measure attentiveness. The system will focus on detecting facial expressions and eye movements to classify whether a person is focused or distracted.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By using deep learning techniques, the model aims to provide real-time attentiveness tracking for applications in education, driver monitoring, and workplace productivity. 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main objective is to create a solution for attentiveness detection that improves learning experiences, and overall engagement.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2029" y="3289889"/>
            <a:ext cx="16377271" cy="203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0085" indent="-315043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the ‘DriverGaze’ dataset and scan the eyes to decide whether the student is</a:t>
            </a:r>
          </a:p>
          <a:p>
            <a:pPr algn="l" marL="1260170" indent="-420057" lvl="2">
              <a:lnSpc>
                <a:spcPts val="4085"/>
              </a:lnSpc>
              <a:buFont typeface="Arial"/>
              <a:buChar char="⚬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sleeping</a:t>
            </a:r>
          </a:p>
          <a:p>
            <a:pPr algn="l" marL="1260170" indent="-420057" lvl="2">
              <a:lnSpc>
                <a:spcPts val="4085"/>
              </a:lnSpc>
              <a:buFont typeface="Arial"/>
              <a:buChar char="⚬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listening to the lecture</a:t>
            </a:r>
          </a:p>
          <a:p>
            <a:pPr algn="l">
              <a:lnSpc>
                <a:spcPts val="40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94426"/>
            <a:ext cx="16013505" cy="104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DriverGaze dataset contains pictures of drivers looking at various things, but we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are handpicking images that are useful for our application.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4343" y="5266416"/>
            <a:ext cx="15904957" cy="6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are using eyes open for ‘attentive’ and eyes closed for ‘not attentive’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8978" y="616585"/>
            <a:ext cx="2364224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01887"/>
            <a:ext cx="12277786" cy="54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Steps: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⚬Image to array conversion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Image resizing (96x96 pixels)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⚬Label extraction and encoding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⚬Normalization (scaling pixel values between 0 and 1)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⚬Train-test split (80% training, 20% validation)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⚬One-hot encoding for labels (Binary classification: 0 or 1)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630709" y="373386"/>
            <a:ext cx="5720001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44" y="231821"/>
            <a:ext cx="18000056" cy="1604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Modelling:                                                                                     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 Defining the model with input image of shape (96,96,3)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Convolutional Layers: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Conv2D with( 32 filters, kernel size (3, 3),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Activation: ReLU)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(3, 3) to reduce spatial dimensions.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2.  Conv2D with (64 filters, kernel size (3, 3),Activation: ReLU)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(2, 2).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3.</a:t>
            </a: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Conv2D with (128 filters, kernel size (3, 3),Activation: ReLU)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(2, 2).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0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Flatten Layer: 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 the final convolutional and pooling layers, the multi-dimensional feature                maps are flattened into a one-dimensional feature.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Connected(Dense) Layers:  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Dense Layer with (1024 neurons, ReLU activation)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Dropout: Rate 0.5 for regularization.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layer: Dense (2 neurons, Softmax activation)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661" y="403820"/>
            <a:ext cx="11275378" cy="343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9"/>
              </a:lnSpc>
              <a:spcBef>
                <a:spcPct val="0"/>
              </a:spcBef>
            </a:pPr>
            <a:r>
              <a:rPr lang="en-US" b="true" sz="43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Compilation: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Optimizer: Adam optimizer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Loss function: Binary  Crossentropy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Metric: Accuracy(correct predictions)</a:t>
            </a:r>
          </a:p>
          <a:p>
            <a:pPr algn="l">
              <a:lnSpc>
                <a:spcPts val="61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859" y="597734"/>
            <a:ext cx="10628523" cy="7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7"/>
              </a:lnSpc>
              <a:spcBef>
                <a:spcPct val="0"/>
              </a:spcBef>
            </a:pPr>
            <a:r>
              <a:rPr lang="en-US" b="true" sz="41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 Traning and Evaluation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Training Configuration: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Epochs: 50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Batch Size: 32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Validation Split: 20%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Metrics: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 Score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Loss Score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 performance: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Training Accuracy:95%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Validation Accuracy:90%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Training Loss:0.1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Validation Loss:0.2</a:t>
            </a:r>
          </a:p>
          <a:p>
            <a:pPr algn="l">
              <a:lnSpc>
                <a:spcPts val="4684"/>
              </a:lnSpc>
            </a:pPr>
          </a:p>
          <a:p>
            <a:pPr algn="l">
              <a:lnSpc>
                <a:spcPts val="5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984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 Deployment and Prediction: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•</a:t>
            </a: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Trained Model is Saved in Keras Format ( .keras file)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 Pipeline: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⚬Save and Load the trained model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⚬Preprocess the input image(resize/normalization) before the prediction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⚬Predict and map class indices back to the label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⚬Run it live in webcam or in app.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670"/>
              </a:lnSpc>
              <a:spcBef>
                <a:spcPct val="0"/>
              </a:spcBef>
            </a:pPr>
          </a:p>
          <a:p>
            <a:pPr algn="l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635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Analysis</a:t>
            </a: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  <a:r>
              <a:rPr lang="en-US" b="true" sz="38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69293" y="2364868"/>
            <a:ext cx="5424633" cy="5557265"/>
          </a:xfrm>
          <a:custGeom>
            <a:avLst/>
            <a:gdLst/>
            <a:ahLst/>
            <a:cxnLst/>
            <a:rect r="r" b="b" t="t" l="l"/>
            <a:pathLst>
              <a:path h="5557265" w="5424633">
                <a:moveTo>
                  <a:pt x="0" y="0"/>
                </a:moveTo>
                <a:lnTo>
                  <a:pt x="5424634" y="0"/>
                </a:lnTo>
                <a:lnTo>
                  <a:pt x="5424634" y="5557264"/>
                </a:lnTo>
                <a:lnTo>
                  <a:pt x="0" y="5557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2071" y="2013064"/>
            <a:ext cx="6198084" cy="5132172"/>
          </a:xfrm>
          <a:custGeom>
            <a:avLst/>
            <a:gdLst/>
            <a:ahLst/>
            <a:cxnLst/>
            <a:rect r="r" b="b" t="t" l="l"/>
            <a:pathLst>
              <a:path h="5132172" w="6198084">
                <a:moveTo>
                  <a:pt x="0" y="0"/>
                </a:moveTo>
                <a:lnTo>
                  <a:pt x="6198084" y="0"/>
                </a:lnTo>
                <a:lnTo>
                  <a:pt x="6198084" y="5132172"/>
                </a:lnTo>
                <a:lnTo>
                  <a:pt x="0" y="5132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