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67" r:id="rId3"/>
    <p:sldId id="269" r:id="rId4"/>
    <p:sldId id="277" r:id="rId5"/>
    <p:sldId id="282" r:id="rId6"/>
    <p:sldId id="270" r:id="rId7"/>
    <p:sldId id="280" r:id="rId8"/>
    <p:sldId id="271" r:id="rId9"/>
    <p:sldId id="281" r:id="rId10"/>
    <p:sldId id="273" r:id="rId11"/>
    <p:sldId id="274" r:id="rId12"/>
    <p:sldId id="275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y De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16T06:04:15.421" idx="1">
    <p:pos x="6000" y="0"/>
    <p:text>等到歌华把今年的设计发给我们后，这个logo需要修改为最新的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59B8-5E98-49C9-8AA0-C1E4AFAB98A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C9BF-3385-4799-9939-E1507E895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23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9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53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2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8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23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9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8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1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07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57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6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D90F-823F-43E5-AA22-1C4DA7A1BB4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897A-D9A2-41BF-B564-D743C55612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flipV="1">
            <a:off x="1" y="6785113"/>
            <a:ext cx="12225042" cy="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astasia-ur@goog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naus-maker.org/%E5%8F%82%E8%B5%9B%E8%A6%81%E6%B1%8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naus-mak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hackster.io/contests/2018chinausyoungmakercompeti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google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tdocs.cn/" TargetMode="External"/><Relationship Id="rId5" Type="http://schemas.openxmlformats.org/officeDocument/2006/relationships/hyperlink" Target="https://developer.android.google.cn/studio/index.html" TargetMode="External"/><Relationship Id="rId4" Type="http://schemas.openxmlformats.org/officeDocument/2006/relationships/hyperlink" Target="https://developer.android.google.cn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contests/2018chinausyoungmakercompeti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501135-F684-3A43-A268-8969BC5B0220}"/>
              </a:ext>
            </a:extLst>
          </p:cNvPr>
          <p:cNvSpPr/>
          <p:nvPr/>
        </p:nvSpPr>
        <p:spPr>
          <a:xfrm>
            <a:off x="1860471" y="2005925"/>
            <a:ext cx="8411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2018 </a:t>
            </a:r>
            <a:r>
              <a:rPr lang="zh-CN" altLang="en-US" sz="3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中美青年创客大赛</a:t>
            </a:r>
            <a:endParaRPr lang="zh-CN" altLang="en-US" sz="3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2018 </a:t>
            </a:r>
            <a:r>
              <a:rPr lang="en-US" sz="3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China-US Young Maker Competition (CUYMC)</a:t>
            </a:r>
            <a:endParaRPr lang="en-US" sz="36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3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Shape 245"/>
          <p:cNvGraphicFramePr/>
          <p:nvPr>
            <p:extLst>
              <p:ext uri="{D42A27DB-BD31-4B8C-83A1-F6EECF244321}">
                <p14:modId xmlns:p14="http://schemas.microsoft.com/office/powerpoint/2010/main" val="608539525"/>
              </p:ext>
            </p:extLst>
          </p:nvPr>
        </p:nvGraphicFramePr>
        <p:xfrm>
          <a:off x="533957" y="1872884"/>
          <a:ext cx="11024701" cy="371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评选标准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参考评价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权衡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创新创意优势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  <a:cs typeface="Arial" panose="020B0604020202020204" pitchFamily="34" charset="0"/>
                        </a:rPr>
                        <a:t>所提作品是否可满⾜清晰的⽤户需求、解决社会问题或提供机会？其解决⽅案阐述是否明确？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  <a:cs typeface="Arial" panose="020B0604020202020204" pitchFamily="34" charset="0"/>
                        </a:rPr>
                        <a:t>它是否是⼀种可创造巨⼤市场的颠覆性产品？还是仅仅是⼀种增量式产品？ 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  <a:cs typeface="Arial" panose="020B0604020202020204" pitchFamily="34" charset="0"/>
                        </a:rPr>
                        <a:t>该作品是否为实现某种⽬的提供了⼀种新的、有意义的改进</a:t>
                      </a:r>
                      <a:r>
                        <a:rPr lang="zh-CN" altLang="en-US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  <a:cs typeface="Arial" panose="020B0604020202020204" pitchFamily="34" charset="0"/>
                        </a:rPr>
                        <a:t>方</a:t>
                      </a: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  <a:cs typeface="Arial" panose="020B0604020202020204" pitchFamily="34" charset="0"/>
                        </a:rPr>
                        <a:t>法？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最高50分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作品的完整性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该作品是否能带来良好的⽤户体验？ 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该作品是否完成既定功能？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最高30分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作品应⽤前景</a:t>
                      </a:r>
                      <a:endParaRPr sz="18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在技术上，这⼀创意在接下来的2年内是否可⾏？ 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该作品是否可能成为⼀个创业项⽬？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最高20分</a:t>
                      </a:r>
                      <a:endParaRPr sz="18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412933" y="1297158"/>
            <a:ext cx="10320000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sz="1600" dirty="0">
                <a:latin typeface="STFangsong" panose="02010600040101010101" pitchFamily="2" charset="-122"/>
                <a:ea typeface="STFangsong" panose="02010600040101010101" pitchFamily="2" charset="-122"/>
              </a:rPr>
              <a:t>分赛区选拔赛评分标准为百分制，评委根据不同评分标准，结合作品⾃⾝特点进⾏打分。具体 评分标准如下：</a:t>
            </a:r>
            <a:endParaRPr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中美青年创客大赛评审标准：分赛区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Shape 252"/>
          <p:cNvGraphicFramePr/>
          <p:nvPr>
            <p:extLst>
              <p:ext uri="{D42A27DB-BD31-4B8C-83A1-F6EECF244321}">
                <p14:modId xmlns:p14="http://schemas.microsoft.com/office/powerpoint/2010/main" val="1436677341"/>
              </p:ext>
            </p:extLst>
          </p:nvPr>
        </p:nvGraphicFramePr>
        <p:xfrm>
          <a:off x="556117" y="1472867"/>
          <a:ext cx="10925500" cy="4754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评选标准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参考评价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权衡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创新创意优势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作品是否具有⼀定的社会意义，提供了崭新的社会公共服务，或者解决、缓解某个公共领域的问题？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作品是否在问题挖掘、功能实现或技术应⽤⽅⾯具有⼀定的创新性？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作品是否体源于创客创作，⽽⾮专业公司或研究单位带有科研性质的产品原型？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最高30分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作品的完整性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作品是否能够实现既定功能？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作品是否为⽤户提供了有效的功能服务或问题解决⽅案，是否具有良好的⽤户体验？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作品在初赛结束后是否有新的改进和提升？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最高30分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技术的合理性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作品采⽤的技术路线可否满⾜其预期功能的实现？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作品采⽤的技术⼿段是否具有可实现性，能够在较短周期（1-2年内） 投⼊实践？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作品选择的技术是否能够在效率、功能、成本⽅⾯实现平衡？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最高25分</a:t>
                      </a:r>
                      <a:endParaRPr sz="160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作品应⽤前景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作品是否具有成为创业项⽬的可能性？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作品是否具有产业领域的发展价值，能在所处⾏业的市场竞争中有⼀定 的发展空间？ 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项⽬团队是否有产品化的设想、初步调研和规划？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STFangsong" panose="02010600040101010101" pitchFamily="2" charset="-122"/>
                          <a:ea typeface="STFangsong" panose="02010600040101010101" pitchFamily="2" charset="-122"/>
                        </a:rPr>
                        <a:t>最高15分</a:t>
                      </a:r>
                      <a:endParaRPr sz="1600" dirty="0">
                        <a:latin typeface="STFangsong" panose="02010600040101010101" pitchFamily="2" charset="-122"/>
                        <a:ea typeface="STFangsong" panose="02010600040101010101" pitchFamily="2" charset="-122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中美青年创客大赛评审标准：决赛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8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17" y="1075996"/>
            <a:ext cx="6173601" cy="5355620"/>
          </a:xfrm>
          <a:prstGeom prst="rect">
            <a:avLst/>
          </a:prstGeom>
        </p:spPr>
      </p:pic>
      <p:sp>
        <p:nvSpPr>
          <p:cNvPr id="262" name="Shape 262"/>
          <p:cNvSpPr txBox="1"/>
          <p:nvPr/>
        </p:nvSpPr>
        <p:spPr>
          <a:xfrm>
            <a:off x="2541394" y="1408569"/>
            <a:ext cx="259066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2400" b="1" u="sng" dirty="0">
                <a:solidFill>
                  <a:srgbClr val="888888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总决赛</a:t>
            </a:r>
            <a:r>
              <a:rPr lang="zh-CN" altLang="en-US" sz="2400" dirty="0">
                <a:solidFill>
                  <a:srgbClr val="888888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奖项设置：</a:t>
            </a:r>
            <a:endParaRPr sz="2400" dirty="0">
              <a:solidFill>
                <a:srgbClr val="888888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570041" y="4333809"/>
            <a:ext cx="214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600" b="1" u="sng" dirty="0">
                <a:solidFill>
                  <a:srgbClr val="888888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分赛区</a:t>
            </a:r>
            <a:r>
              <a:rPr lang="zh-CN" altLang="en-US" sz="1600" dirty="0">
                <a:solidFill>
                  <a:srgbClr val="888888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奖项设置</a:t>
            </a:r>
            <a:endParaRPr lang="en-US" altLang="zh-CN" sz="1600" dirty="0">
              <a:solidFill>
                <a:srgbClr val="888888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zh-CN" altLang="en-US" sz="1600" dirty="0">
                <a:solidFill>
                  <a:srgbClr val="888888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详见分赛区页面</a:t>
            </a:r>
            <a:endParaRPr sz="1600" dirty="0">
              <a:solidFill>
                <a:srgbClr val="888888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中美青年创客大赛奖项设置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6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大赛官微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DDCE8F-7957-D544-9ADA-138E547D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889" y="1304142"/>
            <a:ext cx="4122882" cy="41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如有问题？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hape 246">
            <a:extLst>
              <a:ext uri="{FF2B5EF4-FFF2-40B4-BE49-F238E27FC236}">
                <a16:creationId xmlns:a16="http://schemas.microsoft.com/office/drawing/2014/main" id="{6A3949E3-BD23-3744-BDF5-F5BAA4DEF357}"/>
              </a:ext>
            </a:extLst>
          </p:cNvPr>
          <p:cNvSpPr txBox="1"/>
          <p:nvPr/>
        </p:nvSpPr>
        <p:spPr>
          <a:xfrm>
            <a:off x="531682" y="1297157"/>
            <a:ext cx="8006673" cy="22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请询大赛工作组秘书处：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联系人：陈栩劼</a:t>
            </a:r>
            <a:endParaRPr lang="en-US" altLang="zh-CN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邮箱：</a:t>
            </a:r>
            <a:r>
              <a:rPr lang="en-US" sz="28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eastasia-ur@google.com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电话：</a:t>
            </a:r>
            <a:r>
              <a:rPr lang="en-US" altLang="zh-CN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010-6250 5857</a:t>
            </a:r>
            <a:endParaRPr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31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12367" y="2220100"/>
            <a:ext cx="3575600" cy="37940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EA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以“共创未来”为主题，倡导参赛选手关注社区、教育、环保、健康、能源、交通等可持续发展领域，结合创新理念和前沿科技，打造具有社会和产业价值的全新作品。</a:t>
            </a:r>
            <a:endParaRPr sz="2000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2000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2000" dirty="0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2000" dirty="0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318833" y="2205367"/>
            <a:ext cx="3575600" cy="37940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EA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自</a:t>
            </a:r>
            <a:r>
              <a:rPr lang="en-US" altLang="zh-CN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2014</a:t>
            </a: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年至今，已成功举办</a:t>
            </a:r>
            <a:r>
              <a:rPr lang="zh-CN" altLang="en-US" sz="20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四届</a:t>
            </a: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，吸引中美青年广泛、深度参与，丰富中美青年交流模式，为</a:t>
            </a:r>
            <a:r>
              <a:rPr lang="zh-CN" altLang="en-US" sz="20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中美人文交流</a:t>
            </a: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高层磋商机制增加了“创新”亮点。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200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r>
              <a:rPr lang="zh-CN" altLang="en-US" sz="1733">
                <a:solidFill>
                  <a:srgbClr val="999999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 </a:t>
            </a: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118967" y="2220100"/>
            <a:ext cx="3575600" cy="37940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FB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主办单位：</a:t>
            </a:r>
            <a:b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</a:b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中华人民共和国教育部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承办单位：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31789">
              <a:lnSpc>
                <a:spcPct val="115000"/>
              </a:lnSpc>
              <a:buClr>
                <a:schemeClr val="dk2"/>
              </a:buClr>
              <a:buSzPts val="1500"/>
              <a:buFont typeface="Google Sans"/>
              <a:buChar char="●"/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中国（教育部）留学服务中心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31789">
              <a:lnSpc>
                <a:spcPct val="115000"/>
              </a:lnSpc>
              <a:buClr>
                <a:schemeClr val="dk2"/>
              </a:buClr>
              <a:buSzPts val="1500"/>
              <a:buFont typeface="Google Sans"/>
              <a:buChar char="●"/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清华大学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31789">
              <a:lnSpc>
                <a:spcPct val="115000"/>
              </a:lnSpc>
              <a:buClr>
                <a:schemeClr val="dk2"/>
              </a:buClr>
              <a:buSzPts val="1500"/>
              <a:buFont typeface="Google Sans"/>
              <a:buChar char="●"/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北京歌华文化发展集团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31789">
              <a:lnSpc>
                <a:spcPct val="115000"/>
              </a:lnSpc>
              <a:buClr>
                <a:schemeClr val="dk2"/>
              </a:buClr>
              <a:buSzPts val="1500"/>
              <a:buFont typeface="Google Sans"/>
              <a:buChar char="●"/>
            </a:pPr>
            <a:r>
              <a:rPr lang="zh-CN" altLang="en-US" sz="20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谷歌信息技术（中国）有限公司</a:t>
            </a:r>
            <a:endParaRPr sz="20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17473" y="1515767"/>
            <a:ext cx="3575600" cy="56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大赛主题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308860" y="1515767"/>
            <a:ext cx="3575600" cy="56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历史成果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103688" y="1515767"/>
            <a:ext cx="3575600" cy="56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组织机构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600" y="4245167"/>
            <a:ext cx="1891733" cy="13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中美青年创客大赛赛事简介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8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12567" y="2220100"/>
            <a:ext cx="3522400" cy="34132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rgbClr val="666666"/>
              </a:buClr>
              <a:buSzPts val="1200"/>
              <a:buFont typeface="Google Sans"/>
              <a:buChar char="●"/>
            </a:pP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中美青年创客大赛对任何</a:t>
            </a:r>
            <a:r>
              <a:rPr lang="zh-CN" altLang="en-US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中国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公民或</a:t>
            </a:r>
            <a:r>
              <a:rPr lang="zh-CN" altLang="en-US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美国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公民、或在中国或美国获得永久合法居留权的个人开放。</a:t>
            </a:r>
            <a:endParaRPr sz="1600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06390">
              <a:lnSpc>
                <a:spcPct val="115000"/>
              </a:lnSpc>
              <a:buClr>
                <a:srgbClr val="666666"/>
              </a:buClr>
              <a:buSzPts val="1200"/>
              <a:buFont typeface="Google Sans"/>
              <a:buChar char="●"/>
            </a:pP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报名者年龄应在大赛报名起始日时符合</a:t>
            </a:r>
            <a:r>
              <a:rPr lang="en-US" altLang="zh-CN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18</a:t>
            </a:r>
            <a:r>
              <a:rPr lang="zh-CN" altLang="en-US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周岁以上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（含</a:t>
            </a:r>
            <a:r>
              <a:rPr lang="en-US" altLang="zh-CN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18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周岁整）或</a:t>
            </a:r>
            <a:r>
              <a:rPr lang="en-US" altLang="zh-CN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40</a:t>
            </a:r>
            <a:r>
              <a:rPr lang="zh-CN" altLang="en-US" sz="1600" b="1" dirty="0">
                <a:solidFill>
                  <a:srgbClr val="4285F4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周岁以下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（含</a:t>
            </a:r>
            <a:r>
              <a:rPr lang="en-US" altLang="zh-CN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40</a:t>
            </a:r>
            <a:r>
              <a:rPr lang="zh-CN" altLang="en-US" sz="1600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周岁整）的要求。</a:t>
            </a:r>
            <a:endParaRPr sz="1600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333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333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333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333" dirty="0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333" dirty="0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270033" y="2205367"/>
            <a:ext cx="3522400" cy="34132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EA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Font typeface="Google Sans"/>
              <a:buChar char="●"/>
            </a:pP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报名者需通过登录中美青年创客大赛官方网站（</a:t>
            </a:r>
            <a:r>
              <a:rPr lang="en-US" altLang="zh-CN" sz="16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https://www.chinaus-maker.org/</a:t>
            </a: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）完成报名工作。</a:t>
            </a:r>
            <a:endParaRPr sz="16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Font typeface="Google Sans"/>
              <a:buChar char="●"/>
            </a:pP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报名者可采用</a:t>
            </a:r>
            <a:r>
              <a:rPr lang="zh-CN" altLang="en-US" sz="16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个人</a:t>
            </a: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或</a:t>
            </a:r>
            <a:r>
              <a:rPr lang="zh-CN" altLang="en-US" sz="16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团队</a:t>
            </a: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方式参赛，报名时需要选择参赛</a:t>
            </a:r>
            <a:r>
              <a:rPr lang="zh-CN" altLang="en-US" sz="1600" b="1">
                <a:solidFill>
                  <a:srgbClr val="EA433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分赛区</a:t>
            </a: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，并根据所选分赛区要求统一参赛，同场竞技。</a:t>
            </a:r>
            <a:endParaRPr sz="160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r>
              <a:rPr lang="zh-CN" altLang="en-US" sz="1733">
                <a:solidFill>
                  <a:srgbClr val="999999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 </a:t>
            </a: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999999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990967" y="2220100"/>
            <a:ext cx="3522400" cy="3413200"/>
          </a:xfrm>
          <a:prstGeom prst="rect">
            <a:avLst/>
          </a:prstGeom>
          <a:solidFill>
            <a:srgbClr val="E8EAED"/>
          </a:solidFill>
          <a:ln w="19050" cap="flat" cmpd="sng">
            <a:solidFill>
              <a:srgbClr val="FB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Font typeface="Google Sans"/>
              <a:buChar char="●"/>
            </a:pP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以团队形式报名时，团队总人数不得超过</a:t>
            </a:r>
            <a:r>
              <a:rPr lang="en-US" altLang="zh-CN" sz="1600" b="1">
                <a:solidFill>
                  <a:srgbClr val="FBBC0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5</a:t>
            </a:r>
            <a:r>
              <a:rPr lang="zh-CN" altLang="en-US" sz="1600" b="1">
                <a:solidFill>
                  <a:srgbClr val="FBBC05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人</a:t>
            </a: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（含领队），领队为团队的联系人和代表。</a:t>
            </a:r>
            <a:endParaRPr sz="16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Font typeface="Google Sans"/>
              <a:buChar char="●"/>
            </a:pP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直至比赛正式开始前，领队可替换一位或多位成员，领队不可更换。</a:t>
            </a:r>
            <a:endParaRPr sz="1600">
              <a:solidFill>
                <a:schemeClr val="dk2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  <a:p>
            <a:pPr marL="609585" indent="-406390">
              <a:lnSpc>
                <a:spcPct val="115000"/>
              </a:lnSpc>
              <a:buClr>
                <a:schemeClr val="dk2"/>
              </a:buClr>
              <a:buSzPts val="1200"/>
              <a:buFont typeface="Google Sans"/>
              <a:buChar char="●"/>
            </a:pPr>
            <a:r>
              <a:rPr lang="zh-CN" altLang="en-US"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参赛选手可参加到多个团队中，但至多作为其中一支团队的领队。</a:t>
            </a:r>
            <a:endParaRPr sz="1600"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12567" y="1475433"/>
            <a:ext cx="3522400" cy="56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参赛资格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270033" y="1515767"/>
            <a:ext cx="3522400" cy="56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报名方式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990967" y="1515767"/>
            <a:ext cx="3522400" cy="56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团队报名要求</a:t>
            </a:r>
            <a:endParaRPr sz="2400" b="1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12567" y="5685267"/>
            <a:ext cx="1050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600" b="1">
                <a:solidFill>
                  <a:srgbClr val="34A853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详细规则请查阅官方网站：</a:t>
            </a:r>
            <a:r>
              <a:rPr lang="en-US" altLang="zh-CN" sz="1600" u="sng">
                <a:solidFill>
                  <a:schemeClr val="hlink"/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https://www.chinaus-maker.org/</a:t>
            </a:r>
            <a:r>
              <a:rPr lang="zh-CN" altLang="en-US" sz="1600" u="sng">
                <a:solidFill>
                  <a:schemeClr val="hlink"/>
                </a:solidFill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参赛要求</a:t>
            </a:r>
            <a:endParaRPr sz="1600">
              <a:solidFill>
                <a:srgbClr val="34A853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中美青年创客大赛参赛要求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大赛主页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C383D-C18A-E948-9509-8EDD13AD01AC}"/>
              </a:ext>
            </a:extLst>
          </p:cNvPr>
          <p:cNvSpPr txBox="1"/>
          <p:nvPr/>
        </p:nvSpPr>
        <p:spPr>
          <a:xfrm>
            <a:off x="522514" y="1294410"/>
            <a:ext cx="10390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Hans" altLang="en-U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大赛主页：</a:t>
            </a:r>
            <a:endParaRPr lang="en-US" altLang="zh-Hans" sz="3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ans" sz="32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https://www.chinaus-maker.org/</a:t>
            </a:r>
            <a:r>
              <a:rPr lang="en-US" altLang="zh-Han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Hans" altLang="en-U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美国赛区</a:t>
            </a:r>
            <a:r>
              <a:rPr lang="zh-Hans" altLang="en-US" sz="3200">
                <a:latin typeface="STFangsong" panose="02010600040101010101" pitchFamily="2" charset="-122"/>
                <a:ea typeface="STFangsong" panose="02010600040101010101" pitchFamily="2" charset="-122"/>
              </a:rPr>
              <a:t>主页：</a:t>
            </a:r>
            <a:endParaRPr lang="en-US" altLang="zh-Hans" sz="3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ans" sz="3200" dirty="0">
                <a:latin typeface="STFangsong" panose="02010600040101010101" pitchFamily="2" charset="-122"/>
                <a:ea typeface="STFangsong" panose="02010600040101010101" pitchFamily="2" charset="-122"/>
                <a:hlinkClick r:id="rId4"/>
              </a:rPr>
              <a:t>https://www.hackster.io/contests/2018chinausyoungmakercompetition</a:t>
            </a:r>
            <a:r>
              <a:rPr lang="zh-Hans" altLang="en-U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endParaRPr lang="en-US" sz="32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参赛技术平台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C383D-C18A-E948-9509-8EDD13AD01AC}"/>
              </a:ext>
            </a:extLst>
          </p:cNvPr>
          <p:cNvSpPr txBox="1"/>
          <p:nvPr/>
        </p:nvSpPr>
        <p:spPr>
          <a:xfrm>
            <a:off x="546264" y="926285"/>
            <a:ext cx="10390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s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开源、开放，不限制。参赛团队可自由选择合适的开发平台参赛；</a:t>
            </a:r>
            <a:endParaRPr lang="en-US" altLang="zh-Han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s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鼓励基于开源技术的创客作品，比如：</a:t>
            </a:r>
            <a:endParaRPr lang="en-US" altLang="zh-Han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人工智能</a:t>
            </a:r>
            <a:r>
              <a:rPr lang="zh-Hans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：</a:t>
            </a:r>
            <a:endParaRPr lang="en-US" altLang="zh-Han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s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人工智能</a:t>
            </a: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开源框架</a:t>
            </a:r>
            <a:r>
              <a:rPr lang="en-US" sz="24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TensorFlow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： 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https://tensorflow.google.cn/</a:t>
            </a: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移动应用和物联网：</a:t>
            </a:r>
            <a:endParaRPr lang="en-US" altLang="zh-CN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开源移动开发平台</a:t>
            </a:r>
            <a:r>
              <a:rPr lang="en-US" sz="24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Android：</a:t>
            </a:r>
            <a:r>
              <a:rPr lang="en-US" sz="2400" dirty="0" err="1">
                <a:latin typeface="STFangsong" panose="02010600040101010101" pitchFamily="2" charset="-122"/>
                <a:ea typeface="STFangsong" panose="02010600040101010101" pitchFamily="2" charset="-122"/>
                <a:hlinkClick r:id="rId4"/>
              </a:rPr>
              <a:t>https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  <a:hlinkClick r:id="rId4"/>
              </a:rPr>
              <a:t>://developer.android.google.cn/index.html</a:t>
            </a: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Android</a:t>
            </a: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开发官方</a:t>
            </a:r>
            <a:r>
              <a:rPr lang="en-US" sz="2400" dirty="0" err="1">
                <a:latin typeface="STFangsong" panose="02010600040101010101" pitchFamily="2" charset="-122"/>
                <a:ea typeface="STFangsong" panose="02010600040101010101" pitchFamily="2" charset="-122"/>
              </a:rPr>
              <a:t>IDE，AndroidStudio：</a:t>
            </a:r>
            <a:r>
              <a:rPr lang="en-US" sz="2400" dirty="0" err="1">
                <a:latin typeface="STFangsong" panose="02010600040101010101" pitchFamily="2" charset="-122"/>
                <a:ea typeface="STFangsong" panose="02010600040101010101" pitchFamily="2" charset="-122"/>
                <a:hlinkClick r:id="rId5"/>
              </a:rPr>
              <a:t>https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  <a:hlinkClick r:id="rId5"/>
              </a:rPr>
              <a:t>://developer.android.google.cn/studio/index.html</a:t>
            </a: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物联网开发平台：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Android Things </a:t>
            </a:r>
            <a:r>
              <a:rPr lang="en-US" sz="2400" dirty="0">
                <a:latin typeface="STFangsong" panose="02010600040101010101" pitchFamily="2" charset="-122"/>
                <a:ea typeface="STFangsong" panose="02010600040101010101" pitchFamily="2" charset="-122"/>
                <a:hlinkClick r:id="rId6"/>
              </a:rPr>
              <a:t>https://atdocs.cn/</a:t>
            </a:r>
            <a:r>
              <a:rPr lang="zh-Hans" altLang="en-US" sz="24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endParaRPr lang="en-US" sz="24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08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Shape 196"/>
          <p:cNvGrpSpPr/>
          <p:nvPr/>
        </p:nvGrpSpPr>
        <p:grpSpPr>
          <a:xfrm>
            <a:off x="7677846" y="1383167"/>
            <a:ext cx="4407600" cy="4644067"/>
            <a:chOff x="5632317" y="1189775"/>
            <a:chExt cx="3305700" cy="3483050"/>
          </a:xfrm>
        </p:grpSpPr>
        <p:sp>
          <p:nvSpPr>
            <p:cNvPr id="197" name="Shape 19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第三阶段：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中美青年创客大赛决赛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总决赛共 </a:t>
              </a:r>
              <a:r>
                <a:rPr lang="en-US" altLang="zh-CN" sz="1600" b="1">
                  <a:solidFill>
                    <a:schemeClr val="accent3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70</a:t>
              </a:r>
              <a:r>
                <a:rPr lang="zh-CN" altLang="en-US" sz="160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 支团队</a:t>
              </a:r>
              <a:endParaRPr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en-US" altLang="zh-CN" sz="160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70 </a:t>
              </a:r>
              <a:r>
                <a:rPr lang="zh-CN" altLang="en-US" sz="160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支团队聚齐北京，角逐各奖项</a:t>
              </a:r>
              <a:endParaRPr sz="160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>
                <a:lnSpc>
                  <a:spcPct val="115000"/>
                </a:lnSpc>
              </a:pPr>
              <a:endParaRPr sz="1600"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168090" y="1383452"/>
            <a:ext cx="4729200" cy="4643781"/>
            <a:chOff x="0" y="1189989"/>
            <a:chExt cx="3546900" cy="3482836"/>
          </a:xfrm>
        </p:grpSpPr>
        <p:sp>
          <p:nvSpPr>
            <p:cNvPr id="200" name="Shape 20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第一阶段：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大赛启动、参赛选手报名和分赛区选拔赛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62475" y="2057125"/>
              <a:ext cx="2464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参赛选手需选择</a:t>
              </a:r>
              <a:r>
                <a:rPr lang="zh-CN" altLang="en-US" sz="1600" b="1" dirty="0">
                  <a:solidFill>
                    <a:schemeClr val="accent3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一个</a:t>
              </a: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分赛区参赛（不可多选）</a:t>
              </a:r>
              <a:endParaRPr sz="1600" dirty="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参赛选手按照分赛区要求报名、提交参赛作品并参加分赛区选拔赛</a:t>
              </a:r>
              <a:endParaRPr sz="1600" dirty="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国内分赛区共</a:t>
              </a:r>
              <a:r>
                <a:rPr lang="en-US" altLang="zh-CN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12</a:t>
              </a: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个，具体名单详见竞赛官网</a:t>
              </a:r>
              <a:endParaRPr sz="1600" dirty="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美国分赛区</a:t>
              </a:r>
              <a:r>
                <a:rPr lang="en-US" altLang="zh-CN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1</a:t>
              </a: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个</a:t>
              </a:r>
              <a:endParaRPr sz="1600" dirty="0">
                <a:solidFill>
                  <a:schemeClr val="dk2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国内各分赛区前</a:t>
              </a:r>
              <a:r>
                <a:rPr lang="en-US" altLang="zh-CN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5</a:t>
              </a: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名晋级总决赛；美国赛区前</a:t>
              </a:r>
              <a:r>
                <a:rPr lang="en-US" altLang="zh-CN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10</a:t>
              </a:r>
              <a:r>
                <a:rPr lang="zh-CN" altLang="en-US" sz="1600" dirty="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名晋级总决赛。</a:t>
              </a:r>
              <a:endParaRPr sz="1600" dirty="0"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4093695" y="1383167"/>
            <a:ext cx="4407600" cy="4644067"/>
            <a:chOff x="2944204" y="1189775"/>
            <a:chExt cx="3305700" cy="3483050"/>
          </a:xfrm>
        </p:grpSpPr>
        <p:sp>
          <p:nvSpPr>
            <p:cNvPr id="203" name="Shape 20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第二阶段：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  <a:p>
              <a:pPr algn="ctr"/>
              <a:r>
                <a:rPr lang="zh-CN" altLang="en-US" sz="1600">
                  <a:solidFill>
                    <a:srgbClr val="FFFFFF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Roboto"/>
                  <a:sym typeface="Roboto"/>
                </a:rPr>
                <a:t>决赛入围团队打磨作品</a:t>
              </a:r>
              <a:endParaRPr sz="16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Font typeface="Google Sans"/>
                <a:buChar char="●"/>
              </a:pPr>
              <a:r>
                <a:rPr lang="zh-CN" altLang="en-US" sz="1600">
                  <a:solidFill>
                    <a:schemeClr val="dk2"/>
                  </a:solidFill>
                  <a:latin typeface="STFangsong" panose="02010600040101010101" pitchFamily="2" charset="-122"/>
                  <a:ea typeface="STFangsong" panose="02010600040101010101" pitchFamily="2" charset="-122"/>
                  <a:cs typeface="Google Sans"/>
                  <a:sym typeface="Google Sans"/>
                </a:rPr>
                <a:t>入围决赛的参赛选手打磨、优化参赛作品</a:t>
              </a:r>
              <a:endParaRPr sz="1600">
                <a:latin typeface="STFangsong" panose="02010600040101010101" pitchFamily="2" charset="-122"/>
                <a:ea typeface="STFangsong" panose="02010600040101010101" pitchFamily="2" charset="-122"/>
                <a:cs typeface="Roboto"/>
                <a:sym typeface="Roboto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中美青年创客大赛参赛流程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AA57ADF-DB2D-DE48-8D20-D5F560EA60C7}"/>
              </a:ext>
            </a:extLst>
          </p:cNvPr>
          <p:cNvSpPr/>
          <p:nvPr/>
        </p:nvSpPr>
        <p:spPr>
          <a:xfrm>
            <a:off x="8882743" y="3788230"/>
            <a:ext cx="2339439" cy="997528"/>
          </a:xfrm>
          <a:prstGeom prst="wedgeRoundRectCallout">
            <a:avLst>
              <a:gd name="adj1" fmla="val -33123"/>
              <a:gd name="adj2" fmla="val -65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b="1" dirty="0">
                <a:latin typeface="STFangsong" panose="02010600040101010101" pitchFamily="2" charset="-122"/>
                <a:ea typeface="STFangsong" panose="02010600040101010101" pitchFamily="2" charset="-122"/>
              </a:rPr>
              <a:t>包含国内</a:t>
            </a:r>
            <a:r>
              <a:rPr lang="en-US" altLang="zh-Hans" b="1" dirty="0">
                <a:latin typeface="STFangsong" panose="02010600040101010101" pitchFamily="2" charset="-122"/>
                <a:ea typeface="STFangsong" panose="02010600040101010101" pitchFamily="2" charset="-122"/>
              </a:rPr>
              <a:t>60</a:t>
            </a:r>
            <a:r>
              <a:rPr lang="zh-Hans" altLang="en-US" b="1" dirty="0">
                <a:latin typeface="STFangsong" panose="02010600040101010101" pitchFamily="2" charset="-122"/>
                <a:ea typeface="STFangsong" panose="02010600040101010101" pitchFamily="2" charset="-122"/>
              </a:rPr>
              <a:t>支团队和美国赛区</a:t>
            </a:r>
            <a:r>
              <a:rPr lang="en-US" altLang="zh-Hans" b="1" dirty="0">
                <a:latin typeface="STFangsong" panose="02010600040101010101" pitchFamily="2" charset="-122"/>
                <a:ea typeface="STFangsong" panose="02010600040101010101" pitchFamily="2" charset="-122"/>
              </a:rPr>
              <a:t>10</a:t>
            </a:r>
            <a:r>
              <a:rPr lang="zh-Hans" altLang="en-US" b="1" dirty="0">
                <a:latin typeface="STFangsong" panose="02010600040101010101" pitchFamily="2" charset="-122"/>
                <a:ea typeface="STFangsong" panose="02010600040101010101" pitchFamily="2" charset="-122"/>
              </a:rPr>
              <a:t>支团队参加在北京的总决赛</a:t>
            </a:r>
            <a:endParaRPr lang="en-US" b="1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936167" y="1547667"/>
            <a:ext cx="663200" cy="6428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1</a:t>
            </a:r>
            <a:endParaRPr sz="2400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936167" y="2923717"/>
            <a:ext cx="663200" cy="642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2</a:t>
            </a:r>
            <a:endParaRPr sz="2400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936167" y="4261833"/>
            <a:ext cx="663200" cy="6428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Google Sans"/>
                <a:sym typeface="Google Sans"/>
              </a:rPr>
              <a:t>3</a:t>
            </a:r>
            <a:endParaRPr sz="2400">
              <a:solidFill>
                <a:srgbClr val="FFFFFF"/>
              </a:solidFill>
              <a:latin typeface="STFangsong" panose="02010600040101010101" pitchFamily="2" charset="-122"/>
              <a:ea typeface="STFangsong" panose="02010600040101010101" pitchFamily="2" charset="-122"/>
              <a:cs typeface="Google Sans"/>
              <a:sym typeface="Google San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065667" y="1426867"/>
            <a:ext cx="7932000" cy="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大赛启动、参赛选手报名和分赛区选拔赛</a:t>
            </a:r>
            <a:endParaRPr sz="2400" dirty="0">
              <a:solidFill>
                <a:srgbClr val="666666"/>
              </a:solidFill>
              <a:highlight>
                <a:srgbClr val="FFFFFF"/>
              </a:highlight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altLang="zh-CN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2018</a:t>
            </a: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年</a:t>
            </a:r>
            <a:r>
              <a:rPr lang="en-US" altLang="zh-CN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CN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日</a:t>
            </a:r>
            <a:r>
              <a:rPr lang="en-US" altLang="zh-CN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-7</a:t>
            </a: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CN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9</a:t>
            </a:r>
            <a:r>
              <a:rPr lang="zh-CN" altLang="en-US" sz="2400" dirty="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日</a:t>
            </a:r>
            <a:endParaRPr sz="2400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065667" y="2730900"/>
            <a:ext cx="7133200" cy="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决赛入围团队打磨作品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2018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年</a:t>
            </a:r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7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-2018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年</a:t>
            </a:r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8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月上旬</a:t>
            </a:r>
            <a:endParaRPr sz="240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065667" y="4034933"/>
            <a:ext cx="5866400" cy="1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中美青年创客大赛决赛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2018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年</a:t>
            </a:r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8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CN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13-17</a:t>
            </a:r>
            <a:r>
              <a:rPr lang="zh-CN" altLang="en-US" sz="2400">
                <a:solidFill>
                  <a:srgbClr val="666666"/>
                </a:solidFill>
                <a:highlight>
                  <a:srgbClr val="FFFFFF"/>
                </a:highlight>
                <a:latin typeface="STFangsong" panose="02010600040101010101" pitchFamily="2" charset="-122"/>
                <a:ea typeface="STFangsong" panose="02010600040101010101" pitchFamily="2" charset="-122"/>
              </a:rPr>
              <a:t>日</a:t>
            </a:r>
            <a:endParaRPr sz="240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8286880" y="1236148"/>
            <a:ext cx="3210800" cy="4983104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分赛区列表：</a:t>
            </a:r>
            <a:endParaRPr sz="24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北京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天津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成都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温州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厦门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深圳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上海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南京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西安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海口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苏州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沈阳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2018</a:t>
            </a:r>
            <a:r>
              <a:rPr lang="zh-CN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中美青年创客大赛日程安排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0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1232937" y="947531"/>
            <a:ext cx="2032777" cy="4983104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分赛区：</a:t>
            </a:r>
            <a:endParaRPr sz="24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北京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天津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成都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温州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厦门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深圳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上海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南京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西安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海口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苏州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609585" indent="-423323">
              <a:lnSpc>
                <a:spcPct val="115000"/>
              </a:lnSpc>
              <a:buClr>
                <a:srgbClr val="666666"/>
              </a:buClr>
              <a:buSzPts val="1400"/>
              <a:buChar char="●"/>
            </a:pPr>
            <a:r>
              <a:rPr lang="zh-CN" altLang="en-US" sz="2000" b="1" dirty="0">
                <a:solidFill>
                  <a:srgbClr val="666666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沈阳</a:t>
            </a:r>
            <a:endParaRPr sz="2000" b="1" dirty="0">
              <a:solidFill>
                <a:srgbClr val="666666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如何参与国内分赛区报名？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FD783-6933-D844-834B-870706D3E5E0}"/>
              </a:ext>
            </a:extLst>
          </p:cNvPr>
          <p:cNvSpPr txBox="1"/>
          <p:nvPr/>
        </p:nvSpPr>
        <p:spPr>
          <a:xfrm>
            <a:off x="3598229" y="1377536"/>
            <a:ext cx="8217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地域不限，可自由选择任一分赛区报名；但鼓励就近原则，选择当地赛区或者临近赛区报名；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请关注分赛区的承办校（教育部门）信息，包括分赛区实施办法和分赛区特有的比赛日程、关键日期；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鼓励在华留学生参与大赛，在国内分赛区报名；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如有问题，请询大赛工作组秘书处（最有一页有联系方式）。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4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875182" y="304803"/>
            <a:ext cx="8441635" cy="64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3200" b="1" dirty="0">
                <a:latin typeface="STFangsong" panose="02010600040101010101" pitchFamily="2" charset="-122"/>
                <a:ea typeface="STFangsong" panose="02010600040101010101" pitchFamily="2" charset="-122"/>
                <a:cs typeface="Arial" panose="020B0604020202020204" pitchFamily="34" charset="0"/>
              </a:rPr>
              <a:t>美国赛区参赛办法</a:t>
            </a:r>
            <a:endParaRPr lang="en-US" sz="3200" b="1" dirty="0">
              <a:latin typeface="STFangsong" panose="02010600040101010101" pitchFamily="2" charset="-122"/>
              <a:ea typeface="STFangsong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FD783-6933-D844-834B-870706D3E5E0}"/>
              </a:ext>
            </a:extLst>
          </p:cNvPr>
          <p:cNvSpPr txBox="1"/>
          <p:nvPr/>
        </p:nvSpPr>
        <p:spPr>
          <a:xfrm>
            <a:off x="629399" y="995031"/>
            <a:ext cx="110796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初赛阶段：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4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日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-6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22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日，在美国赛区主页报名和提交参赛作品：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  <a:hlinkClick r:id="rId3"/>
              </a:rPr>
              <a:t>https://www.hackster.io/contests/2018chinausyoungmakercompetition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  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6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月底，经评审确定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10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支参加总决赛名单；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7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-8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月上旬，参赛队打磨完善参赛作品；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决赛：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8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13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日，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10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支团队赴中国北京参加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8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月</a:t>
            </a:r>
            <a:r>
              <a:rPr lang="en-US" altLang="zh-Han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13-17</a:t>
            </a: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日的总决赛活动，及后续文化交流活动；</a:t>
            </a:r>
            <a:endParaRPr lang="en-US" altLang="zh-Han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STFangsong" panose="02010600040101010101" pitchFamily="2" charset="-122"/>
                <a:ea typeface="STFangsong" panose="02010600040101010101" pitchFamily="2" charset="-122"/>
              </a:rPr>
              <a:t>费用：来回机票和签证费用、大赛期间食宿费用由大赛工作组负责。</a:t>
            </a:r>
            <a:endParaRPr lang="en-US" sz="2800" dirty="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5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1307</Words>
  <Application>Microsoft Office PowerPoint</Application>
  <PresentationFormat>宽屏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Google Sans</vt:lpstr>
      <vt:lpstr>STFangsong</vt:lpstr>
      <vt:lpstr>Arial</vt:lpstr>
      <vt:lpstr>Calibri</vt:lpstr>
      <vt:lpstr>Calibri Light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Google,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欢迎来到  2018年Google创新特训营</dc:title>
  <dc:creator>Choozen Wan</dc:creator>
  <cp:lastModifiedBy>SD</cp:lastModifiedBy>
  <cp:revision>41</cp:revision>
  <dcterms:created xsi:type="dcterms:W3CDTF">2018-03-22T01:07:44Z</dcterms:created>
  <dcterms:modified xsi:type="dcterms:W3CDTF">2018-04-02T11:36:10Z</dcterms:modified>
</cp:coreProperties>
</file>