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99F475-D044-8D2B-D2DE-AF53AACDD8CA}" v="2" dt="2025-04-13T16:51:54.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E0BB1-DB64-4E1C-9E02-A404DEDC7A95}" type="datetimeFigureOut">
              <a:rPr lang="en-IN" smtClean="0"/>
              <a:t>13-04-2025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2CB85-11E1-4693-BC25-59292897EB29}" type="slidenum">
              <a:rPr lang="en-IN" smtClean="0"/>
              <a:t>‹#›</a:t>
            </a:fld>
            <a:endParaRPr lang="en-IN"/>
          </a:p>
        </p:txBody>
      </p:sp>
    </p:spTree>
    <p:extLst>
      <p:ext uri="{BB962C8B-B14F-4D97-AF65-F5344CB8AC3E}">
        <p14:creationId xmlns:p14="http://schemas.microsoft.com/office/powerpoint/2010/main" val="62684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EC2CB85-11E1-4693-BC25-59292897EB29}" type="slidenum">
              <a:rPr lang="en-IN" smtClean="0"/>
              <a:t>3</a:t>
            </a:fld>
            <a:endParaRPr lang="en-IN"/>
          </a:p>
        </p:txBody>
      </p:sp>
    </p:spTree>
    <p:extLst>
      <p:ext uri="{BB962C8B-B14F-4D97-AF65-F5344CB8AC3E}">
        <p14:creationId xmlns:p14="http://schemas.microsoft.com/office/powerpoint/2010/main" val="75869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4/13/2025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9471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4/13/2025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166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4/13/2025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457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4/13/2025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8907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4/13/2025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97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4/13/2025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92643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4/13/2025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6372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4/13/2025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46876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4/13/2025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50296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4/13/2025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47440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4/13/2025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1496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4/13/2025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32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sthetic liquid watercolor and ink">
            <a:extLst>
              <a:ext uri="{FF2B5EF4-FFF2-40B4-BE49-F238E27FC236}">
                <a16:creationId xmlns:a16="http://schemas.microsoft.com/office/drawing/2014/main" id="{8B098F6D-6008-F01C-589F-0A930ED5EDE0}"/>
              </a:ext>
            </a:extLst>
          </p:cNvPr>
          <p:cNvPicPr>
            <a:picLocks noChangeAspect="1"/>
          </p:cNvPicPr>
          <p:nvPr/>
        </p:nvPicPr>
        <p:blipFill>
          <a:blip r:embed="rId2"/>
          <a:srcRect t="2546" b="5991"/>
          <a:stretch/>
        </p:blipFill>
        <p:spPr>
          <a:xfrm>
            <a:off x="120600" y="11"/>
            <a:ext cx="12191979" cy="6857989"/>
          </a:xfrm>
          <a:prstGeom prst="rect">
            <a:avLst/>
          </a:prstGeom>
        </p:spPr>
      </p:pic>
      <p:sp>
        <p:nvSpPr>
          <p:cNvPr id="20" name="Rectangle 19">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DD02E-92D6-D248-BE4C-EC17DC76A4E7}"/>
              </a:ext>
            </a:extLst>
          </p:cNvPr>
          <p:cNvSpPr>
            <a:spLocks noGrp="1"/>
          </p:cNvSpPr>
          <p:nvPr>
            <p:ph type="ctrTitle"/>
          </p:nvPr>
        </p:nvSpPr>
        <p:spPr>
          <a:xfrm>
            <a:off x="640080" y="914400"/>
            <a:ext cx="4892948" cy="3427867"/>
          </a:xfrm>
        </p:spPr>
        <p:txBody>
          <a:bodyPr anchor="t">
            <a:normAutofit/>
          </a:bodyPr>
          <a:lstStyle/>
          <a:p>
            <a:r>
              <a:rPr lang="en-US" sz="5000" b="1" i="0">
                <a:solidFill>
                  <a:srgbClr val="FFFFFF"/>
                </a:solidFill>
                <a:effectLst/>
                <a:latin typeface="Segoe UI" panose="020B0502040204020203" pitchFamily="34" charset="0"/>
              </a:rPr>
              <a:t>Electric Drive Fault Diagnosis System</a:t>
            </a:r>
            <a:br>
              <a:rPr lang="en-US" sz="5000" b="1" i="0">
                <a:solidFill>
                  <a:srgbClr val="FFFFFF"/>
                </a:solidFill>
                <a:effectLst/>
                <a:latin typeface="Segoe UI" panose="020B0502040204020203" pitchFamily="34" charset="0"/>
              </a:rPr>
            </a:br>
            <a:endParaRPr lang="en-IN" sz="5000">
              <a:solidFill>
                <a:srgbClr val="FFFFFF"/>
              </a:solidFill>
            </a:endParaRPr>
          </a:p>
        </p:txBody>
      </p:sp>
      <p:cxnSp>
        <p:nvCxnSpPr>
          <p:cNvPr id="22" name="Straight Connector 21">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2382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758B1-7FEF-F504-5346-1A2CDD88C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87D218-D6F8-4DD0-149F-C11EB7D1D2A3}"/>
              </a:ext>
            </a:extLst>
          </p:cNvPr>
          <p:cNvSpPr>
            <a:spLocks noGrp="1"/>
          </p:cNvSpPr>
          <p:nvPr>
            <p:ph type="title"/>
          </p:nvPr>
        </p:nvSpPr>
        <p:spPr>
          <a:xfrm>
            <a:off x="377819" y="327261"/>
            <a:ext cx="10890929" cy="1097280"/>
          </a:xfrm>
        </p:spPr>
        <p:txBody>
          <a:bodyPr>
            <a:normAutofit/>
          </a:bodyPr>
          <a:lstStyle/>
          <a:p>
            <a:r>
              <a:rPr lang="en-IN" sz="3600" b="1" i="0">
                <a:effectLst/>
                <a:latin typeface="Montserrat" panose="00000500000000000000" pitchFamily="2" charset="0"/>
              </a:rPr>
              <a:t>Results for the Project:</a:t>
            </a:r>
            <a:endParaRPr lang="en-IN" sz="3600">
              <a:latin typeface="Montserrat" panose="00000500000000000000" pitchFamily="2" charset="0"/>
            </a:endParaRPr>
          </a:p>
        </p:txBody>
      </p:sp>
      <p:sp>
        <p:nvSpPr>
          <p:cNvPr id="4" name="TextBox 3">
            <a:extLst>
              <a:ext uri="{FF2B5EF4-FFF2-40B4-BE49-F238E27FC236}">
                <a16:creationId xmlns:a16="http://schemas.microsoft.com/office/drawing/2014/main" id="{FC837BA3-0C34-B6AE-E161-E417FF9F4F7E}"/>
              </a:ext>
            </a:extLst>
          </p:cNvPr>
          <p:cNvSpPr txBox="1"/>
          <p:nvPr/>
        </p:nvSpPr>
        <p:spPr>
          <a:xfrm>
            <a:off x="657725" y="1055209"/>
            <a:ext cx="6096000" cy="369332"/>
          </a:xfrm>
          <a:prstGeom prst="rect">
            <a:avLst/>
          </a:prstGeom>
          <a:noFill/>
        </p:spPr>
        <p:txBody>
          <a:bodyPr wrap="square">
            <a:spAutoFit/>
          </a:bodyPr>
          <a:lstStyle/>
          <a:p>
            <a:pPr algn="l">
              <a:spcAft>
                <a:spcPts val="1125"/>
              </a:spcAft>
            </a:pPr>
            <a:r>
              <a:rPr lang="en-IN" b="1">
                <a:latin typeface="Montserrat" panose="00000500000000000000" pitchFamily="2" charset="0"/>
              </a:rPr>
              <a:t>Under</a:t>
            </a:r>
            <a:r>
              <a:rPr lang="en-IN" b="1" i="0">
                <a:effectLst/>
                <a:latin typeface="Montserrat" panose="00000500000000000000" pitchFamily="2" charset="0"/>
              </a:rPr>
              <a:t>-Voltage Fault:</a:t>
            </a:r>
          </a:p>
        </p:txBody>
      </p:sp>
      <p:sp>
        <p:nvSpPr>
          <p:cNvPr id="6" name="TextBox 5">
            <a:extLst>
              <a:ext uri="{FF2B5EF4-FFF2-40B4-BE49-F238E27FC236}">
                <a16:creationId xmlns:a16="http://schemas.microsoft.com/office/drawing/2014/main" id="{3402F00B-EE71-DF3C-54CE-13D6C6AC8525}"/>
              </a:ext>
            </a:extLst>
          </p:cNvPr>
          <p:cNvSpPr txBox="1"/>
          <p:nvPr/>
        </p:nvSpPr>
        <p:spPr>
          <a:xfrm>
            <a:off x="513347" y="1424541"/>
            <a:ext cx="11550316" cy="2069797"/>
          </a:xfrm>
          <a:prstGeom prst="rect">
            <a:avLst/>
          </a:prstGeom>
          <a:noFill/>
        </p:spPr>
        <p:txBody>
          <a:bodyPr wrap="square">
            <a:spAutoFit/>
          </a:bodyPr>
          <a:lstStyle/>
          <a:p>
            <a:pPr algn="l">
              <a:spcAft>
                <a:spcPts val="1125"/>
              </a:spcAft>
              <a:buNone/>
            </a:pPr>
            <a:r>
              <a:rPr lang="en-US" sz="1600" b="0" i="0">
                <a:effectLst/>
                <a:latin typeface="Montserrat" panose="00000500000000000000" pitchFamily="2" charset="0"/>
              </a:rPr>
              <a:t>An </a:t>
            </a:r>
            <a:r>
              <a:rPr lang="en-US" sz="1600">
                <a:latin typeface="Montserrat" panose="00000500000000000000" pitchFamily="2" charset="0"/>
              </a:rPr>
              <a:t>Under</a:t>
            </a:r>
            <a:r>
              <a:rPr lang="en-US" sz="1600" b="0" i="0">
                <a:effectLst/>
                <a:latin typeface="Montserrat" panose="00000500000000000000" pitchFamily="2" charset="0"/>
              </a:rPr>
              <a:t>-Voltage fault occurs when the voltage in a system </a:t>
            </a:r>
            <a:r>
              <a:rPr lang="en-US" sz="1600">
                <a:latin typeface="Montserrat" panose="00000500000000000000" pitchFamily="2" charset="0"/>
              </a:rPr>
              <a:t>drops</a:t>
            </a:r>
            <a:r>
              <a:rPr lang="en-US" sz="1600" b="0" i="0">
                <a:effectLst/>
                <a:latin typeface="Montserrat" panose="00000500000000000000" pitchFamily="2" charset="0"/>
              </a:rPr>
              <a:t> the </a:t>
            </a:r>
            <a:r>
              <a:rPr lang="en-US" sz="1600">
                <a:latin typeface="Montserrat" panose="00000500000000000000" pitchFamily="2" charset="0"/>
              </a:rPr>
              <a:t>mini</a:t>
            </a:r>
            <a:r>
              <a:rPr lang="en-US" sz="1600" b="0" i="0">
                <a:effectLst/>
                <a:latin typeface="Montserrat" panose="00000500000000000000" pitchFamily="2" charset="0"/>
              </a:rPr>
              <a:t>mum allowed voltage.</a:t>
            </a:r>
          </a:p>
          <a:p>
            <a:pPr algn="l">
              <a:spcBef>
                <a:spcPts val="1125"/>
              </a:spcBef>
              <a:spcAft>
                <a:spcPts val="600"/>
              </a:spcAft>
              <a:buNone/>
            </a:pPr>
            <a:r>
              <a:rPr lang="en-US" sz="1600" b="1" i="0">
                <a:effectLst/>
                <a:latin typeface="Montserrat" panose="00000500000000000000" pitchFamily="2" charset="0"/>
              </a:rPr>
              <a:t>Detection of Fault</a:t>
            </a:r>
          </a:p>
          <a:p>
            <a:pPr algn="l">
              <a:spcAft>
                <a:spcPts val="1125"/>
              </a:spcAft>
              <a:buNone/>
            </a:pPr>
            <a:r>
              <a:rPr lang="en-US" sz="1600">
                <a:latin typeface="Montserrat" panose="00000500000000000000" pitchFamily="2" charset="0"/>
              </a:rPr>
              <a:t>Under</a:t>
            </a:r>
            <a:r>
              <a:rPr lang="en-US" sz="1600" b="0" i="0">
                <a:effectLst/>
                <a:latin typeface="Montserrat" panose="00000500000000000000" pitchFamily="2" charset="0"/>
              </a:rPr>
              <a:t>voltage can </a:t>
            </a:r>
            <a:r>
              <a:rPr lang="en-US" sz="1600">
                <a:latin typeface="Montserrat" panose="00000500000000000000" pitchFamily="2" charset="0"/>
              </a:rPr>
              <a:t>cause</a:t>
            </a:r>
            <a:r>
              <a:rPr lang="en-US" sz="1600" b="0" i="0">
                <a:effectLst/>
                <a:latin typeface="Montserrat" panose="00000500000000000000" pitchFamily="2" charset="0"/>
              </a:rPr>
              <a:t> equipment malfunction, reduced system efficiency, and even complete system failures.</a:t>
            </a:r>
          </a:p>
          <a:p>
            <a:pPr>
              <a:buNone/>
            </a:pPr>
            <a:br>
              <a:rPr lang="en-US" sz="1600" b="0" i="0">
                <a:effectLst/>
                <a:latin typeface="Montserrat" panose="00000500000000000000" pitchFamily="2" charset="0"/>
              </a:rPr>
            </a:br>
            <a:endParaRPr lang="en-US" sz="1600" b="0" i="0">
              <a:effectLst/>
              <a:latin typeface="Montserrat" panose="00000500000000000000" pitchFamily="2" charset="0"/>
            </a:endParaRPr>
          </a:p>
        </p:txBody>
      </p:sp>
      <p:pic>
        <p:nvPicPr>
          <p:cNvPr id="5" name="Picture 4" descr="A graph on a black background&#10;&#10;AI-generated content may be incorrect.">
            <a:extLst>
              <a:ext uri="{FF2B5EF4-FFF2-40B4-BE49-F238E27FC236}">
                <a16:creationId xmlns:a16="http://schemas.microsoft.com/office/drawing/2014/main" id="{3D2F324C-2E6F-D76A-5298-9FEF4A853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16" y="2856732"/>
            <a:ext cx="11036968" cy="3695950"/>
          </a:xfrm>
          <a:prstGeom prst="rect">
            <a:avLst/>
          </a:prstGeom>
        </p:spPr>
      </p:pic>
    </p:spTree>
    <p:extLst>
      <p:ext uri="{BB962C8B-B14F-4D97-AF65-F5344CB8AC3E}">
        <p14:creationId xmlns:p14="http://schemas.microsoft.com/office/powerpoint/2010/main" val="2357988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0098-3B0C-2842-4096-240AEFDD26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A9591-4359-FE7F-8957-22D3838DE963}"/>
              </a:ext>
            </a:extLst>
          </p:cNvPr>
          <p:cNvSpPr>
            <a:spLocks noGrp="1"/>
          </p:cNvSpPr>
          <p:nvPr>
            <p:ph type="title"/>
          </p:nvPr>
        </p:nvSpPr>
        <p:spPr>
          <a:xfrm>
            <a:off x="377819" y="327261"/>
            <a:ext cx="10890929" cy="1097280"/>
          </a:xfrm>
        </p:spPr>
        <p:txBody>
          <a:bodyPr>
            <a:normAutofit/>
          </a:bodyPr>
          <a:lstStyle/>
          <a:p>
            <a:r>
              <a:rPr lang="en-IN" sz="3600" b="1" i="0">
                <a:effectLst/>
                <a:latin typeface="Montserrat" panose="00000500000000000000" pitchFamily="2" charset="0"/>
              </a:rPr>
              <a:t>Results </a:t>
            </a:r>
            <a:r>
              <a:rPr lang="en-IN" sz="3600">
                <a:latin typeface="Montserrat" panose="00000500000000000000" pitchFamily="2" charset="0"/>
              </a:rPr>
              <a:t>in the KNN Model</a:t>
            </a:r>
            <a:r>
              <a:rPr lang="en-IN" sz="3600" b="1" i="0">
                <a:effectLst/>
                <a:latin typeface="Montserrat" panose="00000500000000000000" pitchFamily="2" charset="0"/>
              </a:rPr>
              <a:t>:</a:t>
            </a:r>
            <a:endParaRPr lang="en-IN" sz="3600">
              <a:latin typeface="Montserrat" panose="00000500000000000000" pitchFamily="2" charset="0"/>
            </a:endParaRPr>
          </a:p>
        </p:txBody>
      </p:sp>
      <p:sp>
        <p:nvSpPr>
          <p:cNvPr id="4" name="TextBox 3">
            <a:extLst>
              <a:ext uri="{FF2B5EF4-FFF2-40B4-BE49-F238E27FC236}">
                <a16:creationId xmlns:a16="http://schemas.microsoft.com/office/drawing/2014/main" id="{F0AD78AD-20B6-9C06-3F32-99643F43DEAD}"/>
              </a:ext>
            </a:extLst>
          </p:cNvPr>
          <p:cNvSpPr txBox="1"/>
          <p:nvPr/>
        </p:nvSpPr>
        <p:spPr>
          <a:xfrm>
            <a:off x="710756" y="1247714"/>
            <a:ext cx="4299286" cy="1205458"/>
          </a:xfrm>
          <a:prstGeom prst="rect">
            <a:avLst/>
          </a:prstGeom>
          <a:noFill/>
        </p:spPr>
        <p:txBody>
          <a:bodyPr wrap="square">
            <a:spAutoFit/>
          </a:bodyPr>
          <a:lstStyle/>
          <a:p>
            <a:pPr>
              <a:spcAft>
                <a:spcPts val="1125"/>
              </a:spcAft>
            </a:pPr>
            <a:r>
              <a:rPr lang="en-US" b="1" i="0">
                <a:effectLst/>
                <a:latin typeface="Montserrat" panose="00000500000000000000" pitchFamily="2" charset="0"/>
              </a:rPr>
              <a:t>Confusion matrix of the model</a:t>
            </a:r>
          </a:p>
          <a:p>
            <a:pPr>
              <a:spcAft>
                <a:spcPts val="1125"/>
              </a:spcAft>
            </a:pPr>
            <a:endParaRPr lang="en-US" b="1" i="0">
              <a:effectLst/>
              <a:latin typeface="Montserrat" panose="00000500000000000000" pitchFamily="2" charset="0"/>
            </a:endParaRPr>
          </a:p>
          <a:p>
            <a:pPr algn="l">
              <a:spcAft>
                <a:spcPts val="1125"/>
              </a:spcAft>
            </a:pPr>
            <a:endParaRPr lang="en-IN" b="1" i="0">
              <a:effectLst/>
              <a:latin typeface="Montserrat" panose="00000500000000000000" pitchFamily="2" charset="0"/>
            </a:endParaRPr>
          </a:p>
        </p:txBody>
      </p:sp>
      <p:sp>
        <p:nvSpPr>
          <p:cNvPr id="3" name="TextBox 2">
            <a:extLst>
              <a:ext uri="{FF2B5EF4-FFF2-40B4-BE49-F238E27FC236}">
                <a16:creationId xmlns:a16="http://schemas.microsoft.com/office/drawing/2014/main" id="{96E05C05-536E-79C6-2781-6A3F48F47044}"/>
              </a:ext>
            </a:extLst>
          </p:cNvPr>
          <p:cNvSpPr txBox="1"/>
          <p:nvPr/>
        </p:nvSpPr>
        <p:spPr>
          <a:xfrm>
            <a:off x="7668127" y="1247714"/>
            <a:ext cx="4299286" cy="1205458"/>
          </a:xfrm>
          <a:prstGeom prst="rect">
            <a:avLst/>
          </a:prstGeom>
          <a:noFill/>
        </p:spPr>
        <p:txBody>
          <a:bodyPr wrap="square">
            <a:spAutoFit/>
          </a:bodyPr>
          <a:lstStyle/>
          <a:p>
            <a:pPr>
              <a:spcAft>
                <a:spcPts val="1125"/>
              </a:spcAft>
            </a:pPr>
            <a:r>
              <a:rPr lang="en-IN" b="1" i="0">
                <a:effectLst/>
                <a:latin typeface="Montserrat" panose="00000500000000000000" pitchFamily="2" charset="0"/>
              </a:rPr>
              <a:t>Accuracy of the Project</a:t>
            </a:r>
          </a:p>
          <a:p>
            <a:pPr>
              <a:spcAft>
                <a:spcPts val="1125"/>
              </a:spcAft>
            </a:pPr>
            <a:endParaRPr lang="en-US" b="1" i="0">
              <a:effectLst/>
              <a:latin typeface="Montserrat" panose="00000500000000000000" pitchFamily="2" charset="0"/>
            </a:endParaRPr>
          </a:p>
          <a:p>
            <a:pPr algn="l">
              <a:spcAft>
                <a:spcPts val="1125"/>
              </a:spcAft>
            </a:pPr>
            <a:endParaRPr lang="en-IN" b="1" i="0">
              <a:effectLst/>
              <a:latin typeface="Montserrat" panose="00000500000000000000" pitchFamily="2" charset="0"/>
            </a:endParaRPr>
          </a:p>
        </p:txBody>
      </p:sp>
      <p:pic>
        <p:nvPicPr>
          <p:cNvPr id="7" name="Picture 6" descr="A screenshot of a computer&#10;&#10;AI-generated content may be incorrect.">
            <a:extLst>
              <a:ext uri="{FF2B5EF4-FFF2-40B4-BE49-F238E27FC236}">
                <a16:creationId xmlns:a16="http://schemas.microsoft.com/office/drawing/2014/main" id="{F85CD097-997E-8438-31C3-C882B331F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403" y="1807579"/>
            <a:ext cx="4953429" cy="3132091"/>
          </a:xfrm>
          <a:prstGeom prst="rect">
            <a:avLst/>
          </a:prstGeom>
        </p:spPr>
      </p:pic>
      <p:pic>
        <p:nvPicPr>
          <p:cNvPr id="9" name="Picture 8" descr="A chart of different colored squares&#10;&#10;AI-generated content may be incorrect.">
            <a:extLst>
              <a:ext uri="{FF2B5EF4-FFF2-40B4-BE49-F238E27FC236}">
                <a16:creationId xmlns:a16="http://schemas.microsoft.com/office/drawing/2014/main" id="{A2F8CA7D-12E7-19CA-9913-49BD257913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67323"/>
            <a:ext cx="5753599" cy="4397121"/>
          </a:xfrm>
          <a:prstGeom prst="rect">
            <a:avLst/>
          </a:prstGeom>
        </p:spPr>
      </p:pic>
      <p:sp>
        <p:nvSpPr>
          <p:cNvPr id="11" name="TextBox 10">
            <a:extLst>
              <a:ext uri="{FF2B5EF4-FFF2-40B4-BE49-F238E27FC236}">
                <a16:creationId xmlns:a16="http://schemas.microsoft.com/office/drawing/2014/main" id="{3D0C6A41-44D2-2524-A8E0-683309987986}"/>
              </a:ext>
            </a:extLst>
          </p:cNvPr>
          <p:cNvSpPr txBox="1"/>
          <p:nvPr/>
        </p:nvSpPr>
        <p:spPr>
          <a:xfrm>
            <a:off x="224589" y="5645561"/>
            <a:ext cx="6096000" cy="923330"/>
          </a:xfrm>
          <a:prstGeom prst="rect">
            <a:avLst/>
          </a:prstGeom>
          <a:noFill/>
        </p:spPr>
        <p:txBody>
          <a:bodyPr wrap="square">
            <a:spAutoFit/>
          </a:bodyPr>
          <a:lstStyle/>
          <a:p>
            <a:r>
              <a:rPr lang="en-US" b="0" i="0">
                <a:effectLst/>
                <a:latin typeface="Montserrat" panose="00000500000000000000" pitchFamily="2" charset="0"/>
              </a:rPr>
              <a:t>The confusion matrix reveals a strong balance between true positives and true negatives, indicating reliable performance.</a:t>
            </a:r>
            <a:endParaRPr lang="en-IN"/>
          </a:p>
        </p:txBody>
      </p:sp>
      <p:sp>
        <p:nvSpPr>
          <p:cNvPr id="13" name="TextBox 12">
            <a:extLst>
              <a:ext uri="{FF2B5EF4-FFF2-40B4-BE49-F238E27FC236}">
                <a16:creationId xmlns:a16="http://schemas.microsoft.com/office/drawing/2014/main" id="{4908ACC0-ACB8-B6FE-461C-AAF1D70056C3}"/>
              </a:ext>
            </a:extLst>
          </p:cNvPr>
          <p:cNvSpPr txBox="1"/>
          <p:nvPr/>
        </p:nvSpPr>
        <p:spPr>
          <a:xfrm>
            <a:off x="6096000" y="5645561"/>
            <a:ext cx="6096000" cy="923330"/>
          </a:xfrm>
          <a:prstGeom prst="rect">
            <a:avLst/>
          </a:prstGeom>
          <a:noFill/>
        </p:spPr>
        <p:txBody>
          <a:bodyPr wrap="square">
            <a:spAutoFit/>
          </a:bodyPr>
          <a:lstStyle/>
          <a:p>
            <a:r>
              <a:rPr lang="en-US" b="0" i="0">
                <a:effectLst/>
                <a:latin typeface="Montserrat" panose="00000500000000000000" pitchFamily="2" charset="0"/>
              </a:rPr>
              <a:t>p&gt;Our fault detection model for electric motors achieved an accuracy of 85.51%, demonstrating its effectiveness in identifying faults.</a:t>
            </a:r>
            <a:endParaRPr lang="en-IN"/>
          </a:p>
        </p:txBody>
      </p:sp>
    </p:spTree>
    <p:extLst>
      <p:ext uri="{BB962C8B-B14F-4D97-AF65-F5344CB8AC3E}">
        <p14:creationId xmlns:p14="http://schemas.microsoft.com/office/powerpoint/2010/main" val="16361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C4C26-8A59-7411-F91F-57FC47DB06E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F65B686-79CA-FB98-4541-C5723269D532}"/>
              </a:ext>
            </a:extLst>
          </p:cNvPr>
          <p:cNvSpPr>
            <a:spLocks noGrp="1"/>
          </p:cNvSpPr>
          <p:nvPr>
            <p:ph type="title"/>
          </p:nvPr>
        </p:nvSpPr>
        <p:spPr>
          <a:xfrm>
            <a:off x="650535" y="312822"/>
            <a:ext cx="10890929" cy="1097280"/>
          </a:xfrm>
        </p:spPr>
        <p:txBody>
          <a:bodyPr>
            <a:normAutofit fontScale="90000"/>
          </a:bodyPr>
          <a:lstStyle/>
          <a:p>
            <a:r>
              <a:rPr lang="en-IN" b="1" i="0">
                <a:effectLst/>
                <a:latin typeface="Segoe UI" panose="020B0502040204020203" pitchFamily="34" charset="0"/>
              </a:rPr>
              <a:t>Project Conclusion:</a:t>
            </a:r>
            <a:br>
              <a:rPr lang="en-IN" b="1" i="0">
                <a:effectLst/>
                <a:latin typeface="Segoe UI" panose="020B0502040204020203" pitchFamily="34" charset="0"/>
              </a:rPr>
            </a:br>
            <a:endParaRPr lang="en-IN"/>
          </a:p>
        </p:txBody>
      </p:sp>
      <p:sp>
        <p:nvSpPr>
          <p:cNvPr id="10" name="TextBox 9">
            <a:extLst>
              <a:ext uri="{FF2B5EF4-FFF2-40B4-BE49-F238E27FC236}">
                <a16:creationId xmlns:a16="http://schemas.microsoft.com/office/drawing/2014/main" id="{4708AF47-E903-89F2-3283-76C79CEAC5C0}"/>
              </a:ext>
            </a:extLst>
          </p:cNvPr>
          <p:cNvSpPr txBox="1"/>
          <p:nvPr/>
        </p:nvSpPr>
        <p:spPr>
          <a:xfrm>
            <a:off x="850231" y="1120676"/>
            <a:ext cx="11197390" cy="1754326"/>
          </a:xfrm>
          <a:prstGeom prst="rect">
            <a:avLst/>
          </a:prstGeom>
          <a:noFill/>
        </p:spPr>
        <p:txBody>
          <a:bodyPr wrap="square">
            <a:spAutoFit/>
          </a:bodyPr>
          <a:lstStyle/>
          <a:p>
            <a:pPr algn="l">
              <a:buNone/>
            </a:pPr>
            <a:r>
              <a:rPr lang="en-US" b="0" i="0">
                <a:solidFill>
                  <a:srgbClr val="374151"/>
                </a:solidFill>
                <a:effectLst/>
                <a:latin typeface="Segoe UI" panose="020B0502040204020203" pitchFamily="34" charset="0"/>
              </a:rPr>
              <a:t>This project successfully implemented a fault diagnosis system for electric drives using Simulink modeling and K-nearest neighbors (KNN) machine learning. The integrated approach demonstrated high accuracy in detecting and classifying various fault conditions, providing a reliable framework for real-time monitoring of electric drive systems.</a:t>
            </a:r>
          </a:p>
          <a:p>
            <a:pPr algn="l"/>
            <a:r>
              <a:rPr lang="en-US" b="0" i="0">
                <a:solidFill>
                  <a:srgbClr val="374151"/>
                </a:solidFill>
                <a:effectLst/>
                <a:latin typeface="Segoe UI" panose="020B0502040204020203" pitchFamily="34" charset="0"/>
              </a:rPr>
              <a:t>The KNN algorithm proved particularly effective at recognizing fault patterns with minimal computational overhead, making it ideal for real-time monitoring of electric drive systems.</a:t>
            </a:r>
          </a:p>
        </p:txBody>
      </p:sp>
      <p:sp>
        <p:nvSpPr>
          <p:cNvPr id="14" name="TextBox 13">
            <a:extLst>
              <a:ext uri="{FF2B5EF4-FFF2-40B4-BE49-F238E27FC236}">
                <a16:creationId xmlns:a16="http://schemas.microsoft.com/office/drawing/2014/main" id="{6BAC12F2-67F7-9777-A082-B451BC513287}"/>
              </a:ext>
            </a:extLst>
          </p:cNvPr>
          <p:cNvSpPr txBox="1"/>
          <p:nvPr/>
        </p:nvSpPr>
        <p:spPr>
          <a:xfrm>
            <a:off x="850230" y="2936557"/>
            <a:ext cx="11197389" cy="3139321"/>
          </a:xfrm>
          <a:prstGeom prst="rect">
            <a:avLst/>
          </a:prstGeom>
          <a:noFill/>
        </p:spPr>
        <p:txBody>
          <a:bodyPr wrap="square">
            <a:spAutoFit/>
          </a:bodyPr>
          <a:lstStyle/>
          <a:p>
            <a:pPr algn="l">
              <a:buNone/>
            </a:pPr>
            <a:r>
              <a:rPr lang="en-US" b="1" i="0">
                <a:effectLst/>
                <a:latin typeface="Segoe UI" panose="020B0502040204020203" pitchFamily="34" charset="0"/>
              </a:rPr>
              <a:t>Future Implementations</a:t>
            </a:r>
          </a:p>
          <a:p>
            <a:pPr algn="l">
              <a:buFont typeface="Arial" panose="020B0604020202020204" pitchFamily="34" charset="0"/>
              <a:buChar char="•"/>
            </a:pPr>
            <a:r>
              <a:rPr lang="en-US" b="1" i="0">
                <a:solidFill>
                  <a:srgbClr val="0F172A"/>
                </a:solidFill>
                <a:effectLst/>
                <a:latin typeface="Segoe UI" panose="020B0502040204020203" pitchFamily="34" charset="0"/>
              </a:rPr>
              <a:t>Comparing </a:t>
            </a:r>
            <a:r>
              <a:rPr lang="en-US" b="1" i="0" err="1">
                <a:solidFill>
                  <a:srgbClr val="0F172A"/>
                </a:solidFill>
                <a:effectLst/>
                <a:latin typeface="Segoe UI" panose="020B0502040204020203" pitchFamily="34" charset="0"/>
              </a:rPr>
              <a:t>models</a:t>
            </a:r>
            <a:r>
              <a:rPr lang="en-US" b="0" i="0" err="1">
                <a:solidFill>
                  <a:srgbClr val="0F172A"/>
                </a:solidFill>
                <a:effectLst/>
                <a:latin typeface="Segoe UI" panose="020B0502040204020203" pitchFamily="34" charset="0"/>
              </a:rPr>
              <a:t>comparing</a:t>
            </a:r>
            <a:r>
              <a:rPr lang="en-US" b="0" i="0">
                <a:solidFill>
                  <a:srgbClr val="0F172A"/>
                </a:solidFill>
                <a:effectLst/>
                <a:latin typeface="Segoe UI" panose="020B0502040204020203" pitchFamily="34" charset="0"/>
              </a:rPr>
              <a:t> with </a:t>
            </a:r>
            <a:r>
              <a:rPr lang="en-US" b="0" i="0" err="1">
                <a:solidFill>
                  <a:srgbClr val="0F172A"/>
                </a:solidFill>
                <a:effectLst/>
                <a:latin typeface="Segoe UI" panose="020B0502040204020203" pitchFamily="34" charset="0"/>
              </a:rPr>
              <a:t>differnt</a:t>
            </a:r>
            <a:r>
              <a:rPr lang="en-US" b="0" i="0">
                <a:solidFill>
                  <a:srgbClr val="0F172A"/>
                </a:solidFill>
                <a:effectLst/>
                <a:latin typeface="Segoe UI" panose="020B0502040204020203" pitchFamily="34" charset="0"/>
              </a:rPr>
              <a:t> machine learning model to get </a:t>
            </a:r>
            <a:r>
              <a:rPr lang="en-US" b="0" i="0" err="1">
                <a:solidFill>
                  <a:srgbClr val="0F172A"/>
                </a:solidFill>
                <a:effectLst/>
                <a:latin typeface="Segoe UI" panose="020B0502040204020203" pitchFamily="34" charset="0"/>
              </a:rPr>
              <a:t>bette</a:t>
            </a:r>
            <a:r>
              <a:rPr lang="en-US" b="0" i="0">
                <a:solidFill>
                  <a:srgbClr val="0F172A"/>
                </a:solidFill>
                <a:effectLst/>
                <a:latin typeface="Segoe UI" panose="020B0502040204020203" pitchFamily="34" charset="0"/>
              </a:rPr>
              <a:t> accuracy</a:t>
            </a:r>
          </a:p>
          <a:p>
            <a:pPr algn="l">
              <a:buFont typeface="Arial" panose="020B0604020202020204" pitchFamily="34" charset="0"/>
              <a:buChar char="•"/>
            </a:pPr>
            <a:r>
              <a:rPr lang="en-US" b="1" i="0">
                <a:solidFill>
                  <a:srgbClr val="0F172A"/>
                </a:solidFill>
                <a:effectLst/>
                <a:latin typeface="Segoe UI" panose="020B0502040204020203" pitchFamily="34" charset="0"/>
              </a:rPr>
              <a:t>Deep Learning </a:t>
            </a:r>
            <a:r>
              <a:rPr lang="en-US" b="1" i="0" err="1">
                <a:solidFill>
                  <a:srgbClr val="0F172A"/>
                </a:solidFill>
                <a:effectLst/>
                <a:latin typeface="Segoe UI" panose="020B0502040204020203" pitchFamily="34" charset="0"/>
              </a:rPr>
              <a:t>Integration</a:t>
            </a:r>
            <a:r>
              <a:rPr lang="en-US" b="0" i="0" err="1">
                <a:solidFill>
                  <a:srgbClr val="0F172A"/>
                </a:solidFill>
                <a:effectLst/>
                <a:latin typeface="Segoe UI" panose="020B0502040204020203" pitchFamily="34" charset="0"/>
              </a:rPr>
              <a:t>Expand</a:t>
            </a:r>
            <a:r>
              <a:rPr lang="en-US" b="0" i="0">
                <a:solidFill>
                  <a:srgbClr val="0F172A"/>
                </a:solidFill>
                <a:effectLst/>
                <a:latin typeface="Segoe UI" panose="020B0502040204020203" pitchFamily="34" charset="0"/>
              </a:rPr>
              <a:t> the model to incorporate deep learning techniques for improved fault pattern recognition in complex operating conditions</a:t>
            </a:r>
          </a:p>
          <a:p>
            <a:pPr algn="l">
              <a:buFont typeface="Arial" panose="020B0604020202020204" pitchFamily="34" charset="0"/>
              <a:buChar char="•"/>
            </a:pPr>
            <a:r>
              <a:rPr lang="en-US" b="1" i="0">
                <a:solidFill>
                  <a:srgbClr val="0F172A"/>
                </a:solidFill>
                <a:effectLst/>
                <a:latin typeface="Segoe UI" panose="020B0502040204020203" pitchFamily="34" charset="0"/>
              </a:rPr>
              <a:t>Real-Time </a:t>
            </a:r>
            <a:r>
              <a:rPr lang="en-US" b="1" i="0" err="1">
                <a:solidFill>
                  <a:srgbClr val="0F172A"/>
                </a:solidFill>
                <a:effectLst/>
                <a:latin typeface="Segoe UI" panose="020B0502040204020203" pitchFamily="34" charset="0"/>
              </a:rPr>
              <a:t>Monitoring</a:t>
            </a:r>
            <a:r>
              <a:rPr lang="en-US" b="0" i="0" err="1">
                <a:solidFill>
                  <a:srgbClr val="0F172A"/>
                </a:solidFill>
                <a:effectLst/>
                <a:latin typeface="Segoe UI" panose="020B0502040204020203" pitchFamily="34" charset="0"/>
              </a:rPr>
              <a:t>Develop</a:t>
            </a:r>
            <a:r>
              <a:rPr lang="en-US" b="0" i="0">
                <a:solidFill>
                  <a:srgbClr val="0F172A"/>
                </a:solidFill>
                <a:effectLst/>
                <a:latin typeface="Segoe UI" panose="020B0502040204020203" pitchFamily="34" charset="0"/>
              </a:rPr>
              <a:t> a real-time monitoring system with edge computing capabilities for industrial deployment</a:t>
            </a:r>
          </a:p>
          <a:p>
            <a:pPr algn="l">
              <a:buFont typeface="Arial" panose="020B0604020202020204" pitchFamily="34" charset="0"/>
              <a:buChar char="•"/>
            </a:pPr>
            <a:r>
              <a:rPr lang="en-US" b="1" i="0">
                <a:solidFill>
                  <a:srgbClr val="0F172A"/>
                </a:solidFill>
                <a:effectLst/>
                <a:latin typeface="Segoe UI" panose="020B0502040204020203" pitchFamily="34" charset="0"/>
              </a:rPr>
              <a:t>Predictive </a:t>
            </a:r>
            <a:r>
              <a:rPr lang="en-US" b="1" i="0" err="1">
                <a:solidFill>
                  <a:srgbClr val="0F172A"/>
                </a:solidFill>
                <a:effectLst/>
                <a:latin typeface="Segoe UI" panose="020B0502040204020203" pitchFamily="34" charset="0"/>
              </a:rPr>
              <a:t>Maintenance</a:t>
            </a:r>
            <a:r>
              <a:rPr lang="en-US" b="0" i="0" err="1">
                <a:solidFill>
                  <a:srgbClr val="0F172A"/>
                </a:solidFill>
                <a:effectLst/>
                <a:latin typeface="Segoe UI" panose="020B0502040204020203" pitchFamily="34" charset="0"/>
              </a:rPr>
              <a:t>Integrate</a:t>
            </a:r>
            <a:r>
              <a:rPr lang="en-US" b="0" i="0">
                <a:solidFill>
                  <a:srgbClr val="0F172A"/>
                </a:solidFill>
                <a:effectLst/>
                <a:latin typeface="Segoe UI" panose="020B0502040204020203" pitchFamily="34" charset="0"/>
              </a:rPr>
              <a:t> predictive maintenance scheduling based on severity analysis of detected faults</a:t>
            </a:r>
          </a:p>
          <a:p>
            <a:pPr algn="l">
              <a:buFont typeface="Arial" panose="020B0604020202020204" pitchFamily="34" charset="0"/>
              <a:buChar char="•"/>
            </a:pPr>
            <a:r>
              <a:rPr lang="en-US" b="1" i="0">
                <a:solidFill>
                  <a:srgbClr val="0F172A"/>
                </a:solidFill>
                <a:effectLst/>
                <a:latin typeface="Segoe UI" panose="020B0502040204020203" pitchFamily="34" charset="0"/>
              </a:rPr>
              <a:t>Transfer </a:t>
            </a:r>
            <a:r>
              <a:rPr lang="en-US" b="1" i="0" err="1">
                <a:solidFill>
                  <a:srgbClr val="0F172A"/>
                </a:solidFill>
                <a:effectLst/>
                <a:latin typeface="Segoe UI" panose="020B0502040204020203" pitchFamily="34" charset="0"/>
              </a:rPr>
              <a:t>Learning</a:t>
            </a:r>
            <a:r>
              <a:rPr lang="en-US" b="0" i="0" err="1">
                <a:solidFill>
                  <a:srgbClr val="0F172A"/>
                </a:solidFill>
                <a:effectLst/>
                <a:latin typeface="Segoe UI" panose="020B0502040204020203" pitchFamily="34" charset="0"/>
              </a:rPr>
              <a:t>Enhance</a:t>
            </a:r>
            <a:r>
              <a:rPr lang="en-US" b="0" i="0">
                <a:solidFill>
                  <a:srgbClr val="0F172A"/>
                </a:solidFill>
                <a:effectLst/>
                <a:latin typeface="Segoe UI" panose="020B0502040204020203" pitchFamily="34" charset="0"/>
              </a:rPr>
              <a:t> the system with transfer learning to adapt to different electric drive configurations with minimal retraining</a:t>
            </a:r>
          </a:p>
          <a:p>
            <a:pPr algn="l">
              <a:buFont typeface="Arial" panose="020B0604020202020204" pitchFamily="34" charset="0"/>
              <a:buChar char="•"/>
            </a:pPr>
            <a:r>
              <a:rPr lang="en-US" b="1" i="0">
                <a:solidFill>
                  <a:srgbClr val="0F172A"/>
                </a:solidFill>
                <a:effectLst/>
                <a:latin typeface="Segoe UI" panose="020B0502040204020203" pitchFamily="34" charset="0"/>
              </a:rPr>
              <a:t>User </a:t>
            </a:r>
            <a:r>
              <a:rPr lang="en-US" b="1" i="0" err="1">
                <a:solidFill>
                  <a:srgbClr val="0F172A"/>
                </a:solidFill>
                <a:effectLst/>
                <a:latin typeface="Segoe UI" panose="020B0502040204020203" pitchFamily="34" charset="0"/>
              </a:rPr>
              <a:t>Interface</a:t>
            </a:r>
            <a:r>
              <a:rPr lang="en-US" b="0" i="0" err="1">
                <a:solidFill>
                  <a:srgbClr val="0F172A"/>
                </a:solidFill>
                <a:effectLst/>
                <a:latin typeface="Segoe UI" panose="020B0502040204020203" pitchFamily="34" charset="0"/>
              </a:rPr>
              <a:t>Implement</a:t>
            </a:r>
            <a:r>
              <a:rPr lang="en-US" b="0" i="0">
                <a:solidFill>
                  <a:srgbClr val="0F172A"/>
                </a:solidFill>
                <a:effectLst/>
                <a:latin typeface="Segoe UI" panose="020B0502040204020203" pitchFamily="34" charset="0"/>
              </a:rPr>
              <a:t> a user-friendly interface with visualization tools for maintenance personnel</a:t>
            </a:r>
          </a:p>
        </p:txBody>
      </p:sp>
    </p:spTree>
    <p:extLst>
      <p:ext uri="{BB962C8B-B14F-4D97-AF65-F5344CB8AC3E}">
        <p14:creationId xmlns:p14="http://schemas.microsoft.com/office/powerpoint/2010/main" val="164232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A36D8B-D7E9-5E7B-735F-8D7FD3542E90}"/>
              </a:ext>
            </a:extLst>
          </p:cNvPr>
          <p:cNvSpPr>
            <a:spLocks noGrp="1"/>
          </p:cNvSpPr>
          <p:nvPr>
            <p:ph type="title"/>
          </p:nvPr>
        </p:nvSpPr>
        <p:spPr>
          <a:xfrm>
            <a:off x="442606" y="131673"/>
            <a:ext cx="4109297" cy="839037"/>
          </a:xfrm>
        </p:spPr>
        <p:txBody>
          <a:bodyPr vert="horz" lIns="91440" tIns="45720" rIns="91440" bIns="45720" rtlCol="0" anchor="t">
            <a:normAutofit fontScale="90000"/>
          </a:bodyPr>
          <a:lstStyle/>
          <a:p>
            <a:r>
              <a:rPr lang="en-US" sz="4400">
                <a:latin typeface="Montserrat" panose="00000500000000000000" pitchFamily="2" charset="0"/>
              </a:rPr>
              <a:t>Introduction :</a:t>
            </a:r>
          </a:p>
        </p:txBody>
      </p:sp>
      <p:cxnSp>
        <p:nvCxnSpPr>
          <p:cNvPr id="39" name="Straight Connector 38">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2835"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1" name="Picture 20" descr="A diagram of a system&#10;&#10;AI-generated content may be incorrect.">
            <a:extLst>
              <a:ext uri="{FF2B5EF4-FFF2-40B4-BE49-F238E27FC236}">
                <a16:creationId xmlns:a16="http://schemas.microsoft.com/office/drawing/2014/main" id="{B8ACF895-E25F-C2DE-4445-C972450DD6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469" y="3144555"/>
            <a:ext cx="7086286" cy="3649437"/>
          </a:xfrm>
          <a:prstGeom prst="rect">
            <a:avLst/>
          </a:prstGeom>
        </p:spPr>
      </p:pic>
      <p:sp>
        <p:nvSpPr>
          <p:cNvPr id="23" name="TextBox 22">
            <a:extLst>
              <a:ext uri="{FF2B5EF4-FFF2-40B4-BE49-F238E27FC236}">
                <a16:creationId xmlns:a16="http://schemas.microsoft.com/office/drawing/2014/main" id="{20616241-7655-F21D-124F-C114FBC15051}"/>
              </a:ext>
            </a:extLst>
          </p:cNvPr>
          <p:cNvSpPr txBox="1"/>
          <p:nvPr/>
        </p:nvSpPr>
        <p:spPr>
          <a:xfrm>
            <a:off x="346627" y="1445342"/>
            <a:ext cx="9059493" cy="1815882"/>
          </a:xfrm>
          <a:prstGeom prst="rect">
            <a:avLst/>
          </a:prstGeom>
          <a:noFill/>
        </p:spPr>
        <p:txBody>
          <a:bodyPr wrap="square">
            <a:spAutoFit/>
          </a:bodyPr>
          <a:lstStyle/>
          <a:p>
            <a:pPr algn="l">
              <a:buNone/>
            </a:pPr>
            <a:r>
              <a:rPr lang="en-US" sz="1600" b="1" i="0">
                <a:effectLst/>
                <a:latin typeface="Segoe UI" panose="020B0502040204020203" pitchFamily="34" charset="0"/>
              </a:rPr>
              <a:t>What is an Electric Drive?</a:t>
            </a:r>
          </a:p>
          <a:p>
            <a:pPr algn="l">
              <a:buNone/>
            </a:pPr>
            <a:r>
              <a:rPr lang="en-US" sz="1600" b="0" i="0">
                <a:solidFill>
                  <a:srgbClr val="333333"/>
                </a:solidFill>
                <a:effectLst/>
                <a:latin typeface="Segoe UI" panose="020B0502040204020203" pitchFamily="34" charset="0"/>
              </a:rPr>
              <a:t>Drives that employ Electric motors are known as electric drives. The key role of electric drives is to control and regulate the operation of an electric motor to meet specific performance requirements in various applications.</a:t>
            </a:r>
          </a:p>
          <a:p>
            <a:pPr algn="l"/>
            <a:r>
              <a:rPr lang="en-US" sz="1600" b="0" i="0">
                <a:solidFill>
                  <a:srgbClr val="333333"/>
                </a:solidFill>
                <a:effectLst/>
                <a:latin typeface="Segoe UI" panose="020B0502040204020203" pitchFamily="34" charset="0"/>
              </a:rPr>
              <a:t>Electric drives manage the motor's speed, torque, direction, and overall operation to ensure it runs efficiently and precisely. This intelligent control enables precise automation and significant energy savings in industrial processes.</a:t>
            </a:r>
          </a:p>
        </p:txBody>
      </p:sp>
      <p:sp>
        <p:nvSpPr>
          <p:cNvPr id="25" name="TextBox 24">
            <a:extLst>
              <a:ext uri="{FF2B5EF4-FFF2-40B4-BE49-F238E27FC236}">
                <a16:creationId xmlns:a16="http://schemas.microsoft.com/office/drawing/2014/main" id="{F9A100C3-019D-3D33-1C90-770303D060D7}"/>
              </a:ext>
            </a:extLst>
          </p:cNvPr>
          <p:cNvSpPr txBox="1"/>
          <p:nvPr/>
        </p:nvSpPr>
        <p:spPr>
          <a:xfrm>
            <a:off x="227755" y="3925560"/>
            <a:ext cx="6094476" cy="2800767"/>
          </a:xfrm>
          <a:prstGeom prst="rect">
            <a:avLst/>
          </a:prstGeom>
          <a:noFill/>
        </p:spPr>
        <p:txBody>
          <a:bodyPr wrap="square">
            <a:spAutoFit/>
          </a:bodyPr>
          <a:lstStyle/>
          <a:p>
            <a:pPr algn="l">
              <a:buNone/>
            </a:pPr>
            <a:r>
              <a:rPr lang="en-US" sz="1600" b="1" i="0">
                <a:effectLst/>
                <a:latin typeface="Segoe UI" panose="020B0502040204020203" pitchFamily="34" charset="0"/>
              </a:rPr>
              <a:t>Block Diagram of Electric Drive:</a:t>
            </a:r>
          </a:p>
          <a:p>
            <a:pPr algn="l">
              <a:buFont typeface="Arial" panose="020B0604020202020204" pitchFamily="34" charset="0"/>
              <a:buChar char="•"/>
            </a:pPr>
            <a:r>
              <a:rPr lang="en-US" sz="1600" b="1" i="0">
                <a:solidFill>
                  <a:srgbClr val="333333"/>
                </a:solidFill>
                <a:effectLst/>
                <a:latin typeface="Segoe UI" panose="020B0502040204020203" pitchFamily="34" charset="0"/>
              </a:rPr>
              <a:t>Power Supply:</a:t>
            </a:r>
            <a:r>
              <a:rPr lang="en-US" sz="1600" b="0" i="0">
                <a:solidFill>
                  <a:srgbClr val="333333"/>
                </a:solidFill>
                <a:effectLst/>
                <a:latin typeface="Segoe UI" panose="020B0502040204020203" pitchFamily="34" charset="0"/>
              </a:rPr>
              <a:t> The drive receives electrical power from an AC or DC source.</a:t>
            </a:r>
          </a:p>
          <a:p>
            <a:pPr algn="l">
              <a:buFont typeface="Arial" panose="020B0604020202020204" pitchFamily="34" charset="0"/>
              <a:buChar char="•"/>
            </a:pPr>
            <a:r>
              <a:rPr lang="en-US" sz="1600" b="1" i="0">
                <a:solidFill>
                  <a:srgbClr val="333333"/>
                </a:solidFill>
                <a:effectLst/>
                <a:latin typeface="Segoe UI" panose="020B0502040204020203" pitchFamily="34" charset="0"/>
              </a:rPr>
              <a:t>Control Unit:</a:t>
            </a:r>
            <a:r>
              <a:rPr lang="en-US" sz="1600" b="0" i="0">
                <a:solidFill>
                  <a:srgbClr val="333333"/>
                </a:solidFill>
                <a:effectLst/>
                <a:latin typeface="Segoe UI" panose="020B0502040204020203" pitchFamily="34" charset="0"/>
              </a:rPr>
              <a:t> Regulates voltage, current, and frequency to achieve the desired speed and torque.</a:t>
            </a:r>
          </a:p>
          <a:p>
            <a:pPr algn="l">
              <a:buFont typeface="Arial" panose="020B0604020202020204" pitchFamily="34" charset="0"/>
              <a:buChar char="•"/>
            </a:pPr>
            <a:r>
              <a:rPr lang="en-US" sz="1600" b="1" i="0">
                <a:solidFill>
                  <a:srgbClr val="333333"/>
                </a:solidFill>
                <a:effectLst/>
                <a:latin typeface="Segoe UI" panose="020B0502040204020203" pitchFamily="34" charset="0"/>
              </a:rPr>
              <a:t>Power Converter (Inverter/Rectifier):</a:t>
            </a:r>
            <a:r>
              <a:rPr lang="en-US" sz="1600" b="0" i="0">
                <a:solidFill>
                  <a:srgbClr val="333333"/>
                </a:solidFill>
                <a:effectLst/>
                <a:latin typeface="Segoe UI" panose="020B0502040204020203" pitchFamily="34" charset="0"/>
              </a:rPr>
              <a:t> Converts the input power into a suitable form for the motor.</a:t>
            </a:r>
          </a:p>
          <a:p>
            <a:pPr algn="l">
              <a:buFont typeface="Arial" panose="020B0604020202020204" pitchFamily="34" charset="0"/>
              <a:buChar char="•"/>
            </a:pPr>
            <a:r>
              <a:rPr lang="en-US" sz="1600" b="1" i="0">
                <a:solidFill>
                  <a:srgbClr val="333333"/>
                </a:solidFill>
                <a:effectLst/>
                <a:latin typeface="Segoe UI" panose="020B0502040204020203" pitchFamily="34" charset="0"/>
              </a:rPr>
              <a:t>Electric Motor:</a:t>
            </a:r>
            <a:r>
              <a:rPr lang="en-US" sz="1600" b="0" i="0">
                <a:solidFill>
                  <a:srgbClr val="333333"/>
                </a:solidFill>
                <a:effectLst/>
                <a:latin typeface="Segoe UI" panose="020B0502040204020203" pitchFamily="34" charset="0"/>
              </a:rPr>
              <a:t> Converts electrical energy into mechanical motion.</a:t>
            </a:r>
          </a:p>
          <a:p>
            <a:pPr algn="l">
              <a:buFont typeface="Arial" panose="020B0604020202020204" pitchFamily="34" charset="0"/>
              <a:buChar char="•"/>
            </a:pPr>
            <a:r>
              <a:rPr lang="en-US" sz="1600" b="1" i="0">
                <a:solidFill>
                  <a:srgbClr val="333333"/>
                </a:solidFill>
                <a:effectLst/>
                <a:latin typeface="Segoe UI" panose="020B0502040204020203" pitchFamily="34" charset="0"/>
              </a:rPr>
              <a:t>Feedback System (Sensors):</a:t>
            </a:r>
            <a:r>
              <a:rPr lang="en-US" sz="1600" b="0" i="0">
                <a:solidFill>
                  <a:srgbClr val="333333"/>
                </a:solidFill>
                <a:effectLst/>
                <a:latin typeface="Segoe UI" panose="020B0502040204020203" pitchFamily="34" charset="0"/>
              </a:rPr>
              <a:t> Monitors motor performance and adjusts control parameters for efficient operation.</a:t>
            </a:r>
          </a:p>
        </p:txBody>
      </p:sp>
    </p:spTree>
    <p:extLst>
      <p:ext uri="{BB962C8B-B14F-4D97-AF65-F5344CB8AC3E}">
        <p14:creationId xmlns:p14="http://schemas.microsoft.com/office/powerpoint/2010/main" val="186144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machine learning model&#10;&#10;AI-generated content may be incorrect.">
            <a:extLst>
              <a:ext uri="{FF2B5EF4-FFF2-40B4-BE49-F238E27FC236}">
                <a16:creationId xmlns:a16="http://schemas.microsoft.com/office/drawing/2014/main" id="{60F4CFC8-E989-FA3A-20C1-784BA8BB7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0872" y="3015298"/>
            <a:ext cx="7342632" cy="3440366"/>
          </a:xfrm>
          <a:prstGeom prst="rect">
            <a:avLst/>
          </a:prstGeom>
        </p:spPr>
      </p:pic>
      <p:sp>
        <p:nvSpPr>
          <p:cNvPr id="2" name="Title 1">
            <a:extLst>
              <a:ext uri="{FF2B5EF4-FFF2-40B4-BE49-F238E27FC236}">
                <a16:creationId xmlns:a16="http://schemas.microsoft.com/office/drawing/2014/main" id="{8EC793B7-1800-FB77-CF61-4101ECB30971}"/>
              </a:ext>
            </a:extLst>
          </p:cNvPr>
          <p:cNvSpPr>
            <a:spLocks noGrp="1"/>
          </p:cNvSpPr>
          <p:nvPr>
            <p:ph type="title"/>
          </p:nvPr>
        </p:nvSpPr>
        <p:spPr>
          <a:xfrm>
            <a:off x="493775" y="201169"/>
            <a:ext cx="10890929" cy="1097280"/>
          </a:xfrm>
        </p:spPr>
        <p:txBody>
          <a:bodyPr/>
          <a:lstStyle/>
          <a:p>
            <a:r>
              <a:rPr lang="en-IN">
                <a:latin typeface="Montserrat" panose="00000500000000000000" pitchFamily="2" charset="0"/>
              </a:rPr>
              <a:t>Objectives and Workflow:</a:t>
            </a:r>
          </a:p>
        </p:txBody>
      </p:sp>
      <p:sp>
        <p:nvSpPr>
          <p:cNvPr id="3" name="Content Placeholder 2">
            <a:extLst>
              <a:ext uri="{FF2B5EF4-FFF2-40B4-BE49-F238E27FC236}">
                <a16:creationId xmlns:a16="http://schemas.microsoft.com/office/drawing/2014/main" id="{91712A21-F989-67F7-5790-E7031C0ED6D7}"/>
              </a:ext>
            </a:extLst>
          </p:cNvPr>
          <p:cNvSpPr>
            <a:spLocks noGrp="1"/>
          </p:cNvSpPr>
          <p:nvPr>
            <p:ph idx="1"/>
          </p:nvPr>
        </p:nvSpPr>
        <p:spPr>
          <a:xfrm>
            <a:off x="493775" y="3193607"/>
            <a:ext cx="4745736" cy="2713417"/>
          </a:xfrm>
        </p:spPr>
        <p:txBody>
          <a:bodyPr>
            <a:normAutofit fontScale="55000" lnSpcReduction="20000"/>
          </a:bodyPr>
          <a:lstStyle/>
          <a:p>
            <a:pPr algn="l">
              <a:buNone/>
            </a:pPr>
            <a:r>
              <a:rPr lang="en-US" sz="2900" b="1" i="0">
                <a:solidFill>
                  <a:srgbClr val="1A1A2E"/>
                </a:solidFill>
                <a:effectLst/>
                <a:latin typeface="Poppins" panose="00000500000000000000" pitchFamily="2" charset="0"/>
              </a:rPr>
              <a:t>Objectives</a:t>
            </a:r>
          </a:p>
          <a:p>
            <a:pPr marL="0" indent="0" algn="l">
              <a:spcAft>
                <a:spcPts val="1125"/>
              </a:spcAft>
              <a:buNone/>
            </a:pPr>
            <a:r>
              <a:rPr lang="en-US" sz="2900" b="0" i="0">
                <a:solidFill>
                  <a:srgbClr val="2D3436"/>
                </a:solidFill>
                <a:effectLst/>
                <a:latin typeface="Poppins" panose="00000500000000000000" pitchFamily="2" charset="0"/>
              </a:rPr>
              <a:t>A trained ML model capable of identifying faults with high accuracy.</a:t>
            </a:r>
          </a:p>
          <a:p>
            <a:pPr marL="0" indent="0" algn="l">
              <a:spcAft>
                <a:spcPts val="1125"/>
              </a:spcAft>
              <a:buNone/>
            </a:pPr>
            <a:r>
              <a:rPr lang="en-US" sz="2900" b="0" i="0">
                <a:solidFill>
                  <a:srgbClr val="2D3436"/>
                </a:solidFill>
                <a:effectLst/>
                <a:latin typeface="Poppins" panose="00000500000000000000" pitchFamily="2" charset="0"/>
              </a:rPr>
              <a:t>Real-time fault detection capability for predictive maintenance.</a:t>
            </a:r>
          </a:p>
          <a:p>
            <a:pPr marL="0" indent="0" algn="l">
              <a:spcAft>
                <a:spcPts val="1125"/>
              </a:spcAft>
              <a:buNone/>
            </a:pPr>
            <a:r>
              <a:rPr lang="en-US" sz="2900" b="0" i="0">
                <a:solidFill>
                  <a:srgbClr val="2D3436"/>
                </a:solidFill>
                <a:effectLst/>
                <a:latin typeface="Poppins" panose="00000500000000000000" pitchFamily="2" charset="0"/>
              </a:rPr>
              <a:t>Reduction in downtime and maintenance costs</a:t>
            </a:r>
          </a:p>
          <a:p>
            <a:endParaRPr lang="en-IN"/>
          </a:p>
        </p:txBody>
      </p:sp>
      <p:sp>
        <p:nvSpPr>
          <p:cNvPr id="5" name="TextBox 4">
            <a:extLst>
              <a:ext uri="{FF2B5EF4-FFF2-40B4-BE49-F238E27FC236}">
                <a16:creationId xmlns:a16="http://schemas.microsoft.com/office/drawing/2014/main" id="{5BB1BEBC-4E17-A9C8-213B-3F342295AD4F}"/>
              </a:ext>
            </a:extLst>
          </p:cNvPr>
          <p:cNvSpPr txBox="1"/>
          <p:nvPr/>
        </p:nvSpPr>
        <p:spPr>
          <a:xfrm>
            <a:off x="493775" y="1040066"/>
            <a:ext cx="11893504" cy="1851789"/>
          </a:xfrm>
          <a:prstGeom prst="rect">
            <a:avLst/>
          </a:prstGeom>
          <a:noFill/>
        </p:spPr>
        <p:txBody>
          <a:bodyPr wrap="square">
            <a:spAutoFit/>
          </a:bodyPr>
          <a:lstStyle/>
          <a:p>
            <a:pPr algn="l">
              <a:buNone/>
            </a:pPr>
            <a:r>
              <a:rPr lang="en-US" sz="1600" b="1" i="0">
                <a:solidFill>
                  <a:srgbClr val="1A1A2E"/>
                </a:solidFill>
                <a:effectLst/>
                <a:latin typeface="Poppins" panose="00000500000000000000" pitchFamily="2" charset="0"/>
              </a:rPr>
              <a:t>Problem Statement</a:t>
            </a:r>
          </a:p>
          <a:p>
            <a:pPr algn="l">
              <a:spcAft>
                <a:spcPts val="1125"/>
              </a:spcAft>
              <a:buFont typeface="Arial" panose="020B0604020202020204" pitchFamily="34" charset="0"/>
              <a:buChar char="•"/>
            </a:pPr>
            <a:r>
              <a:rPr lang="en-US" sz="1600" b="0" i="0">
                <a:solidFill>
                  <a:srgbClr val="2D3436"/>
                </a:solidFill>
                <a:effectLst/>
                <a:latin typeface="Poppins" panose="00000500000000000000" pitchFamily="2" charset="0"/>
              </a:rPr>
              <a:t>Electric drives are critical components in industrial and commercial applications, requiring high reliability and efficiency.</a:t>
            </a:r>
          </a:p>
          <a:p>
            <a:pPr algn="l">
              <a:spcAft>
                <a:spcPts val="1125"/>
              </a:spcAft>
              <a:buFont typeface="Arial" panose="020B0604020202020204" pitchFamily="34" charset="0"/>
              <a:buChar char="•"/>
            </a:pPr>
            <a:r>
              <a:rPr lang="en-US" sz="1600" b="0" i="0">
                <a:solidFill>
                  <a:srgbClr val="2D3436"/>
                </a:solidFill>
                <a:effectLst/>
                <a:latin typeface="Poppins" panose="00000500000000000000" pitchFamily="2" charset="0"/>
              </a:rPr>
              <a:t>Various faults, such as voltage issues and short circuits, can lead to failures, causing downtime and financial losses.</a:t>
            </a:r>
          </a:p>
          <a:p>
            <a:pPr algn="l">
              <a:spcAft>
                <a:spcPts val="1125"/>
              </a:spcAft>
              <a:buFont typeface="Arial" panose="020B0604020202020204" pitchFamily="34" charset="0"/>
              <a:buChar char="•"/>
            </a:pPr>
            <a:r>
              <a:rPr lang="en-US" sz="1600" b="0" i="0">
                <a:solidFill>
                  <a:srgbClr val="2D3436"/>
                </a:solidFill>
                <a:effectLst/>
                <a:latin typeface="Poppins" panose="00000500000000000000" pitchFamily="2" charset="0"/>
              </a:rPr>
              <a:t>Traditional fault diagnosis methods are often manual, time-consuming, and require expert intervention.</a:t>
            </a:r>
          </a:p>
        </p:txBody>
      </p:sp>
    </p:spTree>
    <p:extLst>
      <p:ext uri="{BB962C8B-B14F-4D97-AF65-F5344CB8AC3E}">
        <p14:creationId xmlns:p14="http://schemas.microsoft.com/office/powerpoint/2010/main" val="469708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A64DA4-956D-5DAE-0806-96538ACD3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7153" y="1543845"/>
            <a:ext cx="7039143" cy="3510357"/>
          </a:xfrm>
          <a:prstGeom prst="rect">
            <a:avLst/>
          </a:prstGeom>
        </p:spPr>
      </p:pic>
      <p:sp>
        <p:nvSpPr>
          <p:cNvPr id="2" name="Title 1">
            <a:extLst>
              <a:ext uri="{FF2B5EF4-FFF2-40B4-BE49-F238E27FC236}">
                <a16:creationId xmlns:a16="http://schemas.microsoft.com/office/drawing/2014/main" id="{130145C4-C1D1-87A5-4F64-64A83A7BB197}"/>
              </a:ext>
            </a:extLst>
          </p:cNvPr>
          <p:cNvSpPr>
            <a:spLocks noGrp="1"/>
          </p:cNvSpPr>
          <p:nvPr>
            <p:ph type="title"/>
          </p:nvPr>
        </p:nvSpPr>
        <p:spPr>
          <a:xfrm>
            <a:off x="383406" y="344905"/>
            <a:ext cx="10890929" cy="890336"/>
          </a:xfrm>
        </p:spPr>
        <p:txBody>
          <a:bodyPr/>
          <a:lstStyle/>
          <a:p>
            <a:r>
              <a:rPr lang="en-IN">
                <a:latin typeface="Montserrat" panose="00000500000000000000" pitchFamily="2" charset="0"/>
              </a:rPr>
              <a:t>Methodology:</a:t>
            </a:r>
          </a:p>
        </p:txBody>
      </p:sp>
      <p:pic>
        <p:nvPicPr>
          <p:cNvPr id="7" name="Content Placeholder 6">
            <a:extLst>
              <a:ext uri="{FF2B5EF4-FFF2-40B4-BE49-F238E27FC236}">
                <a16:creationId xmlns:a16="http://schemas.microsoft.com/office/drawing/2014/main" id="{8A8E4FA0-26C2-7F99-FFB0-8DF4D8B9FD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rot="16200000">
            <a:off x="1122377" y="1375042"/>
            <a:ext cx="2675577" cy="3565525"/>
          </a:xfrm>
        </p:spPr>
      </p:pic>
      <p:sp>
        <p:nvSpPr>
          <p:cNvPr id="5" name="TextBox 4">
            <a:extLst>
              <a:ext uri="{FF2B5EF4-FFF2-40B4-BE49-F238E27FC236}">
                <a16:creationId xmlns:a16="http://schemas.microsoft.com/office/drawing/2014/main" id="{FA2C6465-BDA1-1DA8-DFAD-E4D603CF22E9}"/>
              </a:ext>
            </a:extLst>
          </p:cNvPr>
          <p:cNvSpPr txBox="1"/>
          <p:nvPr/>
        </p:nvSpPr>
        <p:spPr>
          <a:xfrm>
            <a:off x="383408" y="1235241"/>
            <a:ext cx="10890927" cy="584775"/>
          </a:xfrm>
          <a:prstGeom prst="rect">
            <a:avLst/>
          </a:prstGeom>
          <a:noFill/>
        </p:spPr>
        <p:txBody>
          <a:bodyPr wrap="square">
            <a:spAutoFit/>
          </a:bodyPr>
          <a:lstStyle/>
          <a:p>
            <a:r>
              <a:rPr lang="en-US" sz="1600" b="0" i="0">
                <a:effectLst/>
                <a:latin typeface="Poppins" panose="00000500000000000000" pitchFamily="2" charset="0"/>
              </a:rPr>
              <a:t>Our comprehensive approach combines advanced simulation techniques with cutting-edge machine learning algorithms to detect and classify faults in three-phase induction motor drive systems.</a:t>
            </a:r>
            <a:endParaRPr lang="en-IN" sz="1600"/>
          </a:p>
        </p:txBody>
      </p:sp>
      <p:sp>
        <p:nvSpPr>
          <p:cNvPr id="11" name="TextBox 10">
            <a:extLst>
              <a:ext uri="{FF2B5EF4-FFF2-40B4-BE49-F238E27FC236}">
                <a16:creationId xmlns:a16="http://schemas.microsoft.com/office/drawing/2014/main" id="{3DAFF2F9-8F21-A59E-B25B-B310B27F0FA7}"/>
              </a:ext>
            </a:extLst>
          </p:cNvPr>
          <p:cNvSpPr txBox="1"/>
          <p:nvPr/>
        </p:nvSpPr>
        <p:spPr>
          <a:xfrm>
            <a:off x="650536" y="5054202"/>
            <a:ext cx="10890927" cy="646331"/>
          </a:xfrm>
          <a:prstGeom prst="rect">
            <a:avLst/>
          </a:prstGeom>
          <a:noFill/>
        </p:spPr>
        <p:txBody>
          <a:bodyPr wrap="square">
            <a:spAutoFit/>
          </a:bodyPr>
          <a:lstStyle/>
          <a:p>
            <a:r>
              <a:rPr lang="en-US" b="0" i="0">
                <a:effectLst/>
                <a:latin typeface="Poppins" panose="00000500000000000000" pitchFamily="2" charset="0"/>
              </a:rPr>
              <a:t>This model is designed to generate real-time data that can be used for fault classification, prediction, and early detection in electric drives using machine learning algorithms.</a:t>
            </a:r>
            <a:endParaRPr lang="en-IN"/>
          </a:p>
        </p:txBody>
      </p:sp>
    </p:spTree>
    <p:extLst>
      <p:ext uri="{BB962C8B-B14F-4D97-AF65-F5344CB8AC3E}">
        <p14:creationId xmlns:p14="http://schemas.microsoft.com/office/powerpoint/2010/main" val="394464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697A4F-0909-1CB4-EC3C-6B5E270D9E59}"/>
              </a:ext>
            </a:extLst>
          </p:cNvPr>
          <p:cNvSpPr>
            <a:spLocks noGrp="1"/>
          </p:cNvSpPr>
          <p:nvPr>
            <p:ph type="title"/>
          </p:nvPr>
        </p:nvSpPr>
        <p:spPr>
          <a:xfrm>
            <a:off x="511742" y="216570"/>
            <a:ext cx="10890929" cy="1097280"/>
          </a:xfrm>
        </p:spPr>
        <p:txBody>
          <a:bodyPr>
            <a:normAutofit/>
          </a:bodyPr>
          <a:lstStyle/>
          <a:p>
            <a:r>
              <a:rPr lang="en-IN" sz="3600">
                <a:latin typeface="Montserrat" panose="00000500000000000000" pitchFamily="2" charset="0"/>
              </a:rPr>
              <a:t>Key Components in the Model:</a:t>
            </a:r>
          </a:p>
        </p:txBody>
      </p:sp>
      <p:sp>
        <p:nvSpPr>
          <p:cNvPr id="6" name="TextBox 5">
            <a:extLst>
              <a:ext uri="{FF2B5EF4-FFF2-40B4-BE49-F238E27FC236}">
                <a16:creationId xmlns:a16="http://schemas.microsoft.com/office/drawing/2014/main" id="{AB041FA9-4A00-39C2-1C37-B8B66A30E70D}"/>
              </a:ext>
            </a:extLst>
          </p:cNvPr>
          <p:cNvSpPr txBox="1"/>
          <p:nvPr/>
        </p:nvSpPr>
        <p:spPr>
          <a:xfrm>
            <a:off x="385010" y="1198298"/>
            <a:ext cx="6096000" cy="338554"/>
          </a:xfrm>
          <a:prstGeom prst="rect">
            <a:avLst/>
          </a:prstGeom>
          <a:noFill/>
        </p:spPr>
        <p:txBody>
          <a:bodyPr wrap="square">
            <a:spAutoFit/>
          </a:bodyPr>
          <a:lstStyle/>
          <a:p>
            <a:pPr algn="l"/>
            <a:r>
              <a:rPr lang="en-IN" sz="1600" b="1" i="0">
                <a:effectLst/>
                <a:latin typeface="Poppins" panose="00000500000000000000" pitchFamily="2" charset="0"/>
              </a:rPr>
              <a:t>Power Supply Section:</a:t>
            </a:r>
          </a:p>
        </p:txBody>
      </p:sp>
      <p:sp>
        <p:nvSpPr>
          <p:cNvPr id="8" name="TextBox 7">
            <a:extLst>
              <a:ext uri="{FF2B5EF4-FFF2-40B4-BE49-F238E27FC236}">
                <a16:creationId xmlns:a16="http://schemas.microsoft.com/office/drawing/2014/main" id="{A6884070-5ACB-8822-8C80-72C82FD3D434}"/>
              </a:ext>
            </a:extLst>
          </p:cNvPr>
          <p:cNvSpPr txBox="1"/>
          <p:nvPr/>
        </p:nvSpPr>
        <p:spPr>
          <a:xfrm>
            <a:off x="511742" y="1536852"/>
            <a:ext cx="10523621" cy="1323439"/>
          </a:xfrm>
          <a:prstGeom prst="rect">
            <a:avLst/>
          </a:prstGeom>
          <a:noFill/>
        </p:spPr>
        <p:txBody>
          <a:bodyPr wrap="square">
            <a:spAutoFit/>
          </a:bodyPr>
          <a:lstStyle/>
          <a:p>
            <a:pPr algn="l">
              <a:buFont typeface="Arial" panose="020B0604020202020204" pitchFamily="34" charset="0"/>
              <a:buChar char="•"/>
            </a:pPr>
            <a:r>
              <a:rPr lang="en-US" sz="1600" b="1" i="0">
                <a:effectLst/>
                <a:latin typeface="Poppins" panose="00000500000000000000" pitchFamily="2" charset="0"/>
              </a:rPr>
              <a:t>Three-Phase AC Voltage Source:</a:t>
            </a:r>
            <a:r>
              <a:rPr lang="en-US" sz="1600" b="0" i="0">
                <a:effectLst/>
                <a:latin typeface="Poppins" panose="00000500000000000000" pitchFamily="2" charset="0"/>
              </a:rPr>
              <a:t> Generates the three-phase AC power needed to operate the induction motor. Can be controlled to simulate variations in input voltage conditions.</a:t>
            </a:r>
          </a:p>
          <a:p>
            <a:pPr algn="l">
              <a:buFont typeface="Arial" panose="020B0604020202020204" pitchFamily="34" charset="0"/>
              <a:buChar char="•"/>
            </a:pPr>
            <a:r>
              <a:rPr lang="en-US" sz="1600" b="1" i="0">
                <a:effectLst/>
                <a:latin typeface="Poppins" panose="00000500000000000000" pitchFamily="2" charset="0"/>
              </a:rPr>
              <a:t>Inverter Circuit:</a:t>
            </a:r>
            <a:r>
              <a:rPr lang="en-US" sz="1600" b="0" i="0">
                <a:effectLst/>
                <a:latin typeface="Poppins" panose="00000500000000000000" pitchFamily="2" charset="0"/>
              </a:rPr>
              <a:t> Converts DC power to AC forming a Variable Frequency Drive (VFD) for motor speed control.</a:t>
            </a:r>
          </a:p>
          <a:p>
            <a:pPr algn="l">
              <a:buFont typeface="Arial" panose="020B0604020202020204" pitchFamily="34" charset="0"/>
              <a:buChar char="•"/>
            </a:pPr>
            <a:r>
              <a:rPr lang="en-US" sz="1600" b="1" i="0">
                <a:effectLst/>
                <a:latin typeface="Poppins" panose="00000500000000000000" pitchFamily="2" charset="0"/>
              </a:rPr>
              <a:t>PWM and MATLAB Function:</a:t>
            </a:r>
            <a:r>
              <a:rPr lang="en-US" sz="1600" b="0" i="0">
                <a:effectLst/>
                <a:latin typeface="Poppins" panose="00000500000000000000" pitchFamily="2" charset="0"/>
              </a:rPr>
              <a:t> Controls power delivery to the motor using frequency and clock signals.</a:t>
            </a:r>
          </a:p>
        </p:txBody>
      </p:sp>
      <p:sp>
        <p:nvSpPr>
          <p:cNvPr id="10" name="TextBox 9">
            <a:extLst>
              <a:ext uri="{FF2B5EF4-FFF2-40B4-BE49-F238E27FC236}">
                <a16:creationId xmlns:a16="http://schemas.microsoft.com/office/drawing/2014/main" id="{53BA09DE-B52E-BEAC-77F0-EDCD4E1FD544}"/>
              </a:ext>
            </a:extLst>
          </p:cNvPr>
          <p:cNvSpPr txBox="1"/>
          <p:nvPr/>
        </p:nvSpPr>
        <p:spPr>
          <a:xfrm>
            <a:off x="385010" y="3028891"/>
            <a:ext cx="4026569" cy="646331"/>
          </a:xfrm>
          <a:prstGeom prst="rect">
            <a:avLst/>
          </a:prstGeom>
          <a:noFill/>
        </p:spPr>
        <p:txBody>
          <a:bodyPr wrap="square">
            <a:spAutoFit/>
          </a:bodyPr>
          <a:lstStyle/>
          <a:p>
            <a:pPr algn="l">
              <a:buNone/>
            </a:pPr>
            <a:r>
              <a:rPr lang="en-US" b="1" i="0">
                <a:effectLst/>
                <a:latin typeface="Poppins" panose="00000500000000000000" pitchFamily="2" charset="0"/>
              </a:rPr>
              <a:t>Electric Drive (Induction Motor)</a:t>
            </a:r>
          </a:p>
          <a:p>
            <a:pPr algn="l"/>
            <a:r>
              <a:rPr lang="en-US" b="0" i="0">
                <a:effectLst/>
                <a:latin typeface="Poppins" panose="00000500000000000000" pitchFamily="2" charset="0"/>
              </a:rPr>
              <a:t>   </a:t>
            </a:r>
          </a:p>
        </p:txBody>
      </p:sp>
      <p:sp>
        <p:nvSpPr>
          <p:cNvPr id="12" name="TextBox 11">
            <a:extLst>
              <a:ext uri="{FF2B5EF4-FFF2-40B4-BE49-F238E27FC236}">
                <a16:creationId xmlns:a16="http://schemas.microsoft.com/office/drawing/2014/main" id="{65F27EF2-ABC2-131D-1162-8A18E3933F61}"/>
              </a:ext>
            </a:extLst>
          </p:cNvPr>
          <p:cNvSpPr txBox="1"/>
          <p:nvPr/>
        </p:nvSpPr>
        <p:spPr>
          <a:xfrm>
            <a:off x="385010" y="3382157"/>
            <a:ext cx="11678653" cy="923330"/>
          </a:xfrm>
          <a:prstGeom prst="rect">
            <a:avLst/>
          </a:prstGeom>
          <a:noFill/>
        </p:spPr>
        <p:txBody>
          <a:bodyPr wrap="square">
            <a:spAutoFit/>
          </a:bodyPr>
          <a:lstStyle/>
          <a:p>
            <a:r>
              <a:rPr lang="en-US" b="0" i="0">
                <a:effectLst/>
                <a:latin typeface="Poppins" panose="00000500000000000000" pitchFamily="2" charset="0"/>
              </a:rPr>
              <a:t>The three-phase induction motor (IM) represents the main machine under test. It receives power from the inverter and converts electrical energy into mechanical motion. It outputs torque, speed, and current signals that are critical for fault analysis.</a:t>
            </a:r>
            <a:endParaRPr lang="en-IN"/>
          </a:p>
        </p:txBody>
      </p:sp>
      <p:sp>
        <p:nvSpPr>
          <p:cNvPr id="14" name="TextBox 13">
            <a:extLst>
              <a:ext uri="{FF2B5EF4-FFF2-40B4-BE49-F238E27FC236}">
                <a16:creationId xmlns:a16="http://schemas.microsoft.com/office/drawing/2014/main" id="{8B3EF120-8EF9-6C26-E422-8EE00F6F202F}"/>
              </a:ext>
            </a:extLst>
          </p:cNvPr>
          <p:cNvSpPr txBox="1"/>
          <p:nvPr/>
        </p:nvSpPr>
        <p:spPr>
          <a:xfrm>
            <a:off x="385010" y="4391011"/>
            <a:ext cx="6537158" cy="584775"/>
          </a:xfrm>
          <a:prstGeom prst="rect">
            <a:avLst/>
          </a:prstGeom>
          <a:noFill/>
        </p:spPr>
        <p:txBody>
          <a:bodyPr wrap="square">
            <a:spAutoFit/>
          </a:bodyPr>
          <a:lstStyle/>
          <a:p>
            <a:r>
              <a:rPr lang="en-IN" sz="1600" b="1" i="0">
                <a:effectLst/>
                <a:latin typeface="Poppins" panose="00000500000000000000" pitchFamily="2" charset="0"/>
              </a:rPr>
              <a:t> Fault Injection Mechanism:</a:t>
            </a:r>
          </a:p>
          <a:p>
            <a:pPr algn="l"/>
            <a:endParaRPr lang="en-IN" sz="1600" b="1" i="0">
              <a:effectLst/>
              <a:latin typeface="Poppins" panose="00000500000000000000" pitchFamily="2" charset="0"/>
            </a:endParaRPr>
          </a:p>
        </p:txBody>
      </p:sp>
      <p:sp>
        <p:nvSpPr>
          <p:cNvPr id="16" name="TextBox 15">
            <a:extLst>
              <a:ext uri="{FF2B5EF4-FFF2-40B4-BE49-F238E27FC236}">
                <a16:creationId xmlns:a16="http://schemas.microsoft.com/office/drawing/2014/main" id="{05359873-4165-D65B-0CD1-B5EB8AEEEC82}"/>
              </a:ext>
            </a:extLst>
          </p:cNvPr>
          <p:cNvSpPr txBox="1"/>
          <p:nvPr/>
        </p:nvSpPr>
        <p:spPr>
          <a:xfrm>
            <a:off x="511742" y="4753129"/>
            <a:ext cx="11881585" cy="646331"/>
          </a:xfrm>
          <a:prstGeom prst="rect">
            <a:avLst/>
          </a:prstGeom>
          <a:noFill/>
        </p:spPr>
        <p:txBody>
          <a:bodyPr wrap="square">
            <a:spAutoFit/>
          </a:bodyPr>
          <a:lstStyle/>
          <a:p>
            <a:pPr algn="l">
              <a:buFont typeface="Arial" panose="020B0604020202020204" pitchFamily="34" charset="0"/>
              <a:buChar char="•"/>
            </a:pPr>
            <a:r>
              <a:rPr lang="en-US" b="1" i="0">
                <a:effectLst/>
                <a:latin typeface="Poppins" panose="00000500000000000000" pitchFamily="2" charset="0"/>
              </a:rPr>
              <a:t>Phase-to-Ground Fault:</a:t>
            </a:r>
            <a:r>
              <a:rPr lang="en-US" b="0" i="0">
                <a:effectLst/>
                <a:latin typeface="Poppins" panose="00000500000000000000" pitchFamily="2" charset="0"/>
              </a:rPr>
              <a:t> Short-circuits one phase to ground, leading to severe current imbalances.</a:t>
            </a:r>
          </a:p>
          <a:p>
            <a:pPr algn="l">
              <a:buFont typeface="Arial" panose="020B0604020202020204" pitchFamily="34" charset="0"/>
              <a:buChar char="•"/>
            </a:pPr>
            <a:r>
              <a:rPr lang="en-US" b="1" i="0">
                <a:effectLst/>
                <a:latin typeface="Poppins" panose="00000500000000000000" pitchFamily="2" charset="0"/>
              </a:rPr>
              <a:t>Phase-to-Phase Fault:</a:t>
            </a:r>
            <a:r>
              <a:rPr lang="en-US" b="0" i="0">
                <a:effectLst/>
                <a:latin typeface="Poppins" panose="00000500000000000000" pitchFamily="2" charset="0"/>
              </a:rPr>
              <a:t> Simulates inter-phase faults where two phases short-circuit.</a:t>
            </a:r>
          </a:p>
        </p:txBody>
      </p:sp>
    </p:spTree>
    <p:extLst>
      <p:ext uri="{BB962C8B-B14F-4D97-AF65-F5344CB8AC3E}">
        <p14:creationId xmlns:p14="http://schemas.microsoft.com/office/powerpoint/2010/main" val="1347286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FAC9-23F5-7008-B834-CE7AAB7E25E5}"/>
              </a:ext>
            </a:extLst>
          </p:cNvPr>
          <p:cNvSpPr>
            <a:spLocks noGrp="1"/>
          </p:cNvSpPr>
          <p:nvPr>
            <p:ph type="title"/>
          </p:nvPr>
        </p:nvSpPr>
        <p:spPr>
          <a:xfrm>
            <a:off x="431531" y="181527"/>
            <a:ext cx="10890929" cy="1097280"/>
          </a:xfrm>
        </p:spPr>
        <p:txBody>
          <a:bodyPr>
            <a:normAutofit fontScale="90000"/>
          </a:bodyPr>
          <a:lstStyle/>
          <a:p>
            <a:r>
              <a:rPr lang="en-IN" b="1" i="0">
                <a:effectLst/>
                <a:latin typeface="Montserrat" panose="00000500000000000000" pitchFamily="2" charset="0"/>
              </a:rPr>
              <a:t>Machine Learning-Based Fault Diagnosis:</a:t>
            </a:r>
            <a:br>
              <a:rPr lang="en-IN" b="1" i="0">
                <a:effectLst/>
                <a:latin typeface="Montserrat" panose="00000500000000000000" pitchFamily="2" charset="0"/>
              </a:rPr>
            </a:br>
            <a:endParaRPr lang="en-IN"/>
          </a:p>
        </p:txBody>
      </p:sp>
      <p:sp>
        <p:nvSpPr>
          <p:cNvPr id="4" name="TextBox 3">
            <a:extLst>
              <a:ext uri="{FF2B5EF4-FFF2-40B4-BE49-F238E27FC236}">
                <a16:creationId xmlns:a16="http://schemas.microsoft.com/office/drawing/2014/main" id="{9B37BA66-585E-8542-556C-4FE44DE36E05}"/>
              </a:ext>
            </a:extLst>
          </p:cNvPr>
          <p:cNvSpPr txBox="1"/>
          <p:nvPr/>
        </p:nvSpPr>
        <p:spPr>
          <a:xfrm>
            <a:off x="561474" y="1209394"/>
            <a:ext cx="6096000" cy="369332"/>
          </a:xfrm>
          <a:prstGeom prst="rect">
            <a:avLst/>
          </a:prstGeom>
          <a:noFill/>
        </p:spPr>
        <p:txBody>
          <a:bodyPr wrap="square">
            <a:spAutoFit/>
          </a:bodyPr>
          <a:lstStyle/>
          <a:p>
            <a:pPr algn="l"/>
            <a:r>
              <a:rPr lang="en-IN" b="1" i="0">
                <a:effectLst/>
                <a:latin typeface="Poppins" panose="00000500000000000000" pitchFamily="2" charset="0"/>
              </a:rPr>
              <a:t>Data Collection </a:t>
            </a:r>
            <a:r>
              <a:rPr lang="en-IN" sz="1600" b="1" i="0">
                <a:effectLst/>
                <a:latin typeface="Poppins" panose="00000500000000000000" pitchFamily="2" charset="0"/>
              </a:rPr>
              <a:t>through Simulation:</a:t>
            </a:r>
          </a:p>
        </p:txBody>
      </p:sp>
      <p:sp>
        <p:nvSpPr>
          <p:cNvPr id="6" name="TextBox 5">
            <a:extLst>
              <a:ext uri="{FF2B5EF4-FFF2-40B4-BE49-F238E27FC236}">
                <a16:creationId xmlns:a16="http://schemas.microsoft.com/office/drawing/2014/main" id="{8A9F4FC5-88E0-E710-492F-1CE33EBA2D21}"/>
              </a:ext>
            </a:extLst>
          </p:cNvPr>
          <p:cNvSpPr txBox="1"/>
          <p:nvPr/>
        </p:nvSpPr>
        <p:spPr>
          <a:xfrm>
            <a:off x="746762" y="1437033"/>
            <a:ext cx="10698476" cy="1600438"/>
          </a:xfrm>
          <a:prstGeom prst="rect">
            <a:avLst/>
          </a:prstGeom>
          <a:noFill/>
        </p:spPr>
        <p:txBody>
          <a:bodyPr wrap="square">
            <a:spAutoFit/>
          </a:bodyPr>
          <a:lstStyle/>
          <a:p>
            <a:pPr algn="l">
              <a:buNone/>
            </a:pPr>
            <a:r>
              <a:rPr lang="en-IN" sz="1600" b="0" i="0">
                <a:effectLst/>
                <a:latin typeface="Poppins" panose="00000500000000000000" pitchFamily="2" charset="0"/>
              </a:rPr>
              <a:t>Simulate normal and faulty conditions to generate </a:t>
            </a:r>
            <a:r>
              <a:rPr lang="en-IN" sz="1600" b="0" i="0" err="1">
                <a:effectLst/>
                <a:latin typeface="Poppins" panose="00000500000000000000" pitchFamily="2" charset="0"/>
              </a:rPr>
              <a:t>labeled</a:t>
            </a:r>
            <a:r>
              <a:rPr lang="en-IN" sz="1600" b="0" i="0">
                <a:effectLst/>
                <a:latin typeface="Poppins" panose="00000500000000000000" pitchFamily="2" charset="0"/>
              </a:rPr>
              <a:t> datasets. Extract key parameters such as:</a:t>
            </a:r>
          </a:p>
          <a:p>
            <a:pPr algn="l">
              <a:buFont typeface="Arial" panose="020B0604020202020204" pitchFamily="34" charset="0"/>
              <a:buChar char="•"/>
            </a:pPr>
            <a:r>
              <a:rPr lang="en-IN" sz="1600" b="0" i="0">
                <a:effectLst/>
                <a:latin typeface="Poppins" panose="00000500000000000000" pitchFamily="2" charset="0"/>
              </a:rPr>
              <a:t>Phase currents (</a:t>
            </a:r>
            <a:r>
              <a:rPr lang="en-IN" sz="1600" b="0" i="0" err="1">
                <a:effectLst/>
                <a:latin typeface="Poppins" panose="00000500000000000000" pitchFamily="2" charset="0"/>
              </a:rPr>
              <a:t>ia</a:t>
            </a:r>
            <a:r>
              <a:rPr lang="en-IN" sz="1600" b="0" i="0">
                <a:effectLst/>
                <a:latin typeface="Poppins" panose="00000500000000000000" pitchFamily="2" charset="0"/>
              </a:rPr>
              <a:t>, </a:t>
            </a:r>
            <a:r>
              <a:rPr lang="en-IN" sz="1600" b="0" i="0" err="1">
                <a:effectLst/>
                <a:latin typeface="Poppins" panose="00000500000000000000" pitchFamily="2" charset="0"/>
              </a:rPr>
              <a:t>ib</a:t>
            </a:r>
            <a:r>
              <a:rPr lang="en-IN" sz="1600" b="0" i="0">
                <a:effectLst/>
                <a:latin typeface="Poppins" panose="00000500000000000000" pitchFamily="2" charset="0"/>
              </a:rPr>
              <a:t>, </a:t>
            </a:r>
            <a:r>
              <a:rPr lang="en-IN" sz="1600" b="0" i="0" err="1">
                <a:effectLst/>
                <a:latin typeface="Poppins" panose="00000500000000000000" pitchFamily="2" charset="0"/>
              </a:rPr>
              <a:t>ic</a:t>
            </a:r>
            <a:r>
              <a:rPr lang="en-IN" sz="1600" b="0" i="0">
                <a:effectLst/>
                <a:latin typeface="Poppins" panose="00000500000000000000" pitchFamily="2" charset="0"/>
              </a:rPr>
              <a:t>)</a:t>
            </a:r>
          </a:p>
          <a:p>
            <a:pPr algn="l">
              <a:buFont typeface="Arial" panose="020B0604020202020204" pitchFamily="34" charset="0"/>
              <a:buChar char="•"/>
            </a:pPr>
            <a:r>
              <a:rPr lang="en-IN" sz="1600" b="0" i="0">
                <a:effectLst/>
                <a:latin typeface="Poppins" panose="00000500000000000000" pitchFamily="2" charset="0"/>
              </a:rPr>
              <a:t>Rotor speed (</a:t>
            </a:r>
            <a:r>
              <a:rPr lang="en-IN" sz="1600" b="0" i="0" err="1">
                <a:effectLst/>
                <a:latin typeface="Poppins" panose="00000500000000000000" pitchFamily="2" charset="0"/>
              </a:rPr>
              <a:t>wm</a:t>
            </a:r>
            <a:r>
              <a:rPr lang="en-IN" sz="1600" b="0" i="0">
                <a:effectLst/>
                <a:latin typeface="Poppins" panose="00000500000000000000" pitchFamily="2" charset="0"/>
              </a:rPr>
              <a:t>)</a:t>
            </a:r>
          </a:p>
          <a:p>
            <a:pPr algn="l">
              <a:buFont typeface="Arial" panose="020B0604020202020204" pitchFamily="34" charset="0"/>
              <a:buChar char="•"/>
            </a:pPr>
            <a:r>
              <a:rPr lang="en-IN" sz="1600" b="0" i="0">
                <a:effectLst/>
                <a:latin typeface="Poppins" panose="00000500000000000000" pitchFamily="2" charset="0"/>
              </a:rPr>
              <a:t>Electromagnetic torque (</a:t>
            </a:r>
            <a:r>
              <a:rPr lang="en-IN" sz="1600" b="0" i="0" err="1">
                <a:effectLst/>
                <a:latin typeface="Poppins" panose="00000500000000000000" pitchFamily="2" charset="0"/>
              </a:rPr>
              <a:t>Te</a:t>
            </a:r>
            <a:r>
              <a:rPr lang="en-IN" sz="1600" b="0" i="0">
                <a:effectLst/>
                <a:latin typeface="Poppins" panose="00000500000000000000" pitchFamily="2" charset="0"/>
              </a:rPr>
              <a:t>)</a:t>
            </a:r>
          </a:p>
          <a:p>
            <a:pPr algn="l">
              <a:buFont typeface="Arial" panose="020B0604020202020204" pitchFamily="34" charset="0"/>
              <a:buChar char="•"/>
            </a:pPr>
            <a:r>
              <a:rPr lang="en-IN" sz="1600" b="0" i="0">
                <a:effectLst/>
                <a:latin typeface="Poppins" panose="00000500000000000000" pitchFamily="2" charset="0"/>
              </a:rPr>
              <a:t>Voltage waveforms</a:t>
            </a:r>
          </a:p>
          <a:p>
            <a:pPr algn="l"/>
            <a:r>
              <a:rPr lang="en-IN" sz="1600" b="0" i="0">
                <a:effectLst/>
                <a:latin typeface="Poppins" panose="00000500000000000000" pitchFamily="2" charset="0"/>
              </a:rPr>
              <a:t>Store the simulation data for further </a:t>
            </a:r>
            <a:r>
              <a:rPr lang="en-IN" sz="1600" b="0" i="0">
                <a:solidFill>
                  <a:srgbClr val="F8F9FA"/>
                </a:solidFill>
                <a:effectLst/>
                <a:latin typeface="Poppins" panose="00000500000000000000" pitchFamily="2" charset="0"/>
              </a:rPr>
              <a:t>proces</a:t>
            </a:r>
            <a:r>
              <a:rPr lang="en-IN" b="0" i="0">
                <a:solidFill>
                  <a:srgbClr val="F8F9FA"/>
                </a:solidFill>
                <a:effectLst/>
                <a:latin typeface="Poppins" panose="00000500000000000000" pitchFamily="2" charset="0"/>
              </a:rPr>
              <a:t>sing.</a:t>
            </a:r>
          </a:p>
        </p:txBody>
      </p:sp>
      <p:sp>
        <p:nvSpPr>
          <p:cNvPr id="8" name="TextBox 7">
            <a:extLst>
              <a:ext uri="{FF2B5EF4-FFF2-40B4-BE49-F238E27FC236}">
                <a16:creationId xmlns:a16="http://schemas.microsoft.com/office/drawing/2014/main" id="{A38FF224-25DA-00B0-8B4A-D2B27715DEE9}"/>
              </a:ext>
            </a:extLst>
          </p:cNvPr>
          <p:cNvSpPr txBox="1"/>
          <p:nvPr/>
        </p:nvSpPr>
        <p:spPr>
          <a:xfrm>
            <a:off x="561474" y="3033434"/>
            <a:ext cx="6096000" cy="338554"/>
          </a:xfrm>
          <a:prstGeom prst="rect">
            <a:avLst/>
          </a:prstGeom>
          <a:noFill/>
        </p:spPr>
        <p:txBody>
          <a:bodyPr wrap="square">
            <a:spAutoFit/>
          </a:bodyPr>
          <a:lstStyle/>
          <a:p>
            <a:pPr algn="l"/>
            <a:r>
              <a:rPr lang="en-IN" sz="1600" b="1" i="0">
                <a:effectLst/>
                <a:latin typeface="Poppins" panose="00000500000000000000" pitchFamily="2" charset="0"/>
              </a:rPr>
              <a:t>Machine Learning Model Selection:</a:t>
            </a:r>
          </a:p>
        </p:txBody>
      </p:sp>
      <p:sp>
        <p:nvSpPr>
          <p:cNvPr id="10" name="TextBox 9">
            <a:extLst>
              <a:ext uri="{FF2B5EF4-FFF2-40B4-BE49-F238E27FC236}">
                <a16:creationId xmlns:a16="http://schemas.microsoft.com/office/drawing/2014/main" id="{E67DFBC7-316E-FD83-8AA4-98F3E4BF2CA4}"/>
              </a:ext>
            </a:extLst>
          </p:cNvPr>
          <p:cNvSpPr txBox="1"/>
          <p:nvPr/>
        </p:nvSpPr>
        <p:spPr>
          <a:xfrm>
            <a:off x="746762" y="3368517"/>
            <a:ext cx="11069052" cy="861774"/>
          </a:xfrm>
          <a:prstGeom prst="rect">
            <a:avLst/>
          </a:prstGeom>
          <a:noFill/>
        </p:spPr>
        <p:txBody>
          <a:bodyPr wrap="square">
            <a:spAutoFit/>
          </a:bodyPr>
          <a:lstStyle/>
          <a:p>
            <a:pPr algn="l">
              <a:buNone/>
            </a:pPr>
            <a:r>
              <a:rPr lang="en-US" sz="1600" b="0" i="0">
                <a:effectLst/>
                <a:latin typeface="Poppins" panose="00000500000000000000" pitchFamily="2" charset="0"/>
              </a:rPr>
              <a:t>Train a machine learning classifier using extracted features. Suitable models include:</a:t>
            </a:r>
          </a:p>
          <a:p>
            <a:pPr algn="l"/>
            <a:r>
              <a:rPr lang="en-US" sz="1600" b="0" i="0">
                <a:effectLst/>
                <a:latin typeface="Poppins" panose="00000500000000000000" pitchFamily="2" charset="0"/>
              </a:rPr>
              <a:t> K-nearest </a:t>
            </a:r>
            <a:r>
              <a:rPr lang="en-US" sz="1600" b="0" i="0" err="1">
                <a:effectLst/>
                <a:latin typeface="Poppins" panose="00000500000000000000" pitchFamily="2" charset="0"/>
              </a:rPr>
              <a:t>neighbour</a:t>
            </a:r>
            <a:r>
              <a:rPr lang="en-US" sz="1600" b="0" i="0">
                <a:effectLst/>
                <a:latin typeface="Poppins" panose="00000500000000000000" pitchFamily="2" charset="0"/>
              </a:rPr>
              <a:t> algorithm (</a:t>
            </a:r>
            <a:r>
              <a:rPr lang="en-US" sz="1600" b="0" i="0" err="1">
                <a:effectLst/>
                <a:latin typeface="Poppins" panose="00000500000000000000" pitchFamily="2" charset="0"/>
              </a:rPr>
              <a:t>knn</a:t>
            </a:r>
            <a:r>
              <a:rPr lang="en-US" sz="1600" b="0" i="0">
                <a:effectLst/>
                <a:latin typeface="Poppins" panose="00000500000000000000" pitchFamily="2" charset="0"/>
              </a:rPr>
              <a:t>)</a:t>
            </a:r>
          </a:p>
          <a:p>
            <a:pPr algn="l"/>
            <a:r>
              <a:rPr lang="en-US" sz="1600" b="0" i="0">
                <a:effectLst/>
                <a:latin typeface="Poppins" panose="00000500000000000000" pitchFamily="2" charset="0"/>
              </a:rPr>
              <a:t>The dataset is divided into training (80%) and testing (20%) for model evaluation</a:t>
            </a:r>
            <a:r>
              <a:rPr lang="en-US" b="0" i="0">
                <a:effectLst/>
                <a:latin typeface="Poppins" panose="00000500000000000000" pitchFamily="2" charset="0"/>
              </a:rPr>
              <a:t>.</a:t>
            </a:r>
          </a:p>
        </p:txBody>
      </p:sp>
      <p:sp>
        <p:nvSpPr>
          <p:cNvPr id="12" name="TextBox 11">
            <a:extLst>
              <a:ext uri="{FF2B5EF4-FFF2-40B4-BE49-F238E27FC236}">
                <a16:creationId xmlns:a16="http://schemas.microsoft.com/office/drawing/2014/main" id="{B1CABB4C-87B5-19C8-3300-E7AF48774853}"/>
              </a:ext>
            </a:extLst>
          </p:cNvPr>
          <p:cNvSpPr txBox="1"/>
          <p:nvPr/>
        </p:nvSpPr>
        <p:spPr>
          <a:xfrm>
            <a:off x="561474" y="4230291"/>
            <a:ext cx="6096000" cy="338554"/>
          </a:xfrm>
          <a:prstGeom prst="rect">
            <a:avLst/>
          </a:prstGeom>
          <a:noFill/>
        </p:spPr>
        <p:txBody>
          <a:bodyPr wrap="square">
            <a:spAutoFit/>
          </a:bodyPr>
          <a:lstStyle/>
          <a:p>
            <a:pPr algn="l"/>
            <a:r>
              <a:rPr lang="en-IN" sz="1600" b="1" i="0">
                <a:effectLst/>
                <a:latin typeface="Poppins" panose="00000500000000000000" pitchFamily="2" charset="0"/>
              </a:rPr>
              <a:t>Model Training and Optimization:</a:t>
            </a:r>
          </a:p>
        </p:txBody>
      </p:sp>
      <p:sp>
        <p:nvSpPr>
          <p:cNvPr id="14" name="TextBox 13">
            <a:extLst>
              <a:ext uri="{FF2B5EF4-FFF2-40B4-BE49-F238E27FC236}">
                <a16:creationId xmlns:a16="http://schemas.microsoft.com/office/drawing/2014/main" id="{97967F3C-9645-8723-910D-8454536A1499}"/>
              </a:ext>
            </a:extLst>
          </p:cNvPr>
          <p:cNvSpPr txBox="1"/>
          <p:nvPr/>
        </p:nvSpPr>
        <p:spPr>
          <a:xfrm>
            <a:off x="746762" y="4561337"/>
            <a:ext cx="12081311" cy="584775"/>
          </a:xfrm>
          <a:prstGeom prst="rect">
            <a:avLst/>
          </a:prstGeom>
          <a:noFill/>
        </p:spPr>
        <p:txBody>
          <a:bodyPr wrap="square">
            <a:spAutoFit/>
          </a:bodyPr>
          <a:lstStyle/>
          <a:p>
            <a:r>
              <a:rPr lang="en-US" sz="1600" b="0" i="0">
                <a:effectLst/>
                <a:latin typeface="Poppins" panose="00000500000000000000" pitchFamily="2" charset="0"/>
              </a:rPr>
              <a:t>The ML model is trained using labeled fault data. Hyperparameter tuning is performed to improve accuracy. Performance metrics such as accuracy, precision, recall, and F1-score are used for validation.</a:t>
            </a:r>
            <a:endParaRPr lang="en-IN" sz="1600"/>
          </a:p>
        </p:txBody>
      </p:sp>
      <p:sp>
        <p:nvSpPr>
          <p:cNvPr id="16" name="TextBox 15">
            <a:extLst>
              <a:ext uri="{FF2B5EF4-FFF2-40B4-BE49-F238E27FC236}">
                <a16:creationId xmlns:a16="http://schemas.microsoft.com/office/drawing/2014/main" id="{0A7E2BD5-6426-6CEE-421B-0C1E1983F5A6}"/>
              </a:ext>
            </a:extLst>
          </p:cNvPr>
          <p:cNvSpPr txBox="1"/>
          <p:nvPr/>
        </p:nvSpPr>
        <p:spPr>
          <a:xfrm>
            <a:off x="746762" y="5380672"/>
            <a:ext cx="12081311" cy="1477328"/>
          </a:xfrm>
          <a:prstGeom prst="rect">
            <a:avLst/>
          </a:prstGeom>
          <a:noFill/>
        </p:spPr>
        <p:txBody>
          <a:bodyPr wrap="square">
            <a:spAutoFit/>
          </a:bodyPr>
          <a:lstStyle/>
          <a:p>
            <a:pPr algn="l">
              <a:buNone/>
            </a:pPr>
            <a:r>
              <a:rPr lang="en-US" b="0" i="0">
                <a:effectLst/>
                <a:latin typeface="Poppins" panose="00000500000000000000" pitchFamily="2" charset="0"/>
              </a:rPr>
              <a:t>Deploy the trained model to classify new incoming data as:</a:t>
            </a:r>
          </a:p>
          <a:p>
            <a:pPr algn="l">
              <a:buFont typeface="Arial" panose="020B0604020202020204" pitchFamily="34" charset="0"/>
              <a:buChar char="•"/>
            </a:pPr>
            <a:r>
              <a:rPr lang="en-US" b="0" i="0">
                <a:effectLst/>
                <a:latin typeface="Poppins" panose="00000500000000000000" pitchFamily="2" charset="0"/>
              </a:rPr>
              <a:t>Healthy Operation</a:t>
            </a:r>
          </a:p>
          <a:p>
            <a:pPr algn="l">
              <a:buFont typeface="Arial" panose="020B0604020202020204" pitchFamily="34" charset="0"/>
              <a:buChar char="•"/>
            </a:pPr>
            <a:r>
              <a:rPr lang="en-US" b="0" i="0">
                <a:effectLst/>
                <a:latin typeface="Poppins" panose="00000500000000000000" pitchFamily="2" charset="0"/>
              </a:rPr>
              <a:t>Minor Fault</a:t>
            </a:r>
          </a:p>
          <a:p>
            <a:pPr algn="l">
              <a:buFont typeface="Arial" panose="020B0604020202020204" pitchFamily="34" charset="0"/>
              <a:buChar char="•"/>
            </a:pPr>
            <a:r>
              <a:rPr lang="en-US" b="0" i="0">
                <a:effectLst/>
                <a:latin typeface="Poppins" panose="00000500000000000000" pitchFamily="2" charset="0"/>
              </a:rPr>
              <a:t>Severe Fault</a:t>
            </a:r>
          </a:p>
          <a:p>
            <a:pPr algn="l"/>
            <a:r>
              <a:rPr lang="en-US" b="0" i="0">
                <a:effectLst/>
                <a:latin typeface="Poppins" panose="00000500000000000000" pitchFamily="2" charset="0"/>
              </a:rPr>
              <a:t>Implement real-time monitoring to detect faults early and </a:t>
            </a:r>
            <a:r>
              <a:rPr lang="en-US" b="0" i="0">
                <a:solidFill>
                  <a:srgbClr val="F8F9FA"/>
                </a:solidFill>
                <a:effectLst/>
                <a:latin typeface="Poppins" panose="00000500000000000000" pitchFamily="2" charset="0"/>
              </a:rPr>
              <a:t>trigger preventive action.</a:t>
            </a:r>
          </a:p>
        </p:txBody>
      </p:sp>
    </p:spTree>
    <p:extLst>
      <p:ext uri="{BB962C8B-B14F-4D97-AF65-F5344CB8AC3E}">
        <p14:creationId xmlns:p14="http://schemas.microsoft.com/office/powerpoint/2010/main" val="25858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8B51-8AB2-D475-0C74-F0D8F266E3E6}"/>
              </a:ext>
            </a:extLst>
          </p:cNvPr>
          <p:cNvSpPr>
            <a:spLocks noGrp="1"/>
          </p:cNvSpPr>
          <p:nvPr>
            <p:ph type="title"/>
          </p:nvPr>
        </p:nvSpPr>
        <p:spPr>
          <a:xfrm>
            <a:off x="377819" y="327261"/>
            <a:ext cx="10890929" cy="1097280"/>
          </a:xfrm>
        </p:spPr>
        <p:txBody>
          <a:bodyPr>
            <a:normAutofit/>
          </a:bodyPr>
          <a:lstStyle/>
          <a:p>
            <a:r>
              <a:rPr lang="en-IN" sz="3600" b="1" i="0">
                <a:effectLst/>
                <a:latin typeface="Montserrat" panose="00000500000000000000" pitchFamily="2" charset="0"/>
              </a:rPr>
              <a:t>Results for the Project:</a:t>
            </a:r>
            <a:endParaRPr lang="en-IN" sz="3600">
              <a:latin typeface="Montserrat" panose="00000500000000000000" pitchFamily="2" charset="0"/>
            </a:endParaRPr>
          </a:p>
        </p:txBody>
      </p:sp>
      <p:sp>
        <p:nvSpPr>
          <p:cNvPr id="4" name="TextBox 3">
            <a:extLst>
              <a:ext uri="{FF2B5EF4-FFF2-40B4-BE49-F238E27FC236}">
                <a16:creationId xmlns:a16="http://schemas.microsoft.com/office/drawing/2014/main" id="{8C88042D-2935-0A1A-793F-E85A46B25D43}"/>
              </a:ext>
            </a:extLst>
          </p:cNvPr>
          <p:cNvSpPr txBox="1"/>
          <p:nvPr/>
        </p:nvSpPr>
        <p:spPr>
          <a:xfrm>
            <a:off x="721893" y="1055209"/>
            <a:ext cx="6096000" cy="369332"/>
          </a:xfrm>
          <a:prstGeom prst="rect">
            <a:avLst/>
          </a:prstGeom>
          <a:noFill/>
        </p:spPr>
        <p:txBody>
          <a:bodyPr wrap="square">
            <a:spAutoFit/>
          </a:bodyPr>
          <a:lstStyle/>
          <a:p>
            <a:pPr algn="l">
              <a:spcAft>
                <a:spcPts val="1125"/>
              </a:spcAft>
            </a:pPr>
            <a:r>
              <a:rPr lang="en-IN" b="1" i="0">
                <a:effectLst/>
                <a:latin typeface="Montserrat" panose="00000500000000000000" pitchFamily="2" charset="0"/>
              </a:rPr>
              <a:t>Phase-to-Phase Short Circuit:</a:t>
            </a:r>
          </a:p>
        </p:txBody>
      </p:sp>
      <p:sp>
        <p:nvSpPr>
          <p:cNvPr id="6" name="TextBox 5">
            <a:extLst>
              <a:ext uri="{FF2B5EF4-FFF2-40B4-BE49-F238E27FC236}">
                <a16:creationId xmlns:a16="http://schemas.microsoft.com/office/drawing/2014/main" id="{5B150715-3DE4-5945-E2B0-3E91E231CC12}"/>
              </a:ext>
            </a:extLst>
          </p:cNvPr>
          <p:cNvSpPr txBox="1"/>
          <p:nvPr/>
        </p:nvSpPr>
        <p:spPr>
          <a:xfrm>
            <a:off x="513347" y="1424541"/>
            <a:ext cx="11550316" cy="1682512"/>
          </a:xfrm>
          <a:prstGeom prst="rect">
            <a:avLst/>
          </a:prstGeom>
          <a:noFill/>
        </p:spPr>
        <p:txBody>
          <a:bodyPr wrap="square">
            <a:spAutoFit/>
          </a:bodyPr>
          <a:lstStyle/>
          <a:p>
            <a:pPr algn="l">
              <a:spcAft>
                <a:spcPts val="1125"/>
              </a:spcAft>
              <a:buNone/>
            </a:pPr>
            <a:r>
              <a:rPr lang="en-US" sz="1600" b="0" i="0">
                <a:effectLst/>
                <a:latin typeface="Montserrat" panose="00000500000000000000" pitchFamily="2" charset="0"/>
              </a:rPr>
              <a:t>A phase-to-phase short circuit occurs when two of the three phases make direct contact, leading to abnormal current flow and potential damage.</a:t>
            </a:r>
          </a:p>
          <a:p>
            <a:pPr algn="l">
              <a:spcBef>
                <a:spcPts val="1125"/>
              </a:spcBef>
              <a:spcAft>
                <a:spcPts val="600"/>
              </a:spcAft>
              <a:buNone/>
            </a:pPr>
            <a:r>
              <a:rPr lang="en-US" sz="1600" b="1" i="0">
                <a:effectLst/>
                <a:latin typeface="Montserrat" panose="00000500000000000000" pitchFamily="2" charset="0"/>
              </a:rPr>
              <a:t>Detection of Fault</a:t>
            </a:r>
          </a:p>
          <a:p>
            <a:pPr algn="l">
              <a:spcAft>
                <a:spcPts val="1125"/>
              </a:spcAft>
            </a:pPr>
            <a:r>
              <a:rPr lang="en-US" sz="1600" b="0" i="0">
                <a:effectLst/>
                <a:latin typeface="Montserrat" panose="00000500000000000000" pitchFamily="2" charset="0"/>
              </a:rPr>
              <a:t>Causes a surge in current in the affected phases. The two shorted phases show abnormally high current, while the third phase remains stable.</a:t>
            </a:r>
          </a:p>
        </p:txBody>
      </p:sp>
      <p:pic>
        <p:nvPicPr>
          <p:cNvPr id="8" name="Picture 7" descr="A screenshot of a screen&#10;&#10;AI-generated content may be incorrect.">
            <a:extLst>
              <a:ext uri="{FF2B5EF4-FFF2-40B4-BE49-F238E27FC236}">
                <a16:creationId xmlns:a16="http://schemas.microsoft.com/office/drawing/2014/main" id="{537B0930-6F95-D2A3-6145-21C347B46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753" y="3110321"/>
            <a:ext cx="10651958" cy="3455672"/>
          </a:xfrm>
          <a:prstGeom prst="rect">
            <a:avLst/>
          </a:prstGeom>
        </p:spPr>
      </p:pic>
    </p:spTree>
    <p:extLst>
      <p:ext uri="{BB962C8B-B14F-4D97-AF65-F5344CB8AC3E}">
        <p14:creationId xmlns:p14="http://schemas.microsoft.com/office/powerpoint/2010/main" val="68007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86DE-9374-6F50-0F86-8B5F77746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032CE-35B9-7D72-C0EC-C6C94AE024EE}"/>
              </a:ext>
            </a:extLst>
          </p:cNvPr>
          <p:cNvSpPr>
            <a:spLocks noGrp="1"/>
          </p:cNvSpPr>
          <p:nvPr>
            <p:ph type="title"/>
          </p:nvPr>
        </p:nvSpPr>
        <p:spPr>
          <a:xfrm>
            <a:off x="377819" y="327261"/>
            <a:ext cx="10890929" cy="1097280"/>
          </a:xfrm>
        </p:spPr>
        <p:txBody>
          <a:bodyPr>
            <a:normAutofit/>
          </a:bodyPr>
          <a:lstStyle/>
          <a:p>
            <a:r>
              <a:rPr lang="en-IN" sz="3600" b="1" i="0">
                <a:effectLst/>
                <a:latin typeface="Montserrat" panose="00000500000000000000" pitchFamily="2" charset="0"/>
              </a:rPr>
              <a:t>Results for the Project:</a:t>
            </a:r>
            <a:endParaRPr lang="en-IN" sz="3600">
              <a:latin typeface="Montserrat" panose="00000500000000000000" pitchFamily="2" charset="0"/>
            </a:endParaRPr>
          </a:p>
        </p:txBody>
      </p:sp>
      <p:sp>
        <p:nvSpPr>
          <p:cNvPr id="4" name="TextBox 3">
            <a:extLst>
              <a:ext uri="{FF2B5EF4-FFF2-40B4-BE49-F238E27FC236}">
                <a16:creationId xmlns:a16="http://schemas.microsoft.com/office/drawing/2014/main" id="{A0DD7963-F8B6-6AEF-E304-4AD846DC83E1}"/>
              </a:ext>
            </a:extLst>
          </p:cNvPr>
          <p:cNvSpPr txBox="1"/>
          <p:nvPr/>
        </p:nvSpPr>
        <p:spPr>
          <a:xfrm>
            <a:off x="721893" y="1055209"/>
            <a:ext cx="6096000" cy="369332"/>
          </a:xfrm>
          <a:prstGeom prst="rect">
            <a:avLst/>
          </a:prstGeom>
          <a:noFill/>
        </p:spPr>
        <p:txBody>
          <a:bodyPr wrap="square">
            <a:spAutoFit/>
          </a:bodyPr>
          <a:lstStyle/>
          <a:p>
            <a:pPr algn="l">
              <a:spcAft>
                <a:spcPts val="1125"/>
              </a:spcAft>
            </a:pPr>
            <a:r>
              <a:rPr lang="en-IN" b="1" i="0">
                <a:effectLst/>
                <a:latin typeface="Montserrat" panose="00000500000000000000" pitchFamily="2" charset="0"/>
              </a:rPr>
              <a:t>Phase-to-Ground Short Circuit:</a:t>
            </a:r>
          </a:p>
        </p:txBody>
      </p:sp>
      <p:sp>
        <p:nvSpPr>
          <p:cNvPr id="6" name="TextBox 5">
            <a:extLst>
              <a:ext uri="{FF2B5EF4-FFF2-40B4-BE49-F238E27FC236}">
                <a16:creationId xmlns:a16="http://schemas.microsoft.com/office/drawing/2014/main" id="{ECA788E2-98A9-D2E3-63A0-0BB447884F97}"/>
              </a:ext>
            </a:extLst>
          </p:cNvPr>
          <p:cNvSpPr txBox="1"/>
          <p:nvPr/>
        </p:nvSpPr>
        <p:spPr>
          <a:xfrm>
            <a:off x="641684" y="1424541"/>
            <a:ext cx="11550316" cy="1823576"/>
          </a:xfrm>
          <a:prstGeom prst="rect">
            <a:avLst/>
          </a:prstGeom>
          <a:noFill/>
        </p:spPr>
        <p:txBody>
          <a:bodyPr wrap="square">
            <a:spAutoFit/>
          </a:bodyPr>
          <a:lstStyle/>
          <a:p>
            <a:pPr algn="l">
              <a:spcAft>
                <a:spcPts val="1125"/>
              </a:spcAft>
              <a:buNone/>
            </a:pPr>
            <a:r>
              <a:rPr lang="en-US" sz="1600" b="0" i="0">
                <a:effectLst/>
                <a:latin typeface="Montserrat" panose="00000500000000000000" pitchFamily="2" charset="0"/>
              </a:rPr>
              <a:t>A phase-to-ground fault occurs when one phase unintentionally contacts the ground or a grounded structure.</a:t>
            </a:r>
          </a:p>
          <a:p>
            <a:pPr algn="l">
              <a:spcBef>
                <a:spcPts val="1125"/>
              </a:spcBef>
              <a:spcAft>
                <a:spcPts val="600"/>
              </a:spcAft>
              <a:buNone/>
            </a:pPr>
            <a:r>
              <a:rPr lang="en-US" sz="1600" b="1" i="0">
                <a:effectLst/>
                <a:latin typeface="Montserrat" panose="00000500000000000000" pitchFamily="2" charset="0"/>
              </a:rPr>
              <a:t>Detection of Fault</a:t>
            </a:r>
          </a:p>
          <a:p>
            <a:pPr algn="l">
              <a:spcAft>
                <a:spcPts val="1125"/>
              </a:spcAft>
            </a:pPr>
            <a:r>
              <a:rPr lang="en-US" sz="1600" b="0" i="0">
                <a:effectLst/>
                <a:latin typeface="Montserrat" panose="00000500000000000000" pitchFamily="2" charset="0"/>
              </a:rPr>
              <a:t>The affected phase will experience abnormally high current, while the other two phases may show a significant drop.</a:t>
            </a:r>
          </a:p>
          <a:p>
            <a:pPr algn="l">
              <a:spcAft>
                <a:spcPts val="1125"/>
              </a:spcAft>
              <a:buNone/>
            </a:pPr>
            <a:endParaRPr lang="en-US" sz="1600" b="0" i="0">
              <a:effectLst/>
              <a:latin typeface="Montserrat" panose="00000500000000000000" pitchFamily="2" charset="0"/>
            </a:endParaRPr>
          </a:p>
        </p:txBody>
      </p:sp>
      <p:pic>
        <p:nvPicPr>
          <p:cNvPr id="5" name="Picture 4" descr="A graph with lines and numbers&#10;&#10;AI-generated content may be incorrect.">
            <a:extLst>
              <a:ext uri="{FF2B5EF4-FFF2-40B4-BE49-F238E27FC236}">
                <a16:creationId xmlns:a16="http://schemas.microsoft.com/office/drawing/2014/main" id="{C48820EA-DCD4-DD0A-4A13-3EC3AE32D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620" y="2903362"/>
            <a:ext cx="10507579" cy="3760119"/>
          </a:xfrm>
          <a:prstGeom prst="rect">
            <a:avLst/>
          </a:prstGeom>
        </p:spPr>
      </p:pic>
    </p:spTree>
    <p:extLst>
      <p:ext uri="{BB962C8B-B14F-4D97-AF65-F5344CB8AC3E}">
        <p14:creationId xmlns:p14="http://schemas.microsoft.com/office/powerpoint/2010/main" val="146815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D3548-F98A-4C4B-18CA-F2EDB9DD5C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F299A-B2A0-9EEC-BF95-EE6D9D1DE78D}"/>
              </a:ext>
            </a:extLst>
          </p:cNvPr>
          <p:cNvSpPr>
            <a:spLocks noGrp="1"/>
          </p:cNvSpPr>
          <p:nvPr>
            <p:ph type="title"/>
          </p:nvPr>
        </p:nvSpPr>
        <p:spPr>
          <a:xfrm>
            <a:off x="377819" y="327261"/>
            <a:ext cx="10890929" cy="1097280"/>
          </a:xfrm>
        </p:spPr>
        <p:txBody>
          <a:bodyPr>
            <a:normAutofit/>
          </a:bodyPr>
          <a:lstStyle/>
          <a:p>
            <a:r>
              <a:rPr lang="en-IN" sz="3600" b="1" i="0">
                <a:effectLst/>
                <a:latin typeface="Montserrat" panose="00000500000000000000" pitchFamily="2" charset="0"/>
              </a:rPr>
              <a:t>Results for the Project:</a:t>
            </a:r>
            <a:endParaRPr lang="en-IN" sz="3600">
              <a:latin typeface="Montserrat" panose="00000500000000000000" pitchFamily="2" charset="0"/>
            </a:endParaRPr>
          </a:p>
        </p:txBody>
      </p:sp>
      <p:sp>
        <p:nvSpPr>
          <p:cNvPr id="4" name="TextBox 3">
            <a:extLst>
              <a:ext uri="{FF2B5EF4-FFF2-40B4-BE49-F238E27FC236}">
                <a16:creationId xmlns:a16="http://schemas.microsoft.com/office/drawing/2014/main" id="{880664A4-BF0D-B43D-2BBC-DDA795060D17}"/>
              </a:ext>
            </a:extLst>
          </p:cNvPr>
          <p:cNvSpPr txBox="1"/>
          <p:nvPr/>
        </p:nvSpPr>
        <p:spPr>
          <a:xfrm>
            <a:off x="657725" y="1055209"/>
            <a:ext cx="6096000" cy="369332"/>
          </a:xfrm>
          <a:prstGeom prst="rect">
            <a:avLst/>
          </a:prstGeom>
          <a:noFill/>
        </p:spPr>
        <p:txBody>
          <a:bodyPr wrap="square">
            <a:spAutoFit/>
          </a:bodyPr>
          <a:lstStyle/>
          <a:p>
            <a:pPr algn="l">
              <a:spcAft>
                <a:spcPts val="1125"/>
              </a:spcAft>
            </a:pPr>
            <a:r>
              <a:rPr lang="en-IN" b="1" i="0">
                <a:effectLst/>
                <a:latin typeface="Montserrat" panose="00000500000000000000" pitchFamily="2" charset="0"/>
              </a:rPr>
              <a:t>Over-Voltage Fault:</a:t>
            </a:r>
          </a:p>
        </p:txBody>
      </p:sp>
      <p:sp>
        <p:nvSpPr>
          <p:cNvPr id="6" name="TextBox 5">
            <a:extLst>
              <a:ext uri="{FF2B5EF4-FFF2-40B4-BE49-F238E27FC236}">
                <a16:creationId xmlns:a16="http://schemas.microsoft.com/office/drawing/2014/main" id="{0296C950-816B-73B8-23E3-18D422DB2183}"/>
              </a:ext>
            </a:extLst>
          </p:cNvPr>
          <p:cNvSpPr txBox="1"/>
          <p:nvPr/>
        </p:nvSpPr>
        <p:spPr>
          <a:xfrm>
            <a:off x="513347" y="1424541"/>
            <a:ext cx="11550316" cy="1823576"/>
          </a:xfrm>
          <a:prstGeom prst="rect">
            <a:avLst/>
          </a:prstGeom>
          <a:noFill/>
        </p:spPr>
        <p:txBody>
          <a:bodyPr wrap="square">
            <a:spAutoFit/>
          </a:bodyPr>
          <a:lstStyle/>
          <a:p>
            <a:pPr algn="l">
              <a:spcAft>
                <a:spcPts val="1125"/>
              </a:spcAft>
              <a:buNone/>
            </a:pPr>
            <a:r>
              <a:rPr lang="en-US" sz="1600" b="0" i="0">
                <a:effectLst/>
                <a:latin typeface="Montserrat" panose="00000500000000000000" pitchFamily="2" charset="0"/>
              </a:rPr>
              <a:t>An Over-Voltage fault occurs when the voltage in a system exceeds the maximum allowed voltage.</a:t>
            </a:r>
          </a:p>
          <a:p>
            <a:pPr algn="l">
              <a:spcBef>
                <a:spcPts val="1125"/>
              </a:spcBef>
              <a:spcAft>
                <a:spcPts val="600"/>
              </a:spcAft>
              <a:buNone/>
            </a:pPr>
            <a:r>
              <a:rPr lang="en-US" sz="1600" b="1" i="0">
                <a:effectLst/>
                <a:latin typeface="Montserrat" panose="00000500000000000000" pitchFamily="2" charset="0"/>
              </a:rPr>
              <a:t>Detection of Fault</a:t>
            </a:r>
          </a:p>
          <a:p>
            <a:pPr algn="l">
              <a:spcAft>
                <a:spcPts val="1125"/>
              </a:spcAft>
              <a:buNone/>
            </a:pPr>
            <a:r>
              <a:rPr lang="en-US" sz="1600" b="0" i="0">
                <a:effectLst/>
                <a:latin typeface="Montserrat" panose="00000500000000000000" pitchFamily="2" charset="0"/>
              </a:rPr>
              <a:t>Overvoltage can damage equipment, cause electrical fires, and lead to system failures.</a:t>
            </a:r>
          </a:p>
          <a:p>
            <a:pPr>
              <a:buNone/>
            </a:pPr>
            <a:br>
              <a:rPr lang="en-US" sz="1600" b="0" i="0">
                <a:effectLst/>
                <a:latin typeface="Montserrat" panose="00000500000000000000" pitchFamily="2" charset="0"/>
              </a:rPr>
            </a:br>
            <a:endParaRPr lang="en-US" sz="1600" b="0" i="0">
              <a:effectLst/>
              <a:latin typeface="Montserrat" panose="00000500000000000000" pitchFamily="2" charset="0"/>
            </a:endParaRPr>
          </a:p>
        </p:txBody>
      </p:sp>
      <p:pic>
        <p:nvPicPr>
          <p:cNvPr id="5" name="Picture 4" descr="A graph on a black background&#10;&#10;AI-generated content may be incorrect.">
            <a:extLst>
              <a:ext uri="{FF2B5EF4-FFF2-40B4-BE49-F238E27FC236}">
                <a16:creationId xmlns:a16="http://schemas.microsoft.com/office/drawing/2014/main" id="{20DFD611-5EC8-5094-C852-507EA0D3D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3" y="2646947"/>
            <a:ext cx="11261560" cy="3911015"/>
          </a:xfrm>
          <a:prstGeom prst="rect">
            <a:avLst/>
          </a:prstGeom>
        </p:spPr>
      </p:pic>
    </p:spTree>
    <p:extLst>
      <p:ext uri="{BB962C8B-B14F-4D97-AF65-F5344CB8AC3E}">
        <p14:creationId xmlns:p14="http://schemas.microsoft.com/office/powerpoint/2010/main" val="1860508525"/>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DashVTI</vt:lpstr>
      <vt:lpstr>Electric Drive Fault Diagnosis System </vt:lpstr>
      <vt:lpstr>Introduction :</vt:lpstr>
      <vt:lpstr>Objectives and Workflow:</vt:lpstr>
      <vt:lpstr>Methodology:</vt:lpstr>
      <vt:lpstr>Key Components in the Model:</vt:lpstr>
      <vt:lpstr>Machine Learning-Based Fault Diagnosis: </vt:lpstr>
      <vt:lpstr>Results for the Project:</vt:lpstr>
      <vt:lpstr>Results for the Project:</vt:lpstr>
      <vt:lpstr>Results for the Project:</vt:lpstr>
      <vt:lpstr>Results for the Project:</vt:lpstr>
      <vt:lpstr>Results in the KNN Model:</vt:lpstr>
      <vt:lpstr>Project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sai</dc:creator>
  <cp:revision>4</cp:revision>
  <dcterms:created xsi:type="dcterms:W3CDTF">2025-04-13T04:27:34Z</dcterms:created>
  <dcterms:modified xsi:type="dcterms:W3CDTF">2025-04-13T16:55:39Z</dcterms:modified>
</cp:coreProperties>
</file>