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8" r:id="rId4"/>
    <p:sldId id="257" r:id="rId5"/>
    <p:sldId id="264"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3/9/2025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3/9/2025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289457-B062-27C4-E308-99DCFC1C0A70}"/>
              </a:ext>
            </a:extLst>
          </p:cNvPr>
          <p:cNvSpPr txBox="1"/>
          <p:nvPr/>
        </p:nvSpPr>
        <p:spPr>
          <a:xfrm>
            <a:off x="649224" y="3099816"/>
            <a:ext cx="11622024" cy="923330"/>
          </a:xfrm>
          <a:prstGeom prst="rect">
            <a:avLst/>
          </a:prstGeom>
          <a:noFill/>
        </p:spPr>
        <p:txBody>
          <a:bodyPr wrap="square" rtlCol="0">
            <a:spAutoFit/>
          </a:bodyPr>
          <a:lstStyle/>
          <a:p>
            <a:r>
              <a:rPr lang="en-US" sz="5400" dirty="0"/>
              <a:t>Machine Learning based fault diagnosis</a:t>
            </a:r>
            <a:endParaRPr lang="en-IN" sz="5400" dirty="0"/>
          </a:p>
        </p:txBody>
      </p:sp>
    </p:spTree>
    <p:extLst>
      <p:ext uri="{BB962C8B-B14F-4D97-AF65-F5344CB8AC3E}">
        <p14:creationId xmlns:p14="http://schemas.microsoft.com/office/powerpoint/2010/main" val="164594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9A07E-9FE3-4BAD-12AE-888273D81D3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833DF14-3BDE-BA01-C80E-FB066B947B98}"/>
              </a:ext>
            </a:extLst>
          </p:cNvPr>
          <p:cNvSpPr txBox="1"/>
          <p:nvPr/>
        </p:nvSpPr>
        <p:spPr>
          <a:xfrm>
            <a:off x="649224" y="3099816"/>
            <a:ext cx="11622024" cy="923330"/>
          </a:xfrm>
          <a:prstGeom prst="rect">
            <a:avLst/>
          </a:prstGeom>
          <a:noFill/>
        </p:spPr>
        <p:txBody>
          <a:bodyPr wrap="square" rtlCol="0">
            <a:spAutoFit/>
          </a:bodyPr>
          <a:lstStyle/>
          <a:p>
            <a:r>
              <a:rPr lang="en-IN" sz="5400" dirty="0"/>
              <a:t>Team members</a:t>
            </a:r>
          </a:p>
        </p:txBody>
      </p:sp>
    </p:spTree>
    <p:extLst>
      <p:ext uri="{BB962C8B-B14F-4D97-AF65-F5344CB8AC3E}">
        <p14:creationId xmlns:p14="http://schemas.microsoft.com/office/powerpoint/2010/main" val="593326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31F20-0E0A-3693-E034-F4F553761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825000-391D-D9A0-E486-C0AC4799F10D}"/>
              </a:ext>
            </a:extLst>
          </p:cNvPr>
          <p:cNvSpPr>
            <a:spLocks noGrp="1"/>
          </p:cNvSpPr>
          <p:nvPr>
            <p:ph type="ctrTitle"/>
          </p:nvPr>
        </p:nvSpPr>
        <p:spPr>
          <a:xfrm>
            <a:off x="3962399" y="208620"/>
            <a:ext cx="3819145" cy="620438"/>
          </a:xfrm>
        </p:spPr>
        <p:txBody>
          <a:bodyPr>
            <a:normAutofit fontScale="90000"/>
          </a:bodyPr>
          <a:lstStyle/>
          <a:p>
            <a:r>
              <a:rPr lang="en-IN" dirty="0"/>
              <a:t>introduction</a:t>
            </a:r>
          </a:p>
        </p:txBody>
      </p:sp>
      <p:sp>
        <p:nvSpPr>
          <p:cNvPr id="4" name="TextBox 3">
            <a:extLst>
              <a:ext uri="{FF2B5EF4-FFF2-40B4-BE49-F238E27FC236}">
                <a16:creationId xmlns:a16="http://schemas.microsoft.com/office/drawing/2014/main" id="{2CEC4CDE-F27D-C292-2438-55C9611CE5E8}"/>
              </a:ext>
            </a:extLst>
          </p:cNvPr>
          <p:cNvSpPr txBox="1"/>
          <p:nvPr/>
        </p:nvSpPr>
        <p:spPr>
          <a:xfrm>
            <a:off x="283464" y="829058"/>
            <a:ext cx="11594592" cy="4719241"/>
          </a:xfrm>
          <a:prstGeom prst="rect">
            <a:avLst/>
          </a:prstGeom>
          <a:noFill/>
        </p:spPr>
        <p:txBody>
          <a:bodyPr wrap="square" rtlCol="0">
            <a:spAutoFit/>
          </a:bodyPr>
          <a:lstStyle/>
          <a:p>
            <a:pPr algn="ctr"/>
            <a:r>
              <a:rPr lang="en-US" b="1" i="0" dirty="0">
                <a:solidFill>
                  <a:srgbClr val="FF0000"/>
                </a:solidFill>
                <a:effectLst/>
                <a:latin typeface="Poppins" panose="00000500000000000000" pitchFamily="2" charset="0"/>
              </a:rPr>
              <a:t>What is a DRIVE?</a:t>
            </a:r>
          </a:p>
          <a:p>
            <a:pPr algn="l"/>
            <a:r>
              <a:rPr lang="en-US" b="0" i="0" dirty="0">
                <a:effectLst/>
                <a:latin typeface="Poppins" panose="00000500000000000000" pitchFamily="2" charset="0"/>
              </a:rPr>
              <a:t>                            Systems employed for motion control are known as Drives.</a:t>
            </a:r>
          </a:p>
          <a:p>
            <a:pPr algn="ctr"/>
            <a:r>
              <a:rPr lang="en-US" b="1" i="0" dirty="0">
                <a:solidFill>
                  <a:srgbClr val="FF0000"/>
                </a:solidFill>
                <a:effectLst/>
                <a:latin typeface="Poppins" panose="00000500000000000000" pitchFamily="2" charset="0"/>
              </a:rPr>
              <a:t>What is an Electric Drive?</a:t>
            </a:r>
          </a:p>
          <a:p>
            <a:pPr algn="l"/>
            <a:r>
              <a:rPr lang="en-US" b="0" i="0" dirty="0">
                <a:effectLst/>
                <a:latin typeface="Poppins" panose="00000500000000000000" pitchFamily="2" charset="0"/>
              </a:rPr>
              <a:t>Drives which employ Electric motors are known as electric drives. The key role of electric drives is to control and regulate the operation of an electric motor to meet specific performance requirements.</a:t>
            </a:r>
          </a:p>
          <a:p>
            <a:pPr algn="ctr"/>
            <a:r>
              <a:rPr lang="en-US" b="1" i="0" dirty="0">
                <a:solidFill>
                  <a:srgbClr val="FF0000"/>
                </a:solidFill>
                <a:effectLst/>
                <a:latin typeface="Poppins" panose="00000500000000000000" pitchFamily="2" charset="0"/>
              </a:rPr>
              <a:t>Block Diagram of an Electric Drive:</a:t>
            </a:r>
          </a:p>
          <a:p>
            <a:pPr algn="l">
              <a:spcBef>
                <a:spcPts val="750"/>
              </a:spcBef>
              <a:spcAft>
                <a:spcPts val="750"/>
              </a:spcAft>
              <a:buFont typeface="Arial" panose="020B0604020202020204" pitchFamily="34" charset="0"/>
              <a:buChar char="•"/>
            </a:pPr>
            <a:r>
              <a:rPr lang="en-US" b="1" i="0" dirty="0">
                <a:effectLst/>
                <a:latin typeface="Poppins" panose="00000500000000000000" pitchFamily="2" charset="0"/>
              </a:rPr>
              <a:t>Power Supply:</a:t>
            </a:r>
            <a:r>
              <a:rPr lang="en-US" b="0" i="0" dirty="0">
                <a:effectLst/>
                <a:latin typeface="Poppins" panose="00000500000000000000" pitchFamily="2" charset="0"/>
              </a:rPr>
              <a:t> The drive receives electrical power from an AC or DC source.</a:t>
            </a:r>
          </a:p>
          <a:p>
            <a:pPr algn="l">
              <a:spcBef>
                <a:spcPts val="750"/>
              </a:spcBef>
              <a:spcAft>
                <a:spcPts val="750"/>
              </a:spcAft>
              <a:buFont typeface="Arial" panose="020B0604020202020204" pitchFamily="34" charset="0"/>
              <a:buChar char="•"/>
            </a:pPr>
            <a:r>
              <a:rPr lang="en-US" b="1" i="0" dirty="0">
                <a:effectLst/>
                <a:latin typeface="Poppins" panose="00000500000000000000" pitchFamily="2" charset="0"/>
              </a:rPr>
              <a:t>Control Unit:</a:t>
            </a:r>
            <a:r>
              <a:rPr lang="en-US" b="0" i="0" dirty="0">
                <a:effectLst/>
                <a:latin typeface="Poppins" panose="00000500000000000000" pitchFamily="2" charset="0"/>
              </a:rPr>
              <a:t> Regulates voltage, current, and frequency to achieve the desired speed and torque.</a:t>
            </a:r>
          </a:p>
          <a:p>
            <a:pPr algn="l">
              <a:spcBef>
                <a:spcPts val="750"/>
              </a:spcBef>
              <a:spcAft>
                <a:spcPts val="750"/>
              </a:spcAft>
              <a:buFont typeface="Arial" panose="020B0604020202020204" pitchFamily="34" charset="0"/>
              <a:buChar char="•"/>
            </a:pPr>
            <a:r>
              <a:rPr lang="en-US" b="1" i="0" dirty="0">
                <a:effectLst/>
                <a:latin typeface="Poppins" panose="00000500000000000000" pitchFamily="2" charset="0"/>
              </a:rPr>
              <a:t>Power Converter (Inverter/Rectifier):</a:t>
            </a:r>
            <a:r>
              <a:rPr lang="en-US" b="0" i="0" dirty="0">
                <a:effectLst/>
                <a:latin typeface="Poppins" panose="00000500000000000000" pitchFamily="2" charset="0"/>
              </a:rPr>
              <a:t> Converts the input power into a suitable form for the motor.</a:t>
            </a:r>
          </a:p>
          <a:p>
            <a:pPr algn="l">
              <a:spcBef>
                <a:spcPts val="750"/>
              </a:spcBef>
              <a:spcAft>
                <a:spcPts val="750"/>
              </a:spcAft>
              <a:buFont typeface="Arial" panose="020B0604020202020204" pitchFamily="34" charset="0"/>
              <a:buChar char="•"/>
            </a:pPr>
            <a:r>
              <a:rPr lang="en-US" b="1" i="0" dirty="0">
                <a:effectLst/>
                <a:latin typeface="Poppins" panose="00000500000000000000" pitchFamily="2" charset="0"/>
              </a:rPr>
              <a:t>Electric Motor:</a:t>
            </a:r>
            <a:r>
              <a:rPr lang="en-US" b="0" i="0" dirty="0">
                <a:effectLst/>
                <a:latin typeface="Poppins" panose="00000500000000000000" pitchFamily="2" charset="0"/>
              </a:rPr>
              <a:t> Converts electrical energy into mechanical motion.</a:t>
            </a:r>
          </a:p>
          <a:p>
            <a:pPr algn="l">
              <a:spcBef>
                <a:spcPts val="750"/>
              </a:spcBef>
              <a:spcAft>
                <a:spcPts val="750"/>
              </a:spcAft>
              <a:buFont typeface="Arial" panose="020B0604020202020204" pitchFamily="34" charset="0"/>
              <a:buChar char="•"/>
            </a:pPr>
            <a:r>
              <a:rPr lang="en-US" b="1" i="0" dirty="0">
                <a:effectLst/>
                <a:latin typeface="Poppins" panose="00000500000000000000" pitchFamily="2" charset="0"/>
              </a:rPr>
              <a:t>Feedback System (Sensors):</a:t>
            </a:r>
            <a:r>
              <a:rPr lang="en-US" b="0" i="0" dirty="0">
                <a:effectLst/>
                <a:latin typeface="Poppins" panose="00000500000000000000" pitchFamily="2" charset="0"/>
              </a:rPr>
              <a:t> Monitors motor performance and adjusts control parameters for efficient operation.</a:t>
            </a:r>
          </a:p>
          <a:p>
            <a:endParaRPr lang="en-IN" dirty="0"/>
          </a:p>
        </p:txBody>
      </p:sp>
    </p:spTree>
    <p:extLst>
      <p:ext uri="{BB962C8B-B14F-4D97-AF65-F5344CB8AC3E}">
        <p14:creationId xmlns:p14="http://schemas.microsoft.com/office/powerpoint/2010/main" val="2097631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49471-EB6C-F7AE-81EE-312825697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4FC5F8-B735-D12F-E1F0-2FC2435BA3D7}"/>
              </a:ext>
            </a:extLst>
          </p:cNvPr>
          <p:cNvSpPr>
            <a:spLocks noGrp="1"/>
          </p:cNvSpPr>
          <p:nvPr>
            <p:ph type="ctrTitle"/>
          </p:nvPr>
        </p:nvSpPr>
        <p:spPr>
          <a:xfrm>
            <a:off x="2953512" y="128016"/>
            <a:ext cx="4672584" cy="788759"/>
          </a:xfrm>
        </p:spPr>
        <p:txBody>
          <a:bodyPr>
            <a:normAutofit fontScale="90000"/>
          </a:bodyPr>
          <a:lstStyle/>
          <a:p>
            <a:r>
              <a:rPr lang="en-IN" dirty="0"/>
              <a:t>Block diagram</a:t>
            </a:r>
          </a:p>
        </p:txBody>
      </p:sp>
      <p:pic>
        <p:nvPicPr>
          <p:cNvPr id="5" name="Picture 4">
            <a:extLst>
              <a:ext uri="{FF2B5EF4-FFF2-40B4-BE49-F238E27FC236}">
                <a16:creationId xmlns:a16="http://schemas.microsoft.com/office/drawing/2014/main" id="{C52F1A23-15EA-425F-D4A8-511FD7DB03AA}"/>
              </a:ext>
            </a:extLst>
          </p:cNvPr>
          <p:cNvPicPr>
            <a:picLocks noChangeAspect="1"/>
          </p:cNvPicPr>
          <p:nvPr/>
        </p:nvPicPr>
        <p:blipFill>
          <a:blip r:embed="rId2"/>
          <a:stretch>
            <a:fillRect/>
          </a:stretch>
        </p:blipFill>
        <p:spPr>
          <a:xfrm>
            <a:off x="1531429" y="1351978"/>
            <a:ext cx="8543925" cy="4410075"/>
          </a:xfrm>
          <a:prstGeom prst="rect">
            <a:avLst/>
          </a:prstGeom>
        </p:spPr>
      </p:pic>
    </p:spTree>
    <p:extLst>
      <p:ext uri="{BB962C8B-B14F-4D97-AF65-F5344CB8AC3E}">
        <p14:creationId xmlns:p14="http://schemas.microsoft.com/office/powerpoint/2010/main" val="125806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12C18-0FF6-DD71-A4A1-CA75D86CCE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99E92B-3D61-DC20-5CDE-558197BEED63}"/>
              </a:ext>
            </a:extLst>
          </p:cNvPr>
          <p:cNvSpPr>
            <a:spLocks noGrp="1"/>
          </p:cNvSpPr>
          <p:nvPr>
            <p:ph type="ctrTitle"/>
          </p:nvPr>
        </p:nvSpPr>
        <p:spPr>
          <a:xfrm>
            <a:off x="3950208" y="-73829"/>
            <a:ext cx="2918459" cy="759629"/>
          </a:xfrm>
        </p:spPr>
        <p:txBody>
          <a:bodyPr>
            <a:normAutofit fontScale="90000"/>
          </a:bodyPr>
          <a:lstStyle/>
          <a:p>
            <a:r>
              <a:rPr lang="en-IN" dirty="0" err="1"/>
              <a:t>simulink</a:t>
            </a:r>
            <a:endParaRPr lang="en-IN" dirty="0"/>
          </a:p>
        </p:txBody>
      </p:sp>
      <p:sp>
        <p:nvSpPr>
          <p:cNvPr id="6" name="TextBox 5">
            <a:extLst>
              <a:ext uri="{FF2B5EF4-FFF2-40B4-BE49-F238E27FC236}">
                <a16:creationId xmlns:a16="http://schemas.microsoft.com/office/drawing/2014/main" id="{D581B549-F7E9-1D83-D6A1-CCAFC22B4EA8}"/>
              </a:ext>
            </a:extLst>
          </p:cNvPr>
          <p:cNvSpPr txBox="1"/>
          <p:nvPr/>
        </p:nvSpPr>
        <p:spPr>
          <a:xfrm>
            <a:off x="252984" y="749808"/>
            <a:ext cx="11686032" cy="6555641"/>
          </a:xfrm>
          <a:prstGeom prst="rect">
            <a:avLst/>
          </a:prstGeom>
          <a:noFill/>
        </p:spPr>
        <p:txBody>
          <a:bodyPr wrap="square" rtlCol="0">
            <a:spAutoFit/>
          </a:bodyPr>
          <a:lstStyle/>
          <a:p>
            <a:r>
              <a:rPr lang="en-US" sz="1400" b="1" dirty="0">
                <a:solidFill>
                  <a:srgbClr val="FF0000"/>
                </a:solidFill>
              </a:rPr>
              <a:t>1. Analysis of the Simulink Model</a:t>
            </a:r>
          </a:p>
          <a:p>
            <a:r>
              <a:rPr lang="en-US" sz="1400" dirty="0"/>
              <a:t>The model represents a three-phase induction motor drive with fault injection for fault diagnosis using machine learning. It simulates electrical faults (phase-to-ground and phase-to-phase) and captures electrical and mechanical parameters for analysis.</a:t>
            </a:r>
          </a:p>
          <a:p>
            <a:endParaRPr lang="en-US" sz="1400" dirty="0"/>
          </a:p>
          <a:p>
            <a:r>
              <a:rPr lang="en-US" sz="1400" b="1" dirty="0">
                <a:solidFill>
                  <a:srgbClr val="FF0000"/>
                </a:solidFill>
              </a:rPr>
              <a:t>2. Key Components in the Model</a:t>
            </a:r>
          </a:p>
          <a:p>
            <a:r>
              <a:rPr lang="en-US" sz="1400" b="1" dirty="0">
                <a:solidFill>
                  <a:srgbClr val="FFFF00"/>
                </a:solidFill>
              </a:rPr>
              <a:t>A. Power Supply Section</a:t>
            </a:r>
            <a:endParaRPr lang="en-US" sz="1400" dirty="0">
              <a:solidFill>
                <a:srgbClr val="FFFF00"/>
              </a:solidFill>
            </a:endParaRPr>
          </a:p>
          <a:p>
            <a:pPr>
              <a:buFont typeface="Arial" panose="020B0604020202020204" pitchFamily="34" charset="0"/>
              <a:buChar char="•"/>
            </a:pPr>
            <a:r>
              <a:rPr lang="en-US" sz="1400" b="1" dirty="0"/>
              <a:t>Three-Phase AC Voltage Source</a:t>
            </a:r>
            <a:r>
              <a:rPr lang="en-US" sz="1400" dirty="0"/>
              <a:t>: Provides power with controllable voltage variations.</a:t>
            </a:r>
          </a:p>
          <a:p>
            <a:pPr>
              <a:buFont typeface="Arial" panose="020B0604020202020204" pitchFamily="34" charset="0"/>
              <a:buChar char="•"/>
            </a:pPr>
            <a:r>
              <a:rPr lang="en-US" sz="1400" b="1" dirty="0"/>
              <a:t>Inverter Circuit</a:t>
            </a:r>
            <a:r>
              <a:rPr lang="en-US" sz="1400" dirty="0"/>
              <a:t>: Converts DC to AC for motor speed control via a Variable Frequency Drive (VFD).</a:t>
            </a:r>
          </a:p>
          <a:p>
            <a:pPr>
              <a:buFont typeface="Arial" panose="020B0604020202020204" pitchFamily="34" charset="0"/>
              <a:buChar char="•"/>
            </a:pPr>
            <a:r>
              <a:rPr lang="en-US" sz="1400" b="1" dirty="0"/>
              <a:t>PWM and MATLAB Function</a:t>
            </a:r>
            <a:r>
              <a:rPr lang="en-US" sz="1400" dirty="0"/>
              <a:t>: Controls power delivery using frequency and clock signals.</a:t>
            </a:r>
          </a:p>
          <a:p>
            <a:r>
              <a:rPr lang="en-US" sz="1400" b="1" dirty="0">
                <a:solidFill>
                  <a:srgbClr val="FFFF00"/>
                </a:solidFill>
              </a:rPr>
              <a:t>B. Electric Drive (Induction Motor)</a:t>
            </a:r>
            <a:endParaRPr lang="en-US" sz="1400" dirty="0">
              <a:solidFill>
                <a:srgbClr val="FFFF00"/>
              </a:solidFill>
            </a:endParaRPr>
          </a:p>
          <a:p>
            <a:pPr>
              <a:buFont typeface="Arial" panose="020B0604020202020204" pitchFamily="34" charset="0"/>
              <a:buChar char="•"/>
            </a:pPr>
            <a:r>
              <a:rPr lang="en-US" sz="1400" dirty="0"/>
              <a:t>Converts electrical energy to mechanical motion, outputting torque, speed, and current signals.</a:t>
            </a:r>
          </a:p>
          <a:p>
            <a:r>
              <a:rPr lang="en-US" sz="1400" b="1" dirty="0">
                <a:solidFill>
                  <a:srgbClr val="FFFF00"/>
                </a:solidFill>
              </a:rPr>
              <a:t>C. Fault Injection Mechanism</a:t>
            </a:r>
            <a:endParaRPr lang="en-US" sz="1400" dirty="0">
              <a:solidFill>
                <a:srgbClr val="FFFF00"/>
              </a:solidFill>
            </a:endParaRPr>
          </a:p>
          <a:p>
            <a:pPr>
              <a:buFont typeface="Arial" panose="020B0604020202020204" pitchFamily="34" charset="0"/>
              <a:buChar char="•"/>
            </a:pPr>
            <a:r>
              <a:rPr lang="en-US" sz="1400" b="1" dirty="0"/>
              <a:t>Phase-to-Ground Fault</a:t>
            </a:r>
            <a:r>
              <a:rPr lang="en-US" sz="1400" dirty="0"/>
              <a:t>: Introduces short circuit to ground, causing current imbalances.</a:t>
            </a:r>
          </a:p>
          <a:p>
            <a:pPr>
              <a:buFont typeface="Arial" panose="020B0604020202020204" pitchFamily="34" charset="0"/>
              <a:buChar char="•"/>
            </a:pPr>
            <a:r>
              <a:rPr lang="en-US" sz="1400" b="1" dirty="0"/>
              <a:t>Phase-to-Phase Fault</a:t>
            </a:r>
            <a:r>
              <a:rPr lang="en-US" sz="1400" dirty="0"/>
              <a:t>: Simulates inter-phase faults leading to voltage/current disturbances.</a:t>
            </a:r>
          </a:p>
          <a:p>
            <a:r>
              <a:rPr lang="en-US" sz="1400" b="1" dirty="0">
                <a:solidFill>
                  <a:srgbClr val="FFFF00"/>
                </a:solidFill>
              </a:rPr>
              <a:t>D. Measurement Blocks</a:t>
            </a:r>
            <a:endParaRPr lang="en-US" sz="1400" dirty="0">
              <a:solidFill>
                <a:srgbClr val="FFFF00"/>
              </a:solidFill>
            </a:endParaRPr>
          </a:p>
          <a:p>
            <a:pPr>
              <a:buFont typeface="Arial" panose="020B0604020202020204" pitchFamily="34" charset="0"/>
              <a:buChar char="•"/>
            </a:pPr>
            <a:r>
              <a:rPr lang="en-US" sz="1400" b="1" dirty="0"/>
              <a:t>Torque, Speed, and Currents</a:t>
            </a:r>
            <a:r>
              <a:rPr lang="en-US" sz="1400" dirty="0"/>
              <a:t>: Captures key performance parameters.</a:t>
            </a:r>
          </a:p>
          <a:p>
            <a:pPr>
              <a:buFont typeface="Arial" panose="020B0604020202020204" pitchFamily="34" charset="0"/>
              <a:buChar char="•"/>
            </a:pPr>
            <a:r>
              <a:rPr lang="en-US" sz="1400" b="1" dirty="0"/>
              <a:t>RMS and Scope Blocks</a:t>
            </a:r>
            <a:r>
              <a:rPr lang="en-US" sz="1400" dirty="0"/>
              <a:t>: Measure and visualize real-time signals.</a:t>
            </a:r>
          </a:p>
          <a:p>
            <a:pPr>
              <a:buFont typeface="Arial" panose="020B0604020202020204" pitchFamily="34" charset="0"/>
              <a:buChar char="•"/>
            </a:pPr>
            <a:r>
              <a:rPr lang="en-US" sz="1400" b="1" dirty="0" err="1"/>
              <a:t>PowerGUI</a:t>
            </a:r>
            <a:r>
              <a:rPr lang="en-US" sz="1400" dirty="0"/>
              <a:t>: Essential for electrical simulations.</a:t>
            </a:r>
          </a:p>
          <a:p>
            <a:pPr>
              <a:buFont typeface="Arial" panose="020B0604020202020204" pitchFamily="34" charset="0"/>
              <a:buChar char="•"/>
            </a:pPr>
            <a:endParaRPr lang="en-US" sz="1400" dirty="0"/>
          </a:p>
          <a:p>
            <a:r>
              <a:rPr lang="en-US" sz="1400" b="1" dirty="0">
                <a:solidFill>
                  <a:srgbClr val="FF0000"/>
                </a:solidFill>
              </a:rPr>
              <a:t>3. Machine Learning-Based Fault Diagnosis</a:t>
            </a:r>
          </a:p>
          <a:p>
            <a:r>
              <a:rPr lang="en-US" sz="1400" b="1" dirty="0">
                <a:solidFill>
                  <a:srgbClr val="FFFF00"/>
                </a:solidFill>
              </a:rPr>
              <a:t>Step 1: Data Collection through Simulation</a:t>
            </a:r>
            <a:endParaRPr lang="en-US" sz="1400" dirty="0">
              <a:solidFill>
                <a:srgbClr val="FFFF00"/>
              </a:solidFill>
            </a:endParaRPr>
          </a:p>
          <a:p>
            <a:pPr>
              <a:buFont typeface="Arial" panose="020B0604020202020204" pitchFamily="34" charset="0"/>
              <a:buChar char="•"/>
            </a:pPr>
            <a:r>
              <a:rPr lang="en-US" sz="1400" dirty="0"/>
              <a:t>Extract phase currents, rotor speed, torque, and voltage waveforms for dataset creation.</a:t>
            </a:r>
          </a:p>
          <a:p>
            <a:r>
              <a:rPr lang="en-US" sz="1400" b="1" dirty="0">
                <a:solidFill>
                  <a:srgbClr val="FFFF00"/>
                </a:solidFill>
              </a:rPr>
              <a:t>Step 2: Machine Learning Model Selection</a:t>
            </a:r>
            <a:endParaRPr lang="en-US" sz="1400" dirty="0">
              <a:solidFill>
                <a:srgbClr val="FFFF00"/>
              </a:solidFill>
            </a:endParaRPr>
          </a:p>
          <a:p>
            <a:pPr>
              <a:buFont typeface="Arial" panose="020B0604020202020204" pitchFamily="34" charset="0"/>
              <a:buChar char="•"/>
            </a:pPr>
            <a:r>
              <a:rPr lang="en-US" sz="1400" dirty="0"/>
              <a:t>Train a </a:t>
            </a:r>
            <a:r>
              <a:rPr lang="en-US" sz="1400" b="1" dirty="0"/>
              <a:t>KNN classifier</a:t>
            </a:r>
            <a:r>
              <a:rPr lang="en-US" sz="1400" dirty="0"/>
              <a:t> using extracted features with an 80-20 train-test split.</a:t>
            </a:r>
          </a:p>
          <a:p>
            <a:r>
              <a:rPr lang="en-US" sz="1400" b="1" dirty="0">
                <a:solidFill>
                  <a:srgbClr val="FFFF00"/>
                </a:solidFill>
              </a:rPr>
              <a:t>Step 3: Model Training and Optimization</a:t>
            </a:r>
            <a:endParaRPr lang="en-US" sz="1400" dirty="0">
              <a:solidFill>
                <a:srgbClr val="FFFF00"/>
              </a:solidFill>
            </a:endParaRPr>
          </a:p>
          <a:p>
            <a:pPr>
              <a:buFont typeface="Arial" panose="020B0604020202020204" pitchFamily="34" charset="0"/>
              <a:buChar char="•"/>
            </a:pPr>
            <a:r>
              <a:rPr lang="en-US" sz="1400" dirty="0"/>
              <a:t>Optimize hyperparameters for accuracy, using precision, recall, and F1-score for validation.</a:t>
            </a:r>
          </a:p>
          <a:p>
            <a:r>
              <a:rPr lang="en-US" sz="1400" b="1" dirty="0">
                <a:solidFill>
                  <a:srgbClr val="FFFF00"/>
                </a:solidFill>
              </a:rPr>
              <a:t>Step 4: Fault Classification and Real-Time Deployment</a:t>
            </a:r>
            <a:endParaRPr lang="en-US" sz="1400" dirty="0">
              <a:solidFill>
                <a:srgbClr val="FFFF00"/>
              </a:solidFill>
            </a:endParaRPr>
          </a:p>
          <a:p>
            <a:pPr>
              <a:buFont typeface="Arial" panose="020B0604020202020204" pitchFamily="34" charset="0"/>
              <a:buChar char="•"/>
            </a:pPr>
            <a:r>
              <a:rPr lang="en-US" sz="1400" dirty="0"/>
              <a:t>Classifies conditions as </a:t>
            </a:r>
            <a:r>
              <a:rPr lang="en-US" sz="1400" b="1" dirty="0"/>
              <a:t>Healthy, Minor Fault, or Severe Fault</a:t>
            </a:r>
            <a:r>
              <a:rPr lang="en-US" sz="1400" dirty="0"/>
              <a:t> for early fault detection and prevention.</a:t>
            </a:r>
          </a:p>
          <a:p>
            <a:endParaRPr lang="en-IN" sz="1400" dirty="0"/>
          </a:p>
        </p:txBody>
      </p:sp>
    </p:spTree>
    <p:extLst>
      <p:ext uri="{BB962C8B-B14F-4D97-AF65-F5344CB8AC3E}">
        <p14:creationId xmlns:p14="http://schemas.microsoft.com/office/powerpoint/2010/main" val="293569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1D832-E9FE-AD8D-81A7-B80C4396419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9BAE2B8-3154-DC34-B8C5-F515691103F7}"/>
              </a:ext>
            </a:extLst>
          </p:cNvPr>
          <p:cNvSpPr txBox="1"/>
          <p:nvPr/>
        </p:nvSpPr>
        <p:spPr>
          <a:xfrm>
            <a:off x="3585972" y="228600"/>
            <a:ext cx="5020056" cy="923330"/>
          </a:xfrm>
          <a:prstGeom prst="rect">
            <a:avLst/>
          </a:prstGeom>
          <a:noFill/>
        </p:spPr>
        <p:txBody>
          <a:bodyPr wrap="square" rtlCol="0">
            <a:spAutoFit/>
          </a:bodyPr>
          <a:lstStyle/>
          <a:p>
            <a:r>
              <a:rPr lang="en-IN" sz="5400" dirty="0"/>
              <a:t>SIMULATION</a:t>
            </a:r>
          </a:p>
        </p:txBody>
      </p:sp>
      <p:pic>
        <p:nvPicPr>
          <p:cNvPr id="8" name="Picture 7">
            <a:extLst>
              <a:ext uri="{FF2B5EF4-FFF2-40B4-BE49-F238E27FC236}">
                <a16:creationId xmlns:a16="http://schemas.microsoft.com/office/drawing/2014/main" id="{1FC9F8D0-2121-EB43-B3C3-3369E8C84B24}"/>
              </a:ext>
            </a:extLst>
          </p:cNvPr>
          <p:cNvPicPr>
            <a:picLocks noChangeAspect="1"/>
          </p:cNvPicPr>
          <p:nvPr/>
        </p:nvPicPr>
        <p:blipFill>
          <a:blip r:embed="rId2"/>
          <a:stretch>
            <a:fillRect/>
          </a:stretch>
        </p:blipFill>
        <p:spPr>
          <a:xfrm>
            <a:off x="218122" y="1035070"/>
            <a:ext cx="11572875" cy="5553075"/>
          </a:xfrm>
          <a:prstGeom prst="rect">
            <a:avLst/>
          </a:prstGeom>
        </p:spPr>
      </p:pic>
    </p:spTree>
    <p:extLst>
      <p:ext uri="{BB962C8B-B14F-4D97-AF65-F5344CB8AC3E}">
        <p14:creationId xmlns:p14="http://schemas.microsoft.com/office/powerpoint/2010/main" val="181543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D0CEE-E28E-5112-4DD6-4E84385EB3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B52A18-AC17-3A38-2F23-8B3891CFB30E}"/>
              </a:ext>
            </a:extLst>
          </p:cNvPr>
          <p:cNvSpPr>
            <a:spLocks noGrp="1"/>
          </p:cNvSpPr>
          <p:nvPr>
            <p:ph type="ctrTitle"/>
          </p:nvPr>
        </p:nvSpPr>
        <p:spPr>
          <a:xfrm>
            <a:off x="1795271" y="121581"/>
            <a:ext cx="7197726" cy="945220"/>
          </a:xfrm>
        </p:spPr>
        <p:txBody>
          <a:bodyPr/>
          <a:lstStyle/>
          <a:p>
            <a:r>
              <a:rPr lang="en-IN" dirty="0"/>
              <a:t>Faults in the project</a:t>
            </a:r>
          </a:p>
        </p:txBody>
      </p:sp>
      <p:sp>
        <p:nvSpPr>
          <p:cNvPr id="9" name="TextBox 8">
            <a:extLst>
              <a:ext uri="{FF2B5EF4-FFF2-40B4-BE49-F238E27FC236}">
                <a16:creationId xmlns:a16="http://schemas.microsoft.com/office/drawing/2014/main" id="{BC9D370E-D0A2-E6CD-272E-111D4DFFA0C4}"/>
              </a:ext>
            </a:extLst>
          </p:cNvPr>
          <p:cNvSpPr txBox="1"/>
          <p:nvPr/>
        </p:nvSpPr>
        <p:spPr>
          <a:xfrm>
            <a:off x="256032" y="1066801"/>
            <a:ext cx="11768328" cy="4524315"/>
          </a:xfrm>
          <a:prstGeom prst="rect">
            <a:avLst/>
          </a:prstGeom>
          <a:noFill/>
        </p:spPr>
        <p:txBody>
          <a:bodyPr wrap="square" rtlCol="0">
            <a:spAutoFit/>
          </a:bodyPr>
          <a:lstStyle/>
          <a:p>
            <a:pPr algn="ctr"/>
            <a:r>
              <a:rPr lang="en-US" b="1" i="0" dirty="0">
                <a:solidFill>
                  <a:srgbClr val="FF0000"/>
                </a:solidFill>
                <a:effectLst/>
                <a:latin typeface="Poppins" panose="00000500000000000000" pitchFamily="2" charset="0"/>
              </a:rPr>
              <a:t>1. Phase-to-Phase Short Circuit</a:t>
            </a:r>
          </a:p>
          <a:p>
            <a:pPr algn="ctr"/>
            <a:r>
              <a:rPr lang="en-US" b="0" i="0" dirty="0">
                <a:solidFill>
                  <a:srgbClr val="FFFFFF"/>
                </a:solidFill>
                <a:effectLst/>
                <a:latin typeface="Poppins" panose="00000500000000000000" pitchFamily="2" charset="0"/>
              </a:rPr>
              <a:t>A phase-to-phase short circuit occurs when two of the three phases make direct contact, leading to abnormal current flow and potential damage.</a:t>
            </a:r>
          </a:p>
          <a:p>
            <a:pPr algn="ctr"/>
            <a:r>
              <a:rPr lang="en-US" b="1" i="0" dirty="0">
                <a:solidFill>
                  <a:srgbClr val="FF0000"/>
                </a:solidFill>
                <a:effectLst/>
                <a:latin typeface="Poppins" panose="00000500000000000000" pitchFamily="2" charset="0"/>
              </a:rPr>
              <a:t>Detection of Fault</a:t>
            </a:r>
          </a:p>
          <a:p>
            <a:pPr algn="ctr"/>
            <a:r>
              <a:rPr lang="en-US" b="0" i="0" dirty="0">
                <a:solidFill>
                  <a:srgbClr val="FFFFFF"/>
                </a:solidFill>
                <a:effectLst/>
                <a:latin typeface="Poppins" panose="00000500000000000000" pitchFamily="2" charset="0"/>
              </a:rPr>
              <a:t>Causes a surge in current in the affected phases. The two shorted phases show abnormally high current, while the third phase remains stable.</a:t>
            </a:r>
          </a:p>
          <a:p>
            <a:endParaRPr lang="en-IN" dirty="0"/>
          </a:p>
          <a:p>
            <a:endParaRPr lang="en-IN" dirty="0"/>
          </a:p>
          <a:p>
            <a:endParaRPr lang="en-IN" dirty="0"/>
          </a:p>
          <a:p>
            <a:pPr algn="ctr"/>
            <a:r>
              <a:rPr lang="en-US" b="1" i="0" dirty="0">
                <a:solidFill>
                  <a:srgbClr val="FF0000"/>
                </a:solidFill>
                <a:effectLst/>
                <a:latin typeface="Poppins" panose="00000500000000000000" pitchFamily="2" charset="0"/>
              </a:rPr>
              <a:t>2. Phase-to-Ground Short Circuit</a:t>
            </a:r>
          </a:p>
          <a:p>
            <a:pPr algn="ctr"/>
            <a:r>
              <a:rPr lang="en-US" b="0" i="0" dirty="0">
                <a:solidFill>
                  <a:srgbClr val="FFFFFF"/>
                </a:solidFill>
                <a:effectLst/>
                <a:latin typeface="Poppins" panose="00000500000000000000" pitchFamily="2" charset="0"/>
              </a:rPr>
              <a:t>A phase-to-ground fault occurs when one phase unintentionally contacts the ground or a grounded structure.</a:t>
            </a:r>
          </a:p>
          <a:p>
            <a:pPr algn="ctr"/>
            <a:r>
              <a:rPr lang="en-US" b="1" i="0" dirty="0">
                <a:solidFill>
                  <a:srgbClr val="FF0000"/>
                </a:solidFill>
                <a:effectLst/>
                <a:latin typeface="Poppins" panose="00000500000000000000" pitchFamily="2" charset="0"/>
              </a:rPr>
              <a:t>Detection of Fault</a:t>
            </a:r>
          </a:p>
          <a:p>
            <a:pPr algn="ctr"/>
            <a:r>
              <a:rPr lang="en-US" b="0" i="0" dirty="0">
                <a:solidFill>
                  <a:srgbClr val="FFFFFF"/>
                </a:solidFill>
                <a:effectLst/>
                <a:latin typeface="Poppins" panose="00000500000000000000" pitchFamily="2" charset="0"/>
              </a:rPr>
              <a:t>The affected phase will experience abnormally high current, while the other two phases may show a significant drop.</a:t>
            </a:r>
          </a:p>
          <a:p>
            <a:endParaRPr lang="en-IN" dirty="0"/>
          </a:p>
        </p:txBody>
      </p:sp>
    </p:spTree>
    <p:extLst>
      <p:ext uri="{BB962C8B-B14F-4D97-AF65-F5344CB8AC3E}">
        <p14:creationId xmlns:p14="http://schemas.microsoft.com/office/powerpoint/2010/main" val="318616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16BBA-1548-F3AD-BE34-982FC0EB8F7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517E56D-5739-B89F-E788-B857BD741ADD}"/>
              </a:ext>
            </a:extLst>
          </p:cNvPr>
          <p:cNvSpPr txBox="1"/>
          <p:nvPr/>
        </p:nvSpPr>
        <p:spPr>
          <a:xfrm>
            <a:off x="3410712" y="2478024"/>
            <a:ext cx="9601200" cy="1200329"/>
          </a:xfrm>
          <a:prstGeom prst="rect">
            <a:avLst/>
          </a:prstGeom>
          <a:noFill/>
        </p:spPr>
        <p:txBody>
          <a:bodyPr wrap="square" rtlCol="0">
            <a:spAutoFit/>
          </a:bodyPr>
          <a:lstStyle/>
          <a:p>
            <a:r>
              <a:rPr lang="en-IN" sz="7200" dirty="0"/>
              <a:t>THANK YOU</a:t>
            </a:r>
          </a:p>
        </p:txBody>
      </p:sp>
    </p:spTree>
    <p:extLst>
      <p:ext uri="{BB962C8B-B14F-4D97-AF65-F5344CB8AC3E}">
        <p14:creationId xmlns:p14="http://schemas.microsoft.com/office/powerpoint/2010/main" val="37748952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18</TotalTime>
  <Words>547</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Poppins</vt:lpstr>
      <vt:lpstr>Celestial</vt:lpstr>
      <vt:lpstr>PowerPoint Presentation</vt:lpstr>
      <vt:lpstr>PowerPoint Presentation</vt:lpstr>
      <vt:lpstr>introduction</vt:lpstr>
      <vt:lpstr>Block diagram</vt:lpstr>
      <vt:lpstr>simulink</vt:lpstr>
      <vt:lpstr>PowerPoint Presentation</vt:lpstr>
      <vt:lpstr>Faults in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karthikchedulla@gmail.com</dc:creator>
  <cp:lastModifiedBy>karthikchedulla@gmail.com</cp:lastModifiedBy>
  <cp:revision>1</cp:revision>
  <dcterms:created xsi:type="dcterms:W3CDTF">2025-03-09T16:01:24Z</dcterms:created>
  <dcterms:modified xsi:type="dcterms:W3CDTF">2025-03-09T16:20:01Z</dcterms:modified>
</cp:coreProperties>
</file>